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312" r:id="rId2"/>
    <p:sldId id="313" r:id="rId3"/>
    <p:sldId id="274" r:id="rId4"/>
    <p:sldId id="311" r:id="rId5"/>
    <p:sldId id="315" r:id="rId6"/>
    <p:sldId id="316" r:id="rId7"/>
  </p:sldIdLst>
  <p:sldSz cx="9144000" cy="5143500" type="screen16x9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0246376945771457"/>
                  <c:y val="4.77733599471997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ПМО</a:t>
                    </a:r>
                    <a:r>
                      <a:rPr lang="ru-RU" sz="1400" dirty="0"/>
                      <a:t>
</a:t>
                    </a:r>
                    <a:r>
                      <a:rPr lang="ru-RU" sz="1400" b="1" dirty="0" smtClean="0"/>
                      <a:t>36.86%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29120221209989"/>
                  <c:y val="-6.398617468422754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ДГВН 1 этап
</a:t>
                    </a:r>
                    <a:r>
                      <a:rPr lang="ru-RU" sz="1400" b="1" dirty="0" smtClean="0"/>
                      <a:t>57.47%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7494630226271149E-2"/>
                  <c:y val="6.4004879208852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ДГВН </a:t>
                    </a:r>
                    <a:r>
                      <a:rPr lang="ru-RU" dirty="0"/>
                      <a:t>2 этап
</a:t>
                    </a:r>
                    <a:r>
                      <a:rPr lang="ru-RU" b="1" dirty="0" smtClean="0"/>
                      <a:t>57.63%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Bahnschrift Light SemiCondensed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ПМО</c:v>
                </c:pt>
                <c:pt idx="1">
                  <c:v>ДГВН 1 этап</c:v>
                </c:pt>
                <c:pt idx="2">
                  <c:v>ДГВН 2 этап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36.86</c:v>
                </c:pt>
                <c:pt idx="1">
                  <c:v>57.47</c:v>
                </c:pt>
                <c:pt idx="2">
                  <c:v>57.63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кв. 2023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Bahnschrift Light SemiCondense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Сахарный диабет 2 типа</c:v>
                </c:pt>
                <c:pt idx="2">
                  <c:v>Болезни органов пищеварения</c:v>
                </c:pt>
                <c:pt idx="3">
                  <c:v>Злокачественные новообразования</c:v>
                </c:pt>
                <c:pt idx="4">
                  <c:v>Болезни органов дыхания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13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20288"/>
        <c:axId val="134621824"/>
      </c:barChart>
      <c:catAx>
        <c:axId val="13462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Bahnschrift SemiBold SemiConden" pitchFamily="34" charset="0"/>
              </a:defRPr>
            </a:pPr>
            <a:endParaRPr lang="ru-RU"/>
          </a:p>
        </c:txPr>
        <c:crossAx val="134621824"/>
        <c:crosses val="autoZero"/>
        <c:auto val="1"/>
        <c:lblAlgn val="ctr"/>
        <c:lblOffset val="100"/>
        <c:noMultiLvlLbl val="0"/>
      </c:catAx>
      <c:valAx>
        <c:axId val="13462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Bahnschrift SemiBold SemiConden" pitchFamily="34" charset="0"/>
              </a:defRPr>
            </a:pPr>
            <a:endParaRPr lang="ru-RU"/>
          </a:p>
        </c:txPr>
        <c:crossAx val="13462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1455723984677984E-2"/>
                  <c:y val="-0.23614735447269325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УД 1 этап</a:t>
                    </a:r>
                    <a:r>
                      <a:rPr lang="ru-RU" sz="2000" dirty="0"/>
                      <a:t>
</a:t>
                    </a:r>
                    <a:r>
                      <a:rPr lang="ru-RU" sz="2000" b="1" dirty="0" smtClean="0"/>
                      <a:t>63.64%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906416262390597"/>
                  <c:y val="-0.1061378247414213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УД 2 этап</a:t>
                    </a:r>
                    <a:r>
                      <a:rPr lang="ru-RU" sz="2000" dirty="0"/>
                      <a:t>
</a:t>
                    </a:r>
                    <a:r>
                      <a:rPr lang="ru-RU" sz="2000" b="1" dirty="0" smtClean="0"/>
                      <a:t>83.97%</a:t>
                    </a:r>
                    <a:endParaRPr lang="ru-RU" sz="1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latin typeface="Bahnschrift Light SemiCondensed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УД 1 этап</c:v>
                </c:pt>
                <c:pt idx="1">
                  <c:v>УД 2 этап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63.64</c:v>
                </c:pt>
                <c:pt idx="1">
                  <c:v>83.97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F76F9CC8-E465-446F-A2E1-F65822E5E2F3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0"/>
            <a:ext cx="5408930" cy="4446984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B48CC756-1CB1-40F8-891C-C17AFD896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Q4YH1JDMfuG4Q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rbmpurg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bmpurga.ru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527" y="1131590"/>
            <a:ext cx="518457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3200" dirty="0">
              <a:latin typeface="Bahnschrift SemiBold SemiConden" pitchFamily="34" charset="0"/>
            </a:endParaRPr>
          </a:p>
        </p:txBody>
      </p:sp>
      <p:pic>
        <p:nvPicPr>
          <p:cNvPr id="7" name="Picture 2" descr="C:\Users\User\Desktop\Итоги работы 2022 для 24.01.23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59" y="1923678"/>
            <a:ext cx="3312368" cy="216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26" y="1923678"/>
            <a:ext cx="3353033" cy="216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4877" y="4454990"/>
            <a:ext cx="7097447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Bahnschrift SemiBold SemiConden" pitchFamily="34" charset="0"/>
                <a:cs typeface="Arial" pitchFamily="34" charset="0"/>
              </a:rPr>
              <a:t>Главный врач                                                                                                                                                А.М. Назаров</a:t>
            </a:r>
            <a:endParaRPr lang="ru-RU" sz="900" dirty="0">
              <a:solidFill>
                <a:schemeClr val="tx1">
                  <a:lumMod val="50000"/>
                </a:schemeClr>
              </a:solidFill>
              <a:latin typeface="Bahnschrift SemiBold SemiConden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836" y="411509"/>
            <a:ext cx="7817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ahnschrift SemiBold SemiConden" pitchFamily="34" charset="0"/>
              </a:rPr>
              <a:t>ИТОГИ</a:t>
            </a:r>
            <a:r>
              <a:rPr lang="ru-RU" sz="2800" dirty="0" smtClean="0">
                <a:latin typeface="Bahnschrift SemiBold SemiConden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Bahnschrift SemiBold SemiConden" pitchFamily="34" charset="0"/>
              </a:rPr>
              <a:t>ПРОВЕДЕНИЯ ПРОФИЛАКТИЧЕСКИХ МЕРОПРИЯТИЙ </a:t>
            </a:r>
            <a:endParaRPr lang="ru-RU" sz="2800" dirty="0">
              <a:latin typeface="Bahnschrift Light Condensed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6122" y="1347614"/>
            <a:ext cx="407495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>
                <a:solidFill>
                  <a:schemeClr val="tx1"/>
                </a:solidFill>
                <a:latin typeface="Bahnschrift Light Condensed" pitchFamily="34" charset="0"/>
              </a:rPr>
              <a:t>за 7 месяцев 2024 года</a:t>
            </a:r>
            <a:endParaRPr lang="ru-RU" sz="2400" i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2534" y="28594"/>
            <a:ext cx="3102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Bahnschrift SemiBold SemiConden" pitchFamily="34" charset="0"/>
                <a:cs typeface="Arial" pitchFamily="34" charset="0"/>
              </a:rPr>
              <a:t>БУЗ УР «Малопургинская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Bahnschrift SemiBold SemiConden" pitchFamily="34" charset="0"/>
                <a:cs typeface="Arial" pitchFamily="34" charset="0"/>
              </a:rPr>
              <a:t>районная больница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Bahnschrift SemiBold SemiConden" pitchFamily="34" charset="0"/>
                <a:cs typeface="Arial" pitchFamily="34" charset="0"/>
              </a:rPr>
              <a:t>МЗ УР» 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76" y="2823778"/>
            <a:ext cx="5688632" cy="36004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Bahnschrift SemiBold" pitchFamily="34" charset="0"/>
              </a:rPr>
              <a:t>Выявлено ХНИЗ:</a:t>
            </a:r>
            <a:endParaRPr lang="ru-RU" sz="1400" b="1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66" y="2350435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3832" y="116205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Bahnschrift SemiBold" pitchFamily="34" charset="0"/>
              </a:rPr>
              <a:t>ДИСПАНСЕРИЗАЦИЯ ВЗРОСЛОГО НАСЕЛЕНИЯ</a:t>
            </a:r>
            <a:endParaRPr lang="ru-RU" sz="2400" b="1" dirty="0">
              <a:latin typeface="Bahnschrift SemiBold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74869184"/>
              </p:ext>
            </p:extLst>
          </p:nvPr>
        </p:nvGraphicFramePr>
        <p:xfrm>
          <a:off x="539552" y="1347614"/>
          <a:ext cx="3240360" cy="149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99992" y="1489903"/>
            <a:ext cx="360040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SemiBold SemiConden" pitchFamily="34" charset="0"/>
              </a:rPr>
              <a:t>План Д 1 этап: 7386</a:t>
            </a:r>
          </a:p>
          <a:p>
            <a:pPr algn="ctr"/>
            <a:r>
              <a:rPr lang="ru-RU" sz="2000" dirty="0" smtClean="0">
                <a:latin typeface="Bahnschrift SemiBold SemiConden" pitchFamily="34" charset="0"/>
              </a:rPr>
              <a:t>План Д 2 этап: 2216</a:t>
            </a:r>
            <a:br>
              <a:rPr lang="ru-RU" sz="2000" dirty="0" smtClean="0">
                <a:latin typeface="Bahnschrift SemiBold SemiConden" pitchFamily="34" charset="0"/>
              </a:rPr>
            </a:br>
            <a:r>
              <a:rPr lang="ru-RU" sz="2000" dirty="0" smtClean="0">
                <a:latin typeface="Bahnschrift SemiBold SemiConden" pitchFamily="34" charset="0"/>
              </a:rPr>
              <a:t>План ПМО: 2830</a:t>
            </a:r>
            <a:endParaRPr lang="ru-RU" sz="2000" dirty="0">
              <a:latin typeface="Bahnschrift SemiBold SemiConden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7371491"/>
              </p:ext>
            </p:extLst>
          </p:nvPr>
        </p:nvGraphicFramePr>
        <p:xfrm>
          <a:off x="411221" y="3219822"/>
          <a:ext cx="8289304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770501"/>
            <a:ext cx="8361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Bahnschrift SemiLight Condensed" pitchFamily="34" charset="0"/>
              </a:rPr>
              <a:t>Диспансеризация и профилактические осмотры </a:t>
            </a:r>
            <a:r>
              <a:rPr lang="ru-RU" sz="1100" dirty="0">
                <a:latin typeface="Bahnschrift SemiLight Condensed" pitchFamily="34" charset="0"/>
              </a:rPr>
              <a:t>проводятся в  соответствии с Приказом Министерства Здравоохранения Российской Федерации №404н от 27 апреля 2021 года </a:t>
            </a:r>
            <a:r>
              <a:rPr lang="ru-RU" sz="1100" dirty="0">
                <a:latin typeface="Bahnschrift SemiLight Condensed" pitchFamily="34" charset="0"/>
                <a:hlinkClick r:id="rId4"/>
              </a:rPr>
              <a:t>"Об утверждении Порядка проведения профилактического медицинского осмотра и диспансеризации определенных групп взрослого населения"</a:t>
            </a:r>
            <a:r>
              <a:rPr lang="ru-RU" sz="1100" dirty="0">
                <a:latin typeface="Bahnschrift SemiLight Condensed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928" y="4753693"/>
            <a:ext cx="8227784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Bahnschrift SemiLight Condensed" pitchFamily="34" charset="0"/>
              </a:rPr>
              <a:t>Работающим гражданам предоставляется оплачиваемое освобождение от работы в количестве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1 рабочего дня </a:t>
            </a:r>
            <a:r>
              <a:rPr lang="ru-RU" sz="1100" dirty="0" smtClean="0">
                <a:latin typeface="Bahnschrift SemiLight Condensed" pitchFamily="34" charset="0"/>
              </a:rPr>
              <a:t>для прохождения диспансеризации (ст. 185.1 ТК РФ)</a:t>
            </a:r>
            <a:endParaRPr lang="ru-RU" sz="1100" dirty="0">
              <a:latin typeface="Bahnschrift Semi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3478"/>
            <a:ext cx="5688632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Bahnschrift SemiBold" pitchFamily="34" charset="0"/>
              </a:rPr>
              <a:t>УГЛУБЛЕННАЯ ДИСПАНСЕРИЗАЦИЯ</a:t>
            </a:r>
            <a:endParaRPr lang="ru-RU" sz="2400" b="1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2355726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6932" y="1563638"/>
            <a:ext cx="338437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SemiBold SemiConden" pitchFamily="34" charset="0"/>
              </a:rPr>
              <a:t>План УД 1 этап: 1441</a:t>
            </a:r>
            <a:br>
              <a:rPr lang="ru-RU" sz="2000" dirty="0" smtClean="0">
                <a:latin typeface="Bahnschrift SemiBold SemiConden" pitchFamily="34" charset="0"/>
              </a:rPr>
            </a:br>
            <a:r>
              <a:rPr lang="ru-RU" sz="2000" dirty="0" smtClean="0">
                <a:latin typeface="Bahnschrift SemiBold SemiConden" pitchFamily="34" charset="0"/>
              </a:rPr>
              <a:t>План УД 2 этап: 131</a:t>
            </a:r>
            <a:endParaRPr lang="ru-RU" sz="2000" dirty="0">
              <a:latin typeface="Bahnschrift SemiBold SemiConden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00964391"/>
              </p:ext>
            </p:extLst>
          </p:nvPr>
        </p:nvGraphicFramePr>
        <p:xfrm>
          <a:off x="403132" y="1319212"/>
          <a:ext cx="4528908" cy="319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06932" y="2859782"/>
            <a:ext cx="338437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SemiBold SemiConden" pitchFamily="34" charset="0"/>
              </a:rPr>
              <a:t>Завершили:</a:t>
            </a:r>
          </a:p>
          <a:p>
            <a:pPr algn="ctr"/>
            <a:r>
              <a:rPr lang="ru-RU" sz="2000" dirty="0" smtClean="0">
                <a:latin typeface="Bahnschrift SemiBold SemiConden" pitchFamily="34" charset="0"/>
              </a:rPr>
              <a:t>1 этап – 917 человек</a:t>
            </a:r>
            <a:br>
              <a:rPr lang="ru-RU" sz="2000" dirty="0" smtClean="0">
                <a:latin typeface="Bahnschrift SemiBold SemiConden" pitchFamily="34" charset="0"/>
              </a:rPr>
            </a:br>
            <a:r>
              <a:rPr lang="ru-RU" sz="2000" dirty="0" smtClean="0">
                <a:latin typeface="Bahnschrift SemiBold SemiConden" pitchFamily="34" charset="0"/>
              </a:rPr>
              <a:t>2 этап -</a:t>
            </a:r>
            <a:r>
              <a:rPr lang="en-US" sz="2000" dirty="0" smtClean="0">
                <a:latin typeface="Bahnschrift SemiBold SemiConden" pitchFamily="34" charset="0"/>
              </a:rPr>
              <a:t> </a:t>
            </a:r>
            <a:r>
              <a:rPr lang="ru-RU" sz="2000" dirty="0" smtClean="0">
                <a:latin typeface="Bahnschrift SemiBold SemiConden" pitchFamily="34" charset="0"/>
              </a:rPr>
              <a:t>110 человек</a:t>
            </a:r>
            <a:endParaRPr lang="ru-RU" sz="2000" dirty="0">
              <a:latin typeface="Bahnschrift SemiBold SemiConde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31" y="123478"/>
            <a:ext cx="8229600" cy="5655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ahnschrift SemiBold SemiConden" pitchFamily="34" charset="0"/>
              </a:rPr>
              <a:t>ИММУНИЗАЦИЯ НАСЕЛЕНИЯ ОТ ГРИППА</a:t>
            </a:r>
            <a:endParaRPr lang="ru-RU" sz="2400" dirty="0">
              <a:latin typeface="Bahnschrift SemiBold SemiConden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71550"/>
            <a:ext cx="8208912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ahnschrift Light SemiCondensed" pitchFamily="34" charset="0"/>
              </a:rPr>
              <a:t>Иммунизация детского и взрослого населения проводится по утвержденному национальному календарю профилактических прививок и календарю профилактических прививок по эпидемическим показаниям – </a:t>
            </a:r>
            <a:r>
              <a:rPr lang="ru-RU" sz="1600" b="1" dirty="0" smtClean="0">
                <a:latin typeface="Bahnschrift Light SemiCondensed" pitchFamily="34" charset="0"/>
              </a:rPr>
              <a:t>Приказ МЗ РФ от 06.12.2021 г. №1122н</a:t>
            </a:r>
            <a:endParaRPr lang="ru-RU" sz="1600" b="1" dirty="0">
              <a:latin typeface="Bahnschrift Light Semi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283718"/>
            <a:ext cx="4104457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hnschrift Light SemiCondensed" pitchFamily="34" charset="0"/>
              </a:rPr>
              <a:t>Запланировано поступление вакцины:</a:t>
            </a:r>
            <a:endParaRPr lang="ru-RU" b="1" dirty="0">
              <a:latin typeface="Bahnschrift SemiBold SemiConden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579" y="2809684"/>
            <a:ext cx="43924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 smtClean="0">
                <a:latin typeface="Bahnschrift Light SemiCondensed" pitchFamily="34" charset="0"/>
              </a:rPr>
              <a:t>«</a:t>
            </a:r>
            <a:r>
              <a:rPr lang="ru-RU" sz="2200" b="1" i="1" dirty="0" err="1" smtClean="0">
                <a:latin typeface="Bahnschrift Light SemiCondensed" pitchFamily="34" charset="0"/>
              </a:rPr>
              <a:t>Ультрикс</a:t>
            </a:r>
            <a:r>
              <a:rPr lang="ru-RU" sz="2200" b="1" i="1" dirty="0" smtClean="0">
                <a:latin typeface="Bahnschrift Light SemiCondensed" pitchFamily="34" charset="0"/>
              </a:rPr>
              <a:t>»</a:t>
            </a:r>
            <a:r>
              <a:rPr lang="ru-RU" sz="2200" dirty="0" smtClean="0">
                <a:latin typeface="Bahnschrift Light SemiCondensed" pitchFamily="34" charset="0"/>
              </a:rPr>
              <a:t> (для детей);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 smtClean="0">
                <a:latin typeface="Bahnschrift Light SemiCondensed" pitchFamily="34" charset="0"/>
              </a:rPr>
              <a:t>«</a:t>
            </a:r>
            <a:r>
              <a:rPr lang="ru-RU" sz="2200" b="1" i="1" dirty="0" err="1" smtClean="0">
                <a:latin typeface="Bahnschrift Light SemiCondensed" pitchFamily="34" charset="0"/>
              </a:rPr>
              <a:t>Совигрипп</a:t>
            </a:r>
            <a:r>
              <a:rPr lang="ru-RU" sz="2200" b="1" i="1" dirty="0" smtClean="0">
                <a:latin typeface="Bahnschrift Light SemiCondensed" pitchFamily="34" charset="0"/>
              </a:rPr>
              <a:t>» </a:t>
            </a:r>
            <a:r>
              <a:rPr lang="ru-RU" sz="2200" dirty="0" smtClean="0">
                <a:latin typeface="Bahnschrift Light SemiCondensed" pitchFamily="34" charset="0"/>
              </a:rPr>
              <a:t>(для взрослых);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 smtClean="0">
                <a:latin typeface="Bahnschrift Light SemiCondensed" pitchFamily="34" charset="0"/>
              </a:rPr>
              <a:t>«</a:t>
            </a:r>
            <a:r>
              <a:rPr lang="ru-RU" sz="2200" b="1" i="1" dirty="0" err="1" smtClean="0">
                <a:latin typeface="Bahnschrift Light SemiCondensed" pitchFamily="34" charset="0"/>
              </a:rPr>
              <a:t>Флю</a:t>
            </a:r>
            <a:r>
              <a:rPr lang="ru-RU" sz="2200" b="1" i="1" dirty="0" smtClean="0">
                <a:latin typeface="Bahnschrift Light SemiCondensed" pitchFamily="34" charset="0"/>
              </a:rPr>
              <a:t> М»</a:t>
            </a:r>
            <a:r>
              <a:rPr lang="ru-RU" sz="2200" dirty="0" smtClean="0">
                <a:latin typeface="Bahnschrift Light SemiCondensed" pitchFamily="34" charset="0"/>
              </a:rPr>
              <a:t> (для лиц, старше 60 лет).</a:t>
            </a:r>
          </a:p>
        </p:txBody>
      </p:sp>
      <p:pic>
        <p:nvPicPr>
          <p:cNvPr id="2050" name="Picture 2" descr="C:\Users\User\Downloads\5318840577304944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9682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4400"/>
            <a:ext cx="7704856" cy="85725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Bahnschrift SemiBold SemiConden" pitchFamily="34" charset="0"/>
              </a:rPr>
              <a:t>НЕЗАВИСИМАЯ ОЦЕНКА КАЧЕСТВА УСЛОВИЙ ОКАЗАНИЯ УСЛУГ МЕДИЦИНСКИМИ ОРГАНИЗАЦИЯМИ</a:t>
            </a:r>
            <a:endParaRPr lang="ru-RU" sz="2200" dirty="0">
              <a:latin typeface="Bahnschrift SemiBold SemiConden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800" dirty="0"/>
          </a:p>
          <a:p>
            <a:pPr marL="0" indent="0" algn="ctr">
              <a:buNone/>
            </a:pPr>
            <a:endParaRPr lang="ru-RU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3159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Light" pitchFamily="34" charset="0"/>
                <a:hlinkClick r:id="rId2"/>
              </a:rPr>
              <a:t>БУЗ УР "Малопургинская РБ МЗ УР"</a:t>
            </a:r>
            <a:r>
              <a:rPr lang="ru-RU" sz="1400" dirty="0">
                <a:latin typeface="Bahnschrift Light" pitchFamily="34" charset="0"/>
              </a:rPr>
              <a:t> просит Вас принять участие в независимой оценке работы нашей медицинской организации</a:t>
            </a:r>
            <a:r>
              <a:rPr lang="ru-RU" sz="1400" dirty="0" smtClean="0">
                <a:latin typeface="Bahnschrift Light" pitchFamily="34" charset="0"/>
              </a:rPr>
              <a:t>.</a:t>
            </a:r>
            <a:endParaRPr lang="ru-RU" sz="1400" dirty="0">
              <a:latin typeface="Bahnschrift Light" pitchFamily="34" charset="0"/>
            </a:endParaRPr>
          </a:p>
        </p:txBody>
      </p:sp>
      <p:pic>
        <p:nvPicPr>
          <p:cNvPr id="1026" name="Picture 2" descr="C:\Users\User\Downloads\профилактические недели (6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321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024"/>
            <a:ext cx="1175465" cy="7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07904" y="1923678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ahnschrift Light" pitchFamily="34" charset="0"/>
              </a:rPr>
              <a:t>1. Официальный сайт </a:t>
            </a:r>
            <a:r>
              <a:rPr lang="ru-RU" sz="1400" dirty="0">
                <a:latin typeface="Bahnschrift Light" pitchFamily="34" charset="0"/>
                <a:hlinkClick r:id="rId2"/>
              </a:rPr>
              <a:t>БУЗ УР "Малопургинская РБ МЗ УР"</a:t>
            </a:r>
            <a:r>
              <a:rPr lang="ru-RU" sz="1400" dirty="0" smtClean="0">
                <a:latin typeface="Bahnschrift Light" pitchFamily="34" charset="0"/>
              </a:rPr>
              <a:t>  - </a:t>
            </a:r>
            <a:r>
              <a:rPr lang="en-US" sz="1400" dirty="0">
                <a:latin typeface="Bahnschrift Light" pitchFamily="34" charset="0"/>
                <a:hlinkClick r:id="rId5"/>
              </a:rPr>
              <a:t>https://</a:t>
            </a:r>
            <a:r>
              <a:rPr lang="en-US" sz="1400" dirty="0" smtClean="0">
                <a:latin typeface="Bahnschrift Light" pitchFamily="34" charset="0"/>
                <a:hlinkClick r:id="rId5"/>
              </a:rPr>
              <a:t>crbmpurga.ru</a:t>
            </a:r>
            <a:r>
              <a:rPr lang="ru-RU" sz="1400" dirty="0" smtClean="0">
                <a:latin typeface="Bahnschrift Light" pitchFamily="34" charset="0"/>
              </a:rPr>
              <a:t> (главная страница);</a:t>
            </a:r>
          </a:p>
          <a:p>
            <a:r>
              <a:rPr lang="ru-RU" sz="1400" dirty="0" smtClean="0">
                <a:latin typeface="Bahnschrift Light" pitchFamily="34" charset="0"/>
              </a:rPr>
              <a:t>2. </a:t>
            </a:r>
            <a:endParaRPr lang="ru-RU" sz="1400" dirty="0">
              <a:latin typeface="Bahnschrift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158" y="4585077"/>
            <a:ext cx="2685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Bahnschrift SemiBold SemiConden" pitchFamily="34" charset="0"/>
              </a:rPr>
              <a:t>АНКЕТА ДЛЯ ОЦЕНКИ КАЧЕСТВА УСЛОВИЙ ОКАЗАНИЯ УСЛУГ МЕДИЦИНСКИМИ ОРГАНИЗАЦИЯМИ В АМБУЛАТОРНЫХ  (СТАЦИОНАРНЫХ) УСЛОВИЯХ</a:t>
            </a:r>
            <a:endParaRPr lang="ru-RU" sz="800" b="1" dirty="0">
              <a:latin typeface="Bahnschrift SemiBold SemiConden" pitchFamily="34" charset="0"/>
            </a:endParaRPr>
          </a:p>
        </p:txBody>
      </p:sp>
      <p:pic>
        <p:nvPicPr>
          <p:cNvPr id="5" name="Picture 2" descr="C:\Users\User\Desktop\2024-08-13_15-21-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32" y="2462258"/>
            <a:ext cx="50318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100" dirty="0"/>
          </a:p>
          <a:p>
            <a:pPr marL="0" indent="0" algn="ctr">
              <a:buNone/>
            </a:pPr>
            <a:r>
              <a:rPr lang="ru-RU" sz="5400" dirty="0" smtClean="0">
                <a:latin typeface="Bahnschrift SemiBold Condensed" pitchFamily="34" charset="0"/>
              </a:rPr>
              <a:t>Спасибо за внимание!</a:t>
            </a:r>
            <a:endParaRPr lang="ru-RU" sz="54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8895</TotalTime>
  <Words>217</Words>
  <Application>Microsoft Office PowerPoint</Application>
  <PresentationFormat>Экран (16:9)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Выявлено ХНИЗ:</vt:lpstr>
      <vt:lpstr>УГЛУБЛЕННАЯ ДИСПАНСЕРИЗАЦИЯ</vt:lpstr>
      <vt:lpstr>ИММУНИЗАЦИЯ НАСЕЛЕНИЯ ОТ ГРИППА</vt:lpstr>
      <vt:lpstr>НЕЗАВИСИМАЯ ОЦЕНКА КАЧЕСТВА УСЛОВИЙ ОКАЗАНИЯ УСЛУГ МЕДИЦИНСКИМИ ОРГАНИЗАЦИЯМИ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</dc:title>
  <dc:creator>User</dc:creator>
  <cp:lastModifiedBy>User</cp:lastModifiedBy>
  <cp:revision>521</cp:revision>
  <cp:lastPrinted>2024-08-12T07:33:48Z</cp:lastPrinted>
  <dcterms:created xsi:type="dcterms:W3CDTF">2023-01-16T13:20:35Z</dcterms:created>
  <dcterms:modified xsi:type="dcterms:W3CDTF">2024-08-13T11:22:56Z</dcterms:modified>
</cp:coreProperties>
</file>