
<file path=[Content_Types].xml><?xml version="1.0" encoding="utf-8"?>
<Types xmlns="http://schemas.openxmlformats.org/package/2006/content-types">
  <Default Extension="bin" ContentType="application/vnd.ms-office.activeX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drawings/drawing4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1" r:id="rId1"/>
  </p:sldMasterIdLst>
  <p:notesMasterIdLst>
    <p:notesMasterId r:id="rId42"/>
  </p:notesMasterIdLst>
  <p:sldIdLst>
    <p:sldId id="256" r:id="rId2"/>
    <p:sldId id="324" r:id="rId3"/>
    <p:sldId id="293" r:id="rId4"/>
    <p:sldId id="305" r:id="rId5"/>
    <p:sldId id="316" r:id="rId6"/>
    <p:sldId id="294" r:id="rId7"/>
    <p:sldId id="326" r:id="rId8"/>
    <p:sldId id="327" r:id="rId9"/>
    <p:sldId id="356" r:id="rId10"/>
    <p:sldId id="355" r:id="rId11"/>
    <p:sldId id="330" r:id="rId12"/>
    <p:sldId id="331" r:id="rId13"/>
    <p:sldId id="332" r:id="rId14"/>
    <p:sldId id="333" r:id="rId15"/>
    <p:sldId id="334" r:id="rId16"/>
    <p:sldId id="335" r:id="rId17"/>
    <p:sldId id="336" r:id="rId18"/>
    <p:sldId id="337" r:id="rId19"/>
    <p:sldId id="338" r:id="rId20"/>
    <p:sldId id="339" r:id="rId21"/>
    <p:sldId id="340" r:id="rId22"/>
    <p:sldId id="341" r:id="rId23"/>
    <p:sldId id="342" r:id="rId24"/>
    <p:sldId id="357" r:id="rId25"/>
    <p:sldId id="358" r:id="rId26"/>
    <p:sldId id="366" r:id="rId27"/>
    <p:sldId id="359" r:id="rId28"/>
    <p:sldId id="346" r:id="rId29"/>
    <p:sldId id="347" r:id="rId30"/>
    <p:sldId id="348" r:id="rId31"/>
    <p:sldId id="349" r:id="rId32"/>
    <p:sldId id="350" r:id="rId33"/>
    <p:sldId id="361" r:id="rId34"/>
    <p:sldId id="362" r:id="rId35"/>
    <p:sldId id="363" r:id="rId36"/>
    <p:sldId id="364" r:id="rId37"/>
    <p:sldId id="365" r:id="rId38"/>
    <p:sldId id="352" r:id="rId39"/>
    <p:sldId id="353" r:id="rId40"/>
    <p:sldId id="354" r:id="rId41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CCFFFF"/>
    <a:srgbClr val="FFFF66"/>
    <a:srgbClr val="CC99FF"/>
    <a:srgbClr val="FFCCFF"/>
    <a:srgbClr val="66FFFF"/>
    <a:srgbClr val="C5B3F7"/>
    <a:srgbClr val="A5B592"/>
    <a:srgbClr val="FF669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377" autoAdjust="0"/>
  </p:normalViewPr>
  <p:slideViewPr>
    <p:cSldViewPr>
      <p:cViewPr>
        <p:scale>
          <a:sx n="100" d="100"/>
          <a:sy n="100" d="100"/>
        </p:scale>
        <p:origin x="-282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978C9E23-D4B0-11CE-BF2D-00AA003F40D0}" ax:persistence="persistStorage" r:id="rId1"/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623580346849166"/>
          <c:y val="2.1730959173200757E-2"/>
          <c:w val="0.78849967767187001"/>
          <c:h val="0.5307015985300366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</c:spPr>
          </c:marker>
          <c:dLbls>
            <c:dLbl>
              <c:idx val="0"/>
              <c:layout>
                <c:manualLayout>
                  <c:x val="-4.0469017459774048E-2"/>
                  <c:y val="-3.02029223958944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1911559968047472E-2"/>
                  <c:y val="-6.19467622517334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1276189160565453E-2"/>
                  <c:y val="4.53161017916238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6.9675369526177644E-2"/>
                  <c:y val="-4.00007607744684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5.5755744347746009E-2"/>
                  <c:y val="-6.24607250180683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1707303034489107E-2"/>
                  <c:y val="-6.74534976606184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4.697398151318042E-2"/>
                  <c:y val="4.03588357425471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5.7550536446102134E-2"/>
                  <c:y val="-5.49887785765909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6.5844154349127409E-2"/>
                  <c:y val="-4.5714367225835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1.0889855873278891E-2"/>
                  <c:y val="-4.45513332572558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1.807512547773623E-2"/>
                  <c:y val="-3.14009661835748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Лист1!$A$2:$A$11</c:f>
              <c:strCache>
                <c:ptCount val="10"/>
                <c:pt idx="0">
                  <c:v>2013 год (исполнение)</c:v>
                </c:pt>
                <c:pt idx="1">
                  <c:v>2014 год (исполнение)</c:v>
                </c:pt>
                <c:pt idx="2">
                  <c:v>2015 год (исполнение)</c:v>
                </c:pt>
                <c:pt idx="3">
                  <c:v>2016 год (исполнение)</c:v>
                </c:pt>
                <c:pt idx="4">
                  <c:v>2017 год (исполнение)</c:v>
                </c:pt>
                <c:pt idx="5">
                  <c:v>2018 год (исполнение)</c:v>
                </c:pt>
                <c:pt idx="6">
                  <c:v>2019 год (исполнение)</c:v>
                </c:pt>
                <c:pt idx="7">
                  <c:v>2020 год (исполнение)</c:v>
                </c:pt>
                <c:pt idx="8">
                  <c:v>2021 год (исполнение)</c:v>
                </c:pt>
                <c:pt idx="9">
                  <c:v>2022 год (исполнение)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104240.8</c:v>
                </c:pt>
                <c:pt idx="1">
                  <c:v>185467.8</c:v>
                </c:pt>
                <c:pt idx="2">
                  <c:v>191717</c:v>
                </c:pt>
                <c:pt idx="3">
                  <c:v>196142.7</c:v>
                </c:pt>
                <c:pt idx="4">
                  <c:v>197388.5</c:v>
                </c:pt>
                <c:pt idx="5">
                  <c:v>217435</c:v>
                </c:pt>
                <c:pt idx="6" formatCode="0.00">
                  <c:v>227628.1</c:v>
                </c:pt>
                <c:pt idx="7">
                  <c:v>226761.60000000001</c:v>
                </c:pt>
                <c:pt idx="8" formatCode="0.00">
                  <c:v>262181</c:v>
                </c:pt>
                <c:pt idx="9" formatCode="0.00">
                  <c:v>290252.2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</c:spPr>
          </c:marker>
          <c:dLbls>
            <c:dLbl>
              <c:idx val="0"/>
              <c:layout>
                <c:manualLayout>
                  <c:x val="-4.5555555555555516E-2"/>
                  <c:y val="-4.20462508759635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1800867282893985E-2"/>
                  <c:y val="-3.98742507932777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6265432098765468E-2"/>
                  <c:y val="-3.92431674842327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5138888888888902E-2"/>
                  <c:y val="-4.48493342676944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7808641975308678E-2"/>
                  <c:y val="-3.36370007007708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3179012345679056E-2"/>
                  <c:y val="-5.60616678346181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4.1707303034489107E-2"/>
                  <c:y val="-3.56649168853893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3.5046851620182992E-2"/>
                  <c:y val="-3.92431674842326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3.0756435050881797E-2"/>
                  <c:y val="-3.40246871314998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4.9571073352673023E-2"/>
                  <c:y val="-6.26225797862223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9.6711101901735975E-3"/>
                  <c:y val="-2.41545893719806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Лист1!$A$2:$A$11</c:f>
              <c:strCache>
                <c:ptCount val="10"/>
                <c:pt idx="0">
                  <c:v>2013 год (исполнение)</c:v>
                </c:pt>
                <c:pt idx="1">
                  <c:v>2014 год (исполнение)</c:v>
                </c:pt>
                <c:pt idx="2">
                  <c:v>2015 год (исполнение)</c:v>
                </c:pt>
                <c:pt idx="3">
                  <c:v>2016 год (исполнение)</c:v>
                </c:pt>
                <c:pt idx="4">
                  <c:v>2017 год (исполнение)</c:v>
                </c:pt>
                <c:pt idx="5">
                  <c:v>2018 год (исполнение)</c:v>
                </c:pt>
                <c:pt idx="6">
                  <c:v>2019 год (исполнение)</c:v>
                </c:pt>
                <c:pt idx="7">
                  <c:v>2020 год (исполнение)</c:v>
                </c:pt>
                <c:pt idx="8">
                  <c:v>2021 год (исполнение)</c:v>
                </c:pt>
                <c:pt idx="9">
                  <c:v>2022 год (исполнение)</c:v>
                </c:pt>
              </c:strCache>
            </c:strRef>
          </c:cat>
          <c:val>
            <c:numRef>
              <c:f>Лист1!$C$2:$C$11</c:f>
              <c:numCache>
                <c:formatCode>General</c:formatCode>
                <c:ptCount val="10"/>
                <c:pt idx="0">
                  <c:v>13326.6</c:v>
                </c:pt>
                <c:pt idx="1">
                  <c:v>17250.400000000001</c:v>
                </c:pt>
                <c:pt idx="2">
                  <c:v>9984.7000000000007</c:v>
                </c:pt>
                <c:pt idx="3">
                  <c:v>13739.7</c:v>
                </c:pt>
                <c:pt idx="4">
                  <c:v>12672.4</c:v>
                </c:pt>
                <c:pt idx="5">
                  <c:v>9731.2000000000007</c:v>
                </c:pt>
                <c:pt idx="6">
                  <c:v>19907.5</c:v>
                </c:pt>
                <c:pt idx="7">
                  <c:v>19255.2</c:v>
                </c:pt>
                <c:pt idx="8" formatCode="0.00">
                  <c:v>20948.7</c:v>
                </c:pt>
                <c:pt idx="9" formatCode="0.00">
                  <c:v>28073.200000000001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50811008"/>
        <c:axId val="150812544"/>
      </c:lineChart>
      <c:catAx>
        <c:axId val="15081100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0812544"/>
        <c:crosses val="autoZero"/>
        <c:auto val="1"/>
        <c:lblAlgn val="ctr"/>
        <c:lblOffset val="100"/>
        <c:noMultiLvlLbl val="0"/>
      </c:catAx>
      <c:valAx>
        <c:axId val="1508125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08110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736876640420018"/>
          <c:y val="0.84223143095200004"/>
          <c:w val="0.32337197433654191"/>
          <c:h val="0.1004002670654255"/>
        </c:manualLayout>
      </c:layout>
      <c:overlay val="0"/>
      <c:txPr>
        <a:bodyPr/>
        <a:lstStyle/>
        <a:p>
          <a:pPr>
            <a:defRPr sz="14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1816606893983859E-2"/>
          <c:y val="8.7499999999999994E-2"/>
          <c:w val="0.83250345152450378"/>
          <c:h val="0.8138888888888888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B3D8EF"/>
              </a:solidFill>
            </c:spPr>
          </c:dPt>
          <c:dPt>
            <c:idx val="1"/>
            <c:bubble3D val="0"/>
            <c:spPr>
              <a:solidFill>
                <a:srgbClr val="FFFF00"/>
              </a:solidFill>
            </c:spPr>
          </c:dPt>
          <c:dPt>
            <c:idx val="2"/>
            <c:bubble3D val="0"/>
            <c:spPr>
              <a:solidFill>
                <a:srgbClr val="F273AF"/>
              </a:solidFill>
            </c:spPr>
          </c:dPt>
          <c:dPt>
            <c:idx val="3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Lbls>
            <c:dLbl>
              <c:idx val="1"/>
              <c:layout>
                <c:manualLayout>
                  <c:x val="-0.11873472442788044"/>
                  <c:y val="-0.125429352580927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23164554786420713"/>
                  <c:y val="-0.158169947506561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9.8890416815787835E-2"/>
                  <c:y val="7.29682852143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158105.79999999999</c:v>
                </c:pt>
                <c:pt idx="1">
                  <c:v>375329.8</c:v>
                </c:pt>
                <c:pt idx="2">
                  <c:v>514989.8</c:v>
                </c:pt>
                <c:pt idx="3">
                  <c:v>131076.4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8339617360975993E-2"/>
          <c:y val="5.5682359494302766E-2"/>
          <c:w val="0.60158677505336733"/>
          <c:h val="0.5091914102941863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30"/>
          <c:dPt>
            <c:idx val="0"/>
            <c:bubble3D val="0"/>
            <c:explosion val="77"/>
            <c:spPr>
              <a:solidFill>
                <a:srgbClr val="FFFF00"/>
              </a:solidFill>
            </c:spPr>
          </c:dPt>
          <c:dPt>
            <c:idx val="1"/>
            <c:bubble3D val="0"/>
            <c:explosion val="52"/>
            <c:spPr>
              <a:solidFill>
                <a:srgbClr val="FF66FF"/>
              </a:solidFill>
            </c:spPr>
          </c:dPt>
          <c:dPt>
            <c:idx val="2"/>
            <c:bubble3D val="0"/>
            <c:explosion val="50"/>
            <c:spPr>
              <a:solidFill>
                <a:srgbClr val="00FF00"/>
              </a:solidFill>
            </c:spPr>
          </c:dPt>
          <c:dPt>
            <c:idx val="3"/>
            <c:bubble3D val="0"/>
            <c:explosion val="63"/>
            <c:spPr>
              <a:solidFill>
                <a:srgbClr val="FF0000"/>
              </a:solidFill>
            </c:spPr>
          </c:dPt>
          <c:dPt>
            <c:idx val="4"/>
            <c:bubble3D val="0"/>
            <c:explosion val="54"/>
            <c:spPr>
              <a:solidFill>
                <a:srgbClr val="B3D8EF"/>
              </a:solidFill>
            </c:spPr>
          </c:dPt>
          <c:dPt>
            <c:idx val="5"/>
            <c:bubble3D val="0"/>
            <c:explosion val="36"/>
            <c:spPr>
              <a:solidFill>
                <a:srgbClr val="00CC99"/>
              </a:solidFill>
            </c:spPr>
          </c:dPt>
          <c:dPt>
            <c:idx val="6"/>
            <c:bubble3D val="0"/>
            <c:explosion val="29"/>
            <c:spPr>
              <a:solidFill>
                <a:srgbClr val="002060"/>
              </a:solidFill>
            </c:spPr>
          </c:dPt>
          <c:dPt>
            <c:idx val="7"/>
            <c:bubble3D val="0"/>
            <c:spPr>
              <a:solidFill>
                <a:schemeClr val="tx1"/>
              </a:solidFill>
            </c:spPr>
          </c:dPt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Лист1!$A$2:$A$10</c:f>
              <c:strCache>
                <c:ptCount val="9"/>
                <c:pt idx="0">
                  <c:v>Расходы социальной направленности</c:v>
                </c:pt>
                <c:pt idx="1">
                  <c:v>Национальная оборона</c:v>
                </c:pt>
                <c:pt idx="2">
                  <c:v>Общегосударственные вопросы</c:v>
                </c:pt>
                <c:pt idx="3">
                  <c:v>Расходы на обеспечение безопасности</c:v>
                </c:pt>
                <c:pt idx="4">
                  <c:v>Национальная экономика</c:v>
                </c:pt>
                <c:pt idx="5">
                  <c:v>Жилищно-коммунальное хозяйство</c:v>
                </c:pt>
                <c:pt idx="6">
                  <c:v>Охрана окружающей среды</c:v>
                </c:pt>
                <c:pt idx="7">
                  <c:v>Обслуживание муниципального долга</c:v>
                </c:pt>
                <c:pt idx="8">
                  <c:v>Средства массовой информации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1133009.2</c:v>
                </c:pt>
                <c:pt idx="1">
                  <c:v>1357.1</c:v>
                </c:pt>
                <c:pt idx="2">
                  <c:v>145688.5</c:v>
                </c:pt>
                <c:pt idx="3">
                  <c:v>7672.9</c:v>
                </c:pt>
                <c:pt idx="4">
                  <c:v>102642.7</c:v>
                </c:pt>
                <c:pt idx="5">
                  <c:v>85210.6</c:v>
                </c:pt>
                <c:pt idx="6">
                  <c:v>2246.9</c:v>
                </c:pt>
                <c:pt idx="7">
                  <c:v>3269.6</c:v>
                </c:pt>
                <c:pt idx="8">
                  <c:v>244.5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>
        <c:manualLayout>
          <c:xMode val="edge"/>
          <c:yMode val="edge"/>
          <c:x val="0.60431086340477036"/>
          <c:y val="1.7157916431185588E-3"/>
          <c:w val="0.39568913659522964"/>
          <c:h val="0.5385119969111497"/>
        </c:manualLayout>
      </c:layout>
      <c:overlay val="0"/>
      <c:spPr>
        <a:scene3d>
          <a:camera prst="orthographicFront"/>
          <a:lightRig rig="threePt" dir="t"/>
        </a:scene3d>
        <a:sp3d>
          <a:bevelT/>
        </a:sp3d>
      </c:spPr>
      <c:txPr>
        <a:bodyPr/>
        <a:lstStyle/>
        <a:p>
          <a:pPr>
            <a:defRPr sz="14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3272562969102544"/>
          <c:y val="2.5831668429506013E-2"/>
          <c:w val="0.33550490399226413"/>
          <c:h val="0.5091914102941863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66FF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FF00"/>
              </a:solidFill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4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5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6"/>
            <c:invertIfNegative val="0"/>
            <c:bubble3D val="0"/>
            <c:spPr>
              <a:solidFill>
                <a:srgbClr val="CCCCFF"/>
              </a:solidFill>
            </c:spPr>
          </c:dPt>
          <c:dPt>
            <c:idx val="7"/>
            <c:invertIfNegative val="0"/>
            <c:bubble3D val="0"/>
            <c:spPr>
              <a:solidFill>
                <a:srgbClr val="FFC000"/>
              </a:solidFill>
            </c:spPr>
          </c:dPt>
          <c:dLbls>
            <c:dLbl>
              <c:idx val="2"/>
              <c:layout>
                <c:manualLayout>
                  <c:x val="-0.11338545047460465"/>
                  <c:y val="-4.95092247076401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7624441681631901E-3"/>
                  <c:y val="2.48752356659642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5.1967352765114891E-3"/>
                  <c:y val="2.48756218905472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экономика и ЖКХ</c:v>
                </c:pt>
                <c:pt idx="2">
                  <c:v>Образование</c:v>
                </c:pt>
                <c:pt idx="3">
                  <c:v>Культура и кинематография</c:v>
                </c:pt>
                <c:pt idx="4">
                  <c:v>Социальная политика</c:v>
                </c:pt>
                <c:pt idx="5">
                  <c:v>Физическая культура и спорт</c:v>
                </c:pt>
                <c:pt idx="6">
                  <c:v>Охрана окружающей среды</c:v>
                </c:pt>
                <c:pt idx="7">
                  <c:v>Обслуживание муниципального долга</c:v>
                </c:pt>
                <c:pt idx="8">
                  <c:v>Прочие расходы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145688.5</c:v>
                </c:pt>
                <c:pt idx="1">
                  <c:v>187853.3</c:v>
                </c:pt>
                <c:pt idx="2">
                  <c:v>938156.4</c:v>
                </c:pt>
                <c:pt idx="3">
                  <c:v>131610.29999999999</c:v>
                </c:pt>
                <c:pt idx="4">
                  <c:v>24263.3</c:v>
                </c:pt>
                <c:pt idx="5">
                  <c:v>38979.199999999997</c:v>
                </c:pt>
                <c:pt idx="6">
                  <c:v>2246.9</c:v>
                </c:pt>
                <c:pt idx="7">
                  <c:v>3269.6</c:v>
                </c:pt>
                <c:pt idx="8">
                  <c:v>9274.5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2"/>
        <c:axId val="151397504"/>
        <c:axId val="151391616"/>
      </c:barChart>
      <c:valAx>
        <c:axId val="151391616"/>
        <c:scaling>
          <c:orientation val="minMax"/>
        </c:scaling>
        <c:delete val="0"/>
        <c:axPos val="b"/>
        <c:majorGridlines/>
        <c:numFmt formatCode="#,##0.0" sourceLinked="1"/>
        <c:majorTickMark val="out"/>
        <c:minorTickMark val="none"/>
        <c:tickLblPos val="nextTo"/>
        <c:crossAx val="151397504"/>
        <c:crosses val="autoZero"/>
        <c:crossBetween val="between"/>
      </c:valAx>
      <c:catAx>
        <c:axId val="151397504"/>
        <c:scaling>
          <c:orientation val="minMax"/>
        </c:scaling>
        <c:delete val="0"/>
        <c:axPos val="l"/>
        <c:min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51391616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gradFill rotWithShape="1">
          <a:gsLst>
            <a:gs pos="0">
              <a:schemeClr val="accent4">
                <a:tint val="0"/>
              </a:schemeClr>
            </a:gs>
            <a:gs pos="44000">
              <a:schemeClr val="accent4">
                <a:tint val="60000"/>
                <a:satMod val="120000"/>
              </a:schemeClr>
            </a:gs>
            <a:gs pos="100000">
              <a:schemeClr val="accent4">
                <a:tint val="90000"/>
                <a:alpha val="100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4"/>
          </a:solidFill>
          <a:prstDash val="solid"/>
        </a:ln>
        <a:effectLst/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7628205128205128E-2"/>
          <c:y val="3.2508308001907217E-2"/>
          <c:w val="0.97275641025641024"/>
          <c:h val="0.8643468098924852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c:spPr>
          <c:invertIfNegative val="0"/>
          <c:dLbls>
            <c:dLbl>
              <c:idx val="0"/>
              <c:layout>
                <c:manualLayout>
                  <c:x val="0"/>
                  <c:y val="-3.52179298654825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4283267794703153E-3"/>
                  <c:y val="-0.121435142594296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8566535589405682E-3"/>
                  <c:y val="-0.158233670653173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1217948717948718E-2"/>
                  <c:y val="-6.79719167312605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2435897435897436E-2"/>
                  <c:y val="-5.615071382147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9230769230769232E-2"/>
                  <c:y val="-4.72848116391377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2.2435897435897436E-2"/>
                  <c:y val="-4.72848116391377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Лист1!$A$2:$A$8</c:f>
              <c:strCache>
                <c:ptCount val="7"/>
                <c:pt idx="0">
                  <c:v>2016 год</c:v>
                </c:pt>
                <c:pt idx="1">
                  <c:v>2017 год</c:v>
                </c:pt>
                <c:pt idx="2">
                  <c:v>2018 год</c:v>
                </c:pt>
                <c:pt idx="3">
                  <c:v>2019 год</c:v>
                </c:pt>
                <c:pt idx="4">
                  <c:v>2020 год</c:v>
                </c:pt>
                <c:pt idx="5">
                  <c:v>2021 год</c:v>
                </c:pt>
                <c:pt idx="6">
                  <c:v>2022 год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95502.2</c:v>
                </c:pt>
                <c:pt idx="1">
                  <c:v>50689.4</c:v>
                </c:pt>
                <c:pt idx="2">
                  <c:v>48117.7</c:v>
                </c:pt>
                <c:pt idx="3">
                  <c:v>63487.7</c:v>
                </c:pt>
                <c:pt idx="4" formatCode="#,##0.0">
                  <c:v>61887.7</c:v>
                </c:pt>
                <c:pt idx="5">
                  <c:v>70587.7</c:v>
                </c:pt>
                <c:pt idx="6">
                  <c:v>82587.7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0172288"/>
        <c:axId val="160190464"/>
        <c:axId val="0"/>
      </c:bar3DChart>
      <c:catAx>
        <c:axId val="160172288"/>
        <c:scaling>
          <c:orientation val="minMax"/>
        </c:scaling>
        <c:delete val="0"/>
        <c:axPos val="b"/>
        <c:majorTickMark val="out"/>
        <c:minorTickMark val="none"/>
        <c:tickLblPos val="nextTo"/>
        <c:crossAx val="160190464"/>
        <c:crosses val="autoZero"/>
        <c:auto val="1"/>
        <c:lblAlgn val="ctr"/>
        <c:lblOffset val="100"/>
        <c:noMultiLvlLbl val="0"/>
      </c:catAx>
      <c:valAx>
        <c:axId val="1601904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0172288"/>
        <c:crosses val="autoZero"/>
        <c:crossBetween val="between"/>
      </c:valAx>
    </c:plotArea>
    <c:plotVisOnly val="1"/>
    <c:dispBlanksAs val="gap"/>
    <c:showDLblsOverMax val="0"/>
  </c:chart>
  <c:spPr>
    <a:effectLst>
      <a:innerShdw blurRad="63500" dist="50800" dir="13500000">
        <a:prstClr val="black">
          <a:alpha val="50000"/>
        </a:prstClr>
      </a:innerShdw>
    </a:effectLst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2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25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</a:p>
          <a:p>
            <a:pPr>
              <a:defRPr/>
            </a:pPr>
            <a:r>
              <a:rPr lang="ru-RU" sz="25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Всего </a:t>
            </a:r>
            <a:r>
              <a:rPr lang="ru-RU" sz="2500" b="1" i="0" u="none" strike="noStrike" baseline="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1 481 342,2 </a:t>
            </a:r>
            <a:r>
              <a:rPr lang="ru-RU" sz="25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dirty="0"/>
              <a:t>.</a:t>
            </a:r>
          </a:p>
        </c:rich>
      </c:tx>
      <c:layout>
        <c:manualLayout>
          <c:xMode val="edge"/>
          <c:yMode val="edge"/>
          <c:x val="3.6241769120965127E-2"/>
          <c:y val="5.8422494982244867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3816202662167231E-2"/>
          <c:y val="0.3122584010025426"/>
          <c:w val="0.55402312992125979"/>
          <c:h val="0.5952808060905909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бюджета Всего 964 002,3 тыс.руб.</c:v>
                </c:pt>
              </c:strCache>
            </c:strRef>
          </c:tx>
          <c:explosion val="25"/>
          <c:dPt>
            <c:idx val="0"/>
            <c:bubble3D val="0"/>
            <c:explosion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-6.4729762398121282E-2"/>
                  <c:y val="-0.2593419021151767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4.4860593083759268E-2"/>
                  <c:y val="-3.595877721167207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Расходы на реализацию муниципальных программ (1 439 381,7 тыс.руб)</c:v>
                </c:pt>
                <c:pt idx="1">
                  <c:v>Непрограммные направления деятельности (41 960,5 тыс.руб.)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1439381.7</c:v>
                </c:pt>
                <c:pt idx="1">
                  <c:v>41960.5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600" b="0" i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 b="0" i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4174494635538983"/>
          <c:y val="0.22192450208429829"/>
          <c:w val="0.45496660573678283"/>
          <c:h val="0.63947004324551426"/>
        </c:manualLayout>
      </c:layout>
      <c:overlay val="0"/>
      <c:txPr>
        <a:bodyPr/>
        <a:lstStyle/>
        <a:p>
          <a:pPr>
            <a:defRPr b="0" i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4" Type="http://schemas.openxmlformats.org/officeDocument/2006/relationships/image" Target="../media/image2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4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D8CA2D-C14E-47C4-881F-4359DCF3DA31}" type="doc">
      <dgm:prSet loTypeId="urn:microsoft.com/office/officeart/2005/8/layout/vList3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EF13B4F-3252-4E3C-B339-151F98E1AA54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сбалансированности и повышение устойчивости бюджета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BE725A-FF13-45D9-B7FE-9546BB3C2F99}" type="parTrans" cxnId="{57DB2C6B-938F-45D2-AEF5-9AA4FDF8C784}">
      <dgm:prSet/>
      <dgm:spPr/>
      <dgm:t>
        <a:bodyPr/>
        <a:lstStyle/>
        <a:p>
          <a:endParaRPr lang="ru-RU"/>
        </a:p>
      </dgm:t>
    </dgm:pt>
    <dgm:pt modelId="{4B42C90B-B7EB-440B-BF2B-372B6ABA6331}" type="sibTrans" cxnId="{57DB2C6B-938F-45D2-AEF5-9AA4FDF8C784}">
      <dgm:prSet/>
      <dgm:spPr/>
      <dgm:t>
        <a:bodyPr/>
        <a:lstStyle/>
        <a:p>
          <a:endParaRPr lang="ru-RU"/>
        </a:p>
      </dgm:t>
    </dgm:pt>
    <dgm:pt modelId="{BAF63970-0144-4B3A-8465-0431B034A068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Стратегическая </a:t>
          </a:r>
          <a:r>
            <a:rPr lang="ru-RU" sz="1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приоритизация</a:t>
          </a:r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расходов, гарантированное исполнение социальных обязательств бюджета 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666B7D-68D9-4B9B-9C6B-0396B851FF52}" type="parTrans" cxnId="{88E8FE7A-FE59-4DD1-840B-D97F710ED740}">
      <dgm:prSet/>
      <dgm:spPr/>
      <dgm:t>
        <a:bodyPr/>
        <a:lstStyle/>
        <a:p>
          <a:endParaRPr lang="ru-RU"/>
        </a:p>
      </dgm:t>
    </dgm:pt>
    <dgm:pt modelId="{E9B7211B-5D9A-412E-9F07-64DC1C9B2FF0}" type="sibTrans" cxnId="{88E8FE7A-FE59-4DD1-840B-D97F710ED740}">
      <dgm:prSet/>
      <dgm:spPr/>
      <dgm:t>
        <a:bodyPr/>
        <a:lstStyle/>
        <a:p>
          <a:endParaRPr lang="ru-RU"/>
        </a:p>
      </dgm:t>
    </dgm:pt>
    <dgm:pt modelId="{4E190DFA-E90C-4B7E-B412-F85C85AECFE3}">
      <dgm:prSet phldrT="[Текст]" custT="1"/>
      <dgm:spPr>
        <a:solidFill>
          <a:schemeClr val="bg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достижения целей и показателей региональных проектов и муниципальных программ, разработанных в рамках реализации Указа Президента Российской Федерации от 7 мая 2018 года № 204О национальных целях и стратегических задачах развития Российской Федерации на период до 2024 года»  </a:t>
          </a:r>
          <a:endParaRPr lang="ru-RU" sz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ECB170-C8ED-46AE-9C7C-FF5DEEE8665C}" type="parTrans" cxnId="{E58E8B56-6ECA-4B23-BF7A-0A4886FCD4F7}">
      <dgm:prSet/>
      <dgm:spPr/>
      <dgm:t>
        <a:bodyPr/>
        <a:lstStyle/>
        <a:p>
          <a:endParaRPr lang="ru-RU"/>
        </a:p>
      </dgm:t>
    </dgm:pt>
    <dgm:pt modelId="{67CE47C6-F62A-4905-864E-09DBC4ECE97B}" type="sibTrans" cxnId="{E58E8B56-6ECA-4B23-BF7A-0A4886FCD4F7}">
      <dgm:prSet/>
      <dgm:spPr/>
      <dgm:t>
        <a:bodyPr/>
        <a:lstStyle/>
        <a:p>
          <a:endParaRPr lang="ru-RU"/>
        </a:p>
      </dgm:t>
    </dgm:pt>
    <dgm:pt modelId="{25F4D164-0A41-4784-92A2-C71E5D877C9A}" type="pres">
      <dgm:prSet presAssocID="{59D8CA2D-C14E-47C4-881F-4359DCF3DA31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A092272-B21C-434C-BDCC-8FDBAF5A9DF0}" type="pres">
      <dgm:prSet presAssocID="{1EF13B4F-3252-4E3C-B339-151F98E1AA54}" presName="composite" presStyleCnt="0"/>
      <dgm:spPr/>
    </dgm:pt>
    <dgm:pt modelId="{F809C857-96F3-4678-BCCC-F99D1512783A}" type="pres">
      <dgm:prSet presAssocID="{1EF13B4F-3252-4E3C-B339-151F98E1AA54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solidFill>
            <a:schemeClr val="tx1">
              <a:lumMod val="75000"/>
              <a:lumOff val="25000"/>
            </a:schemeClr>
          </a:solidFill>
        </a:ln>
      </dgm:spPr>
      <dgm:t>
        <a:bodyPr/>
        <a:lstStyle/>
        <a:p>
          <a:endParaRPr lang="ru-RU"/>
        </a:p>
      </dgm:t>
    </dgm:pt>
    <dgm:pt modelId="{EAB40BD9-A807-463F-A326-36BD63120954}" type="pres">
      <dgm:prSet presAssocID="{1EF13B4F-3252-4E3C-B339-151F98E1AA54}" presName="txShp" presStyleLbl="node1" presStyleIdx="0" presStyleCnt="3" custScaleX="1070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1771E8-4ACC-4EC4-B352-8764F679B85F}" type="pres">
      <dgm:prSet presAssocID="{4B42C90B-B7EB-440B-BF2B-372B6ABA6331}" presName="spacing" presStyleCnt="0"/>
      <dgm:spPr/>
    </dgm:pt>
    <dgm:pt modelId="{60D8B06C-D115-4BC2-BFF0-81E91B1B24BC}" type="pres">
      <dgm:prSet presAssocID="{BAF63970-0144-4B3A-8465-0431B034A068}" presName="composite" presStyleCnt="0"/>
      <dgm:spPr/>
    </dgm:pt>
    <dgm:pt modelId="{73C3013D-78B4-47C4-9E5F-A96D2C58568E}" type="pres">
      <dgm:prSet presAssocID="{BAF63970-0144-4B3A-8465-0431B034A068}" presName="imgShp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>
          <a:solidFill>
            <a:schemeClr val="tx1">
              <a:lumMod val="75000"/>
              <a:lumOff val="25000"/>
            </a:schemeClr>
          </a:solidFill>
        </a:ln>
      </dgm:spPr>
      <dgm:t>
        <a:bodyPr/>
        <a:lstStyle/>
        <a:p>
          <a:endParaRPr lang="ru-RU"/>
        </a:p>
      </dgm:t>
    </dgm:pt>
    <dgm:pt modelId="{AA8E34BE-B114-42E4-B40C-44C7F4561E63}" type="pres">
      <dgm:prSet presAssocID="{BAF63970-0144-4B3A-8465-0431B034A068}" presName="txShp" presStyleLbl="node1" presStyleIdx="1" presStyleCnt="3" custScaleX="1064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9964DA-086F-4D94-BF0E-BC4FFE1EE6BE}" type="pres">
      <dgm:prSet presAssocID="{E9B7211B-5D9A-412E-9F07-64DC1C9B2FF0}" presName="spacing" presStyleCnt="0"/>
      <dgm:spPr/>
    </dgm:pt>
    <dgm:pt modelId="{36F68740-0C87-45FB-9976-430085F98233}" type="pres">
      <dgm:prSet presAssocID="{4E190DFA-E90C-4B7E-B412-F85C85AECFE3}" presName="composite" presStyleCnt="0"/>
      <dgm:spPr/>
    </dgm:pt>
    <dgm:pt modelId="{A9A09C50-4CA2-4E95-B1F2-91CFDA75C6D6}" type="pres">
      <dgm:prSet presAssocID="{4E190DFA-E90C-4B7E-B412-F85C85AECFE3}" presName="imgShp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tx1">
              <a:lumMod val="75000"/>
              <a:lumOff val="25000"/>
            </a:schemeClr>
          </a:solidFill>
        </a:ln>
      </dgm:spPr>
      <dgm:t>
        <a:bodyPr/>
        <a:lstStyle/>
        <a:p>
          <a:endParaRPr lang="ru-RU"/>
        </a:p>
      </dgm:t>
    </dgm:pt>
    <dgm:pt modelId="{60BAD2B0-F4C4-45A6-9423-077E44969997}" type="pres">
      <dgm:prSet presAssocID="{4E190DFA-E90C-4B7E-B412-F85C85AECFE3}" presName="txShp" presStyleLbl="node1" presStyleIdx="2" presStyleCnt="3" custScaleX="115256" custScaleY="1839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69AC66-5A1F-4C2C-9E77-998224F654D1}" type="presOf" srcId="{4E190DFA-E90C-4B7E-B412-F85C85AECFE3}" destId="{60BAD2B0-F4C4-45A6-9423-077E44969997}" srcOrd="0" destOrd="0" presId="urn:microsoft.com/office/officeart/2005/8/layout/vList3"/>
    <dgm:cxn modelId="{E58E8B56-6ECA-4B23-BF7A-0A4886FCD4F7}" srcId="{59D8CA2D-C14E-47C4-881F-4359DCF3DA31}" destId="{4E190DFA-E90C-4B7E-B412-F85C85AECFE3}" srcOrd="2" destOrd="0" parTransId="{8CECB170-C8ED-46AE-9C7C-FF5DEEE8665C}" sibTransId="{67CE47C6-F62A-4905-864E-09DBC4ECE97B}"/>
    <dgm:cxn modelId="{94EA56FE-E1AB-4D85-B6E0-95A334E80679}" type="presOf" srcId="{BAF63970-0144-4B3A-8465-0431B034A068}" destId="{AA8E34BE-B114-42E4-B40C-44C7F4561E63}" srcOrd="0" destOrd="0" presId="urn:microsoft.com/office/officeart/2005/8/layout/vList3"/>
    <dgm:cxn modelId="{8F80FB6F-CF20-4DBE-B619-7D4AB93AE0E0}" type="presOf" srcId="{1EF13B4F-3252-4E3C-B339-151F98E1AA54}" destId="{EAB40BD9-A807-463F-A326-36BD63120954}" srcOrd="0" destOrd="0" presId="urn:microsoft.com/office/officeart/2005/8/layout/vList3"/>
    <dgm:cxn modelId="{88E8FE7A-FE59-4DD1-840B-D97F710ED740}" srcId="{59D8CA2D-C14E-47C4-881F-4359DCF3DA31}" destId="{BAF63970-0144-4B3A-8465-0431B034A068}" srcOrd="1" destOrd="0" parTransId="{C6666B7D-68D9-4B9B-9C6B-0396B851FF52}" sibTransId="{E9B7211B-5D9A-412E-9F07-64DC1C9B2FF0}"/>
    <dgm:cxn modelId="{57DB2C6B-938F-45D2-AEF5-9AA4FDF8C784}" srcId="{59D8CA2D-C14E-47C4-881F-4359DCF3DA31}" destId="{1EF13B4F-3252-4E3C-B339-151F98E1AA54}" srcOrd="0" destOrd="0" parTransId="{C8BE725A-FF13-45D9-B7FE-9546BB3C2F99}" sibTransId="{4B42C90B-B7EB-440B-BF2B-372B6ABA6331}"/>
    <dgm:cxn modelId="{621876C0-A3DC-4E6C-A28D-D6FBEA586A47}" type="presOf" srcId="{59D8CA2D-C14E-47C4-881F-4359DCF3DA31}" destId="{25F4D164-0A41-4784-92A2-C71E5D877C9A}" srcOrd="0" destOrd="0" presId="urn:microsoft.com/office/officeart/2005/8/layout/vList3"/>
    <dgm:cxn modelId="{C8BF15E0-D02C-443C-8755-227B4E662CA6}" type="presParOf" srcId="{25F4D164-0A41-4784-92A2-C71E5D877C9A}" destId="{5A092272-B21C-434C-BDCC-8FDBAF5A9DF0}" srcOrd="0" destOrd="0" presId="urn:microsoft.com/office/officeart/2005/8/layout/vList3"/>
    <dgm:cxn modelId="{0DCF14F6-0E95-431B-8B6C-D6209C2C5E8D}" type="presParOf" srcId="{5A092272-B21C-434C-BDCC-8FDBAF5A9DF0}" destId="{F809C857-96F3-4678-BCCC-F99D1512783A}" srcOrd="0" destOrd="0" presId="urn:microsoft.com/office/officeart/2005/8/layout/vList3"/>
    <dgm:cxn modelId="{5CE2ED57-ED7A-4775-B979-1987A1B4A820}" type="presParOf" srcId="{5A092272-B21C-434C-BDCC-8FDBAF5A9DF0}" destId="{EAB40BD9-A807-463F-A326-36BD63120954}" srcOrd="1" destOrd="0" presId="urn:microsoft.com/office/officeart/2005/8/layout/vList3"/>
    <dgm:cxn modelId="{337DCB68-168C-4323-A380-B42EE6B0E4B2}" type="presParOf" srcId="{25F4D164-0A41-4784-92A2-C71E5D877C9A}" destId="{C21771E8-4ACC-4EC4-B352-8764F679B85F}" srcOrd="1" destOrd="0" presId="urn:microsoft.com/office/officeart/2005/8/layout/vList3"/>
    <dgm:cxn modelId="{CE8A2B86-90A1-4BF6-B979-8AF8DBC2AE99}" type="presParOf" srcId="{25F4D164-0A41-4784-92A2-C71E5D877C9A}" destId="{60D8B06C-D115-4BC2-BFF0-81E91B1B24BC}" srcOrd="2" destOrd="0" presId="urn:microsoft.com/office/officeart/2005/8/layout/vList3"/>
    <dgm:cxn modelId="{831D03D4-5EB3-40D2-9F6C-56029304EAC7}" type="presParOf" srcId="{60D8B06C-D115-4BC2-BFF0-81E91B1B24BC}" destId="{73C3013D-78B4-47C4-9E5F-A96D2C58568E}" srcOrd="0" destOrd="0" presId="urn:microsoft.com/office/officeart/2005/8/layout/vList3"/>
    <dgm:cxn modelId="{67C2B14C-929C-40F6-BAEF-87DD5ABC6F46}" type="presParOf" srcId="{60D8B06C-D115-4BC2-BFF0-81E91B1B24BC}" destId="{AA8E34BE-B114-42E4-B40C-44C7F4561E63}" srcOrd="1" destOrd="0" presId="urn:microsoft.com/office/officeart/2005/8/layout/vList3"/>
    <dgm:cxn modelId="{408BD6C5-06D9-42DD-98B6-BE6E2F3AAF06}" type="presParOf" srcId="{25F4D164-0A41-4784-92A2-C71E5D877C9A}" destId="{DA9964DA-086F-4D94-BF0E-BC4FFE1EE6BE}" srcOrd="3" destOrd="0" presId="urn:microsoft.com/office/officeart/2005/8/layout/vList3"/>
    <dgm:cxn modelId="{F1F7B734-F11B-485B-869C-D9485C3527E7}" type="presParOf" srcId="{25F4D164-0A41-4784-92A2-C71E5D877C9A}" destId="{36F68740-0C87-45FB-9976-430085F98233}" srcOrd="4" destOrd="0" presId="urn:microsoft.com/office/officeart/2005/8/layout/vList3"/>
    <dgm:cxn modelId="{96418C44-3C38-4E13-9D92-FC41D6E57260}" type="presParOf" srcId="{36F68740-0C87-45FB-9976-430085F98233}" destId="{A9A09C50-4CA2-4E95-B1F2-91CFDA75C6D6}" srcOrd="0" destOrd="0" presId="urn:microsoft.com/office/officeart/2005/8/layout/vList3"/>
    <dgm:cxn modelId="{B670610B-1269-48DF-A4A5-C24D694768D9}" type="presParOf" srcId="{36F68740-0C87-45FB-9976-430085F98233}" destId="{60BAD2B0-F4C4-45A6-9423-077E4496999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2816D5C-A86F-46B2-AE62-D48E72A9E066}" type="doc">
      <dgm:prSet loTypeId="urn:microsoft.com/office/officeart/2005/8/layout/pyramid2" loCatId="pyramid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ru-RU"/>
        </a:p>
      </dgm:t>
    </dgm:pt>
    <dgm:pt modelId="{3CCE6D13-87B0-4332-AF3E-46CF4533EF61}">
      <dgm:prSet phldrT="[Текст]" custT="1"/>
      <dgm:spPr>
        <a:solidFill>
          <a:srgbClr val="66FFFF">
            <a:alpha val="9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Погашение кредитов от кредитных организаций  - 70 587,7 тыс. рублей.</a:t>
          </a:r>
          <a:endParaRPr lang="ru-RU" sz="1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446597-75AC-4A37-8F87-8137F0F59F06}" type="parTrans" cxnId="{36902F67-76AF-4F7F-A13C-C4B37D675303}">
      <dgm:prSet/>
      <dgm:spPr/>
      <dgm:t>
        <a:bodyPr/>
        <a:lstStyle/>
        <a:p>
          <a:endParaRPr lang="ru-RU"/>
        </a:p>
      </dgm:t>
    </dgm:pt>
    <dgm:pt modelId="{E1B704D9-38CA-4DF2-9C0B-C85755A40CA2}" type="sibTrans" cxnId="{36902F67-76AF-4F7F-A13C-C4B37D675303}">
      <dgm:prSet/>
      <dgm:spPr/>
      <dgm:t>
        <a:bodyPr/>
        <a:lstStyle/>
        <a:p>
          <a:endParaRPr lang="ru-RU"/>
        </a:p>
      </dgm:t>
    </dgm:pt>
    <dgm:pt modelId="{8EBE5D3C-2E38-4137-A7FC-19B2AEC6EE55}">
      <dgm:prSet phldrT="[Текст]" custT="1"/>
      <dgm:spPr>
        <a:solidFill>
          <a:schemeClr val="accent2">
            <a:lumMod val="40000"/>
            <a:lumOff val="60000"/>
            <a:alpha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остатков на счетах   по учету средств бюджетов </a:t>
          </a:r>
        </a:p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-27 418,7 тыс. руб.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672D21-5E78-4C67-832E-BF2E2520A454}" type="parTrans" cxnId="{BCBDE065-3E98-41F5-9E1C-D9B38D3D0A94}">
      <dgm:prSet/>
      <dgm:spPr/>
      <dgm:t>
        <a:bodyPr/>
        <a:lstStyle/>
        <a:p>
          <a:endParaRPr lang="ru-RU"/>
        </a:p>
      </dgm:t>
    </dgm:pt>
    <dgm:pt modelId="{4EAD4A66-B292-4186-B9B5-0B7AF213A3B5}" type="sibTrans" cxnId="{BCBDE065-3E98-41F5-9E1C-D9B38D3D0A94}">
      <dgm:prSet/>
      <dgm:spPr/>
      <dgm:t>
        <a:bodyPr/>
        <a:lstStyle/>
        <a:p>
          <a:endParaRPr lang="ru-RU"/>
        </a:p>
      </dgm:t>
    </dgm:pt>
    <dgm:pt modelId="{6443346A-C433-4003-BF98-7A1909420C8B}" type="pres">
      <dgm:prSet presAssocID="{22816D5C-A86F-46B2-AE62-D48E72A9E066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EE3E42D6-A327-49D7-9CF0-4F39C7BCE590}" type="pres">
      <dgm:prSet presAssocID="{22816D5C-A86F-46B2-AE62-D48E72A9E066}" presName="pyramid" presStyleLbl="node1" presStyleIdx="0" presStyleCnt="1" custAng="10800000" custLinFactNeighborX="-98328" custLinFactNeighborY="75965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392B33D3-8F03-4185-93D0-CDFBB1FE5E59}" type="pres">
      <dgm:prSet presAssocID="{22816D5C-A86F-46B2-AE62-D48E72A9E066}" presName="theList" presStyleCnt="0"/>
      <dgm:spPr/>
    </dgm:pt>
    <dgm:pt modelId="{27F0D9D2-F5B1-4EF3-8CD4-8D783F223AEC}" type="pres">
      <dgm:prSet presAssocID="{3CCE6D13-87B0-4332-AF3E-46CF4533EF61}" presName="aNode" presStyleLbl="fgAcc1" presStyleIdx="0" presStyleCnt="2" custScaleX="146959" custScaleY="54206" custLinFactY="72750" custLinFactNeighborX="364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94A237-1BAB-460D-87C3-B5C08E52720D}" type="pres">
      <dgm:prSet presAssocID="{3CCE6D13-87B0-4332-AF3E-46CF4533EF61}" presName="aSpace" presStyleCnt="0"/>
      <dgm:spPr/>
    </dgm:pt>
    <dgm:pt modelId="{5943FBF8-3D2A-4B8E-B0F6-352AE796E670}" type="pres">
      <dgm:prSet presAssocID="{8EBE5D3C-2E38-4137-A7FC-19B2AEC6EE55}" presName="aNode" presStyleLbl="fgAcc1" presStyleIdx="1" presStyleCnt="2" custScaleX="142656" custScaleY="48258" custLinFactY="-108695" custLinFactNeighborX="1763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E1697E-BC18-4BD2-8042-0E55794F3900}" type="pres">
      <dgm:prSet presAssocID="{8EBE5D3C-2E38-4137-A7FC-19B2AEC6EE55}" presName="aSpace" presStyleCnt="0"/>
      <dgm:spPr/>
    </dgm:pt>
  </dgm:ptLst>
  <dgm:cxnLst>
    <dgm:cxn modelId="{BCFBAF73-C59F-482C-939C-877F040FBCE3}" type="presOf" srcId="{3CCE6D13-87B0-4332-AF3E-46CF4533EF61}" destId="{27F0D9D2-F5B1-4EF3-8CD4-8D783F223AEC}" srcOrd="0" destOrd="0" presId="urn:microsoft.com/office/officeart/2005/8/layout/pyramid2"/>
    <dgm:cxn modelId="{BCBDE065-3E98-41F5-9E1C-D9B38D3D0A94}" srcId="{22816D5C-A86F-46B2-AE62-D48E72A9E066}" destId="{8EBE5D3C-2E38-4137-A7FC-19B2AEC6EE55}" srcOrd="1" destOrd="0" parTransId="{71672D21-5E78-4C67-832E-BF2E2520A454}" sibTransId="{4EAD4A66-B292-4186-B9B5-0B7AF213A3B5}"/>
    <dgm:cxn modelId="{36902F67-76AF-4F7F-A13C-C4B37D675303}" srcId="{22816D5C-A86F-46B2-AE62-D48E72A9E066}" destId="{3CCE6D13-87B0-4332-AF3E-46CF4533EF61}" srcOrd="0" destOrd="0" parTransId="{E8446597-75AC-4A37-8F87-8137F0F59F06}" sibTransId="{E1B704D9-38CA-4DF2-9C0B-C85755A40CA2}"/>
    <dgm:cxn modelId="{F58D43BC-B6F9-430B-B65F-25BA9E1A0B47}" type="presOf" srcId="{22816D5C-A86F-46B2-AE62-D48E72A9E066}" destId="{6443346A-C433-4003-BF98-7A1909420C8B}" srcOrd="0" destOrd="0" presId="urn:microsoft.com/office/officeart/2005/8/layout/pyramid2"/>
    <dgm:cxn modelId="{9382C37E-004E-40C8-843D-8A9DA7301747}" type="presOf" srcId="{8EBE5D3C-2E38-4137-A7FC-19B2AEC6EE55}" destId="{5943FBF8-3D2A-4B8E-B0F6-352AE796E670}" srcOrd="0" destOrd="0" presId="urn:microsoft.com/office/officeart/2005/8/layout/pyramid2"/>
    <dgm:cxn modelId="{BC31C42E-85AD-4F0B-AB17-525AEBF0A53F}" type="presParOf" srcId="{6443346A-C433-4003-BF98-7A1909420C8B}" destId="{EE3E42D6-A327-49D7-9CF0-4F39C7BCE590}" srcOrd="0" destOrd="0" presId="urn:microsoft.com/office/officeart/2005/8/layout/pyramid2"/>
    <dgm:cxn modelId="{E27A11AC-C6EB-4858-894D-3D9FD952DE30}" type="presParOf" srcId="{6443346A-C433-4003-BF98-7A1909420C8B}" destId="{392B33D3-8F03-4185-93D0-CDFBB1FE5E59}" srcOrd="1" destOrd="0" presId="urn:microsoft.com/office/officeart/2005/8/layout/pyramid2"/>
    <dgm:cxn modelId="{33EA1324-D142-4BB9-B7BF-E806D4E3E40C}" type="presParOf" srcId="{392B33D3-8F03-4185-93D0-CDFBB1FE5E59}" destId="{27F0D9D2-F5B1-4EF3-8CD4-8D783F223AEC}" srcOrd="0" destOrd="0" presId="urn:microsoft.com/office/officeart/2005/8/layout/pyramid2"/>
    <dgm:cxn modelId="{769C21A9-E7FF-48EB-8B01-D9B6BD32B795}" type="presParOf" srcId="{392B33D3-8F03-4185-93D0-CDFBB1FE5E59}" destId="{6094A237-1BAB-460D-87C3-B5C08E52720D}" srcOrd="1" destOrd="0" presId="urn:microsoft.com/office/officeart/2005/8/layout/pyramid2"/>
    <dgm:cxn modelId="{107EE5BA-65C9-4ADF-8DFB-9185AB50CC3D}" type="presParOf" srcId="{392B33D3-8F03-4185-93D0-CDFBB1FE5E59}" destId="{5943FBF8-3D2A-4B8E-B0F6-352AE796E670}" srcOrd="2" destOrd="0" presId="urn:microsoft.com/office/officeart/2005/8/layout/pyramid2"/>
    <dgm:cxn modelId="{410771A9-A978-4E8D-BA7D-90F5EECAB4B6}" type="presParOf" srcId="{392B33D3-8F03-4185-93D0-CDFBB1FE5E59}" destId="{08E1697E-BC18-4BD2-8042-0E55794F3900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007B78-BE26-4A72-875D-72A2D15D32BC}" type="doc">
      <dgm:prSet loTypeId="urn:microsoft.com/office/officeart/2005/8/layout/vList3" loCatId="list" qsTypeId="urn:microsoft.com/office/officeart/2005/8/quickstyle/3d1" qsCatId="3D" csTypeId="urn:microsoft.com/office/officeart/2005/8/colors/accent1_2" csCatId="accent1" phldr="1"/>
      <dgm:spPr/>
    </dgm:pt>
    <dgm:pt modelId="{743152BD-9924-4E7F-9668-EFFC65ABDFD2}">
      <dgm:prSet phldrT="[Текст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Недопущение необоснованного роста муниципального долга и неисполнения долговых обязательств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A74BDF-EF3C-4DE7-8BA5-5846D97771AA}" type="parTrans" cxnId="{C64B0F0C-190E-48E5-8456-3537CDDD0830}">
      <dgm:prSet/>
      <dgm:spPr/>
      <dgm:t>
        <a:bodyPr/>
        <a:lstStyle/>
        <a:p>
          <a:endParaRPr lang="ru-RU"/>
        </a:p>
      </dgm:t>
    </dgm:pt>
    <dgm:pt modelId="{2388BD60-E54A-4748-9832-3A511C4E402B}" type="sibTrans" cxnId="{C64B0F0C-190E-48E5-8456-3537CDDD0830}">
      <dgm:prSet/>
      <dgm:spPr/>
      <dgm:t>
        <a:bodyPr/>
        <a:lstStyle/>
        <a:p>
          <a:endParaRPr lang="ru-RU"/>
        </a:p>
      </dgm:t>
    </dgm:pt>
    <dgm:pt modelId="{512A9302-F01F-4C36-BBB7-732EDA2997B7}">
      <dgm:prSet phldrT="[Текст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Привлечение объема муниципальных заимствований, способных обеспечить решение социально-экономических задач по развитию района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E4B86B-CF66-45CA-A08C-6F8B8874FFA2}" type="parTrans" cxnId="{BB9FEABB-9847-439E-B677-E30187CD79A1}">
      <dgm:prSet/>
      <dgm:spPr/>
      <dgm:t>
        <a:bodyPr/>
        <a:lstStyle/>
        <a:p>
          <a:endParaRPr lang="ru-RU"/>
        </a:p>
      </dgm:t>
    </dgm:pt>
    <dgm:pt modelId="{155A6899-637F-4E92-944B-181CB21CF66F}" type="sibTrans" cxnId="{BB9FEABB-9847-439E-B677-E30187CD79A1}">
      <dgm:prSet/>
      <dgm:spPr/>
      <dgm:t>
        <a:bodyPr/>
        <a:lstStyle/>
        <a:p>
          <a:endParaRPr lang="ru-RU"/>
        </a:p>
      </dgm:t>
    </dgm:pt>
    <dgm:pt modelId="{D70C2C8F-9843-4434-86EC-4AE2923F73ED}">
      <dgm:prSet phldrT="[Текст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Проведение мероприятий, направленных на снижение расходов по обслуживанию муниципального долга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DC8106-8824-44F6-8E50-B78D8D286215}" type="parTrans" cxnId="{E21DB955-A13D-4BB1-83E6-B6E793E6A889}">
      <dgm:prSet/>
      <dgm:spPr/>
      <dgm:t>
        <a:bodyPr/>
        <a:lstStyle/>
        <a:p>
          <a:endParaRPr lang="ru-RU"/>
        </a:p>
      </dgm:t>
    </dgm:pt>
    <dgm:pt modelId="{7FC595D8-D5F2-4434-9B67-B90C963FE129}" type="sibTrans" cxnId="{E21DB955-A13D-4BB1-83E6-B6E793E6A889}">
      <dgm:prSet/>
      <dgm:spPr/>
      <dgm:t>
        <a:bodyPr/>
        <a:lstStyle/>
        <a:p>
          <a:endParaRPr lang="ru-RU"/>
        </a:p>
      </dgm:t>
    </dgm:pt>
    <dgm:pt modelId="{3A2A1616-1155-4AEE-A5B8-830D2C548A7E}" type="pres">
      <dgm:prSet presAssocID="{07007B78-BE26-4A72-875D-72A2D15D32BC}" presName="linearFlow" presStyleCnt="0">
        <dgm:presLayoutVars>
          <dgm:dir/>
          <dgm:resizeHandles val="exact"/>
        </dgm:presLayoutVars>
      </dgm:prSet>
      <dgm:spPr/>
    </dgm:pt>
    <dgm:pt modelId="{7526A157-FD7E-4FA9-A219-73106BD16AA9}" type="pres">
      <dgm:prSet presAssocID="{743152BD-9924-4E7F-9668-EFFC65ABDFD2}" presName="composite" presStyleCnt="0"/>
      <dgm:spPr/>
    </dgm:pt>
    <dgm:pt modelId="{67718B4B-EF46-4378-A347-A97D59CA5429}" type="pres">
      <dgm:prSet presAssocID="{743152BD-9924-4E7F-9668-EFFC65ABDFD2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>
          <a:solidFill>
            <a:schemeClr val="tx1">
              <a:lumMod val="75000"/>
              <a:lumOff val="25000"/>
            </a:schemeClr>
          </a:solidFill>
        </a:ln>
      </dgm:spPr>
    </dgm:pt>
    <dgm:pt modelId="{21FD4CB5-2CC8-4661-BD47-F0E174A6C8B4}" type="pres">
      <dgm:prSet presAssocID="{743152BD-9924-4E7F-9668-EFFC65ABDFD2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9D4307-1F83-42F3-AF46-DE768E96E322}" type="pres">
      <dgm:prSet presAssocID="{2388BD60-E54A-4748-9832-3A511C4E402B}" presName="spacing" presStyleCnt="0"/>
      <dgm:spPr/>
    </dgm:pt>
    <dgm:pt modelId="{2E144FDE-2600-4666-BC21-D5506721D74A}" type="pres">
      <dgm:prSet presAssocID="{512A9302-F01F-4C36-BBB7-732EDA2997B7}" presName="composite" presStyleCnt="0"/>
      <dgm:spPr/>
    </dgm:pt>
    <dgm:pt modelId="{1FFFFB2A-ED5B-4F1C-A72E-0C1BB6F2C783}" type="pres">
      <dgm:prSet presAssocID="{512A9302-F01F-4C36-BBB7-732EDA2997B7}" presName="imgShp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tx1">
              <a:lumMod val="75000"/>
              <a:lumOff val="25000"/>
            </a:schemeClr>
          </a:solidFill>
        </a:ln>
      </dgm:spPr>
    </dgm:pt>
    <dgm:pt modelId="{7304A90D-E2F0-485B-A335-7CFB93EBE2F2}" type="pres">
      <dgm:prSet presAssocID="{512A9302-F01F-4C36-BBB7-732EDA2997B7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328AA6-F917-4FA3-B4EB-671B9531A4C7}" type="pres">
      <dgm:prSet presAssocID="{155A6899-637F-4E92-944B-181CB21CF66F}" presName="spacing" presStyleCnt="0"/>
      <dgm:spPr/>
    </dgm:pt>
    <dgm:pt modelId="{31E54536-9520-4150-B51C-674E8DE324CA}" type="pres">
      <dgm:prSet presAssocID="{D70C2C8F-9843-4434-86EC-4AE2923F73ED}" presName="composite" presStyleCnt="0"/>
      <dgm:spPr/>
    </dgm:pt>
    <dgm:pt modelId="{BD1D9C07-2C1B-450A-BC52-C98881AE20AA}" type="pres">
      <dgm:prSet presAssocID="{D70C2C8F-9843-4434-86EC-4AE2923F73ED}" presName="imgShp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  <a:ln>
          <a:solidFill>
            <a:schemeClr val="tx1">
              <a:lumMod val="75000"/>
              <a:lumOff val="25000"/>
            </a:schemeClr>
          </a:solidFill>
        </a:ln>
      </dgm:spPr>
    </dgm:pt>
    <dgm:pt modelId="{878B5DDA-55B7-4003-AF11-CBE8AC3D3A26}" type="pres">
      <dgm:prSet presAssocID="{D70C2C8F-9843-4434-86EC-4AE2923F73ED}" presName="txShp" presStyleLbl="node1" presStyleIdx="2" presStyleCnt="3" custScaleX="86445" custScaleY="119721" custLinFactNeighborX="3927" custLinFactNeighborY="-53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21DB955-A13D-4BB1-83E6-B6E793E6A889}" srcId="{07007B78-BE26-4A72-875D-72A2D15D32BC}" destId="{D70C2C8F-9843-4434-86EC-4AE2923F73ED}" srcOrd="2" destOrd="0" parTransId="{FEDC8106-8824-44F6-8E50-B78D8D286215}" sibTransId="{7FC595D8-D5F2-4434-9B67-B90C963FE129}"/>
    <dgm:cxn modelId="{D242848E-BA11-473B-AE1B-388926E31120}" type="presOf" srcId="{512A9302-F01F-4C36-BBB7-732EDA2997B7}" destId="{7304A90D-E2F0-485B-A335-7CFB93EBE2F2}" srcOrd="0" destOrd="0" presId="urn:microsoft.com/office/officeart/2005/8/layout/vList3"/>
    <dgm:cxn modelId="{CAAAF397-B0AD-45CD-8792-5132170C0077}" type="presOf" srcId="{D70C2C8F-9843-4434-86EC-4AE2923F73ED}" destId="{878B5DDA-55B7-4003-AF11-CBE8AC3D3A26}" srcOrd="0" destOrd="0" presId="urn:microsoft.com/office/officeart/2005/8/layout/vList3"/>
    <dgm:cxn modelId="{BB9FEABB-9847-439E-B677-E30187CD79A1}" srcId="{07007B78-BE26-4A72-875D-72A2D15D32BC}" destId="{512A9302-F01F-4C36-BBB7-732EDA2997B7}" srcOrd="1" destOrd="0" parTransId="{20E4B86B-CF66-45CA-A08C-6F8B8874FFA2}" sibTransId="{155A6899-637F-4E92-944B-181CB21CF66F}"/>
    <dgm:cxn modelId="{8D8C5A84-B43C-44A7-ABF1-D6F2AC76F5F6}" type="presOf" srcId="{07007B78-BE26-4A72-875D-72A2D15D32BC}" destId="{3A2A1616-1155-4AEE-A5B8-830D2C548A7E}" srcOrd="0" destOrd="0" presId="urn:microsoft.com/office/officeart/2005/8/layout/vList3"/>
    <dgm:cxn modelId="{C64B0F0C-190E-48E5-8456-3537CDDD0830}" srcId="{07007B78-BE26-4A72-875D-72A2D15D32BC}" destId="{743152BD-9924-4E7F-9668-EFFC65ABDFD2}" srcOrd="0" destOrd="0" parTransId="{1CA74BDF-EF3C-4DE7-8BA5-5846D97771AA}" sibTransId="{2388BD60-E54A-4748-9832-3A511C4E402B}"/>
    <dgm:cxn modelId="{915BB8CE-28C9-4749-9A06-B6618A7006D7}" type="presOf" srcId="{743152BD-9924-4E7F-9668-EFFC65ABDFD2}" destId="{21FD4CB5-2CC8-4661-BD47-F0E174A6C8B4}" srcOrd="0" destOrd="0" presId="urn:microsoft.com/office/officeart/2005/8/layout/vList3"/>
    <dgm:cxn modelId="{8C8B61B6-6F57-4D11-BBBC-7F114C1D1D92}" type="presParOf" srcId="{3A2A1616-1155-4AEE-A5B8-830D2C548A7E}" destId="{7526A157-FD7E-4FA9-A219-73106BD16AA9}" srcOrd="0" destOrd="0" presId="urn:microsoft.com/office/officeart/2005/8/layout/vList3"/>
    <dgm:cxn modelId="{24747492-0199-4027-B2C9-49B238AC3845}" type="presParOf" srcId="{7526A157-FD7E-4FA9-A219-73106BD16AA9}" destId="{67718B4B-EF46-4378-A347-A97D59CA5429}" srcOrd="0" destOrd="0" presId="urn:microsoft.com/office/officeart/2005/8/layout/vList3"/>
    <dgm:cxn modelId="{4471580B-B1C1-4B57-93D4-C5B7BBACCAF5}" type="presParOf" srcId="{7526A157-FD7E-4FA9-A219-73106BD16AA9}" destId="{21FD4CB5-2CC8-4661-BD47-F0E174A6C8B4}" srcOrd="1" destOrd="0" presId="urn:microsoft.com/office/officeart/2005/8/layout/vList3"/>
    <dgm:cxn modelId="{E056954D-A1FC-40AC-AA90-494A8C69EB48}" type="presParOf" srcId="{3A2A1616-1155-4AEE-A5B8-830D2C548A7E}" destId="{D09D4307-1F83-42F3-AF46-DE768E96E322}" srcOrd="1" destOrd="0" presId="urn:microsoft.com/office/officeart/2005/8/layout/vList3"/>
    <dgm:cxn modelId="{2458BB6C-279F-4310-9EB9-722B58AA78BF}" type="presParOf" srcId="{3A2A1616-1155-4AEE-A5B8-830D2C548A7E}" destId="{2E144FDE-2600-4666-BC21-D5506721D74A}" srcOrd="2" destOrd="0" presId="urn:microsoft.com/office/officeart/2005/8/layout/vList3"/>
    <dgm:cxn modelId="{F590D281-AAD4-43DF-A931-28D2E65D06DF}" type="presParOf" srcId="{2E144FDE-2600-4666-BC21-D5506721D74A}" destId="{1FFFFB2A-ED5B-4F1C-A72E-0C1BB6F2C783}" srcOrd="0" destOrd="0" presId="urn:microsoft.com/office/officeart/2005/8/layout/vList3"/>
    <dgm:cxn modelId="{FB0CC4AA-BC0D-4B10-A034-42A828A76BCE}" type="presParOf" srcId="{2E144FDE-2600-4666-BC21-D5506721D74A}" destId="{7304A90D-E2F0-485B-A335-7CFB93EBE2F2}" srcOrd="1" destOrd="0" presId="urn:microsoft.com/office/officeart/2005/8/layout/vList3"/>
    <dgm:cxn modelId="{48D42171-1D42-40A2-86CB-CDB2CFFDBE3E}" type="presParOf" srcId="{3A2A1616-1155-4AEE-A5B8-830D2C548A7E}" destId="{D6328AA6-F917-4FA3-B4EB-671B9531A4C7}" srcOrd="3" destOrd="0" presId="urn:microsoft.com/office/officeart/2005/8/layout/vList3"/>
    <dgm:cxn modelId="{4DD7318B-D113-4ED6-BC0D-075E922A74C2}" type="presParOf" srcId="{3A2A1616-1155-4AEE-A5B8-830D2C548A7E}" destId="{31E54536-9520-4150-B51C-674E8DE324CA}" srcOrd="4" destOrd="0" presId="urn:microsoft.com/office/officeart/2005/8/layout/vList3"/>
    <dgm:cxn modelId="{A2BCED5B-5881-4EC1-AB4C-D3F55D28F7CD}" type="presParOf" srcId="{31E54536-9520-4150-B51C-674E8DE324CA}" destId="{BD1D9C07-2C1B-450A-BC52-C98881AE20AA}" srcOrd="0" destOrd="0" presId="urn:microsoft.com/office/officeart/2005/8/layout/vList3"/>
    <dgm:cxn modelId="{385A6E7C-6F34-4AC0-913D-E367440D5191}" type="presParOf" srcId="{31E54536-9520-4150-B51C-674E8DE324CA}" destId="{878B5DDA-55B7-4003-AF11-CBE8AC3D3A2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76B326A-B1A6-4289-8661-B4FCEBAC4D59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390CB856-25D9-4CFB-A2AD-FD0F9CA12B7D}">
      <dgm:prSet phldrT="[Текст]" custT="1"/>
      <dgm:spPr>
        <a:gradFill rotWithShape="0">
          <a:gsLst>
            <a:gs pos="0">
              <a:srgbClr val="66FFFF"/>
            </a:gs>
            <a:gs pos="19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pPr algn="ctr"/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Формирование основных характеристик бюджета муниципального образования «Муниципальный округ </a:t>
          </a:r>
          <a:r>
            <a:rPr lang="ru-RU" sz="18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Малопургинский</a:t>
          </a:r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район Удмуртской Республики»           с учетом: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A253B56-A39F-4A6B-9E93-7FD696550198}" type="parTrans" cxnId="{03162FDF-2B5F-4BFD-945F-FE759B6F5D7E}">
      <dgm:prSet/>
      <dgm:spPr/>
      <dgm:t>
        <a:bodyPr/>
        <a:lstStyle/>
        <a:p>
          <a:endParaRPr lang="ru-RU"/>
        </a:p>
      </dgm:t>
    </dgm:pt>
    <dgm:pt modelId="{EF057A0D-4297-44E4-BC5D-339A246363B3}" type="sibTrans" cxnId="{03162FDF-2B5F-4BFD-945F-FE759B6F5D7E}">
      <dgm:prSet/>
      <dgm:spPr/>
      <dgm:t>
        <a:bodyPr/>
        <a:lstStyle/>
        <a:p>
          <a:endParaRPr lang="ru-RU"/>
        </a:p>
      </dgm:t>
    </dgm:pt>
    <dgm:pt modelId="{1EDD2E1F-7D23-435C-8498-29151650CCEA}" type="pres">
      <dgm:prSet presAssocID="{A76B326A-B1A6-4289-8661-B4FCEBAC4D5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B3B9877-007F-4FF8-A415-B5437830542E}" type="pres">
      <dgm:prSet presAssocID="{390CB856-25D9-4CFB-A2AD-FD0F9CA12B7D}" presName="parentText" presStyleLbl="node1" presStyleIdx="0" presStyleCnt="1" custScaleY="51527" custLinFactY="-100000" custLinFactNeighborX="-110" custLinFactNeighborY="-1000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BB84B9-B09C-428B-BA72-49F5FFE478AB}" type="presOf" srcId="{A76B326A-B1A6-4289-8661-B4FCEBAC4D59}" destId="{1EDD2E1F-7D23-435C-8498-29151650CCEA}" srcOrd="0" destOrd="0" presId="urn:microsoft.com/office/officeart/2005/8/layout/vList2"/>
    <dgm:cxn modelId="{03162FDF-2B5F-4BFD-945F-FE759B6F5D7E}" srcId="{A76B326A-B1A6-4289-8661-B4FCEBAC4D59}" destId="{390CB856-25D9-4CFB-A2AD-FD0F9CA12B7D}" srcOrd="0" destOrd="0" parTransId="{4A253B56-A39F-4A6B-9E93-7FD696550198}" sibTransId="{EF057A0D-4297-44E4-BC5D-339A246363B3}"/>
    <dgm:cxn modelId="{4697C2DD-440B-4DD0-BA2B-CE46134FE46B}" type="presOf" srcId="{390CB856-25D9-4CFB-A2AD-FD0F9CA12B7D}" destId="{FB3B9877-007F-4FF8-A415-B5437830542E}" srcOrd="0" destOrd="0" presId="urn:microsoft.com/office/officeart/2005/8/layout/vList2"/>
    <dgm:cxn modelId="{01D210D3-3B4F-41D7-93A1-81D53D11269A}" type="presParOf" srcId="{1EDD2E1F-7D23-435C-8498-29151650CCEA}" destId="{FB3B9877-007F-4FF8-A415-B5437830542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B4CAF70-FD7D-4F4E-B149-9CD27B9DCC4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3429FB5-E0E7-4728-BF1D-5693DA5A9B05}">
      <dgm:prSet phldrT="[Текст]" custT="1"/>
      <dgm:spPr>
        <a:gradFill rotWithShape="0">
          <a:gsLst>
            <a:gs pos="0">
              <a:srgbClr val="66FFFF"/>
            </a:gs>
            <a:gs pos="19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pPr algn="ctr"/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Повышение эффективности управления бюджетными ресурсами, в том числе за счет: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8CB53C5-B564-43BB-8C98-0CE135779DBA}" type="parTrans" cxnId="{A381CFCA-6BBF-43DB-9DE7-EF59FECD1A9B}">
      <dgm:prSet/>
      <dgm:spPr/>
      <dgm:t>
        <a:bodyPr/>
        <a:lstStyle/>
        <a:p>
          <a:endParaRPr lang="ru-RU"/>
        </a:p>
      </dgm:t>
    </dgm:pt>
    <dgm:pt modelId="{3B92519C-FA09-4F7D-B9CE-ED411060F2D1}" type="sibTrans" cxnId="{A381CFCA-6BBF-43DB-9DE7-EF59FECD1A9B}">
      <dgm:prSet/>
      <dgm:spPr/>
      <dgm:t>
        <a:bodyPr/>
        <a:lstStyle/>
        <a:p>
          <a:endParaRPr lang="ru-RU"/>
        </a:p>
      </dgm:t>
    </dgm:pt>
    <dgm:pt modelId="{7501055E-F915-45B3-A34B-8BF86EDF43BE}" type="pres">
      <dgm:prSet presAssocID="{7B4CAF70-FD7D-4F4E-B149-9CD27B9DCC4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ECF27C9-391B-4FFF-A627-649ACE127A65}" type="pres">
      <dgm:prSet presAssocID="{83429FB5-E0E7-4728-BF1D-5693DA5A9B05}" presName="parentText" presStyleLbl="node1" presStyleIdx="0" presStyleCnt="1" custScaleY="20363" custLinFactY="-100000" custLinFactNeighborX="-219" custLinFactNeighborY="-12514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02591C3-2640-4ED2-A39D-27E05D85E54D}" type="presOf" srcId="{83429FB5-E0E7-4728-BF1D-5693DA5A9B05}" destId="{CECF27C9-391B-4FFF-A627-649ACE127A65}" srcOrd="0" destOrd="0" presId="urn:microsoft.com/office/officeart/2005/8/layout/vList2"/>
    <dgm:cxn modelId="{A381CFCA-6BBF-43DB-9DE7-EF59FECD1A9B}" srcId="{7B4CAF70-FD7D-4F4E-B149-9CD27B9DCC44}" destId="{83429FB5-E0E7-4728-BF1D-5693DA5A9B05}" srcOrd="0" destOrd="0" parTransId="{68CB53C5-B564-43BB-8C98-0CE135779DBA}" sibTransId="{3B92519C-FA09-4F7D-B9CE-ED411060F2D1}"/>
    <dgm:cxn modelId="{30CCBC3F-7FDC-48FF-98A3-ECC6878E2AEC}" type="presOf" srcId="{7B4CAF70-FD7D-4F4E-B149-9CD27B9DCC44}" destId="{7501055E-F915-45B3-A34B-8BF86EDF43BE}" srcOrd="0" destOrd="0" presId="urn:microsoft.com/office/officeart/2005/8/layout/vList2"/>
    <dgm:cxn modelId="{FD31D09F-8235-4D0A-BE6E-C9707756E088}" type="presParOf" srcId="{7501055E-F915-45B3-A34B-8BF86EDF43BE}" destId="{CECF27C9-391B-4FFF-A627-649ACE127A6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B4CAF70-FD7D-4F4E-B149-9CD27B9DCC44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83429FB5-E0E7-4728-BF1D-5693DA5A9B05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Снижение рисков возникновения просроченной кредиторской задолженности;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68CB53C5-B564-43BB-8C98-0CE135779DBA}" type="parTrans" cxnId="{A381CFCA-6BBF-43DB-9DE7-EF59FECD1A9B}">
      <dgm:prSet/>
      <dgm:spPr/>
      <dgm:t>
        <a:bodyPr/>
        <a:lstStyle/>
        <a:p>
          <a:endParaRPr lang="ru-RU"/>
        </a:p>
      </dgm:t>
    </dgm:pt>
    <dgm:pt modelId="{3B92519C-FA09-4F7D-B9CE-ED411060F2D1}" type="sibTrans" cxnId="{A381CFCA-6BBF-43DB-9DE7-EF59FECD1A9B}">
      <dgm:prSet/>
      <dgm:spPr/>
      <dgm:t>
        <a:bodyPr/>
        <a:lstStyle/>
        <a:p>
          <a:endParaRPr lang="ru-RU"/>
        </a:p>
      </dgm:t>
    </dgm:pt>
    <dgm:pt modelId="{042A2875-3359-4A8C-84A8-96B4A75F2A1B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Реализация мероприятий Подпрограммы «Управление муниципальными финансами муниципального образования «Муниципальный округ </a:t>
          </a:r>
          <a:r>
            <a:rPr lang="ru-RU" sz="1400" b="1" dirty="0" err="1" smtClean="0">
              <a:latin typeface="Times New Roman" pitchFamily="18" charset="0"/>
              <a:cs typeface="Times New Roman" pitchFamily="18" charset="0"/>
            </a:rPr>
            <a:t>Малопургинский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район Удмуртской Республики»;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93F934BB-66A7-4871-8173-B78A6DFC13CE}" type="parTrans" cxnId="{FDBBFDDE-C804-4FDB-9668-BE3B6C584078}">
      <dgm:prSet/>
      <dgm:spPr/>
      <dgm:t>
        <a:bodyPr/>
        <a:lstStyle/>
        <a:p>
          <a:endParaRPr lang="ru-RU"/>
        </a:p>
      </dgm:t>
    </dgm:pt>
    <dgm:pt modelId="{4A68CD71-B711-4922-8FA8-1ED53C2304A6}" type="sibTrans" cxnId="{FDBBFDDE-C804-4FDB-9668-BE3B6C584078}">
      <dgm:prSet/>
      <dgm:spPr/>
      <dgm:t>
        <a:bodyPr/>
        <a:lstStyle/>
        <a:p>
          <a:endParaRPr lang="ru-RU"/>
        </a:p>
      </dgm:t>
    </dgm:pt>
    <dgm:pt modelId="{85EF42FA-0C5A-417D-9092-FEFC6F624C46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Обеспечение открытости бюджетного процесса в муниципальном образовании «Муниципальный округ </a:t>
          </a:r>
          <a:r>
            <a:rPr lang="ru-RU" sz="1400" b="1" dirty="0" err="1" smtClean="0">
              <a:latin typeface="Times New Roman" pitchFamily="18" charset="0"/>
              <a:cs typeface="Times New Roman" pitchFamily="18" charset="0"/>
            </a:rPr>
            <a:t>Малопургинский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район Удмуртской Республики» и вовлечение в него граждан;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91774053-A3F3-48E1-B08D-C22AB9C90532}" type="parTrans" cxnId="{685B0B9F-702C-4235-A80A-3092EE393E52}">
      <dgm:prSet/>
      <dgm:spPr/>
      <dgm:t>
        <a:bodyPr/>
        <a:lstStyle/>
        <a:p>
          <a:endParaRPr lang="ru-RU"/>
        </a:p>
      </dgm:t>
    </dgm:pt>
    <dgm:pt modelId="{ACCBCDD4-CCF6-4E4F-B2DA-34F78FF9635C}" type="sibTrans" cxnId="{685B0B9F-702C-4235-A80A-3092EE393E52}">
      <dgm:prSet/>
      <dgm:spPr/>
      <dgm:t>
        <a:bodyPr/>
        <a:lstStyle/>
        <a:p>
          <a:endParaRPr lang="ru-RU"/>
        </a:p>
      </dgm:t>
    </dgm:pt>
    <dgm:pt modelId="{D286C8C2-A92B-4950-9B98-776FE9EB006B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Реализация </a:t>
          </a:r>
          <a:r>
            <a:rPr lang="ru-RU" sz="1600" b="1" dirty="0" err="1" smtClean="0">
              <a:latin typeface="Times New Roman" pitchFamily="18" charset="0"/>
              <a:cs typeface="Times New Roman" pitchFamily="18" charset="0"/>
            </a:rPr>
            <a:t>проактивного</a:t>
          </a:r>
          <a:r>
            <a:rPr lang="ru-RU" sz="1600" b="1" i="0" dirty="0" smtClean="0">
              <a:latin typeface="Times New Roman" pitchFamily="18" charset="0"/>
              <a:cs typeface="Times New Roman" pitchFamily="18" charset="0"/>
            </a:rPr>
            <a:t> подхода по выявлению и минимизации рисков финансовых нарушений. Мониторинг </a:t>
          </a: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состояния процессов без фактического выхода на объект контроля;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30CFA4B3-99F3-4753-8EDB-312070797A64}" type="parTrans" cxnId="{442F0AD3-C457-4AB1-BE41-9E64BD2C030E}">
      <dgm:prSet/>
      <dgm:spPr/>
      <dgm:t>
        <a:bodyPr/>
        <a:lstStyle/>
        <a:p>
          <a:endParaRPr lang="ru-RU"/>
        </a:p>
      </dgm:t>
    </dgm:pt>
    <dgm:pt modelId="{BDC7C1F4-3511-452B-B0F7-1C94129554AE}" type="sibTrans" cxnId="{442F0AD3-C457-4AB1-BE41-9E64BD2C030E}">
      <dgm:prSet/>
      <dgm:spPr/>
      <dgm:t>
        <a:bodyPr/>
        <a:lstStyle/>
        <a:p>
          <a:endParaRPr lang="ru-RU"/>
        </a:p>
      </dgm:t>
    </dgm:pt>
    <dgm:pt modelId="{B9C71AC1-4143-4A5C-913F-733F3A18E6BF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Формирование и продвижение положительного инвестиционного имиджа муниципального образования «Муниципальный округ </a:t>
          </a:r>
          <a:r>
            <a:rPr lang="ru-RU" sz="1400" b="1" dirty="0" err="1" smtClean="0">
              <a:latin typeface="Times New Roman" pitchFamily="18" charset="0"/>
              <a:cs typeface="Times New Roman" pitchFamily="18" charset="0"/>
            </a:rPr>
            <a:t>Малопургинский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район Удмуртской Республики», работа с инвесторами, содействие в организации финансирования инвестиционных и инфраструктурных проектов, повышение их социальной и бюджетной эффективности;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F443ED06-DF19-4927-8347-BCF7AEA38FAB}" type="parTrans" cxnId="{D1A516E7-B375-49E2-AC95-1BFD80293813}">
      <dgm:prSet/>
      <dgm:spPr/>
      <dgm:t>
        <a:bodyPr/>
        <a:lstStyle/>
        <a:p>
          <a:endParaRPr lang="ru-RU"/>
        </a:p>
      </dgm:t>
    </dgm:pt>
    <dgm:pt modelId="{6B531CE6-552C-41D0-B569-DCDA5C7CB8A4}" type="sibTrans" cxnId="{D1A516E7-B375-49E2-AC95-1BFD80293813}">
      <dgm:prSet/>
      <dgm:spPr/>
      <dgm:t>
        <a:bodyPr/>
        <a:lstStyle/>
        <a:p>
          <a:endParaRPr lang="ru-RU"/>
        </a:p>
      </dgm:t>
    </dgm:pt>
    <dgm:pt modelId="{ADF1C350-1864-46AB-8916-150472AD38F3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1600" b="1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Создание вертикально-интегрированной системы бухгалтерского и кадрового учета.</a:t>
          </a:r>
          <a:endParaRPr lang="ru-RU" sz="1600" b="1" u="none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726F71-56C6-4774-A844-28105FA84D0B}" type="parTrans" cxnId="{5A260625-4F75-44BE-B137-77FE3B50D1AD}">
      <dgm:prSet/>
      <dgm:spPr/>
      <dgm:t>
        <a:bodyPr/>
        <a:lstStyle/>
        <a:p>
          <a:endParaRPr lang="ru-RU"/>
        </a:p>
      </dgm:t>
    </dgm:pt>
    <dgm:pt modelId="{9FA827ED-F08C-4921-8465-A47966577431}" type="sibTrans" cxnId="{5A260625-4F75-44BE-B137-77FE3B50D1AD}">
      <dgm:prSet/>
      <dgm:spPr/>
      <dgm:t>
        <a:bodyPr/>
        <a:lstStyle/>
        <a:p>
          <a:endParaRPr lang="ru-RU"/>
        </a:p>
      </dgm:t>
    </dgm:pt>
    <dgm:pt modelId="{7501055E-F915-45B3-A34B-8BF86EDF43BE}" type="pres">
      <dgm:prSet presAssocID="{7B4CAF70-FD7D-4F4E-B149-9CD27B9DCC4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ECF27C9-391B-4FFF-A627-649ACE127A65}" type="pres">
      <dgm:prSet presAssocID="{83429FB5-E0E7-4728-BF1D-5693DA5A9B05}" presName="parentText" presStyleLbl="node1" presStyleIdx="0" presStyleCnt="6" custScaleY="34062" custLinFactNeighborY="-1978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F33424-F2EC-415C-877D-CCC9BEF6B615}" type="pres">
      <dgm:prSet presAssocID="{3B92519C-FA09-4F7D-B9CE-ED411060F2D1}" presName="spacer" presStyleCnt="0"/>
      <dgm:spPr/>
      <dgm:t>
        <a:bodyPr/>
        <a:lstStyle/>
        <a:p>
          <a:endParaRPr lang="ru-RU"/>
        </a:p>
      </dgm:t>
    </dgm:pt>
    <dgm:pt modelId="{4676942F-5B98-4889-B706-55B5B9D69E0D}" type="pres">
      <dgm:prSet presAssocID="{042A2875-3359-4A8C-84A8-96B4A75F2A1B}" presName="parentText" presStyleLbl="node1" presStyleIdx="1" presStyleCnt="6" custScaleY="55749" custLinFactNeighborY="-5179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93C5D9-1B6B-4EA8-9B26-EE40A46F02B4}" type="pres">
      <dgm:prSet presAssocID="{4A68CD71-B711-4922-8FA8-1ED53C2304A6}" presName="spacer" presStyleCnt="0"/>
      <dgm:spPr/>
      <dgm:t>
        <a:bodyPr/>
        <a:lstStyle/>
        <a:p>
          <a:endParaRPr lang="ru-RU"/>
        </a:p>
      </dgm:t>
    </dgm:pt>
    <dgm:pt modelId="{A1CC4FC0-F5F6-4AF5-AA3B-2DD0039CF50B}" type="pres">
      <dgm:prSet presAssocID="{85EF42FA-0C5A-417D-9092-FEFC6F624C46}" presName="parentText" presStyleLbl="node1" presStyleIdx="2" presStyleCnt="6" custScaleY="45226" custLinFactNeighborY="-5941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EC5007-77F3-4953-BF6A-7811F7969D6F}" type="pres">
      <dgm:prSet presAssocID="{ACCBCDD4-CCF6-4E4F-B2DA-34F78FF9635C}" presName="spacer" presStyleCnt="0"/>
      <dgm:spPr/>
      <dgm:t>
        <a:bodyPr/>
        <a:lstStyle/>
        <a:p>
          <a:endParaRPr lang="ru-RU"/>
        </a:p>
      </dgm:t>
    </dgm:pt>
    <dgm:pt modelId="{42EC9324-E045-4205-BC82-638DFF23D7F6}" type="pres">
      <dgm:prSet presAssocID="{B9C71AC1-4143-4A5C-913F-733F3A18E6BF}" presName="parentText" presStyleLbl="node1" presStyleIdx="3" presStyleCnt="6" custScaleY="80031" custLinFactNeighborY="-3997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65776F-446C-4231-A6D5-4C84AFD4E087}" type="pres">
      <dgm:prSet presAssocID="{6B531CE6-552C-41D0-B569-DCDA5C7CB8A4}" presName="spacer" presStyleCnt="0"/>
      <dgm:spPr/>
      <dgm:t>
        <a:bodyPr/>
        <a:lstStyle/>
        <a:p>
          <a:endParaRPr lang="ru-RU"/>
        </a:p>
      </dgm:t>
    </dgm:pt>
    <dgm:pt modelId="{63B0F66A-B1CF-42A6-A39D-6127461354E8}" type="pres">
      <dgm:prSet presAssocID="{D286C8C2-A92B-4950-9B98-776FE9EB006B}" presName="parentText" presStyleLbl="node1" presStyleIdx="4" presStyleCnt="6" custScaleY="61840" custLinFactNeighborY="128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A62968-B2AA-416C-B055-D237AD019E74}" type="pres">
      <dgm:prSet presAssocID="{BDC7C1F4-3511-452B-B0F7-1C94129554AE}" presName="spacer" presStyleCnt="0"/>
      <dgm:spPr/>
    </dgm:pt>
    <dgm:pt modelId="{971D4AAE-1448-4F92-AA34-94C381A00D05}" type="pres">
      <dgm:prSet presAssocID="{ADF1C350-1864-46AB-8916-150472AD38F3}" presName="parentText" presStyleLbl="node1" presStyleIdx="5" presStyleCnt="6" custScaleY="2805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A717CD7-4158-4F46-A04A-5562490AD557}" type="presOf" srcId="{85EF42FA-0C5A-417D-9092-FEFC6F624C46}" destId="{A1CC4FC0-F5F6-4AF5-AA3B-2DD0039CF50B}" srcOrd="0" destOrd="0" presId="urn:microsoft.com/office/officeart/2005/8/layout/vList2"/>
    <dgm:cxn modelId="{8D77081D-BFA2-4673-8C2F-DDC0B734FCF6}" type="presOf" srcId="{83429FB5-E0E7-4728-BF1D-5693DA5A9B05}" destId="{CECF27C9-391B-4FFF-A627-649ACE127A65}" srcOrd="0" destOrd="0" presId="urn:microsoft.com/office/officeart/2005/8/layout/vList2"/>
    <dgm:cxn modelId="{442F0AD3-C457-4AB1-BE41-9E64BD2C030E}" srcId="{7B4CAF70-FD7D-4F4E-B149-9CD27B9DCC44}" destId="{D286C8C2-A92B-4950-9B98-776FE9EB006B}" srcOrd="4" destOrd="0" parTransId="{30CFA4B3-99F3-4753-8EDB-312070797A64}" sibTransId="{BDC7C1F4-3511-452B-B0F7-1C94129554AE}"/>
    <dgm:cxn modelId="{FC52CF5E-CA61-4C05-84F3-BEC5E6E3AB4F}" type="presOf" srcId="{ADF1C350-1864-46AB-8916-150472AD38F3}" destId="{971D4AAE-1448-4F92-AA34-94C381A00D05}" srcOrd="0" destOrd="0" presId="urn:microsoft.com/office/officeart/2005/8/layout/vList2"/>
    <dgm:cxn modelId="{685B0B9F-702C-4235-A80A-3092EE393E52}" srcId="{7B4CAF70-FD7D-4F4E-B149-9CD27B9DCC44}" destId="{85EF42FA-0C5A-417D-9092-FEFC6F624C46}" srcOrd="2" destOrd="0" parTransId="{91774053-A3F3-48E1-B08D-C22AB9C90532}" sibTransId="{ACCBCDD4-CCF6-4E4F-B2DA-34F78FF9635C}"/>
    <dgm:cxn modelId="{5A260625-4F75-44BE-B137-77FE3B50D1AD}" srcId="{7B4CAF70-FD7D-4F4E-B149-9CD27B9DCC44}" destId="{ADF1C350-1864-46AB-8916-150472AD38F3}" srcOrd="5" destOrd="0" parTransId="{0A726F71-56C6-4774-A844-28105FA84D0B}" sibTransId="{9FA827ED-F08C-4921-8465-A47966577431}"/>
    <dgm:cxn modelId="{2BB5D9CA-ED07-453E-A0F4-82C6D0505C08}" type="presOf" srcId="{B9C71AC1-4143-4A5C-913F-733F3A18E6BF}" destId="{42EC9324-E045-4205-BC82-638DFF23D7F6}" srcOrd="0" destOrd="0" presId="urn:microsoft.com/office/officeart/2005/8/layout/vList2"/>
    <dgm:cxn modelId="{C2D2B2E4-2096-4924-8F36-7998BF4EF32F}" type="presOf" srcId="{D286C8C2-A92B-4950-9B98-776FE9EB006B}" destId="{63B0F66A-B1CF-42A6-A39D-6127461354E8}" srcOrd="0" destOrd="0" presId="urn:microsoft.com/office/officeart/2005/8/layout/vList2"/>
    <dgm:cxn modelId="{89CD7E78-34C7-40FA-8CCB-0A4B0DB652D1}" type="presOf" srcId="{042A2875-3359-4A8C-84A8-96B4A75F2A1B}" destId="{4676942F-5B98-4889-B706-55B5B9D69E0D}" srcOrd="0" destOrd="0" presId="urn:microsoft.com/office/officeart/2005/8/layout/vList2"/>
    <dgm:cxn modelId="{5B74B002-63DF-42A0-9372-21AC9E3EEB11}" type="presOf" srcId="{7B4CAF70-FD7D-4F4E-B149-9CD27B9DCC44}" destId="{7501055E-F915-45B3-A34B-8BF86EDF43BE}" srcOrd="0" destOrd="0" presId="urn:microsoft.com/office/officeart/2005/8/layout/vList2"/>
    <dgm:cxn modelId="{FDBBFDDE-C804-4FDB-9668-BE3B6C584078}" srcId="{7B4CAF70-FD7D-4F4E-B149-9CD27B9DCC44}" destId="{042A2875-3359-4A8C-84A8-96B4A75F2A1B}" srcOrd="1" destOrd="0" parTransId="{93F934BB-66A7-4871-8173-B78A6DFC13CE}" sibTransId="{4A68CD71-B711-4922-8FA8-1ED53C2304A6}"/>
    <dgm:cxn modelId="{A381CFCA-6BBF-43DB-9DE7-EF59FECD1A9B}" srcId="{7B4CAF70-FD7D-4F4E-B149-9CD27B9DCC44}" destId="{83429FB5-E0E7-4728-BF1D-5693DA5A9B05}" srcOrd="0" destOrd="0" parTransId="{68CB53C5-B564-43BB-8C98-0CE135779DBA}" sibTransId="{3B92519C-FA09-4F7D-B9CE-ED411060F2D1}"/>
    <dgm:cxn modelId="{D1A516E7-B375-49E2-AC95-1BFD80293813}" srcId="{7B4CAF70-FD7D-4F4E-B149-9CD27B9DCC44}" destId="{B9C71AC1-4143-4A5C-913F-733F3A18E6BF}" srcOrd="3" destOrd="0" parTransId="{F443ED06-DF19-4927-8347-BCF7AEA38FAB}" sibTransId="{6B531CE6-552C-41D0-B569-DCDA5C7CB8A4}"/>
    <dgm:cxn modelId="{D68AB7C7-F682-4C6F-86E4-9B8BF9FC3E70}" type="presParOf" srcId="{7501055E-F915-45B3-A34B-8BF86EDF43BE}" destId="{CECF27C9-391B-4FFF-A627-649ACE127A65}" srcOrd="0" destOrd="0" presId="urn:microsoft.com/office/officeart/2005/8/layout/vList2"/>
    <dgm:cxn modelId="{FCD3C5CC-1B7C-4B2A-A688-A1EE350A8755}" type="presParOf" srcId="{7501055E-F915-45B3-A34B-8BF86EDF43BE}" destId="{C5F33424-F2EC-415C-877D-CCC9BEF6B615}" srcOrd="1" destOrd="0" presId="urn:microsoft.com/office/officeart/2005/8/layout/vList2"/>
    <dgm:cxn modelId="{2C958DD3-7941-4491-ADF9-0ABBDB9982D2}" type="presParOf" srcId="{7501055E-F915-45B3-A34B-8BF86EDF43BE}" destId="{4676942F-5B98-4889-B706-55B5B9D69E0D}" srcOrd="2" destOrd="0" presId="urn:microsoft.com/office/officeart/2005/8/layout/vList2"/>
    <dgm:cxn modelId="{BD9BE930-6DED-4223-B8FA-2AE008ACF6B1}" type="presParOf" srcId="{7501055E-F915-45B3-A34B-8BF86EDF43BE}" destId="{2193C5D9-1B6B-4EA8-9B26-EE40A46F02B4}" srcOrd="3" destOrd="0" presId="urn:microsoft.com/office/officeart/2005/8/layout/vList2"/>
    <dgm:cxn modelId="{3D5119AF-1CCD-4483-A96C-F9B1D7D9BA8A}" type="presParOf" srcId="{7501055E-F915-45B3-A34B-8BF86EDF43BE}" destId="{A1CC4FC0-F5F6-4AF5-AA3B-2DD0039CF50B}" srcOrd="4" destOrd="0" presId="urn:microsoft.com/office/officeart/2005/8/layout/vList2"/>
    <dgm:cxn modelId="{E919535B-C937-45E3-9869-2C0346F0E48D}" type="presParOf" srcId="{7501055E-F915-45B3-A34B-8BF86EDF43BE}" destId="{B6EC5007-77F3-4953-BF6A-7811F7969D6F}" srcOrd="5" destOrd="0" presId="urn:microsoft.com/office/officeart/2005/8/layout/vList2"/>
    <dgm:cxn modelId="{6CE55146-66DB-4287-BB7D-25F7E134C896}" type="presParOf" srcId="{7501055E-F915-45B3-A34B-8BF86EDF43BE}" destId="{42EC9324-E045-4205-BC82-638DFF23D7F6}" srcOrd="6" destOrd="0" presId="urn:microsoft.com/office/officeart/2005/8/layout/vList2"/>
    <dgm:cxn modelId="{4045B3E3-1417-47F1-A813-1F9B9D3B4E57}" type="presParOf" srcId="{7501055E-F915-45B3-A34B-8BF86EDF43BE}" destId="{7265776F-446C-4231-A6D5-4C84AFD4E087}" srcOrd="7" destOrd="0" presId="urn:microsoft.com/office/officeart/2005/8/layout/vList2"/>
    <dgm:cxn modelId="{C6AC6DF3-C2B9-4D0D-B998-C27A9F9561C3}" type="presParOf" srcId="{7501055E-F915-45B3-A34B-8BF86EDF43BE}" destId="{63B0F66A-B1CF-42A6-A39D-6127461354E8}" srcOrd="8" destOrd="0" presId="urn:microsoft.com/office/officeart/2005/8/layout/vList2"/>
    <dgm:cxn modelId="{B3C9AE95-0F7B-41BD-962B-658AF48EC26A}" type="presParOf" srcId="{7501055E-F915-45B3-A34B-8BF86EDF43BE}" destId="{ECA62968-B2AA-416C-B055-D237AD019E74}" srcOrd="9" destOrd="0" presId="urn:microsoft.com/office/officeart/2005/8/layout/vList2"/>
    <dgm:cxn modelId="{33CF4B1C-3A62-4B2C-B497-6FB490F93908}" type="presParOf" srcId="{7501055E-F915-45B3-A34B-8BF86EDF43BE}" destId="{971D4AAE-1448-4F92-AA34-94C381A00D05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B75A1A5-0896-433E-BA91-78C3856BD7D9}" type="doc">
      <dgm:prSet loTypeId="urn:microsoft.com/office/officeart/2005/8/layout/chevron2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43E791CD-00E1-4D30-BCD5-1EA4857975C7}">
      <dgm:prSet phldrT="[Текст]" custT="1"/>
      <dgm:spPr/>
      <dgm:t>
        <a:bodyPr/>
        <a:lstStyle/>
        <a:p>
          <a:pPr algn="l"/>
          <a:endParaRPr lang="ru-RU" sz="1600" b="1" dirty="0" smtClean="0">
            <a:solidFill>
              <a:schemeClr val="tx1"/>
            </a:solidFill>
          </a:endParaRPr>
        </a:p>
      </dgm:t>
    </dgm:pt>
    <dgm:pt modelId="{332F8DA6-6D9C-4BC0-BBC4-0C835E28C1AF}" type="sibTrans" cxnId="{3784C0E0-3FF5-4C52-ADA7-D95084A49CA0}">
      <dgm:prSet/>
      <dgm:spPr/>
      <dgm:t>
        <a:bodyPr/>
        <a:lstStyle/>
        <a:p>
          <a:endParaRPr lang="ru-RU"/>
        </a:p>
      </dgm:t>
    </dgm:pt>
    <dgm:pt modelId="{69E93514-DF63-4B06-9BEE-ED636B95538A}" type="parTrans" cxnId="{3784C0E0-3FF5-4C52-ADA7-D95084A49CA0}">
      <dgm:prSet/>
      <dgm:spPr/>
      <dgm:t>
        <a:bodyPr/>
        <a:lstStyle/>
        <a:p>
          <a:endParaRPr lang="ru-RU"/>
        </a:p>
      </dgm:t>
    </dgm:pt>
    <dgm:pt modelId="{7AF7F297-943D-4165-A8A8-54DA59560CD7}">
      <dgm:prSet phldrT="[Текст]" custT="1"/>
      <dgm:spPr/>
      <dgm:t>
        <a:bodyPr/>
        <a:lstStyle/>
        <a:p>
          <a:pPr algn="l"/>
          <a:endParaRPr lang="ru-RU" sz="1400" b="1" dirty="0" smtClean="0">
            <a:solidFill>
              <a:schemeClr val="tx1"/>
            </a:solidFill>
          </a:endParaRPr>
        </a:p>
      </dgm:t>
    </dgm:pt>
    <dgm:pt modelId="{C885DA16-C873-468A-A64B-CC8D27ABB87D}" type="sibTrans" cxnId="{1439231D-97B4-4F40-B5C8-D1C188E4E197}">
      <dgm:prSet/>
      <dgm:spPr/>
      <dgm:t>
        <a:bodyPr/>
        <a:lstStyle/>
        <a:p>
          <a:endParaRPr lang="ru-RU"/>
        </a:p>
      </dgm:t>
    </dgm:pt>
    <dgm:pt modelId="{9537DFCC-875F-4684-8B9E-802F2AC8EFFB}" type="parTrans" cxnId="{1439231D-97B4-4F40-B5C8-D1C188E4E197}">
      <dgm:prSet/>
      <dgm:spPr/>
      <dgm:t>
        <a:bodyPr/>
        <a:lstStyle/>
        <a:p>
          <a:endParaRPr lang="ru-RU"/>
        </a:p>
      </dgm:t>
    </dgm:pt>
    <dgm:pt modelId="{E948EA84-102C-437F-80FA-896499AE9317}">
      <dgm:prSet phldrT="[Текст]" custT="1"/>
      <dgm:spPr/>
      <dgm:t>
        <a:bodyPr/>
        <a:lstStyle/>
        <a:p>
          <a:pPr algn="l"/>
          <a:endParaRPr lang="ru-RU" sz="1300" b="1" dirty="0"/>
        </a:p>
      </dgm:t>
    </dgm:pt>
    <dgm:pt modelId="{AFFD2F5B-1ECB-4E46-AC3B-08F56C5DB04C}" type="sibTrans" cxnId="{6FBF8FDE-9725-478F-92D6-1E36D3881D33}">
      <dgm:prSet/>
      <dgm:spPr/>
      <dgm:t>
        <a:bodyPr/>
        <a:lstStyle/>
        <a:p>
          <a:endParaRPr lang="ru-RU"/>
        </a:p>
      </dgm:t>
    </dgm:pt>
    <dgm:pt modelId="{9D60C099-0732-487A-9511-D9BA8DBD8245}" type="parTrans" cxnId="{6FBF8FDE-9725-478F-92D6-1E36D3881D33}">
      <dgm:prSet/>
      <dgm:spPr/>
      <dgm:t>
        <a:bodyPr/>
        <a:lstStyle/>
        <a:p>
          <a:endParaRPr lang="ru-RU"/>
        </a:p>
      </dgm:t>
    </dgm:pt>
    <dgm:pt modelId="{9748E425-1F62-4E54-AB72-024F4DE93407}">
      <dgm:prSet phldrT="[Текст]" custT="1"/>
      <dgm:spPr/>
      <dgm:t>
        <a:bodyPr/>
        <a:lstStyle/>
        <a:p>
          <a:pPr algn="l"/>
          <a:endParaRPr lang="ru-RU" sz="1300" b="1" dirty="0">
            <a:solidFill>
              <a:schemeClr val="tx1"/>
            </a:solidFill>
          </a:endParaRPr>
        </a:p>
      </dgm:t>
    </dgm:pt>
    <dgm:pt modelId="{4C985B15-CCC8-41E5-9AB2-556CFD98936E}" type="sibTrans" cxnId="{DEBF1D61-273D-4ED9-8958-0C051EC072B8}">
      <dgm:prSet/>
      <dgm:spPr/>
      <dgm:t>
        <a:bodyPr/>
        <a:lstStyle/>
        <a:p>
          <a:endParaRPr lang="ru-RU"/>
        </a:p>
      </dgm:t>
    </dgm:pt>
    <dgm:pt modelId="{9A75D3E3-D02A-4BE3-A087-B6E91E07991C}" type="parTrans" cxnId="{DEBF1D61-273D-4ED9-8958-0C051EC072B8}">
      <dgm:prSet/>
      <dgm:spPr/>
      <dgm:t>
        <a:bodyPr/>
        <a:lstStyle/>
        <a:p>
          <a:endParaRPr lang="ru-RU"/>
        </a:p>
      </dgm:t>
    </dgm:pt>
    <dgm:pt modelId="{1C2F1FB4-02DF-4B45-997F-AD883C89DE44}">
      <dgm:prSet custT="1"/>
      <dgm:spPr>
        <a:solidFill>
          <a:schemeClr val="lt1">
            <a:hueOff val="0"/>
            <a:satOff val="0"/>
            <a:lumOff val="0"/>
          </a:schemeClr>
        </a:solidFill>
      </dgm:spPr>
      <dgm:t>
        <a:bodyPr/>
        <a:lstStyle/>
        <a:p>
          <a:pPr algn="just"/>
          <a:r>
            <a:rPr lang="ru-RU" sz="14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устойчивого развития экономики и социальной стабильности в муниципальном образовании «Муниципальный округ </a:t>
          </a:r>
          <a:r>
            <a:rPr lang="ru-RU" sz="1400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Малопургинский</a:t>
          </a:r>
          <a:r>
            <a:rPr lang="ru-RU" sz="14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район Удмуртской Республики»;</a:t>
          </a:r>
          <a:endParaRPr lang="ru-RU" sz="1400" b="1" i="1" dirty="0">
            <a:latin typeface="Times New Roman" pitchFamily="18" charset="0"/>
            <a:cs typeface="Times New Roman" pitchFamily="18" charset="0"/>
          </a:endParaRPr>
        </a:p>
      </dgm:t>
    </dgm:pt>
    <dgm:pt modelId="{FC7ED8CD-D11F-472A-A60A-21CB4DB7EEE1}" type="parTrans" cxnId="{291E4716-C357-42C6-B593-A4B7B38047D6}">
      <dgm:prSet/>
      <dgm:spPr/>
      <dgm:t>
        <a:bodyPr/>
        <a:lstStyle/>
        <a:p>
          <a:endParaRPr lang="ru-RU"/>
        </a:p>
      </dgm:t>
    </dgm:pt>
    <dgm:pt modelId="{F815C551-40F5-44BA-96D3-6F0E4A8009F0}" type="sibTrans" cxnId="{291E4716-C357-42C6-B593-A4B7B38047D6}">
      <dgm:prSet/>
      <dgm:spPr/>
      <dgm:t>
        <a:bodyPr/>
        <a:lstStyle/>
        <a:p>
          <a:endParaRPr lang="ru-RU"/>
        </a:p>
      </dgm:t>
    </dgm:pt>
    <dgm:pt modelId="{A2261A13-B070-413A-93C1-72BF776512ED}">
      <dgm:prSet custT="1"/>
      <dgm:spPr/>
      <dgm:t>
        <a:bodyPr/>
        <a:lstStyle/>
        <a:p>
          <a:pPr algn="just"/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повышение качества администрирования доходов консолидированного бюджета муниципального образования «Муниципальный округ </a:t>
          </a:r>
          <a:r>
            <a:rPr lang="ru-RU" sz="1400" b="1" i="1" dirty="0" err="1" smtClean="0">
              <a:latin typeface="Times New Roman" pitchFamily="18" charset="0"/>
              <a:cs typeface="Times New Roman" pitchFamily="18" charset="0"/>
            </a:rPr>
            <a:t>Малопургинский</a:t>
          </a:r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 район Удмуртской Республики» на основе межведомственного взаимодействия органов местного самоуправления муниципального образования «Муниципальный округ </a:t>
          </a:r>
          <a:r>
            <a:rPr lang="ru-RU" sz="1400" b="1" i="1" dirty="0" err="1" smtClean="0">
              <a:latin typeface="Times New Roman" pitchFamily="18" charset="0"/>
              <a:cs typeface="Times New Roman" pitchFamily="18" charset="0"/>
            </a:rPr>
            <a:t>Малопургинский</a:t>
          </a:r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 район Удмуртской Республики», исполнительных органов государственной власти Удмуртской Республики и Управления Федеральной налоговой службы по Удмуртской Республике;</a:t>
          </a:r>
          <a:endParaRPr lang="ru-RU" sz="1400" b="1" i="1" dirty="0">
            <a:latin typeface="Times New Roman" pitchFamily="18" charset="0"/>
            <a:cs typeface="Times New Roman" pitchFamily="18" charset="0"/>
          </a:endParaRPr>
        </a:p>
      </dgm:t>
    </dgm:pt>
    <dgm:pt modelId="{5BD92A68-75F2-4D9B-956B-A7EB48C7E69A}" type="parTrans" cxnId="{788EF789-FCFA-469A-A0A4-720561C51A52}">
      <dgm:prSet/>
      <dgm:spPr/>
      <dgm:t>
        <a:bodyPr/>
        <a:lstStyle/>
        <a:p>
          <a:endParaRPr lang="ru-RU"/>
        </a:p>
      </dgm:t>
    </dgm:pt>
    <dgm:pt modelId="{A79C033D-DA0E-44B6-B11D-CECA4D195058}" type="sibTrans" cxnId="{788EF789-FCFA-469A-A0A4-720561C51A52}">
      <dgm:prSet/>
      <dgm:spPr/>
      <dgm:t>
        <a:bodyPr/>
        <a:lstStyle/>
        <a:p>
          <a:endParaRPr lang="ru-RU"/>
        </a:p>
      </dgm:t>
    </dgm:pt>
    <dgm:pt modelId="{98987586-3A4E-4117-841C-FA7DD5296F9C}">
      <dgm:prSet custT="1"/>
      <dgm:spPr/>
      <dgm:t>
        <a:bodyPr/>
        <a:lstStyle/>
        <a:p>
          <a:pPr algn="just"/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расширение налоговой базы на основе повышения инвестиционной привлекательности муниципального образования «Муниципальный округ </a:t>
          </a:r>
          <a:r>
            <a:rPr lang="ru-RU" sz="1400" b="1" i="1" dirty="0" err="1" smtClean="0">
              <a:latin typeface="Times New Roman" pitchFamily="18" charset="0"/>
              <a:cs typeface="Times New Roman" pitchFamily="18" charset="0"/>
            </a:rPr>
            <a:t>Малопургинский</a:t>
          </a:r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 район Удмуртской Республики», обеспечение роста объемов налоговых доходов консолидированного бюджета муниципального образования «Муниципальный округ </a:t>
          </a:r>
          <a:r>
            <a:rPr lang="ru-RU" sz="1400" b="1" i="1" dirty="0" err="1" smtClean="0">
              <a:latin typeface="Times New Roman" pitchFamily="18" charset="0"/>
              <a:cs typeface="Times New Roman" pitchFamily="18" charset="0"/>
            </a:rPr>
            <a:t>Малопургинский</a:t>
          </a:r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i="1" dirty="0" err="1" smtClean="0">
              <a:latin typeface="Times New Roman" pitchFamily="18" charset="0"/>
              <a:cs typeface="Times New Roman" pitchFamily="18" charset="0"/>
            </a:rPr>
            <a:t>районУдмуртской</a:t>
          </a:r>
          <a:r>
            <a:rPr lang="ru-RU" sz="1400" b="1" i="1" dirty="0" smtClean="0">
              <a:latin typeface="Times New Roman" pitchFamily="18" charset="0"/>
              <a:cs typeface="Times New Roman" pitchFamily="18" charset="0"/>
            </a:rPr>
            <a:t> Республики»;</a:t>
          </a:r>
          <a:endParaRPr lang="ru-RU" sz="1400" b="1" i="1" dirty="0">
            <a:latin typeface="Times New Roman" pitchFamily="18" charset="0"/>
            <a:cs typeface="Times New Roman" pitchFamily="18" charset="0"/>
          </a:endParaRPr>
        </a:p>
      </dgm:t>
    </dgm:pt>
    <dgm:pt modelId="{1AFA7F55-768F-45AA-A5B3-8CF51FA11482}" type="parTrans" cxnId="{AD1CD8D3-23B7-4F47-AB90-E526F0C2E939}">
      <dgm:prSet/>
      <dgm:spPr/>
      <dgm:t>
        <a:bodyPr/>
        <a:lstStyle/>
        <a:p>
          <a:endParaRPr lang="ru-RU"/>
        </a:p>
      </dgm:t>
    </dgm:pt>
    <dgm:pt modelId="{F037AA84-507C-45B3-B11B-624DC22CB31D}" type="sibTrans" cxnId="{AD1CD8D3-23B7-4F47-AB90-E526F0C2E939}">
      <dgm:prSet/>
      <dgm:spPr/>
      <dgm:t>
        <a:bodyPr/>
        <a:lstStyle/>
        <a:p>
          <a:endParaRPr lang="ru-RU"/>
        </a:p>
      </dgm:t>
    </dgm:pt>
    <dgm:pt modelId="{97B23A07-11E7-4074-AE24-DF22F55F2831}">
      <dgm:prSet custT="1"/>
      <dgm:spPr/>
      <dgm:t>
        <a:bodyPr/>
        <a:lstStyle/>
        <a:p>
          <a:r>
            <a:rPr lang="ru-RU" sz="14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повышению уровня собираемости налогов, снижению доли теневого сектора экономики;</a:t>
          </a:r>
        </a:p>
      </dgm:t>
    </dgm:pt>
    <dgm:pt modelId="{AA385FBF-5CB5-4AF2-885F-B3B75D625EB0}" type="parTrans" cxnId="{9A0012AF-6D56-42B2-8638-AF0205C9E616}">
      <dgm:prSet/>
      <dgm:spPr/>
      <dgm:t>
        <a:bodyPr/>
        <a:lstStyle/>
        <a:p>
          <a:endParaRPr lang="ru-RU"/>
        </a:p>
      </dgm:t>
    </dgm:pt>
    <dgm:pt modelId="{B1D4EB03-7D17-4BF9-8D2A-6F32D0FCE77B}" type="sibTrans" cxnId="{9A0012AF-6D56-42B2-8638-AF0205C9E616}">
      <dgm:prSet/>
      <dgm:spPr/>
      <dgm:t>
        <a:bodyPr/>
        <a:lstStyle/>
        <a:p>
          <a:endParaRPr lang="ru-RU"/>
        </a:p>
      </dgm:t>
    </dgm:pt>
    <dgm:pt modelId="{013C9D2A-4A67-4F2D-9580-E76202248BB9}">
      <dgm:prSet custT="1"/>
      <dgm:spPr/>
      <dgm:t>
        <a:bodyPr/>
        <a:lstStyle/>
        <a:p>
          <a:endParaRPr lang="ru-RU" sz="1400" b="1" i="1" dirty="0" smtClean="0">
            <a:latin typeface="Times New Roman" pitchFamily="18" charset="0"/>
            <a:cs typeface="Times New Roman" pitchFamily="18" charset="0"/>
          </a:endParaRPr>
        </a:p>
      </dgm:t>
    </dgm:pt>
    <dgm:pt modelId="{0EDD4EAF-8974-4DFD-B5F2-040CC2D19570}" type="parTrans" cxnId="{A4D93EAA-3BBB-405D-8F41-17D05BC18CF1}">
      <dgm:prSet/>
      <dgm:spPr/>
      <dgm:t>
        <a:bodyPr/>
        <a:lstStyle/>
        <a:p>
          <a:endParaRPr lang="ru-RU"/>
        </a:p>
      </dgm:t>
    </dgm:pt>
    <dgm:pt modelId="{CE9F2F66-0141-407A-926B-36326ABBAE66}" type="sibTrans" cxnId="{A4D93EAA-3BBB-405D-8F41-17D05BC18CF1}">
      <dgm:prSet/>
      <dgm:spPr/>
      <dgm:t>
        <a:bodyPr/>
        <a:lstStyle/>
        <a:p>
          <a:endParaRPr lang="ru-RU"/>
        </a:p>
      </dgm:t>
    </dgm:pt>
    <dgm:pt modelId="{080F7671-AD5E-4CF2-9FDA-77ABD8A6A31C}">
      <dgm:prSet custT="1"/>
      <dgm:spPr/>
      <dgm:t>
        <a:bodyPr/>
        <a:lstStyle/>
        <a:p>
          <a:endParaRPr lang="ru-RU" sz="1400" b="1" i="1" dirty="0" smtClean="0">
            <a:latin typeface="Times New Roman" pitchFamily="18" charset="0"/>
            <a:cs typeface="Times New Roman" pitchFamily="18" charset="0"/>
          </a:endParaRPr>
        </a:p>
      </dgm:t>
    </dgm:pt>
    <dgm:pt modelId="{F1A18B91-75CC-4AE3-9E5E-098D1506EDFB}" type="parTrans" cxnId="{C08000B2-EAED-42C0-99B1-9CB9C240EBBF}">
      <dgm:prSet/>
      <dgm:spPr/>
      <dgm:t>
        <a:bodyPr/>
        <a:lstStyle/>
        <a:p>
          <a:endParaRPr lang="ru-RU"/>
        </a:p>
      </dgm:t>
    </dgm:pt>
    <dgm:pt modelId="{9BE96DD1-3CEB-491E-9793-FD1B60956AEB}" type="sibTrans" cxnId="{C08000B2-EAED-42C0-99B1-9CB9C240EBBF}">
      <dgm:prSet/>
      <dgm:spPr/>
      <dgm:t>
        <a:bodyPr/>
        <a:lstStyle/>
        <a:p>
          <a:endParaRPr lang="ru-RU"/>
        </a:p>
      </dgm:t>
    </dgm:pt>
    <dgm:pt modelId="{C18FC70D-50A6-4C87-9E11-B8B09EB70206}">
      <dgm:prSet custT="1"/>
      <dgm:spPr/>
      <dgm:t>
        <a:bodyPr/>
        <a:lstStyle/>
        <a:p>
          <a:r>
            <a:rPr lang="ru-RU" sz="14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регламентация процедур контроля, учета и оценки эффективности налоговых льгот на основе концепции «налоговых расходов», развития механизма и методики оценки их эффективности;</a:t>
          </a:r>
          <a:endParaRPr lang="ru-RU" sz="14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7291CC-8654-4FC0-80F3-FD894F530EDC}" type="parTrans" cxnId="{4B378F24-FA6C-42DF-9723-B41176A737BC}">
      <dgm:prSet/>
      <dgm:spPr/>
      <dgm:t>
        <a:bodyPr/>
        <a:lstStyle/>
        <a:p>
          <a:endParaRPr lang="ru-RU"/>
        </a:p>
      </dgm:t>
    </dgm:pt>
    <dgm:pt modelId="{BDD4C5FB-9856-4DBA-8CE8-7EAFAF0C0F39}" type="sibTrans" cxnId="{4B378F24-FA6C-42DF-9723-B41176A737BC}">
      <dgm:prSet/>
      <dgm:spPr/>
      <dgm:t>
        <a:bodyPr/>
        <a:lstStyle/>
        <a:p>
          <a:endParaRPr lang="ru-RU"/>
        </a:p>
      </dgm:t>
    </dgm:pt>
    <dgm:pt modelId="{F896E840-8350-4332-A9E9-78843FE719CE}">
      <dgm:prSet custT="1"/>
      <dgm:spPr/>
      <dgm:t>
        <a:bodyPr/>
        <a:lstStyle/>
        <a:p>
          <a:pPr algn="just"/>
          <a:r>
            <a:rPr lang="ru-RU" sz="14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содействие вовлечению граждан в предпринимательскую деятельность и сокращение неформальной занятости, в том числе путем перехода граждан на применение налога на профессиональный доход;</a:t>
          </a:r>
          <a:endParaRPr lang="ru-RU" sz="14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130DED-2EA8-432B-8053-555873E0832B}" type="parTrans" cxnId="{D77CF591-AFAD-494C-A80C-09CBDD2BD908}">
      <dgm:prSet/>
      <dgm:spPr/>
      <dgm:t>
        <a:bodyPr/>
        <a:lstStyle/>
        <a:p>
          <a:endParaRPr lang="ru-RU"/>
        </a:p>
      </dgm:t>
    </dgm:pt>
    <dgm:pt modelId="{CA50B454-E596-42C8-BAC6-7D3C7199D60F}" type="sibTrans" cxnId="{D77CF591-AFAD-494C-A80C-09CBDD2BD908}">
      <dgm:prSet/>
      <dgm:spPr/>
      <dgm:t>
        <a:bodyPr/>
        <a:lstStyle/>
        <a:p>
          <a:endParaRPr lang="ru-RU"/>
        </a:p>
      </dgm:t>
    </dgm:pt>
    <dgm:pt modelId="{D8CA7F2F-7B53-459D-8265-9A284009FEA0}">
      <dgm:prSet/>
      <dgm:spPr/>
      <dgm:t>
        <a:bodyPr/>
        <a:lstStyle/>
        <a:p>
          <a:endParaRPr lang="ru-RU" dirty="0"/>
        </a:p>
      </dgm:t>
    </dgm:pt>
    <dgm:pt modelId="{F2443786-2632-4271-A9CD-D77F16721B89}" type="parTrans" cxnId="{BA2D90DA-02FE-4D61-98E5-0B5F1EABD3C6}">
      <dgm:prSet/>
      <dgm:spPr/>
      <dgm:t>
        <a:bodyPr/>
        <a:lstStyle/>
        <a:p>
          <a:endParaRPr lang="ru-RU"/>
        </a:p>
      </dgm:t>
    </dgm:pt>
    <dgm:pt modelId="{8923415C-5005-4BFD-8B41-EB174B220DB2}" type="sibTrans" cxnId="{BA2D90DA-02FE-4D61-98E5-0B5F1EABD3C6}">
      <dgm:prSet/>
      <dgm:spPr/>
      <dgm:t>
        <a:bodyPr/>
        <a:lstStyle/>
        <a:p>
          <a:endParaRPr lang="ru-RU"/>
        </a:p>
      </dgm:t>
    </dgm:pt>
    <dgm:pt modelId="{A1AE5C5B-0D4B-4FC2-9033-FC79A8157B09}">
      <dgm:prSet custT="1"/>
      <dgm:spPr/>
      <dgm:t>
        <a:bodyPr/>
        <a:lstStyle/>
        <a:p>
          <a:r>
            <a:rPr lang="ru-RU" sz="14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укрепление доходной части бюджета муниципального образования «Муниципальный округ </a:t>
          </a:r>
          <a:r>
            <a:rPr lang="ru-RU" sz="1400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Малопургинский</a:t>
          </a:r>
          <a:r>
            <a:rPr lang="ru-RU" sz="14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район Удмуртской Республики».</a:t>
          </a:r>
          <a:endParaRPr lang="ru-RU" sz="14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9B9C46-970C-4464-8678-2A8F1571BD93}" type="parTrans" cxnId="{8BD5807E-DD32-48E2-A512-6910B17DE3D8}">
      <dgm:prSet/>
      <dgm:spPr/>
      <dgm:t>
        <a:bodyPr/>
        <a:lstStyle/>
        <a:p>
          <a:endParaRPr lang="ru-RU"/>
        </a:p>
      </dgm:t>
    </dgm:pt>
    <dgm:pt modelId="{98BAB42F-7C92-45E7-A7FE-2FCFAC910742}" type="sibTrans" cxnId="{8BD5807E-DD32-48E2-A512-6910B17DE3D8}">
      <dgm:prSet/>
      <dgm:spPr/>
      <dgm:t>
        <a:bodyPr/>
        <a:lstStyle/>
        <a:p>
          <a:endParaRPr lang="ru-RU"/>
        </a:p>
      </dgm:t>
    </dgm:pt>
    <dgm:pt modelId="{23F210E5-D318-4B93-86B2-BCFCDB8E5E40}" type="pres">
      <dgm:prSet presAssocID="{FB75A1A5-0896-433E-BA91-78C3856BD7D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B4EE0D8-CFC1-4AC5-A2BD-8A5211316CF1}" type="pres">
      <dgm:prSet presAssocID="{9748E425-1F62-4E54-AB72-024F4DE93407}" presName="composite" presStyleCnt="0"/>
      <dgm:spPr/>
      <dgm:t>
        <a:bodyPr/>
        <a:lstStyle/>
        <a:p>
          <a:endParaRPr lang="ru-RU"/>
        </a:p>
      </dgm:t>
    </dgm:pt>
    <dgm:pt modelId="{EDF4C371-C09B-4697-A66E-94C5AA04B36B}" type="pres">
      <dgm:prSet presAssocID="{9748E425-1F62-4E54-AB72-024F4DE93407}" presName="parentText" presStyleLbl="alignNode1" presStyleIdx="0" presStyleCnt="7" custScaleY="110716" custLinFactNeighborY="-1294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28AE45-F4AA-44F1-A906-48F3FE2B673E}" type="pres">
      <dgm:prSet presAssocID="{9748E425-1F62-4E54-AB72-024F4DE93407}" presName="descendantText" presStyleLbl="alignAcc1" presStyleIdx="0" presStyleCnt="7" custScaleY="104041" custLinFactNeighborX="19" custLinFactNeighborY="69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B13B57-6126-43E8-93F9-ABE7D8E58E6A}" type="pres">
      <dgm:prSet presAssocID="{4C985B15-CCC8-41E5-9AB2-556CFD98936E}" presName="sp" presStyleCnt="0"/>
      <dgm:spPr/>
      <dgm:t>
        <a:bodyPr/>
        <a:lstStyle/>
        <a:p>
          <a:endParaRPr lang="ru-RU"/>
        </a:p>
      </dgm:t>
    </dgm:pt>
    <dgm:pt modelId="{91B7FD1C-6AB5-4419-BDD4-845FCC2A3A6F}" type="pres">
      <dgm:prSet presAssocID="{E948EA84-102C-437F-80FA-896499AE9317}" presName="composite" presStyleCnt="0"/>
      <dgm:spPr/>
      <dgm:t>
        <a:bodyPr/>
        <a:lstStyle/>
        <a:p>
          <a:endParaRPr lang="ru-RU"/>
        </a:p>
      </dgm:t>
    </dgm:pt>
    <dgm:pt modelId="{1E81F90D-7C12-449C-BF74-DFBDC81748F0}" type="pres">
      <dgm:prSet presAssocID="{E948EA84-102C-437F-80FA-896499AE9317}" presName="parentText" presStyleLbl="alignNode1" presStyleIdx="1" presStyleCnt="7" custScaleY="112032" custLinFactNeighborX="0" custLinFactNeighborY="-1193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1E7E39-A97B-4A9B-BDBA-F06392B84135}" type="pres">
      <dgm:prSet presAssocID="{E948EA84-102C-437F-80FA-896499AE9317}" presName="descendantText" presStyleLbl="alignAcc1" presStyleIdx="1" presStyleCnt="7" custScaleY="227698" custLinFactNeighborX="-122" custLinFactNeighborY="-81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BA7D06-3554-456A-B9F8-3421087C6168}" type="pres">
      <dgm:prSet presAssocID="{AFFD2F5B-1ECB-4E46-AC3B-08F56C5DB04C}" presName="sp" presStyleCnt="0"/>
      <dgm:spPr/>
      <dgm:t>
        <a:bodyPr/>
        <a:lstStyle/>
        <a:p>
          <a:endParaRPr lang="ru-RU"/>
        </a:p>
      </dgm:t>
    </dgm:pt>
    <dgm:pt modelId="{35D49679-1475-43AE-B2FF-12AC97097CCB}" type="pres">
      <dgm:prSet presAssocID="{7AF7F297-943D-4165-A8A8-54DA59560CD7}" presName="composite" presStyleCnt="0"/>
      <dgm:spPr/>
      <dgm:t>
        <a:bodyPr/>
        <a:lstStyle/>
        <a:p>
          <a:endParaRPr lang="ru-RU"/>
        </a:p>
      </dgm:t>
    </dgm:pt>
    <dgm:pt modelId="{2A41DBF3-99E0-4EBA-96C1-D30741F1C516}" type="pres">
      <dgm:prSet presAssocID="{7AF7F297-943D-4165-A8A8-54DA59560CD7}" presName="parentText" presStyleLbl="alignNode1" presStyleIdx="2" presStyleCnt="7" custScaleY="119586" custLinFactNeighborX="0" custLinFactNeighborY="237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62966B-4B80-426D-9FF6-EEF2EC55E311}" type="pres">
      <dgm:prSet presAssocID="{7AF7F297-943D-4165-A8A8-54DA59560CD7}" presName="descendantText" presStyleLbl="alignAcc1" presStyleIdx="2" presStyleCnt="7" custScaleY="211043" custLinFactNeighborX="200" custLinFactNeighborY="346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DF9E4A-9593-43D5-A717-BB4CF5B1B509}" type="pres">
      <dgm:prSet presAssocID="{C885DA16-C873-468A-A64B-CC8D27ABB87D}" presName="sp" presStyleCnt="0"/>
      <dgm:spPr/>
      <dgm:t>
        <a:bodyPr/>
        <a:lstStyle/>
        <a:p>
          <a:endParaRPr lang="ru-RU"/>
        </a:p>
      </dgm:t>
    </dgm:pt>
    <dgm:pt modelId="{1C8CB0F8-42A6-419F-B599-033415DCC38D}" type="pres">
      <dgm:prSet presAssocID="{43E791CD-00E1-4D30-BCD5-1EA4857975C7}" presName="composite" presStyleCnt="0"/>
      <dgm:spPr/>
      <dgm:t>
        <a:bodyPr/>
        <a:lstStyle/>
        <a:p>
          <a:endParaRPr lang="ru-RU"/>
        </a:p>
      </dgm:t>
    </dgm:pt>
    <dgm:pt modelId="{85C8A1A4-1AB8-4974-B763-DB81763921CB}" type="pres">
      <dgm:prSet presAssocID="{43E791CD-00E1-4D30-BCD5-1EA4857975C7}" presName="parentText" presStyleLbl="alignNode1" presStyleIdx="3" presStyleCnt="7" custLinFactNeighborX="0" custLinFactNeighborY="2199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21711F-29FA-4DD0-8F3C-2057DF279F2E}" type="pres">
      <dgm:prSet presAssocID="{43E791CD-00E1-4D30-BCD5-1EA4857975C7}" presName="descendantText" presStyleLbl="alignAcc1" presStyleIdx="3" presStyleCnt="7" custScaleY="90170" custLinFactNeighborX="43" custLinFactNeighborY="540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56ACD3-C4AC-4F10-86C6-7095CFC2E725}" type="pres">
      <dgm:prSet presAssocID="{332F8DA6-6D9C-4BC0-BBC4-0C835E28C1AF}" presName="sp" presStyleCnt="0"/>
      <dgm:spPr/>
    </dgm:pt>
    <dgm:pt modelId="{EEE93EDD-BF73-4431-A8EE-C806DE9BE555}" type="pres">
      <dgm:prSet presAssocID="{080F7671-AD5E-4CF2-9FDA-77ABD8A6A31C}" presName="composite" presStyleCnt="0"/>
      <dgm:spPr/>
    </dgm:pt>
    <dgm:pt modelId="{F00E930B-F0DB-4564-AF70-C78DBFC228C2}" type="pres">
      <dgm:prSet presAssocID="{080F7671-AD5E-4CF2-9FDA-77ABD8A6A31C}" presName="parentText" presStyleLbl="alignNode1" presStyleIdx="4" presStyleCnt="7" custLinFactNeighborX="0" custLinFactNeighborY="2542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F6178A-3D14-4173-9C67-290CBB0C5415}" type="pres">
      <dgm:prSet presAssocID="{080F7671-AD5E-4CF2-9FDA-77ABD8A6A31C}" presName="descendantText" presStyleLbl="alignAcc1" presStyleIdx="4" presStyleCnt="7" custLinFactNeighborX="102" custLinFactNeighborY="351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11512F-3982-42A1-9C58-67FC0CB3D1DD}" type="pres">
      <dgm:prSet presAssocID="{9BE96DD1-3CEB-491E-9793-FD1B60956AEB}" presName="sp" presStyleCnt="0"/>
      <dgm:spPr/>
    </dgm:pt>
    <dgm:pt modelId="{52E08335-2653-4189-A1F0-7DFE079FE9D1}" type="pres">
      <dgm:prSet presAssocID="{013C9D2A-4A67-4F2D-9580-E76202248BB9}" presName="composite" presStyleCnt="0"/>
      <dgm:spPr/>
    </dgm:pt>
    <dgm:pt modelId="{84958DCF-77FF-4539-A32D-3302B5D9F724}" type="pres">
      <dgm:prSet presAssocID="{013C9D2A-4A67-4F2D-9580-E76202248BB9}" presName="parentText" presStyleLbl="alignNode1" presStyleIdx="5" presStyleCnt="7" custLinFactNeighborX="0" custLinFactNeighborY="1983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7C8995-4972-46A8-A0E4-9B37409AAFC5}" type="pres">
      <dgm:prSet presAssocID="{013C9D2A-4A67-4F2D-9580-E76202248BB9}" presName="descendantText" presStyleLbl="alignAcc1" presStyleIdx="5" presStyleCnt="7" custScaleY="129042" custLinFactNeighborX="102" custLinFactNeighborY="367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E77A67-A31C-434D-811F-9CFF66B75CFD}" type="pres">
      <dgm:prSet presAssocID="{CE9F2F66-0141-407A-926B-36326ABBAE66}" presName="sp" presStyleCnt="0"/>
      <dgm:spPr/>
    </dgm:pt>
    <dgm:pt modelId="{0B78D1A7-CCFF-40FA-B06F-6B553A0157F0}" type="pres">
      <dgm:prSet presAssocID="{D8CA7F2F-7B53-459D-8265-9A284009FEA0}" presName="composite" presStyleCnt="0"/>
      <dgm:spPr/>
    </dgm:pt>
    <dgm:pt modelId="{916754CE-2B94-42C9-8036-A1C5476F9C23}" type="pres">
      <dgm:prSet presAssocID="{D8CA7F2F-7B53-459D-8265-9A284009FEA0}" presName="parentText" presStyleLbl="alignNode1" presStyleIdx="6" presStyleCnt="7" custLinFactNeighborX="0" custLinFactNeighborY="218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7E809F-F3D3-441B-B12B-F6E4C020C3E2}" type="pres">
      <dgm:prSet presAssocID="{D8CA7F2F-7B53-459D-8265-9A284009FEA0}" presName="descendantText" presStyleLbl="alignAcc1" presStyleIdx="6" presStyleCnt="7" custScaleX="99222" custScaleY="100000" custLinFactNeighborX="-123" custLinFactNeighborY="350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228315-1A73-420A-927F-1D474A93F239}" type="presOf" srcId="{F896E840-8350-4332-A9E9-78843FE719CE}" destId="{027C8995-4972-46A8-A0E4-9B37409AAFC5}" srcOrd="0" destOrd="0" presId="urn:microsoft.com/office/officeart/2005/8/layout/chevron2"/>
    <dgm:cxn modelId="{1C85122D-8B5D-48E4-9251-8A15DCD4EF12}" type="presOf" srcId="{43E791CD-00E1-4D30-BCD5-1EA4857975C7}" destId="{85C8A1A4-1AB8-4974-B763-DB81763921CB}" srcOrd="0" destOrd="0" presId="urn:microsoft.com/office/officeart/2005/8/layout/chevron2"/>
    <dgm:cxn modelId="{291E4716-C357-42C6-B593-A4B7B38047D6}" srcId="{9748E425-1F62-4E54-AB72-024F4DE93407}" destId="{1C2F1FB4-02DF-4B45-997F-AD883C89DE44}" srcOrd="0" destOrd="0" parTransId="{FC7ED8CD-D11F-472A-A60A-21CB4DB7EEE1}" sibTransId="{F815C551-40F5-44BA-96D3-6F0E4A8009F0}"/>
    <dgm:cxn modelId="{A4D93EAA-3BBB-405D-8F41-17D05BC18CF1}" srcId="{FB75A1A5-0896-433E-BA91-78C3856BD7D9}" destId="{013C9D2A-4A67-4F2D-9580-E76202248BB9}" srcOrd="5" destOrd="0" parTransId="{0EDD4EAF-8974-4DFD-B5F2-040CC2D19570}" sibTransId="{CE9F2F66-0141-407A-926B-36326ABBAE66}"/>
    <dgm:cxn modelId="{F87E260D-7CF4-4917-A1A5-69DB396843C2}" type="presOf" srcId="{013C9D2A-4A67-4F2D-9580-E76202248BB9}" destId="{84958DCF-77FF-4539-A32D-3302B5D9F724}" srcOrd="0" destOrd="0" presId="urn:microsoft.com/office/officeart/2005/8/layout/chevron2"/>
    <dgm:cxn modelId="{BA2D90DA-02FE-4D61-98E5-0B5F1EABD3C6}" srcId="{FB75A1A5-0896-433E-BA91-78C3856BD7D9}" destId="{D8CA7F2F-7B53-459D-8265-9A284009FEA0}" srcOrd="6" destOrd="0" parTransId="{F2443786-2632-4271-A9CD-D77F16721B89}" sibTransId="{8923415C-5005-4BFD-8B41-EB174B220DB2}"/>
    <dgm:cxn modelId="{5DA389EB-6053-427B-8ABB-661200B88E4C}" type="presOf" srcId="{98987586-3A4E-4117-841C-FA7DD5296F9C}" destId="{F462966B-4B80-426D-9FF6-EEF2EC55E311}" srcOrd="0" destOrd="0" presId="urn:microsoft.com/office/officeart/2005/8/layout/chevron2"/>
    <dgm:cxn modelId="{9A0012AF-6D56-42B2-8638-AF0205C9E616}" srcId="{43E791CD-00E1-4D30-BCD5-1EA4857975C7}" destId="{97B23A07-11E7-4074-AE24-DF22F55F2831}" srcOrd="0" destOrd="0" parTransId="{AA385FBF-5CB5-4AF2-885F-B3B75D625EB0}" sibTransId="{B1D4EB03-7D17-4BF9-8D2A-6F32D0FCE77B}"/>
    <dgm:cxn modelId="{AD1CD8D3-23B7-4F47-AB90-E526F0C2E939}" srcId="{7AF7F297-943D-4165-A8A8-54DA59560CD7}" destId="{98987586-3A4E-4117-841C-FA7DD5296F9C}" srcOrd="0" destOrd="0" parTransId="{1AFA7F55-768F-45AA-A5B3-8CF51FA11482}" sibTransId="{F037AA84-507C-45B3-B11B-624DC22CB31D}"/>
    <dgm:cxn modelId="{D77CF591-AFAD-494C-A80C-09CBDD2BD908}" srcId="{013C9D2A-4A67-4F2D-9580-E76202248BB9}" destId="{F896E840-8350-4332-A9E9-78843FE719CE}" srcOrd="0" destOrd="0" parTransId="{51130DED-2EA8-432B-8053-555873E0832B}" sibTransId="{CA50B454-E596-42C8-BAC6-7D3C7199D60F}"/>
    <dgm:cxn modelId="{6441EFDD-1607-4C68-89B9-F9E1F3284194}" type="presOf" srcId="{9748E425-1F62-4E54-AB72-024F4DE93407}" destId="{EDF4C371-C09B-4697-A66E-94C5AA04B36B}" srcOrd="0" destOrd="0" presId="urn:microsoft.com/office/officeart/2005/8/layout/chevron2"/>
    <dgm:cxn modelId="{1439231D-97B4-4F40-B5C8-D1C188E4E197}" srcId="{FB75A1A5-0896-433E-BA91-78C3856BD7D9}" destId="{7AF7F297-943D-4165-A8A8-54DA59560CD7}" srcOrd="2" destOrd="0" parTransId="{9537DFCC-875F-4684-8B9E-802F2AC8EFFB}" sibTransId="{C885DA16-C873-468A-A64B-CC8D27ABB87D}"/>
    <dgm:cxn modelId="{DEBF1D61-273D-4ED9-8958-0C051EC072B8}" srcId="{FB75A1A5-0896-433E-BA91-78C3856BD7D9}" destId="{9748E425-1F62-4E54-AB72-024F4DE93407}" srcOrd="0" destOrd="0" parTransId="{9A75D3E3-D02A-4BE3-A087-B6E91E07991C}" sibTransId="{4C985B15-CCC8-41E5-9AB2-556CFD98936E}"/>
    <dgm:cxn modelId="{F2CDD3EA-4AB6-4428-8ABA-3E8A915214CB}" type="presOf" srcId="{A1AE5C5B-0D4B-4FC2-9033-FC79A8157B09}" destId="{F97E809F-F3D3-441B-B12B-F6E4C020C3E2}" srcOrd="0" destOrd="0" presId="urn:microsoft.com/office/officeart/2005/8/layout/chevron2"/>
    <dgm:cxn modelId="{6FBF8FDE-9725-478F-92D6-1E36D3881D33}" srcId="{FB75A1A5-0896-433E-BA91-78C3856BD7D9}" destId="{E948EA84-102C-437F-80FA-896499AE9317}" srcOrd="1" destOrd="0" parTransId="{9D60C099-0732-487A-9511-D9BA8DBD8245}" sibTransId="{AFFD2F5B-1ECB-4E46-AC3B-08F56C5DB04C}"/>
    <dgm:cxn modelId="{6B74028F-989E-49B9-BF17-F708E5D58123}" type="presOf" srcId="{FB75A1A5-0896-433E-BA91-78C3856BD7D9}" destId="{23F210E5-D318-4B93-86B2-BCFCDB8E5E40}" srcOrd="0" destOrd="0" presId="urn:microsoft.com/office/officeart/2005/8/layout/chevron2"/>
    <dgm:cxn modelId="{788EF789-FCFA-469A-A0A4-720561C51A52}" srcId="{E948EA84-102C-437F-80FA-896499AE9317}" destId="{A2261A13-B070-413A-93C1-72BF776512ED}" srcOrd="0" destOrd="0" parTransId="{5BD92A68-75F2-4D9B-956B-A7EB48C7E69A}" sibTransId="{A79C033D-DA0E-44B6-B11D-CECA4D195058}"/>
    <dgm:cxn modelId="{4340890C-D913-4E91-8938-645E11906CBD}" type="presOf" srcId="{E948EA84-102C-437F-80FA-896499AE9317}" destId="{1E81F90D-7C12-449C-BF74-DFBDC81748F0}" srcOrd="0" destOrd="0" presId="urn:microsoft.com/office/officeart/2005/8/layout/chevron2"/>
    <dgm:cxn modelId="{D20D7F76-6CFC-4003-8A9F-E9F4484A07BD}" type="presOf" srcId="{7AF7F297-943D-4165-A8A8-54DA59560CD7}" destId="{2A41DBF3-99E0-4EBA-96C1-D30741F1C516}" srcOrd="0" destOrd="0" presId="urn:microsoft.com/office/officeart/2005/8/layout/chevron2"/>
    <dgm:cxn modelId="{0573CA1E-0903-4C6E-BE8E-DCBA5DE2DD54}" type="presOf" srcId="{A2261A13-B070-413A-93C1-72BF776512ED}" destId="{A01E7E39-A97B-4A9B-BDBA-F06392B84135}" srcOrd="0" destOrd="0" presId="urn:microsoft.com/office/officeart/2005/8/layout/chevron2"/>
    <dgm:cxn modelId="{4B378F24-FA6C-42DF-9723-B41176A737BC}" srcId="{080F7671-AD5E-4CF2-9FDA-77ABD8A6A31C}" destId="{C18FC70D-50A6-4C87-9E11-B8B09EB70206}" srcOrd="0" destOrd="0" parTransId="{2F7291CC-8654-4FC0-80F3-FD894F530EDC}" sibTransId="{BDD4C5FB-9856-4DBA-8CE8-7EAFAF0C0F39}"/>
    <dgm:cxn modelId="{1F146E8A-7E0F-4D3A-BE76-880BD183EF9A}" type="presOf" srcId="{97B23A07-11E7-4074-AE24-DF22F55F2831}" destId="{FB21711F-29FA-4DD0-8F3C-2057DF279F2E}" srcOrd="0" destOrd="0" presId="urn:microsoft.com/office/officeart/2005/8/layout/chevron2"/>
    <dgm:cxn modelId="{C08000B2-EAED-42C0-99B1-9CB9C240EBBF}" srcId="{FB75A1A5-0896-433E-BA91-78C3856BD7D9}" destId="{080F7671-AD5E-4CF2-9FDA-77ABD8A6A31C}" srcOrd="4" destOrd="0" parTransId="{F1A18B91-75CC-4AE3-9E5E-098D1506EDFB}" sibTransId="{9BE96DD1-3CEB-491E-9793-FD1B60956AEB}"/>
    <dgm:cxn modelId="{8BD5807E-DD32-48E2-A512-6910B17DE3D8}" srcId="{D8CA7F2F-7B53-459D-8265-9A284009FEA0}" destId="{A1AE5C5B-0D4B-4FC2-9033-FC79A8157B09}" srcOrd="0" destOrd="0" parTransId="{1E9B9C46-970C-4464-8678-2A8F1571BD93}" sibTransId="{98BAB42F-7C92-45E7-A7FE-2FCFAC910742}"/>
    <dgm:cxn modelId="{04FAC653-38A6-4755-BC95-5A2722942CC2}" type="presOf" srcId="{D8CA7F2F-7B53-459D-8265-9A284009FEA0}" destId="{916754CE-2B94-42C9-8036-A1C5476F9C23}" srcOrd="0" destOrd="0" presId="urn:microsoft.com/office/officeart/2005/8/layout/chevron2"/>
    <dgm:cxn modelId="{904DF9E6-604A-4875-87AC-72D8A4342B73}" type="presOf" srcId="{C18FC70D-50A6-4C87-9E11-B8B09EB70206}" destId="{0CF6178A-3D14-4173-9C67-290CBB0C5415}" srcOrd="0" destOrd="0" presId="urn:microsoft.com/office/officeart/2005/8/layout/chevron2"/>
    <dgm:cxn modelId="{0331EB07-75E0-4F7A-B655-1E45757C21B4}" type="presOf" srcId="{080F7671-AD5E-4CF2-9FDA-77ABD8A6A31C}" destId="{F00E930B-F0DB-4564-AF70-C78DBFC228C2}" srcOrd="0" destOrd="0" presId="urn:microsoft.com/office/officeart/2005/8/layout/chevron2"/>
    <dgm:cxn modelId="{3784C0E0-3FF5-4C52-ADA7-D95084A49CA0}" srcId="{FB75A1A5-0896-433E-BA91-78C3856BD7D9}" destId="{43E791CD-00E1-4D30-BCD5-1EA4857975C7}" srcOrd="3" destOrd="0" parTransId="{69E93514-DF63-4B06-9BEE-ED636B95538A}" sibTransId="{332F8DA6-6D9C-4BC0-BBC4-0C835E28C1AF}"/>
    <dgm:cxn modelId="{36039B3E-7720-4119-92C9-BDD058A3BCD2}" type="presOf" srcId="{1C2F1FB4-02DF-4B45-997F-AD883C89DE44}" destId="{8C28AE45-F4AA-44F1-A906-48F3FE2B673E}" srcOrd="0" destOrd="0" presId="urn:microsoft.com/office/officeart/2005/8/layout/chevron2"/>
    <dgm:cxn modelId="{95746113-48A1-4B62-9A62-60CE9CC91D35}" type="presParOf" srcId="{23F210E5-D318-4B93-86B2-BCFCDB8E5E40}" destId="{7B4EE0D8-CFC1-4AC5-A2BD-8A5211316CF1}" srcOrd="0" destOrd="0" presId="urn:microsoft.com/office/officeart/2005/8/layout/chevron2"/>
    <dgm:cxn modelId="{9DBEF6D0-C3FC-4B52-9BC5-4626215564F0}" type="presParOf" srcId="{7B4EE0D8-CFC1-4AC5-A2BD-8A5211316CF1}" destId="{EDF4C371-C09B-4697-A66E-94C5AA04B36B}" srcOrd="0" destOrd="0" presId="urn:microsoft.com/office/officeart/2005/8/layout/chevron2"/>
    <dgm:cxn modelId="{8E13FF4F-F472-48C6-B938-E2476C823267}" type="presParOf" srcId="{7B4EE0D8-CFC1-4AC5-A2BD-8A5211316CF1}" destId="{8C28AE45-F4AA-44F1-A906-48F3FE2B673E}" srcOrd="1" destOrd="0" presId="urn:microsoft.com/office/officeart/2005/8/layout/chevron2"/>
    <dgm:cxn modelId="{D34524F7-361E-4A25-AC3A-F36C643AB45D}" type="presParOf" srcId="{23F210E5-D318-4B93-86B2-BCFCDB8E5E40}" destId="{A8B13B57-6126-43E8-93F9-ABE7D8E58E6A}" srcOrd="1" destOrd="0" presId="urn:microsoft.com/office/officeart/2005/8/layout/chevron2"/>
    <dgm:cxn modelId="{CF847782-778B-4007-8D78-83A7912D4D55}" type="presParOf" srcId="{23F210E5-D318-4B93-86B2-BCFCDB8E5E40}" destId="{91B7FD1C-6AB5-4419-BDD4-845FCC2A3A6F}" srcOrd="2" destOrd="0" presId="urn:microsoft.com/office/officeart/2005/8/layout/chevron2"/>
    <dgm:cxn modelId="{41B3EF74-8653-42A1-A456-24E1A8F11C52}" type="presParOf" srcId="{91B7FD1C-6AB5-4419-BDD4-845FCC2A3A6F}" destId="{1E81F90D-7C12-449C-BF74-DFBDC81748F0}" srcOrd="0" destOrd="0" presId="urn:microsoft.com/office/officeart/2005/8/layout/chevron2"/>
    <dgm:cxn modelId="{7525391E-BA6F-4F99-8B2F-F06867332A3E}" type="presParOf" srcId="{91B7FD1C-6AB5-4419-BDD4-845FCC2A3A6F}" destId="{A01E7E39-A97B-4A9B-BDBA-F06392B84135}" srcOrd="1" destOrd="0" presId="urn:microsoft.com/office/officeart/2005/8/layout/chevron2"/>
    <dgm:cxn modelId="{5360B26B-3A5B-4A3C-88B0-4E282D9E5AB4}" type="presParOf" srcId="{23F210E5-D318-4B93-86B2-BCFCDB8E5E40}" destId="{8CBA7D06-3554-456A-B9F8-3421087C6168}" srcOrd="3" destOrd="0" presId="urn:microsoft.com/office/officeart/2005/8/layout/chevron2"/>
    <dgm:cxn modelId="{D97358DC-C8AA-490A-87D6-FBF82857CB7A}" type="presParOf" srcId="{23F210E5-D318-4B93-86B2-BCFCDB8E5E40}" destId="{35D49679-1475-43AE-B2FF-12AC97097CCB}" srcOrd="4" destOrd="0" presId="urn:microsoft.com/office/officeart/2005/8/layout/chevron2"/>
    <dgm:cxn modelId="{C34C7477-A801-4988-8FB0-1C1539C6C57F}" type="presParOf" srcId="{35D49679-1475-43AE-B2FF-12AC97097CCB}" destId="{2A41DBF3-99E0-4EBA-96C1-D30741F1C516}" srcOrd="0" destOrd="0" presId="urn:microsoft.com/office/officeart/2005/8/layout/chevron2"/>
    <dgm:cxn modelId="{46302735-7C92-4616-80AC-9FD568394C79}" type="presParOf" srcId="{35D49679-1475-43AE-B2FF-12AC97097CCB}" destId="{F462966B-4B80-426D-9FF6-EEF2EC55E311}" srcOrd="1" destOrd="0" presId="urn:microsoft.com/office/officeart/2005/8/layout/chevron2"/>
    <dgm:cxn modelId="{E030FFA5-BDE9-46DD-AE30-57A88052BC3A}" type="presParOf" srcId="{23F210E5-D318-4B93-86B2-BCFCDB8E5E40}" destId="{6DDF9E4A-9593-43D5-A717-BB4CF5B1B509}" srcOrd="5" destOrd="0" presId="urn:microsoft.com/office/officeart/2005/8/layout/chevron2"/>
    <dgm:cxn modelId="{9222C550-6A6E-4C52-9858-D6760E3EE23F}" type="presParOf" srcId="{23F210E5-D318-4B93-86B2-BCFCDB8E5E40}" destId="{1C8CB0F8-42A6-419F-B599-033415DCC38D}" srcOrd="6" destOrd="0" presId="urn:microsoft.com/office/officeart/2005/8/layout/chevron2"/>
    <dgm:cxn modelId="{9880B840-05AE-4B5F-B5B9-04C5152EED6B}" type="presParOf" srcId="{1C8CB0F8-42A6-419F-B599-033415DCC38D}" destId="{85C8A1A4-1AB8-4974-B763-DB81763921CB}" srcOrd="0" destOrd="0" presId="urn:microsoft.com/office/officeart/2005/8/layout/chevron2"/>
    <dgm:cxn modelId="{39411960-D026-4F7E-9EA5-D2B2169EB66D}" type="presParOf" srcId="{1C8CB0F8-42A6-419F-B599-033415DCC38D}" destId="{FB21711F-29FA-4DD0-8F3C-2057DF279F2E}" srcOrd="1" destOrd="0" presId="urn:microsoft.com/office/officeart/2005/8/layout/chevron2"/>
    <dgm:cxn modelId="{7148F49B-6D4D-4C8A-82D3-FF49ECEE26DC}" type="presParOf" srcId="{23F210E5-D318-4B93-86B2-BCFCDB8E5E40}" destId="{7656ACD3-C4AC-4F10-86C6-7095CFC2E725}" srcOrd="7" destOrd="0" presId="urn:microsoft.com/office/officeart/2005/8/layout/chevron2"/>
    <dgm:cxn modelId="{53AFA657-0380-49BD-B14D-FCC6519A2676}" type="presParOf" srcId="{23F210E5-D318-4B93-86B2-BCFCDB8E5E40}" destId="{EEE93EDD-BF73-4431-A8EE-C806DE9BE555}" srcOrd="8" destOrd="0" presId="urn:microsoft.com/office/officeart/2005/8/layout/chevron2"/>
    <dgm:cxn modelId="{0F8637ED-C155-4FFF-BEFB-B5FF550D83E4}" type="presParOf" srcId="{EEE93EDD-BF73-4431-A8EE-C806DE9BE555}" destId="{F00E930B-F0DB-4564-AF70-C78DBFC228C2}" srcOrd="0" destOrd="0" presId="urn:microsoft.com/office/officeart/2005/8/layout/chevron2"/>
    <dgm:cxn modelId="{3FA84AAF-D12B-48DC-9A79-E06C7F440758}" type="presParOf" srcId="{EEE93EDD-BF73-4431-A8EE-C806DE9BE555}" destId="{0CF6178A-3D14-4173-9C67-290CBB0C5415}" srcOrd="1" destOrd="0" presId="urn:microsoft.com/office/officeart/2005/8/layout/chevron2"/>
    <dgm:cxn modelId="{D4D6AF3C-8E04-4180-B641-F0133A286205}" type="presParOf" srcId="{23F210E5-D318-4B93-86B2-BCFCDB8E5E40}" destId="{D411512F-3982-42A1-9C58-67FC0CB3D1DD}" srcOrd="9" destOrd="0" presId="urn:microsoft.com/office/officeart/2005/8/layout/chevron2"/>
    <dgm:cxn modelId="{8C895430-2D86-486E-ADEB-37F4C1F75F67}" type="presParOf" srcId="{23F210E5-D318-4B93-86B2-BCFCDB8E5E40}" destId="{52E08335-2653-4189-A1F0-7DFE079FE9D1}" srcOrd="10" destOrd="0" presId="urn:microsoft.com/office/officeart/2005/8/layout/chevron2"/>
    <dgm:cxn modelId="{EA9742B5-0AFA-41B8-B459-0219692BF6F3}" type="presParOf" srcId="{52E08335-2653-4189-A1F0-7DFE079FE9D1}" destId="{84958DCF-77FF-4539-A32D-3302B5D9F724}" srcOrd="0" destOrd="0" presId="urn:microsoft.com/office/officeart/2005/8/layout/chevron2"/>
    <dgm:cxn modelId="{D2D9B2A5-5501-43C8-B9B1-373F532FA378}" type="presParOf" srcId="{52E08335-2653-4189-A1F0-7DFE079FE9D1}" destId="{027C8995-4972-46A8-A0E4-9B37409AAFC5}" srcOrd="1" destOrd="0" presId="urn:microsoft.com/office/officeart/2005/8/layout/chevron2"/>
    <dgm:cxn modelId="{F4880CEE-97F8-487F-95A5-21D7A0F60A5A}" type="presParOf" srcId="{23F210E5-D318-4B93-86B2-BCFCDB8E5E40}" destId="{95E77A67-A31C-434D-811F-9CFF66B75CFD}" srcOrd="11" destOrd="0" presId="urn:microsoft.com/office/officeart/2005/8/layout/chevron2"/>
    <dgm:cxn modelId="{3145FB67-6F50-4F51-9099-E766316B6A22}" type="presParOf" srcId="{23F210E5-D318-4B93-86B2-BCFCDB8E5E40}" destId="{0B78D1A7-CCFF-40FA-B06F-6B553A0157F0}" srcOrd="12" destOrd="0" presId="urn:microsoft.com/office/officeart/2005/8/layout/chevron2"/>
    <dgm:cxn modelId="{11156F99-5D02-4EEA-9773-A600FC33F08A}" type="presParOf" srcId="{0B78D1A7-CCFF-40FA-B06F-6B553A0157F0}" destId="{916754CE-2B94-42C9-8036-A1C5476F9C23}" srcOrd="0" destOrd="0" presId="urn:microsoft.com/office/officeart/2005/8/layout/chevron2"/>
    <dgm:cxn modelId="{71B3E761-FF53-4D59-86DA-2D7B380809AF}" type="presParOf" srcId="{0B78D1A7-CCFF-40FA-B06F-6B553A0157F0}" destId="{F97E809F-F3D3-441B-B12B-F6E4C020C3E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AFFB0E5-AEFD-4587-AB55-F8AF28230E3D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A32CFC3-EEA1-4227-920A-6E0346242D2E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accent1"/>
          </a:solidFill>
        </a:ln>
      </dgm:spPr>
      <dgm:t>
        <a:bodyPr/>
        <a:lstStyle/>
        <a:p>
          <a:pPr algn="ctr"/>
          <a:r>
            <a:rPr lang="ru-RU" dirty="0" smtClean="0"/>
            <a:t> </a:t>
          </a:r>
          <a:endParaRPr lang="ru-RU" dirty="0"/>
        </a:p>
      </dgm:t>
    </dgm:pt>
    <dgm:pt modelId="{F368ADAF-28C0-4882-AF44-CF3ACD5274A7}" type="parTrans" cxnId="{298AE332-4647-4747-8AFF-DE5A6EE55B7E}">
      <dgm:prSet/>
      <dgm:spPr/>
      <dgm:t>
        <a:bodyPr/>
        <a:lstStyle/>
        <a:p>
          <a:pPr algn="ctr"/>
          <a:endParaRPr lang="ru-RU"/>
        </a:p>
      </dgm:t>
    </dgm:pt>
    <dgm:pt modelId="{E39D9A13-C354-47B7-87B7-679439C1762A}" type="sibTrans" cxnId="{298AE332-4647-4747-8AFF-DE5A6EE55B7E}">
      <dgm:prSet/>
      <dgm:spPr/>
      <dgm:t>
        <a:bodyPr/>
        <a:lstStyle/>
        <a:p>
          <a:pPr algn="ctr"/>
          <a:endParaRPr lang="ru-RU"/>
        </a:p>
      </dgm:t>
    </dgm:pt>
    <dgm:pt modelId="{2604FD15-DA29-4A6F-8129-B32EDEF3D10C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chemeClr val="accent1"/>
          </a:solidFill>
        </a:ln>
      </dgm:spPr>
      <dgm:t>
        <a:bodyPr/>
        <a:lstStyle/>
        <a:p>
          <a:pPr algn="ctr"/>
          <a:r>
            <a:rPr lang="ru-RU" dirty="0" smtClean="0"/>
            <a:t> </a:t>
          </a:r>
          <a:endParaRPr lang="ru-RU" dirty="0"/>
        </a:p>
      </dgm:t>
    </dgm:pt>
    <dgm:pt modelId="{5DDE8E8D-6989-4DC1-AB83-A1B4FE3F007E}" type="parTrans" cxnId="{36C4319F-D6CD-47D7-A9BD-390CACFEBF89}">
      <dgm:prSet/>
      <dgm:spPr/>
      <dgm:t>
        <a:bodyPr/>
        <a:lstStyle/>
        <a:p>
          <a:pPr algn="ctr"/>
          <a:endParaRPr lang="ru-RU"/>
        </a:p>
      </dgm:t>
    </dgm:pt>
    <dgm:pt modelId="{2CBD9212-C3AA-489C-865A-C5D26C9D9D4E}" type="sibTrans" cxnId="{36C4319F-D6CD-47D7-A9BD-390CACFEBF89}">
      <dgm:prSet/>
      <dgm:spPr/>
      <dgm:t>
        <a:bodyPr/>
        <a:lstStyle/>
        <a:p>
          <a:pPr algn="ctr"/>
          <a:endParaRPr lang="ru-RU"/>
        </a:p>
      </dgm:t>
    </dgm:pt>
    <dgm:pt modelId="{0406C134-F255-490D-8D01-36B87AA0521E}">
      <dgm:prSet phldrT="[Текст]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chemeClr val="accent1"/>
          </a:solidFill>
        </a:ln>
      </dgm:spPr>
      <dgm:t>
        <a:bodyPr/>
        <a:lstStyle/>
        <a:p>
          <a:pPr algn="ctr"/>
          <a:r>
            <a:rPr lang="ru-RU" dirty="0" smtClean="0"/>
            <a:t> </a:t>
          </a:r>
          <a:endParaRPr lang="ru-RU" dirty="0"/>
        </a:p>
      </dgm:t>
    </dgm:pt>
    <dgm:pt modelId="{83FE573C-277A-4311-8004-3BD35ABFD9A2}" type="parTrans" cxnId="{2BEBC796-FA1A-4A68-8C73-D82C28787EBD}">
      <dgm:prSet/>
      <dgm:spPr/>
      <dgm:t>
        <a:bodyPr/>
        <a:lstStyle/>
        <a:p>
          <a:pPr algn="ctr"/>
          <a:endParaRPr lang="ru-RU"/>
        </a:p>
      </dgm:t>
    </dgm:pt>
    <dgm:pt modelId="{DDADEAD6-96E1-4E59-B798-BF2BB3FE0699}" type="sibTrans" cxnId="{2BEBC796-FA1A-4A68-8C73-D82C28787EBD}">
      <dgm:prSet/>
      <dgm:spPr/>
      <dgm:t>
        <a:bodyPr/>
        <a:lstStyle/>
        <a:p>
          <a:pPr algn="ctr"/>
          <a:endParaRPr lang="ru-RU"/>
        </a:p>
      </dgm:t>
    </dgm:pt>
    <dgm:pt modelId="{AABD0191-12F1-42F7-AA27-C1B4C2941621}">
      <dgm:prSet phldrT="[Текст]"/>
      <dgm:spPr>
        <a:blipFill rotWithShape="0">
          <a:blip xmlns:r="http://schemas.openxmlformats.org/officeDocument/2006/relationships" r:embed="rId4"/>
          <a:stretch>
            <a:fillRect/>
          </a:stretch>
        </a:blipFill>
        <a:ln>
          <a:solidFill>
            <a:schemeClr val="accent1"/>
          </a:solidFill>
        </a:ln>
      </dgm:spPr>
      <dgm:t>
        <a:bodyPr/>
        <a:lstStyle/>
        <a:p>
          <a:pPr algn="ctr"/>
          <a:endParaRPr lang="ru-RU" dirty="0"/>
        </a:p>
      </dgm:t>
    </dgm:pt>
    <dgm:pt modelId="{8A3A9492-6A31-4454-8B1D-7B2697A0F681}" type="parTrans" cxnId="{0602FF1F-D2E3-4484-B304-C3F27B2ABA20}">
      <dgm:prSet/>
      <dgm:spPr/>
      <dgm:t>
        <a:bodyPr/>
        <a:lstStyle/>
        <a:p>
          <a:pPr algn="ctr"/>
          <a:endParaRPr lang="ru-RU"/>
        </a:p>
      </dgm:t>
    </dgm:pt>
    <dgm:pt modelId="{1B3D8576-ED31-41A5-B4AF-FBE2B6BB2810}" type="sibTrans" cxnId="{0602FF1F-D2E3-4484-B304-C3F27B2ABA20}">
      <dgm:prSet/>
      <dgm:spPr/>
      <dgm:t>
        <a:bodyPr/>
        <a:lstStyle/>
        <a:p>
          <a:pPr algn="ctr"/>
          <a:endParaRPr lang="ru-RU"/>
        </a:p>
      </dgm:t>
    </dgm:pt>
    <dgm:pt modelId="{05D356F4-3E4F-4312-9930-123EFFFF5528}">
      <dgm:prSet phldrT="[Текст]" custT="1"/>
      <dgm:spPr>
        <a:solidFill>
          <a:schemeClr val="accent1">
            <a:lumMod val="20000"/>
            <a:lumOff val="80000"/>
          </a:schemeClr>
        </a:solidFill>
        <a:ln w="28575">
          <a:solidFill>
            <a:srgbClr val="0070C0"/>
          </a:solidFill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pPr algn="ctr"/>
          <a:r>
            <a:rPr lang="ru-RU" sz="20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Расходы бюджета социальной направленности</a:t>
          </a:r>
        </a:p>
        <a:p>
          <a:pPr algn="ctr"/>
          <a:r>
            <a:rPr lang="ru-RU" sz="2000" b="1" u="sng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1 133 009,2 тыс. рублей</a:t>
          </a:r>
        </a:p>
      </dgm:t>
    </dgm:pt>
    <dgm:pt modelId="{CA8FC679-02F9-482B-BD2F-9049C8425C75}" type="sibTrans" cxnId="{818AD18A-A80A-43DF-B1C9-EF194D200F09}">
      <dgm:prSet/>
      <dgm:spPr/>
      <dgm:t>
        <a:bodyPr/>
        <a:lstStyle/>
        <a:p>
          <a:pPr algn="ctr"/>
          <a:endParaRPr lang="ru-RU"/>
        </a:p>
      </dgm:t>
    </dgm:pt>
    <dgm:pt modelId="{62517D48-992E-4BC7-A0B2-92CD2426E6F7}" type="parTrans" cxnId="{818AD18A-A80A-43DF-B1C9-EF194D200F09}">
      <dgm:prSet/>
      <dgm:spPr/>
      <dgm:t>
        <a:bodyPr/>
        <a:lstStyle/>
        <a:p>
          <a:pPr algn="ctr"/>
          <a:endParaRPr lang="ru-RU"/>
        </a:p>
      </dgm:t>
    </dgm:pt>
    <dgm:pt modelId="{4B9C7EC5-6939-451A-B6AE-67114938B310}" type="pres">
      <dgm:prSet presAssocID="{3AFFB0E5-AEFD-4587-AB55-F8AF28230E3D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CFC7CADD-5C8A-4CF5-B325-DD89622BF4F8}" type="pres">
      <dgm:prSet presAssocID="{05D356F4-3E4F-4312-9930-123EFFFF5528}" presName="singleCycle" presStyleCnt="0"/>
      <dgm:spPr/>
      <dgm:t>
        <a:bodyPr/>
        <a:lstStyle/>
        <a:p>
          <a:endParaRPr lang="ru-RU"/>
        </a:p>
      </dgm:t>
    </dgm:pt>
    <dgm:pt modelId="{B95CB320-AD5D-42E8-8DF0-821625D1553B}" type="pres">
      <dgm:prSet presAssocID="{05D356F4-3E4F-4312-9930-123EFFFF5528}" presName="singleCenter" presStyleLbl="node1" presStyleIdx="0" presStyleCnt="5" custScaleX="200879" custScaleY="127296" custLinFactNeighborX="1343" custLinFactNeighborY="-13270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D7EFC697-BC8F-4557-A039-161B7709233A}" type="pres">
      <dgm:prSet presAssocID="{F368ADAF-28C0-4882-AF44-CF3ACD5274A7}" presName="Name56" presStyleLbl="parChTrans1D2" presStyleIdx="0" presStyleCnt="4"/>
      <dgm:spPr/>
      <dgm:t>
        <a:bodyPr/>
        <a:lstStyle/>
        <a:p>
          <a:endParaRPr lang="ru-RU"/>
        </a:p>
      </dgm:t>
    </dgm:pt>
    <dgm:pt modelId="{708D484F-079A-45E3-A654-9B10A3DE1832}" type="pres">
      <dgm:prSet presAssocID="{BA32CFC3-EEA1-4227-920A-6E0346242D2E}" presName="text0" presStyleLbl="node1" presStyleIdx="1" presStyleCnt="5" custScaleX="247806" custScaleY="165452" custRadScaleRad="197364" custRadScaleInc="1408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1571DC-5EF7-4266-98E8-24BA1D916FB4}" type="pres">
      <dgm:prSet presAssocID="{5DDE8E8D-6989-4DC1-AB83-A1B4FE3F007E}" presName="Name56" presStyleLbl="parChTrans1D2" presStyleIdx="1" presStyleCnt="4"/>
      <dgm:spPr/>
      <dgm:t>
        <a:bodyPr/>
        <a:lstStyle/>
        <a:p>
          <a:endParaRPr lang="ru-RU"/>
        </a:p>
      </dgm:t>
    </dgm:pt>
    <dgm:pt modelId="{B4B33CD9-E8FB-4B62-8C9D-A0A92B394EDA}" type="pres">
      <dgm:prSet presAssocID="{2604FD15-DA29-4A6F-8129-B32EDEF3D10C}" presName="text0" presStyleLbl="node1" presStyleIdx="2" presStyleCnt="5" custScaleX="245830" custScaleY="166280" custRadScaleRad="179817" custRadScaleInc="363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75B62A-5143-469C-9E0E-6D8875C665B7}" type="pres">
      <dgm:prSet presAssocID="{83FE573C-277A-4311-8004-3BD35ABFD9A2}" presName="Name56" presStyleLbl="parChTrans1D2" presStyleIdx="2" presStyleCnt="4"/>
      <dgm:spPr/>
      <dgm:t>
        <a:bodyPr/>
        <a:lstStyle/>
        <a:p>
          <a:endParaRPr lang="ru-RU"/>
        </a:p>
      </dgm:t>
    </dgm:pt>
    <dgm:pt modelId="{753423AB-20EC-4040-B592-77083BA87220}" type="pres">
      <dgm:prSet presAssocID="{0406C134-F255-490D-8D01-36B87AA0521E}" presName="text0" presStyleLbl="node1" presStyleIdx="3" presStyleCnt="5" custScaleX="261654" custScaleY="180273" custRadScaleRad="172165" custRadScaleInc="1673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591F4C-B869-48B3-A01E-AD246E15D973}" type="pres">
      <dgm:prSet presAssocID="{8A3A9492-6A31-4454-8B1D-7B2697A0F681}" presName="Name56" presStyleLbl="parChTrans1D2" presStyleIdx="3" presStyleCnt="4"/>
      <dgm:spPr/>
      <dgm:t>
        <a:bodyPr/>
        <a:lstStyle/>
        <a:p>
          <a:endParaRPr lang="ru-RU"/>
        </a:p>
      </dgm:t>
    </dgm:pt>
    <dgm:pt modelId="{C1FFF3BE-94E2-4DCD-8616-44E24EDE66A4}" type="pres">
      <dgm:prSet presAssocID="{AABD0191-12F1-42F7-AA27-C1B4C2941621}" presName="text0" presStyleLbl="node1" presStyleIdx="4" presStyleCnt="5" custScaleX="259979" custScaleY="169351" custRadScaleRad="278339" custRadScaleInc="470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EBC796-FA1A-4A68-8C73-D82C28787EBD}" srcId="{05D356F4-3E4F-4312-9930-123EFFFF5528}" destId="{0406C134-F255-490D-8D01-36B87AA0521E}" srcOrd="2" destOrd="0" parTransId="{83FE573C-277A-4311-8004-3BD35ABFD9A2}" sibTransId="{DDADEAD6-96E1-4E59-B798-BF2BB3FE0699}"/>
    <dgm:cxn modelId="{2EFF0AED-7F08-4AB4-9F86-8B9B989007B6}" type="presOf" srcId="{F368ADAF-28C0-4882-AF44-CF3ACD5274A7}" destId="{D7EFC697-BC8F-4557-A039-161B7709233A}" srcOrd="0" destOrd="0" presId="urn:microsoft.com/office/officeart/2008/layout/RadialCluster"/>
    <dgm:cxn modelId="{D6D2CD58-74CE-41E9-83BA-1A4408096447}" type="presOf" srcId="{AABD0191-12F1-42F7-AA27-C1B4C2941621}" destId="{C1FFF3BE-94E2-4DCD-8616-44E24EDE66A4}" srcOrd="0" destOrd="0" presId="urn:microsoft.com/office/officeart/2008/layout/RadialCluster"/>
    <dgm:cxn modelId="{818AD18A-A80A-43DF-B1C9-EF194D200F09}" srcId="{3AFFB0E5-AEFD-4587-AB55-F8AF28230E3D}" destId="{05D356F4-3E4F-4312-9930-123EFFFF5528}" srcOrd="0" destOrd="0" parTransId="{62517D48-992E-4BC7-A0B2-92CD2426E6F7}" sibTransId="{CA8FC679-02F9-482B-BD2F-9049C8425C75}"/>
    <dgm:cxn modelId="{C2754626-0A3F-4EAE-A991-A2B20BFD5DB0}" type="presOf" srcId="{3AFFB0E5-AEFD-4587-AB55-F8AF28230E3D}" destId="{4B9C7EC5-6939-451A-B6AE-67114938B310}" srcOrd="0" destOrd="0" presId="urn:microsoft.com/office/officeart/2008/layout/RadialCluster"/>
    <dgm:cxn modelId="{FB05DA24-31A5-4234-B10A-D99EF88B35E5}" type="presOf" srcId="{0406C134-F255-490D-8D01-36B87AA0521E}" destId="{753423AB-20EC-4040-B592-77083BA87220}" srcOrd="0" destOrd="0" presId="urn:microsoft.com/office/officeart/2008/layout/RadialCluster"/>
    <dgm:cxn modelId="{6BD475B0-F36C-4DA6-99CB-0C42802E63C1}" type="presOf" srcId="{05D356F4-3E4F-4312-9930-123EFFFF5528}" destId="{B95CB320-AD5D-42E8-8DF0-821625D1553B}" srcOrd="0" destOrd="0" presId="urn:microsoft.com/office/officeart/2008/layout/RadialCluster"/>
    <dgm:cxn modelId="{96CE4743-67B9-46A3-A51E-7B377D1113A1}" type="presOf" srcId="{BA32CFC3-EEA1-4227-920A-6E0346242D2E}" destId="{708D484F-079A-45E3-A654-9B10A3DE1832}" srcOrd="0" destOrd="0" presId="urn:microsoft.com/office/officeart/2008/layout/RadialCluster"/>
    <dgm:cxn modelId="{36C4319F-D6CD-47D7-A9BD-390CACFEBF89}" srcId="{05D356F4-3E4F-4312-9930-123EFFFF5528}" destId="{2604FD15-DA29-4A6F-8129-B32EDEF3D10C}" srcOrd="1" destOrd="0" parTransId="{5DDE8E8D-6989-4DC1-AB83-A1B4FE3F007E}" sibTransId="{2CBD9212-C3AA-489C-865A-C5D26C9D9D4E}"/>
    <dgm:cxn modelId="{8D2764FD-8878-49DC-AC83-988903552EA9}" type="presOf" srcId="{8A3A9492-6A31-4454-8B1D-7B2697A0F681}" destId="{04591F4C-B869-48B3-A01E-AD246E15D973}" srcOrd="0" destOrd="0" presId="urn:microsoft.com/office/officeart/2008/layout/RadialCluster"/>
    <dgm:cxn modelId="{6F483380-C794-4AE9-BDE5-F9F2C6A09875}" type="presOf" srcId="{5DDE8E8D-6989-4DC1-AB83-A1B4FE3F007E}" destId="{321571DC-5EF7-4266-98E8-24BA1D916FB4}" srcOrd="0" destOrd="0" presId="urn:microsoft.com/office/officeart/2008/layout/RadialCluster"/>
    <dgm:cxn modelId="{298AE332-4647-4747-8AFF-DE5A6EE55B7E}" srcId="{05D356F4-3E4F-4312-9930-123EFFFF5528}" destId="{BA32CFC3-EEA1-4227-920A-6E0346242D2E}" srcOrd="0" destOrd="0" parTransId="{F368ADAF-28C0-4882-AF44-CF3ACD5274A7}" sibTransId="{E39D9A13-C354-47B7-87B7-679439C1762A}"/>
    <dgm:cxn modelId="{49DC3617-DC99-4705-A51C-F115EC69A299}" type="presOf" srcId="{83FE573C-277A-4311-8004-3BD35ABFD9A2}" destId="{BD75B62A-5143-469C-9E0E-6D8875C665B7}" srcOrd="0" destOrd="0" presId="urn:microsoft.com/office/officeart/2008/layout/RadialCluster"/>
    <dgm:cxn modelId="{0602FF1F-D2E3-4484-B304-C3F27B2ABA20}" srcId="{05D356F4-3E4F-4312-9930-123EFFFF5528}" destId="{AABD0191-12F1-42F7-AA27-C1B4C2941621}" srcOrd="3" destOrd="0" parTransId="{8A3A9492-6A31-4454-8B1D-7B2697A0F681}" sibTransId="{1B3D8576-ED31-41A5-B4AF-FBE2B6BB2810}"/>
    <dgm:cxn modelId="{78861248-D187-4109-BCD1-A4BD1ECB1F6E}" type="presOf" srcId="{2604FD15-DA29-4A6F-8129-B32EDEF3D10C}" destId="{B4B33CD9-E8FB-4B62-8C9D-A0A92B394EDA}" srcOrd="0" destOrd="0" presId="urn:microsoft.com/office/officeart/2008/layout/RadialCluster"/>
    <dgm:cxn modelId="{78900229-FE63-4911-947D-CDC74AE2A783}" type="presParOf" srcId="{4B9C7EC5-6939-451A-B6AE-67114938B310}" destId="{CFC7CADD-5C8A-4CF5-B325-DD89622BF4F8}" srcOrd="0" destOrd="0" presId="urn:microsoft.com/office/officeart/2008/layout/RadialCluster"/>
    <dgm:cxn modelId="{43DB63A3-3D96-417E-9731-AD3364F5358F}" type="presParOf" srcId="{CFC7CADD-5C8A-4CF5-B325-DD89622BF4F8}" destId="{B95CB320-AD5D-42E8-8DF0-821625D1553B}" srcOrd="0" destOrd="0" presId="urn:microsoft.com/office/officeart/2008/layout/RadialCluster"/>
    <dgm:cxn modelId="{A9F154EC-EC91-4D0C-B206-9FAE87B81634}" type="presParOf" srcId="{CFC7CADD-5C8A-4CF5-B325-DD89622BF4F8}" destId="{D7EFC697-BC8F-4557-A039-161B7709233A}" srcOrd="1" destOrd="0" presId="urn:microsoft.com/office/officeart/2008/layout/RadialCluster"/>
    <dgm:cxn modelId="{127910BB-1041-4E17-BAAB-F877B0656C54}" type="presParOf" srcId="{CFC7CADD-5C8A-4CF5-B325-DD89622BF4F8}" destId="{708D484F-079A-45E3-A654-9B10A3DE1832}" srcOrd="2" destOrd="0" presId="urn:microsoft.com/office/officeart/2008/layout/RadialCluster"/>
    <dgm:cxn modelId="{95CC7CD9-FACD-4DD3-9A6F-F68915251109}" type="presParOf" srcId="{CFC7CADD-5C8A-4CF5-B325-DD89622BF4F8}" destId="{321571DC-5EF7-4266-98E8-24BA1D916FB4}" srcOrd="3" destOrd="0" presId="urn:microsoft.com/office/officeart/2008/layout/RadialCluster"/>
    <dgm:cxn modelId="{DA61FD43-D3AA-4704-A114-4A2C6AD78DEF}" type="presParOf" srcId="{CFC7CADD-5C8A-4CF5-B325-DD89622BF4F8}" destId="{B4B33CD9-E8FB-4B62-8C9D-A0A92B394EDA}" srcOrd="4" destOrd="0" presId="urn:microsoft.com/office/officeart/2008/layout/RadialCluster"/>
    <dgm:cxn modelId="{6679941C-8044-4810-8C63-DB31B1FE16D8}" type="presParOf" srcId="{CFC7CADD-5C8A-4CF5-B325-DD89622BF4F8}" destId="{BD75B62A-5143-469C-9E0E-6D8875C665B7}" srcOrd="5" destOrd="0" presId="urn:microsoft.com/office/officeart/2008/layout/RadialCluster"/>
    <dgm:cxn modelId="{F1454615-4741-44C4-A700-B67CA880AE88}" type="presParOf" srcId="{CFC7CADD-5C8A-4CF5-B325-DD89622BF4F8}" destId="{753423AB-20EC-4040-B592-77083BA87220}" srcOrd="6" destOrd="0" presId="urn:microsoft.com/office/officeart/2008/layout/RadialCluster"/>
    <dgm:cxn modelId="{792BF8A6-93D7-47C6-B918-F625C3FF8E64}" type="presParOf" srcId="{CFC7CADD-5C8A-4CF5-B325-DD89622BF4F8}" destId="{04591F4C-B869-48B3-A01E-AD246E15D973}" srcOrd="7" destOrd="0" presId="urn:microsoft.com/office/officeart/2008/layout/RadialCluster"/>
    <dgm:cxn modelId="{7E1E8F39-D4C9-4989-A7D8-8F2A341E6F87}" type="presParOf" srcId="{CFC7CADD-5C8A-4CF5-B325-DD89622BF4F8}" destId="{C1FFF3BE-94E2-4DCD-8616-44E24EDE66A4}" srcOrd="8" destOrd="0" presId="urn:microsoft.com/office/officeart/2008/layout/RadialCluster"/>
  </dgm:cxnLst>
  <dgm:bg>
    <a:effectLst>
      <a:innerShdw blurRad="63500" dist="50800" dir="8100000">
        <a:prstClr val="black">
          <a:alpha val="50000"/>
        </a:prstClr>
      </a:innerShdw>
    </a:effectLst>
  </dgm:bg>
  <dgm:whole>
    <a:ln w="9525" cap="flat" cmpd="sng" algn="ctr">
      <a:noFill/>
      <a:prstDash val="solid"/>
      <a:round/>
      <a:headEnd type="none" w="med" len="med"/>
      <a:tailEnd type="none" w="med" len="med"/>
    </a:ln>
    <a:effectLst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EE7E0F2-0396-493B-9762-9BCE318D7464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E741B30-63AC-4596-A00B-48940183082D}">
      <dgm:prSet phldrT="[Текст]" custT="1"/>
      <dgm:spPr>
        <a:solidFill>
          <a:schemeClr val="bg2">
            <a:lumMod val="90000"/>
          </a:schemeClr>
        </a:solidFill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Общий объем </a:t>
          </a:r>
          <a:r>
            <a:rPr lang="ru-RU" sz="16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общегосударст</a:t>
          </a:r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-венных расходов 145 688,6</a:t>
          </a:r>
        </a:p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рублей</a:t>
          </a:r>
          <a:endParaRPr lang="ru-RU" sz="1600" dirty="0"/>
        </a:p>
      </dgm:t>
    </dgm:pt>
    <dgm:pt modelId="{8C198A29-9131-473E-91EA-6BA2A924289C}" type="parTrans" cxnId="{23269861-7D08-402B-BE77-878C7908C7D6}">
      <dgm:prSet/>
      <dgm:spPr/>
      <dgm:t>
        <a:bodyPr/>
        <a:lstStyle/>
        <a:p>
          <a:endParaRPr lang="ru-RU"/>
        </a:p>
      </dgm:t>
    </dgm:pt>
    <dgm:pt modelId="{8C2F9F18-7229-4819-975B-625CB11B889C}" type="sibTrans" cxnId="{23269861-7D08-402B-BE77-878C7908C7D6}">
      <dgm:prSet/>
      <dgm:spPr/>
      <dgm:t>
        <a:bodyPr/>
        <a:lstStyle/>
        <a:p>
          <a:endParaRPr lang="ru-RU"/>
        </a:p>
      </dgm:t>
    </dgm:pt>
    <dgm:pt modelId="{3A6E0A4D-972E-431A-8081-7AA92AE703E5}">
      <dgm:prSet phldrT="[Текст]" custT="1"/>
      <dgm:spPr>
        <a:solidFill>
          <a:srgbClr val="CCFFFF"/>
        </a:solidFill>
        <a:ln>
          <a:solidFill>
            <a:schemeClr val="accent1"/>
          </a:solidFill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ru-RU" sz="1100" dirty="0" smtClean="0"/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Судебная система (составление списков кандидатов в присяжные заседатели), 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77,4 тыс. руб</a:t>
          </a:r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86580A-0F6C-4ECE-BB14-9B67B93CFA7F}" type="parTrans" cxnId="{9B652887-0427-4224-BA6F-0001E5046550}">
      <dgm:prSet/>
      <dgm:spPr>
        <a:solidFill>
          <a:srgbClr val="00B0F0"/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ru-RU"/>
        </a:p>
      </dgm:t>
    </dgm:pt>
    <dgm:pt modelId="{6FFA6CE2-328B-4DD5-87FE-FA9E3408D037}" type="sibTrans" cxnId="{9B652887-0427-4224-BA6F-0001E5046550}">
      <dgm:prSet/>
      <dgm:spPr/>
      <dgm:t>
        <a:bodyPr/>
        <a:lstStyle/>
        <a:p>
          <a:endParaRPr lang="ru-RU"/>
        </a:p>
      </dgm:t>
    </dgm:pt>
    <dgm:pt modelId="{8444C2EC-FFA4-434D-BD9B-1B98F37B2EE5}">
      <dgm:prSet phldrT="[Текст]" custT="1"/>
      <dgm:spPr>
        <a:solidFill>
          <a:srgbClr val="CCFFFF"/>
        </a:solidFill>
        <a:ln>
          <a:solidFill>
            <a:schemeClr val="accent1"/>
          </a:solidFill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ru-RU" sz="1200" dirty="0" smtClean="0"/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Функционирование Администрации, 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46 587,2 тыс. руб.  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43EC4B-002F-41A4-864C-526E08881533}" type="parTrans" cxnId="{D2AFCE8E-DB3A-4118-B583-1812DF2B57D7}">
      <dgm:prSet/>
      <dgm:spPr>
        <a:solidFill>
          <a:srgbClr val="00B0F0"/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ru-RU"/>
        </a:p>
      </dgm:t>
    </dgm:pt>
    <dgm:pt modelId="{46A068C1-5AC3-4892-A7F7-FF63D05C1581}" type="sibTrans" cxnId="{D2AFCE8E-DB3A-4118-B583-1812DF2B57D7}">
      <dgm:prSet/>
      <dgm:spPr/>
      <dgm:t>
        <a:bodyPr/>
        <a:lstStyle/>
        <a:p>
          <a:endParaRPr lang="ru-RU"/>
        </a:p>
      </dgm:t>
    </dgm:pt>
    <dgm:pt modelId="{168E8B4D-9F0E-472B-9230-A509F3D93B9C}">
      <dgm:prSet phldrT="[Текст]"/>
      <dgm:spPr>
        <a:solidFill>
          <a:srgbClr val="CCFFFF"/>
        </a:solidFill>
        <a:ln>
          <a:solidFill>
            <a:schemeClr val="accent1"/>
          </a:solidFill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ru-RU" b="1" dirty="0" smtClean="0"/>
            <a:t> </a:t>
          </a:r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Функционирование Совета депутатов,</a:t>
          </a:r>
        </a:p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1 365,4 тыс. руб</a:t>
          </a:r>
          <a:r>
            <a:rPr lang="ru-RU" dirty="0" smtClean="0">
              <a:solidFill>
                <a:schemeClr val="tx1"/>
              </a:solidFill>
            </a:rPr>
            <a:t>.</a:t>
          </a:r>
          <a:endParaRPr lang="ru-RU" dirty="0">
            <a:solidFill>
              <a:schemeClr val="tx1"/>
            </a:solidFill>
          </a:endParaRPr>
        </a:p>
      </dgm:t>
    </dgm:pt>
    <dgm:pt modelId="{E9FDA455-2BC9-4B00-9299-23FD73F06A58}" type="parTrans" cxnId="{C82C4E82-5889-49CA-8403-2031298027D5}">
      <dgm:prSet/>
      <dgm:spPr>
        <a:solidFill>
          <a:srgbClr val="00B0F0"/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ru-RU"/>
        </a:p>
      </dgm:t>
    </dgm:pt>
    <dgm:pt modelId="{B8BEC5CE-C7FF-4E8B-81BA-97A104D74BF8}" type="sibTrans" cxnId="{C82C4E82-5889-49CA-8403-2031298027D5}">
      <dgm:prSet/>
      <dgm:spPr/>
      <dgm:t>
        <a:bodyPr/>
        <a:lstStyle/>
        <a:p>
          <a:endParaRPr lang="ru-RU"/>
        </a:p>
      </dgm:t>
    </dgm:pt>
    <dgm:pt modelId="{A2042137-2961-4B36-A573-F83E12B2D734}">
      <dgm:prSet/>
      <dgm:spPr>
        <a:solidFill>
          <a:srgbClr val="CCFFFF"/>
        </a:solidFill>
        <a:ln>
          <a:solidFill>
            <a:schemeClr val="accent1"/>
          </a:solidFill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Функционирование высшего должностного лица муниципального образования,</a:t>
          </a:r>
        </a:p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2 148,9 тыс. руб</a:t>
          </a:r>
          <a:r>
            <a:rPr lang="ru-RU" dirty="0" smtClean="0">
              <a:solidFill>
                <a:schemeClr val="tx1"/>
              </a:solidFill>
            </a:rPr>
            <a:t>.</a:t>
          </a:r>
          <a:endParaRPr lang="ru-RU" dirty="0">
            <a:solidFill>
              <a:schemeClr val="tx1"/>
            </a:solidFill>
          </a:endParaRPr>
        </a:p>
      </dgm:t>
    </dgm:pt>
    <dgm:pt modelId="{762B2564-BDC0-4330-8E6D-9E7FC10B069B}" type="parTrans" cxnId="{4955B887-96E7-47A0-80C5-553BF6FA8FFB}">
      <dgm:prSet/>
      <dgm:spPr>
        <a:solidFill>
          <a:srgbClr val="00B0F0"/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ru-RU"/>
        </a:p>
      </dgm:t>
    </dgm:pt>
    <dgm:pt modelId="{C9F83C09-4163-4F76-ADB8-9D5A3F69F8E8}" type="sibTrans" cxnId="{4955B887-96E7-47A0-80C5-553BF6FA8FFB}">
      <dgm:prSet/>
      <dgm:spPr/>
      <dgm:t>
        <a:bodyPr/>
        <a:lstStyle/>
        <a:p>
          <a:endParaRPr lang="ru-RU"/>
        </a:p>
      </dgm:t>
    </dgm:pt>
    <dgm:pt modelId="{1CA715BF-37B9-4024-8984-6B52222629EE}">
      <dgm:prSet custT="1"/>
      <dgm:spPr>
        <a:solidFill>
          <a:srgbClr val="CCFFFF"/>
        </a:solidFill>
        <a:ln>
          <a:solidFill>
            <a:schemeClr val="accent1"/>
          </a:solidFill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Другие общегосударственные вопросы, 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87 192,6 тыс. руб.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345B76-2296-4235-82E3-4D0D7810A892}" type="parTrans" cxnId="{437A4A24-F7C3-4044-8552-923BAE31D2C6}">
      <dgm:prSet/>
      <dgm:spPr>
        <a:solidFill>
          <a:srgbClr val="00B0F0"/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ru-RU"/>
        </a:p>
      </dgm:t>
    </dgm:pt>
    <dgm:pt modelId="{10ADDEE7-7D9B-4966-8235-DC7B727C2F82}" type="sibTrans" cxnId="{437A4A24-F7C3-4044-8552-923BAE31D2C6}">
      <dgm:prSet/>
      <dgm:spPr/>
      <dgm:t>
        <a:bodyPr/>
        <a:lstStyle/>
        <a:p>
          <a:endParaRPr lang="ru-RU"/>
        </a:p>
      </dgm:t>
    </dgm:pt>
    <dgm:pt modelId="{99DAAEB6-12AE-4686-9A6D-C8826F46D42F}">
      <dgm:prSet custT="1"/>
      <dgm:spPr>
        <a:solidFill>
          <a:srgbClr val="CCFFFF"/>
        </a:solidFill>
        <a:ln>
          <a:solidFill>
            <a:schemeClr val="accent1"/>
          </a:solidFill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деятельности финансовых и контрольно-счетных органов, 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8 317,1 тыс. рублей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57B755-7384-439C-A3C6-956E4450853D}" type="parTrans" cxnId="{89470185-2A08-48C7-8BD1-96799CDD484F}">
      <dgm:prSet/>
      <dgm:spPr>
        <a:solidFill>
          <a:srgbClr val="00B0F0"/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ru-RU"/>
        </a:p>
      </dgm:t>
    </dgm:pt>
    <dgm:pt modelId="{CA2132EF-9E32-4745-BE03-BBBD792FD086}" type="sibTrans" cxnId="{89470185-2A08-48C7-8BD1-96799CDD484F}">
      <dgm:prSet/>
      <dgm:spPr/>
      <dgm:t>
        <a:bodyPr/>
        <a:lstStyle/>
        <a:p>
          <a:endParaRPr lang="ru-RU"/>
        </a:p>
      </dgm:t>
    </dgm:pt>
    <dgm:pt modelId="{9B895FE1-3CDF-4776-8733-BD1D05584035}" type="pres">
      <dgm:prSet presAssocID="{6EE7E0F2-0396-493B-9762-9BCE318D746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BE81153-787B-4FEF-9F69-CA9AA7AF4BDC}" type="pres">
      <dgm:prSet presAssocID="{0E741B30-63AC-4596-A00B-48940183082D}" presName="centerShape" presStyleLbl="node0" presStyleIdx="0" presStyleCnt="1" custScaleX="109938" custScaleY="93568"/>
      <dgm:spPr/>
      <dgm:t>
        <a:bodyPr/>
        <a:lstStyle/>
        <a:p>
          <a:endParaRPr lang="ru-RU"/>
        </a:p>
      </dgm:t>
    </dgm:pt>
    <dgm:pt modelId="{A0985A03-C6F8-475E-9FAD-90B2E2236543}" type="pres">
      <dgm:prSet presAssocID="{5486580A-0F6C-4ECE-BB14-9B67B93CFA7F}" presName="parTrans" presStyleLbl="bgSibTrans2D1" presStyleIdx="0" presStyleCnt="6" custLinFactNeighborX="4269" custLinFactNeighborY="258"/>
      <dgm:spPr/>
      <dgm:t>
        <a:bodyPr/>
        <a:lstStyle/>
        <a:p>
          <a:endParaRPr lang="ru-RU"/>
        </a:p>
      </dgm:t>
    </dgm:pt>
    <dgm:pt modelId="{8BB9DE1A-2FD5-4295-838F-7584E267A426}" type="pres">
      <dgm:prSet presAssocID="{3A6E0A4D-972E-431A-8081-7AA92AE703E5}" presName="node" presStyleLbl="node1" presStyleIdx="0" presStyleCnt="6" custScaleX="142773" custRadScaleRad="98681" custRadScaleInc="-7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533E38-C535-47B2-8136-0821899B1A35}" type="pres">
      <dgm:prSet presAssocID="{EF43EC4B-002F-41A4-864C-526E08881533}" presName="parTrans" presStyleLbl="bgSibTrans2D1" presStyleIdx="1" presStyleCnt="6"/>
      <dgm:spPr/>
      <dgm:t>
        <a:bodyPr/>
        <a:lstStyle/>
        <a:p>
          <a:endParaRPr lang="ru-RU"/>
        </a:p>
      </dgm:t>
    </dgm:pt>
    <dgm:pt modelId="{D73C67DB-9E22-4F7C-80AC-9EA2CC773405}" type="pres">
      <dgm:prSet presAssocID="{8444C2EC-FFA4-434D-BD9B-1B98F37B2EE5}" presName="node" presStyleLbl="node1" presStyleIdx="1" presStyleCnt="6" custScaleX="124125" custScaleY="83023" custRadScaleRad="104317" custRadScaleInc="-106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7D02FA-C690-4C95-A3F2-5D43C25FDBEA}" type="pres">
      <dgm:prSet presAssocID="{762B2564-BDC0-4330-8E6D-9E7FC10B069B}" presName="parTrans" presStyleLbl="bgSibTrans2D1" presStyleIdx="2" presStyleCnt="6"/>
      <dgm:spPr/>
      <dgm:t>
        <a:bodyPr/>
        <a:lstStyle/>
        <a:p>
          <a:endParaRPr lang="ru-RU"/>
        </a:p>
      </dgm:t>
    </dgm:pt>
    <dgm:pt modelId="{65142823-1CBC-4257-AF66-596954FF90B7}" type="pres">
      <dgm:prSet presAssocID="{A2042137-2961-4B36-A573-F83E12B2D734}" presName="node" presStyleLbl="node1" presStyleIdx="2" presStyleCnt="6" custScaleX="145011" custRadScaleRad="106505" custRadScaleInc="-142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BB6517-73A0-4CE7-8479-587E99D663C3}" type="pres">
      <dgm:prSet presAssocID="{E9FDA455-2BC9-4B00-9299-23FD73F06A58}" presName="parTrans" presStyleLbl="bgSibTrans2D1" presStyleIdx="3" presStyleCnt="6"/>
      <dgm:spPr/>
      <dgm:t>
        <a:bodyPr/>
        <a:lstStyle/>
        <a:p>
          <a:endParaRPr lang="ru-RU"/>
        </a:p>
      </dgm:t>
    </dgm:pt>
    <dgm:pt modelId="{20A2E7EC-CFFB-47B2-A7A2-71743509E97B}" type="pres">
      <dgm:prSet presAssocID="{168E8B4D-9F0E-472B-9230-A509F3D93B9C}" presName="node" presStyleLbl="node1" presStyleIdx="3" presStyleCnt="6" custScaleX="144637" custRadScaleRad="104462" custRadScaleInc="44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91FB73-9010-422D-A05F-E516F710556D}" type="pres">
      <dgm:prSet presAssocID="{9B57B755-7384-439C-A3C6-956E4450853D}" presName="parTrans" presStyleLbl="bgSibTrans2D1" presStyleIdx="4" presStyleCnt="6"/>
      <dgm:spPr/>
      <dgm:t>
        <a:bodyPr/>
        <a:lstStyle/>
        <a:p>
          <a:endParaRPr lang="ru-RU"/>
        </a:p>
      </dgm:t>
    </dgm:pt>
    <dgm:pt modelId="{0CC0E504-AEDB-4FF7-B172-970AC3B2CA64}" type="pres">
      <dgm:prSet presAssocID="{99DAAEB6-12AE-4686-9A6D-C8826F46D42F}" presName="node" presStyleLbl="node1" presStyleIdx="4" presStyleCnt="6" custScaleX="161447" custScaleY="88319" custRadScaleRad="99638" custRadScaleInc="83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E027E6-6938-48EE-9103-5028E52F80F4}" type="pres">
      <dgm:prSet presAssocID="{69345B76-2296-4235-82E3-4D0D7810A892}" presName="parTrans" presStyleLbl="bgSibTrans2D1" presStyleIdx="5" presStyleCnt="6" custLinFactNeighborX="-2366" custLinFactNeighborY="4506"/>
      <dgm:spPr/>
      <dgm:t>
        <a:bodyPr/>
        <a:lstStyle/>
        <a:p>
          <a:endParaRPr lang="ru-RU"/>
        </a:p>
      </dgm:t>
    </dgm:pt>
    <dgm:pt modelId="{8ED3A62C-9185-46F3-B4C8-D7B8D682C2C8}" type="pres">
      <dgm:prSet presAssocID="{1CA715BF-37B9-4024-8984-6B52222629EE}" presName="node" presStyleLbl="node1" presStyleIdx="5" presStyleCnt="6" custScaleX="126525" custScaleY="82337" custRadScaleRad="96101" custRadScaleInc="-12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79A79B-7703-4804-A8E4-6BE8D9DF85AE}" type="presOf" srcId="{9B57B755-7384-439C-A3C6-956E4450853D}" destId="{4A91FB73-9010-422D-A05F-E516F710556D}" srcOrd="0" destOrd="0" presId="urn:microsoft.com/office/officeart/2005/8/layout/radial4"/>
    <dgm:cxn modelId="{F6560989-0F8C-493F-84BE-FE7CF495C14A}" type="presOf" srcId="{E9FDA455-2BC9-4B00-9299-23FD73F06A58}" destId="{3CBB6517-73A0-4CE7-8479-587E99D663C3}" srcOrd="0" destOrd="0" presId="urn:microsoft.com/office/officeart/2005/8/layout/radial4"/>
    <dgm:cxn modelId="{00BE05F0-8D14-43C2-9892-92BEE0892464}" type="presOf" srcId="{99DAAEB6-12AE-4686-9A6D-C8826F46D42F}" destId="{0CC0E504-AEDB-4FF7-B172-970AC3B2CA64}" srcOrd="0" destOrd="0" presId="urn:microsoft.com/office/officeart/2005/8/layout/radial4"/>
    <dgm:cxn modelId="{089580C7-7D90-4170-A4A1-388F918F126F}" type="presOf" srcId="{0E741B30-63AC-4596-A00B-48940183082D}" destId="{0BE81153-787B-4FEF-9F69-CA9AA7AF4BDC}" srcOrd="0" destOrd="0" presId="urn:microsoft.com/office/officeart/2005/8/layout/radial4"/>
    <dgm:cxn modelId="{3229ABC4-666C-4E15-9A35-768285EB0590}" type="presOf" srcId="{6EE7E0F2-0396-493B-9762-9BCE318D7464}" destId="{9B895FE1-3CDF-4776-8733-BD1D05584035}" srcOrd="0" destOrd="0" presId="urn:microsoft.com/office/officeart/2005/8/layout/radial4"/>
    <dgm:cxn modelId="{89470185-2A08-48C7-8BD1-96799CDD484F}" srcId="{0E741B30-63AC-4596-A00B-48940183082D}" destId="{99DAAEB6-12AE-4686-9A6D-C8826F46D42F}" srcOrd="4" destOrd="0" parTransId="{9B57B755-7384-439C-A3C6-956E4450853D}" sibTransId="{CA2132EF-9E32-4745-BE03-BBBD792FD086}"/>
    <dgm:cxn modelId="{4C8EF18E-B5FD-4F73-A239-410A97B3F011}" type="presOf" srcId="{EF43EC4B-002F-41A4-864C-526E08881533}" destId="{ED533E38-C535-47B2-8136-0821899B1A35}" srcOrd="0" destOrd="0" presId="urn:microsoft.com/office/officeart/2005/8/layout/radial4"/>
    <dgm:cxn modelId="{23269861-7D08-402B-BE77-878C7908C7D6}" srcId="{6EE7E0F2-0396-493B-9762-9BCE318D7464}" destId="{0E741B30-63AC-4596-A00B-48940183082D}" srcOrd="0" destOrd="0" parTransId="{8C198A29-9131-473E-91EA-6BA2A924289C}" sibTransId="{8C2F9F18-7229-4819-975B-625CB11B889C}"/>
    <dgm:cxn modelId="{EF821499-777C-491B-B46F-AD005B741A13}" type="presOf" srcId="{8444C2EC-FFA4-434D-BD9B-1B98F37B2EE5}" destId="{D73C67DB-9E22-4F7C-80AC-9EA2CC773405}" srcOrd="0" destOrd="0" presId="urn:microsoft.com/office/officeart/2005/8/layout/radial4"/>
    <dgm:cxn modelId="{273D9374-7C70-4530-BAEE-42073DB337B6}" type="presOf" srcId="{5486580A-0F6C-4ECE-BB14-9B67B93CFA7F}" destId="{A0985A03-C6F8-475E-9FAD-90B2E2236543}" srcOrd="0" destOrd="0" presId="urn:microsoft.com/office/officeart/2005/8/layout/radial4"/>
    <dgm:cxn modelId="{C82C4E82-5889-49CA-8403-2031298027D5}" srcId="{0E741B30-63AC-4596-A00B-48940183082D}" destId="{168E8B4D-9F0E-472B-9230-A509F3D93B9C}" srcOrd="3" destOrd="0" parTransId="{E9FDA455-2BC9-4B00-9299-23FD73F06A58}" sibTransId="{B8BEC5CE-C7FF-4E8B-81BA-97A104D74BF8}"/>
    <dgm:cxn modelId="{437A4A24-F7C3-4044-8552-923BAE31D2C6}" srcId="{0E741B30-63AC-4596-A00B-48940183082D}" destId="{1CA715BF-37B9-4024-8984-6B52222629EE}" srcOrd="5" destOrd="0" parTransId="{69345B76-2296-4235-82E3-4D0D7810A892}" sibTransId="{10ADDEE7-7D9B-4966-8235-DC7B727C2F82}"/>
    <dgm:cxn modelId="{6823D76D-B2CA-458B-865D-2DE59BCBCE05}" type="presOf" srcId="{1CA715BF-37B9-4024-8984-6B52222629EE}" destId="{8ED3A62C-9185-46F3-B4C8-D7B8D682C2C8}" srcOrd="0" destOrd="0" presId="urn:microsoft.com/office/officeart/2005/8/layout/radial4"/>
    <dgm:cxn modelId="{5631A646-34BF-4CE4-A4DB-97B42D00D61D}" type="presOf" srcId="{69345B76-2296-4235-82E3-4D0D7810A892}" destId="{BDE027E6-6938-48EE-9103-5028E52F80F4}" srcOrd="0" destOrd="0" presId="urn:microsoft.com/office/officeart/2005/8/layout/radial4"/>
    <dgm:cxn modelId="{1E531004-1300-47AB-8046-E7C6D0A07E5B}" type="presOf" srcId="{762B2564-BDC0-4330-8E6D-9E7FC10B069B}" destId="{BE7D02FA-C690-4C95-A3F2-5D43C25FDBEA}" srcOrd="0" destOrd="0" presId="urn:microsoft.com/office/officeart/2005/8/layout/radial4"/>
    <dgm:cxn modelId="{5ED91C5C-693F-47CA-B034-8001DAAD2C23}" type="presOf" srcId="{3A6E0A4D-972E-431A-8081-7AA92AE703E5}" destId="{8BB9DE1A-2FD5-4295-838F-7584E267A426}" srcOrd="0" destOrd="0" presId="urn:microsoft.com/office/officeart/2005/8/layout/radial4"/>
    <dgm:cxn modelId="{149AA9DA-0648-4995-94DB-F8A04B414533}" type="presOf" srcId="{A2042137-2961-4B36-A573-F83E12B2D734}" destId="{65142823-1CBC-4257-AF66-596954FF90B7}" srcOrd="0" destOrd="0" presId="urn:microsoft.com/office/officeart/2005/8/layout/radial4"/>
    <dgm:cxn modelId="{9B652887-0427-4224-BA6F-0001E5046550}" srcId="{0E741B30-63AC-4596-A00B-48940183082D}" destId="{3A6E0A4D-972E-431A-8081-7AA92AE703E5}" srcOrd="0" destOrd="0" parTransId="{5486580A-0F6C-4ECE-BB14-9B67B93CFA7F}" sibTransId="{6FFA6CE2-328B-4DD5-87FE-FA9E3408D037}"/>
    <dgm:cxn modelId="{FF84D758-7AAB-41AF-AA91-C7D67ADB8FE5}" type="presOf" srcId="{168E8B4D-9F0E-472B-9230-A509F3D93B9C}" destId="{20A2E7EC-CFFB-47B2-A7A2-71743509E97B}" srcOrd="0" destOrd="0" presId="urn:microsoft.com/office/officeart/2005/8/layout/radial4"/>
    <dgm:cxn modelId="{4955B887-96E7-47A0-80C5-553BF6FA8FFB}" srcId="{0E741B30-63AC-4596-A00B-48940183082D}" destId="{A2042137-2961-4B36-A573-F83E12B2D734}" srcOrd="2" destOrd="0" parTransId="{762B2564-BDC0-4330-8E6D-9E7FC10B069B}" sibTransId="{C9F83C09-4163-4F76-ADB8-9D5A3F69F8E8}"/>
    <dgm:cxn modelId="{D2AFCE8E-DB3A-4118-B583-1812DF2B57D7}" srcId="{0E741B30-63AC-4596-A00B-48940183082D}" destId="{8444C2EC-FFA4-434D-BD9B-1B98F37B2EE5}" srcOrd="1" destOrd="0" parTransId="{EF43EC4B-002F-41A4-864C-526E08881533}" sibTransId="{46A068C1-5AC3-4892-A7F7-FF63D05C1581}"/>
    <dgm:cxn modelId="{24C067A4-91A6-4BB8-B197-A24ADD2C2F2B}" type="presParOf" srcId="{9B895FE1-3CDF-4776-8733-BD1D05584035}" destId="{0BE81153-787B-4FEF-9F69-CA9AA7AF4BDC}" srcOrd="0" destOrd="0" presId="urn:microsoft.com/office/officeart/2005/8/layout/radial4"/>
    <dgm:cxn modelId="{354874CF-42D5-41E5-8E5B-5AB1C2223F28}" type="presParOf" srcId="{9B895FE1-3CDF-4776-8733-BD1D05584035}" destId="{A0985A03-C6F8-475E-9FAD-90B2E2236543}" srcOrd="1" destOrd="0" presId="urn:microsoft.com/office/officeart/2005/8/layout/radial4"/>
    <dgm:cxn modelId="{9F3927E0-8121-4461-B365-5924D8294D93}" type="presParOf" srcId="{9B895FE1-3CDF-4776-8733-BD1D05584035}" destId="{8BB9DE1A-2FD5-4295-838F-7584E267A426}" srcOrd="2" destOrd="0" presId="urn:microsoft.com/office/officeart/2005/8/layout/radial4"/>
    <dgm:cxn modelId="{B6793246-3BB0-4F38-8C74-7A2F907F9733}" type="presParOf" srcId="{9B895FE1-3CDF-4776-8733-BD1D05584035}" destId="{ED533E38-C535-47B2-8136-0821899B1A35}" srcOrd="3" destOrd="0" presId="urn:microsoft.com/office/officeart/2005/8/layout/radial4"/>
    <dgm:cxn modelId="{DD694903-9AE4-4299-BCD7-B102618A424C}" type="presParOf" srcId="{9B895FE1-3CDF-4776-8733-BD1D05584035}" destId="{D73C67DB-9E22-4F7C-80AC-9EA2CC773405}" srcOrd="4" destOrd="0" presId="urn:microsoft.com/office/officeart/2005/8/layout/radial4"/>
    <dgm:cxn modelId="{DECCDDC6-CD0C-4124-812E-3F517FBBB002}" type="presParOf" srcId="{9B895FE1-3CDF-4776-8733-BD1D05584035}" destId="{BE7D02FA-C690-4C95-A3F2-5D43C25FDBEA}" srcOrd="5" destOrd="0" presId="urn:microsoft.com/office/officeart/2005/8/layout/radial4"/>
    <dgm:cxn modelId="{E1AF91C5-3D4E-4172-B12F-EA11E31F542F}" type="presParOf" srcId="{9B895FE1-3CDF-4776-8733-BD1D05584035}" destId="{65142823-1CBC-4257-AF66-596954FF90B7}" srcOrd="6" destOrd="0" presId="urn:microsoft.com/office/officeart/2005/8/layout/radial4"/>
    <dgm:cxn modelId="{3873788B-BD54-4980-AC86-6DCFF67E3DA7}" type="presParOf" srcId="{9B895FE1-3CDF-4776-8733-BD1D05584035}" destId="{3CBB6517-73A0-4CE7-8479-587E99D663C3}" srcOrd="7" destOrd="0" presId="urn:microsoft.com/office/officeart/2005/8/layout/radial4"/>
    <dgm:cxn modelId="{23E07DF4-8B04-4EAF-B6C4-769646B08BA9}" type="presParOf" srcId="{9B895FE1-3CDF-4776-8733-BD1D05584035}" destId="{20A2E7EC-CFFB-47B2-A7A2-71743509E97B}" srcOrd="8" destOrd="0" presId="urn:microsoft.com/office/officeart/2005/8/layout/radial4"/>
    <dgm:cxn modelId="{FCB034C0-D13A-4AB9-AF38-B8520EEF1C64}" type="presParOf" srcId="{9B895FE1-3CDF-4776-8733-BD1D05584035}" destId="{4A91FB73-9010-422D-A05F-E516F710556D}" srcOrd="9" destOrd="0" presId="urn:microsoft.com/office/officeart/2005/8/layout/radial4"/>
    <dgm:cxn modelId="{DF9A9AB6-4D17-4E71-B2E2-1F350A6E6A87}" type="presParOf" srcId="{9B895FE1-3CDF-4776-8733-BD1D05584035}" destId="{0CC0E504-AEDB-4FF7-B172-970AC3B2CA64}" srcOrd="10" destOrd="0" presId="urn:microsoft.com/office/officeart/2005/8/layout/radial4"/>
    <dgm:cxn modelId="{4DF74F88-228B-48A7-A955-C7D67DEB79E9}" type="presParOf" srcId="{9B895FE1-3CDF-4776-8733-BD1D05584035}" destId="{BDE027E6-6938-48EE-9103-5028E52F80F4}" srcOrd="11" destOrd="0" presId="urn:microsoft.com/office/officeart/2005/8/layout/radial4"/>
    <dgm:cxn modelId="{7ECDCADA-030D-4649-AF79-34F3D4313AC7}" type="presParOf" srcId="{9B895FE1-3CDF-4776-8733-BD1D05584035}" destId="{8ED3A62C-9185-46F3-B4C8-D7B8D682C2C8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84F6C66-5521-40C2-99FF-C86F056ED85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42DB187-3135-4C98-9D1D-37EECE5C3DAA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Расходы по присмотру и уходу за детьми-инвалидами 164,1 тыс</a:t>
          </a:r>
          <a:r>
            <a:rPr lang="ru-RU" sz="1400" b="0" baseline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. рублей</a:t>
          </a:r>
          <a:endParaRPr lang="ru-RU" sz="1400" b="0" baseline="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FF8DFCD-AAF2-49B2-A066-9924369639BF}" type="parTrans" cxnId="{B2FD290F-A12C-411E-AC92-AF7C602D2D99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6AB27FEB-6B46-4226-A3D0-F39ED297C4D3}" type="sibTrans" cxnId="{B2FD290F-A12C-411E-AC92-AF7C602D2D99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6986C4B9-B145-472D-B5FE-F8225511AC7D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Компенсация части родительской платы за содержание ребенка в детских садах </a:t>
          </a:r>
        </a:p>
        <a:p>
          <a:r>
            <a:rPr lang="ru-RU" sz="1400" b="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2 069,6 тыс. рублей</a:t>
          </a:r>
          <a:endParaRPr lang="ru-RU" sz="1400" b="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39FDE78-2533-4329-8AC3-3A63DB680452}" type="parTrans" cxnId="{AA12733F-E9AE-4BF9-8B87-079B3FF10231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60A19B1F-4756-4B09-ADE7-D83714F4E966}" type="sibTrans" cxnId="{AA12733F-E9AE-4BF9-8B87-079B3FF10231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57D1A95B-FCA3-4CCF-BC28-0705EF0DA074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0" baseline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Оказание </a:t>
          </a:r>
          <a:r>
            <a:rPr lang="ru-RU" sz="1400" b="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материальной помощи гражданам 170,0  тыс. </a:t>
          </a:r>
          <a:r>
            <a:rPr lang="ru-RU" sz="1400" b="0" baseline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рублей; </a:t>
          </a:r>
          <a:endParaRPr lang="ru-RU" sz="1400" b="0" baseline="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191505A-3AE0-48A1-8DBF-71E3C42AB60A}" type="parTrans" cxnId="{02DF88C0-07CE-49E7-91D1-17FD22084D01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875898E9-CE1B-4FC3-A10D-75A6FED452FD}" type="sibTrans" cxnId="{02DF88C0-07CE-49E7-91D1-17FD22084D01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AF01EF08-2799-4C6A-929A-2A15551D8D32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0" baseline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Социальная поддержка старшего поколения, ветеранов и инвалидов, иных </a:t>
          </a:r>
          <a:r>
            <a:rPr lang="ru-RU" sz="1400" b="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категорий граждан 131,0 тыс. рублей; доплата к пенсии муниципальных служащих 1 814,5 тыс. рублей</a:t>
          </a:r>
          <a:endParaRPr lang="ru-RU" sz="1400" b="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CCF450B-01A7-4768-BEA0-6B0BAEEC488E}" type="parTrans" cxnId="{21355851-7154-443D-B2FD-8DD1657782CE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C70B2A5A-3523-499F-B32C-4564AFC3CDF7}" type="sibTrans" cxnId="{21355851-7154-443D-B2FD-8DD1657782CE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A72E44ED-20D6-43BA-8BFB-3D49339C0985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Поддержка многодетных семей 8 728,1 тыс. рублей; бесплатное питание для обучающихся общеобразовательных организаций  4 843,2 тыс. рублей</a:t>
          </a:r>
          <a:endParaRPr lang="ru-RU" sz="1400" b="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7699D2A-0A7A-4462-B74C-D68DABE3F582}" type="parTrans" cxnId="{0112D811-2DA9-4E58-AE9D-962FE2A4A61D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1A4B600A-EDBA-43AD-8598-AA4063970E68}" type="sibTrans" cxnId="{0112D811-2DA9-4E58-AE9D-962FE2A4A61D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9F1E1127-FB95-4366-A6E8-07BB64E94FB2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0" baseline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Обеспечение </a:t>
          </a:r>
          <a:r>
            <a:rPr lang="ru-RU" sz="1400" b="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жильем молодых семей 6 257,8 тыс. рублей</a:t>
          </a:r>
          <a:r>
            <a:rPr lang="ru-RU" sz="1400" b="0" baseline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;</a:t>
          </a:r>
          <a:endParaRPr lang="ru-RU" sz="1400" b="0" baseline="0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E2F94F1-4149-4370-A1F0-EF1B51D0BB98}" type="parTrans" cxnId="{B73F08BE-73A4-4C1A-8FAD-820BBD30981C}">
      <dgm:prSet/>
      <dgm:spPr/>
      <dgm:t>
        <a:bodyPr/>
        <a:lstStyle/>
        <a:p>
          <a:endParaRPr lang="ru-RU"/>
        </a:p>
      </dgm:t>
    </dgm:pt>
    <dgm:pt modelId="{B8C82310-23FC-4E5B-8127-2A3B11FC3B9D}" type="sibTrans" cxnId="{B73F08BE-73A4-4C1A-8FAD-820BBD30981C}">
      <dgm:prSet/>
      <dgm:spPr/>
      <dgm:t>
        <a:bodyPr/>
        <a:lstStyle/>
        <a:p>
          <a:endParaRPr lang="ru-RU"/>
        </a:p>
      </dgm:t>
    </dgm:pt>
    <dgm:pt modelId="{CC40E849-C888-4AC7-910D-E24D8544BF0D}" type="pres">
      <dgm:prSet presAssocID="{F84F6C66-5521-40C2-99FF-C86F056ED85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3170B91E-7745-44B8-97A4-A475B63696D5}" type="pres">
      <dgm:prSet presAssocID="{F84F6C66-5521-40C2-99FF-C86F056ED85A}" presName="Name1" presStyleCnt="0"/>
      <dgm:spPr/>
    </dgm:pt>
    <dgm:pt modelId="{B63202F2-F136-4A53-BBC0-18A18E8C1FF9}" type="pres">
      <dgm:prSet presAssocID="{F84F6C66-5521-40C2-99FF-C86F056ED85A}" presName="cycle" presStyleCnt="0"/>
      <dgm:spPr/>
    </dgm:pt>
    <dgm:pt modelId="{7E7B918D-80DD-4DD8-AF7E-2AC82BB8EC7D}" type="pres">
      <dgm:prSet presAssocID="{F84F6C66-5521-40C2-99FF-C86F056ED85A}" presName="srcNode" presStyleLbl="node1" presStyleIdx="0" presStyleCnt="6"/>
      <dgm:spPr/>
    </dgm:pt>
    <dgm:pt modelId="{30C4D84D-83B0-4115-B1BA-BB76086E6A0A}" type="pres">
      <dgm:prSet presAssocID="{F84F6C66-5521-40C2-99FF-C86F056ED85A}" presName="conn" presStyleLbl="parChTrans1D2" presStyleIdx="0" presStyleCnt="1"/>
      <dgm:spPr/>
      <dgm:t>
        <a:bodyPr/>
        <a:lstStyle/>
        <a:p>
          <a:endParaRPr lang="ru-RU"/>
        </a:p>
      </dgm:t>
    </dgm:pt>
    <dgm:pt modelId="{A159ED3E-2BCE-454E-809E-1592E13B2FD6}" type="pres">
      <dgm:prSet presAssocID="{F84F6C66-5521-40C2-99FF-C86F056ED85A}" presName="extraNode" presStyleLbl="node1" presStyleIdx="0" presStyleCnt="6"/>
      <dgm:spPr/>
    </dgm:pt>
    <dgm:pt modelId="{566083D9-89B6-435D-846D-36DACD77A22D}" type="pres">
      <dgm:prSet presAssocID="{F84F6C66-5521-40C2-99FF-C86F056ED85A}" presName="dstNode" presStyleLbl="node1" presStyleIdx="0" presStyleCnt="6"/>
      <dgm:spPr/>
    </dgm:pt>
    <dgm:pt modelId="{854879FE-BE8F-4624-AAD6-7DAD88595B55}" type="pres">
      <dgm:prSet presAssocID="{A42DB187-3135-4C98-9D1D-37EECE5C3DAA}" presName="text_1" presStyleLbl="node1" presStyleIdx="0" presStyleCnt="6" custScaleX="1030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6EA7A6-9687-48F0-B5E9-2EC6C67105D3}" type="pres">
      <dgm:prSet presAssocID="{A42DB187-3135-4C98-9D1D-37EECE5C3DAA}" presName="accent_1" presStyleCnt="0"/>
      <dgm:spPr/>
    </dgm:pt>
    <dgm:pt modelId="{2CC09460-0385-4576-B212-932E023A1EEB}" type="pres">
      <dgm:prSet presAssocID="{A42DB187-3135-4C98-9D1D-37EECE5C3DAA}" presName="accentRepeatNode" presStyleLbl="solidFgAcc1" presStyleIdx="0" presStyleCnt="6"/>
      <dgm:spPr/>
    </dgm:pt>
    <dgm:pt modelId="{6D8C2A91-E19F-463D-BD24-AB9142C0ABED}" type="pres">
      <dgm:prSet presAssocID="{6986C4B9-B145-472D-B5FE-F8225511AC7D}" presName="text_2" presStyleLbl="node1" presStyleIdx="1" presStyleCnt="6" custLinFactNeighborX="787" custLinFactNeighborY="14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753EA5-A45D-491F-AA72-02A8019248CE}" type="pres">
      <dgm:prSet presAssocID="{6986C4B9-B145-472D-B5FE-F8225511AC7D}" presName="accent_2" presStyleCnt="0"/>
      <dgm:spPr/>
    </dgm:pt>
    <dgm:pt modelId="{7FF197B5-19DF-437E-8EA4-F5EF1D7448A3}" type="pres">
      <dgm:prSet presAssocID="{6986C4B9-B145-472D-B5FE-F8225511AC7D}" presName="accentRepeatNode" presStyleLbl="solidFgAcc1" presStyleIdx="1" presStyleCnt="6"/>
      <dgm:spPr/>
    </dgm:pt>
    <dgm:pt modelId="{516DD1F4-A210-4170-91D2-7E7F9DCC880D}" type="pres">
      <dgm:prSet presAssocID="{57D1A95B-FCA3-4CCF-BC28-0705EF0DA074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1040A0-D0FE-4D55-B1B6-846EE577A400}" type="pres">
      <dgm:prSet presAssocID="{57D1A95B-FCA3-4CCF-BC28-0705EF0DA074}" presName="accent_3" presStyleCnt="0"/>
      <dgm:spPr/>
    </dgm:pt>
    <dgm:pt modelId="{22575A18-223C-4A93-B3F0-1CA215286AC0}" type="pres">
      <dgm:prSet presAssocID="{57D1A95B-FCA3-4CCF-BC28-0705EF0DA074}" presName="accentRepeatNode" presStyleLbl="solidFgAcc1" presStyleIdx="2" presStyleCnt="6"/>
      <dgm:spPr/>
    </dgm:pt>
    <dgm:pt modelId="{FFB87230-A43F-4ADE-AA01-F0A3AFAA6F65}" type="pres">
      <dgm:prSet presAssocID="{AF01EF08-2799-4C6A-929A-2A15551D8D32}" presName="text_4" presStyleLbl="node1" presStyleIdx="3" presStyleCnt="6" custScaleY="149886" custLinFactNeighborX="1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D36DD9-5FA3-413F-B45E-60A64B3D0AAD}" type="pres">
      <dgm:prSet presAssocID="{AF01EF08-2799-4C6A-929A-2A15551D8D32}" presName="accent_4" presStyleCnt="0"/>
      <dgm:spPr/>
    </dgm:pt>
    <dgm:pt modelId="{AEA2F258-E6EB-4F32-89BB-D45632EC2648}" type="pres">
      <dgm:prSet presAssocID="{AF01EF08-2799-4C6A-929A-2A15551D8D32}" presName="accentRepeatNode" presStyleLbl="solidFgAcc1" presStyleIdx="3" presStyleCnt="6"/>
      <dgm:spPr/>
    </dgm:pt>
    <dgm:pt modelId="{27AD8962-C758-45E9-A4AF-50ECCD017247}" type="pres">
      <dgm:prSet presAssocID="{9F1E1127-FB95-4366-A6E8-07BB64E94FB2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0398B4-DDA0-4D9E-8B8E-AE05C1321077}" type="pres">
      <dgm:prSet presAssocID="{9F1E1127-FB95-4366-A6E8-07BB64E94FB2}" presName="accent_5" presStyleCnt="0"/>
      <dgm:spPr/>
    </dgm:pt>
    <dgm:pt modelId="{15B8E1F6-A601-42B6-8932-11EC4DA5A6CA}" type="pres">
      <dgm:prSet presAssocID="{9F1E1127-FB95-4366-A6E8-07BB64E94FB2}" presName="accentRepeatNode" presStyleLbl="solidFgAcc1" presStyleIdx="4" presStyleCnt="6"/>
      <dgm:spPr/>
    </dgm:pt>
    <dgm:pt modelId="{E85B57CB-2748-437A-A9D0-C9DCB5687D69}" type="pres">
      <dgm:prSet presAssocID="{A72E44ED-20D6-43BA-8BFB-3D49339C0985}" presName="text_6" presStyleLbl="node1" presStyleIdx="5" presStyleCnt="6" custScaleY="1489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D2D1D7-B4E9-4950-A0FC-A21EB6A8E2CD}" type="pres">
      <dgm:prSet presAssocID="{A72E44ED-20D6-43BA-8BFB-3D49339C0985}" presName="accent_6" presStyleCnt="0"/>
      <dgm:spPr/>
    </dgm:pt>
    <dgm:pt modelId="{C7062D9B-4A87-46F0-8AA9-37927D866D8E}" type="pres">
      <dgm:prSet presAssocID="{A72E44ED-20D6-43BA-8BFB-3D49339C0985}" presName="accentRepeatNode" presStyleLbl="solidFgAcc1" presStyleIdx="5" presStyleCnt="6"/>
      <dgm:spPr/>
    </dgm:pt>
  </dgm:ptLst>
  <dgm:cxnLst>
    <dgm:cxn modelId="{7E130429-E4E4-4072-B856-17E22F0F8392}" type="presOf" srcId="{9F1E1127-FB95-4366-A6E8-07BB64E94FB2}" destId="{27AD8962-C758-45E9-A4AF-50ECCD017247}" srcOrd="0" destOrd="0" presId="urn:microsoft.com/office/officeart/2008/layout/VerticalCurvedList"/>
    <dgm:cxn modelId="{C1F50871-743C-42F5-AC30-030F931AF758}" type="presOf" srcId="{F84F6C66-5521-40C2-99FF-C86F056ED85A}" destId="{CC40E849-C888-4AC7-910D-E24D8544BF0D}" srcOrd="0" destOrd="0" presId="urn:microsoft.com/office/officeart/2008/layout/VerticalCurvedList"/>
    <dgm:cxn modelId="{AA12733F-E9AE-4BF9-8B87-079B3FF10231}" srcId="{F84F6C66-5521-40C2-99FF-C86F056ED85A}" destId="{6986C4B9-B145-472D-B5FE-F8225511AC7D}" srcOrd="1" destOrd="0" parTransId="{739FDE78-2533-4329-8AC3-3A63DB680452}" sibTransId="{60A19B1F-4756-4B09-ADE7-D83714F4E966}"/>
    <dgm:cxn modelId="{D42EC97D-896B-4C49-A1CF-896CAA313CA2}" type="presOf" srcId="{AF01EF08-2799-4C6A-929A-2A15551D8D32}" destId="{FFB87230-A43F-4ADE-AA01-F0A3AFAA6F65}" srcOrd="0" destOrd="0" presId="urn:microsoft.com/office/officeart/2008/layout/VerticalCurvedList"/>
    <dgm:cxn modelId="{BE131DBC-5DB7-4A3D-AE8E-8B48BC29854B}" type="presOf" srcId="{6AB27FEB-6B46-4226-A3D0-F39ED297C4D3}" destId="{30C4D84D-83B0-4115-B1BA-BB76086E6A0A}" srcOrd="0" destOrd="0" presId="urn:microsoft.com/office/officeart/2008/layout/VerticalCurvedList"/>
    <dgm:cxn modelId="{02DF88C0-07CE-49E7-91D1-17FD22084D01}" srcId="{F84F6C66-5521-40C2-99FF-C86F056ED85A}" destId="{57D1A95B-FCA3-4CCF-BC28-0705EF0DA074}" srcOrd="2" destOrd="0" parTransId="{1191505A-3AE0-48A1-8DBF-71E3C42AB60A}" sibTransId="{875898E9-CE1B-4FC3-A10D-75A6FED452FD}"/>
    <dgm:cxn modelId="{5ACEF312-06B9-44FD-91B3-8686534C2C1E}" type="presOf" srcId="{57D1A95B-FCA3-4CCF-BC28-0705EF0DA074}" destId="{516DD1F4-A210-4170-91D2-7E7F9DCC880D}" srcOrd="0" destOrd="0" presId="urn:microsoft.com/office/officeart/2008/layout/VerticalCurvedList"/>
    <dgm:cxn modelId="{21355851-7154-443D-B2FD-8DD1657782CE}" srcId="{F84F6C66-5521-40C2-99FF-C86F056ED85A}" destId="{AF01EF08-2799-4C6A-929A-2A15551D8D32}" srcOrd="3" destOrd="0" parTransId="{ECCF450B-01A7-4768-BEA0-6B0BAEEC488E}" sibTransId="{C70B2A5A-3523-499F-B32C-4564AFC3CDF7}"/>
    <dgm:cxn modelId="{527E2B33-98E6-4DB5-B696-9ECABB7FE2B8}" type="presOf" srcId="{A42DB187-3135-4C98-9D1D-37EECE5C3DAA}" destId="{854879FE-BE8F-4624-AAD6-7DAD88595B55}" srcOrd="0" destOrd="0" presId="urn:microsoft.com/office/officeart/2008/layout/VerticalCurvedList"/>
    <dgm:cxn modelId="{4C556720-0A56-4B75-A7F0-889A8FDF5E97}" type="presOf" srcId="{A72E44ED-20D6-43BA-8BFB-3D49339C0985}" destId="{E85B57CB-2748-437A-A9D0-C9DCB5687D69}" srcOrd="0" destOrd="0" presId="urn:microsoft.com/office/officeart/2008/layout/VerticalCurvedList"/>
    <dgm:cxn modelId="{3410E69C-D843-4B8C-99FD-768B618D1166}" type="presOf" srcId="{6986C4B9-B145-472D-B5FE-F8225511AC7D}" destId="{6D8C2A91-E19F-463D-BD24-AB9142C0ABED}" srcOrd="0" destOrd="0" presId="urn:microsoft.com/office/officeart/2008/layout/VerticalCurvedList"/>
    <dgm:cxn modelId="{0112D811-2DA9-4E58-AE9D-962FE2A4A61D}" srcId="{F84F6C66-5521-40C2-99FF-C86F056ED85A}" destId="{A72E44ED-20D6-43BA-8BFB-3D49339C0985}" srcOrd="5" destOrd="0" parTransId="{77699D2A-0A7A-4462-B74C-D68DABE3F582}" sibTransId="{1A4B600A-EDBA-43AD-8598-AA4063970E68}"/>
    <dgm:cxn modelId="{B2FD290F-A12C-411E-AC92-AF7C602D2D99}" srcId="{F84F6C66-5521-40C2-99FF-C86F056ED85A}" destId="{A42DB187-3135-4C98-9D1D-37EECE5C3DAA}" srcOrd="0" destOrd="0" parTransId="{3FF8DFCD-AAF2-49B2-A066-9924369639BF}" sibTransId="{6AB27FEB-6B46-4226-A3D0-F39ED297C4D3}"/>
    <dgm:cxn modelId="{B73F08BE-73A4-4C1A-8FAD-820BBD30981C}" srcId="{F84F6C66-5521-40C2-99FF-C86F056ED85A}" destId="{9F1E1127-FB95-4366-A6E8-07BB64E94FB2}" srcOrd="4" destOrd="0" parTransId="{EE2F94F1-4149-4370-A1F0-EF1B51D0BB98}" sibTransId="{B8C82310-23FC-4E5B-8127-2A3B11FC3B9D}"/>
    <dgm:cxn modelId="{DFF5E63C-1E15-42CE-81CC-D4084083E4DB}" type="presParOf" srcId="{CC40E849-C888-4AC7-910D-E24D8544BF0D}" destId="{3170B91E-7745-44B8-97A4-A475B63696D5}" srcOrd="0" destOrd="0" presId="urn:microsoft.com/office/officeart/2008/layout/VerticalCurvedList"/>
    <dgm:cxn modelId="{23A10B2C-287B-4141-BDBF-C414E7E5BDDD}" type="presParOf" srcId="{3170B91E-7745-44B8-97A4-A475B63696D5}" destId="{B63202F2-F136-4A53-BBC0-18A18E8C1FF9}" srcOrd="0" destOrd="0" presId="urn:microsoft.com/office/officeart/2008/layout/VerticalCurvedList"/>
    <dgm:cxn modelId="{A31DCD7B-646E-4677-8597-01D039C3580A}" type="presParOf" srcId="{B63202F2-F136-4A53-BBC0-18A18E8C1FF9}" destId="{7E7B918D-80DD-4DD8-AF7E-2AC82BB8EC7D}" srcOrd="0" destOrd="0" presId="urn:microsoft.com/office/officeart/2008/layout/VerticalCurvedList"/>
    <dgm:cxn modelId="{B5087571-C8AF-40DC-974C-8FBFA3D51A28}" type="presParOf" srcId="{B63202F2-F136-4A53-BBC0-18A18E8C1FF9}" destId="{30C4D84D-83B0-4115-B1BA-BB76086E6A0A}" srcOrd="1" destOrd="0" presId="urn:microsoft.com/office/officeart/2008/layout/VerticalCurvedList"/>
    <dgm:cxn modelId="{F2DAC609-FBE8-4CDA-8D2A-470130EAFE6D}" type="presParOf" srcId="{B63202F2-F136-4A53-BBC0-18A18E8C1FF9}" destId="{A159ED3E-2BCE-454E-809E-1592E13B2FD6}" srcOrd="2" destOrd="0" presId="urn:microsoft.com/office/officeart/2008/layout/VerticalCurvedList"/>
    <dgm:cxn modelId="{3D26258C-70D7-46EF-AD1D-88D230331833}" type="presParOf" srcId="{B63202F2-F136-4A53-BBC0-18A18E8C1FF9}" destId="{566083D9-89B6-435D-846D-36DACD77A22D}" srcOrd="3" destOrd="0" presId="urn:microsoft.com/office/officeart/2008/layout/VerticalCurvedList"/>
    <dgm:cxn modelId="{A702BF89-927D-4DFC-A5A8-B4BE2176CBCF}" type="presParOf" srcId="{3170B91E-7745-44B8-97A4-A475B63696D5}" destId="{854879FE-BE8F-4624-AAD6-7DAD88595B55}" srcOrd="1" destOrd="0" presId="urn:microsoft.com/office/officeart/2008/layout/VerticalCurvedList"/>
    <dgm:cxn modelId="{8452C249-0233-473C-B12E-57863D664C3E}" type="presParOf" srcId="{3170B91E-7745-44B8-97A4-A475B63696D5}" destId="{576EA7A6-9687-48F0-B5E9-2EC6C67105D3}" srcOrd="2" destOrd="0" presId="urn:microsoft.com/office/officeart/2008/layout/VerticalCurvedList"/>
    <dgm:cxn modelId="{29DC009E-B5C3-4B53-B74C-F7609ACC1A8B}" type="presParOf" srcId="{576EA7A6-9687-48F0-B5E9-2EC6C67105D3}" destId="{2CC09460-0385-4576-B212-932E023A1EEB}" srcOrd="0" destOrd="0" presId="urn:microsoft.com/office/officeart/2008/layout/VerticalCurvedList"/>
    <dgm:cxn modelId="{A0DD0F02-46EE-4780-AEAA-F96228318F0B}" type="presParOf" srcId="{3170B91E-7745-44B8-97A4-A475B63696D5}" destId="{6D8C2A91-E19F-463D-BD24-AB9142C0ABED}" srcOrd="3" destOrd="0" presId="urn:microsoft.com/office/officeart/2008/layout/VerticalCurvedList"/>
    <dgm:cxn modelId="{0268AC86-A7B9-41DD-B3CE-ED1607CCACF2}" type="presParOf" srcId="{3170B91E-7745-44B8-97A4-A475B63696D5}" destId="{70753EA5-A45D-491F-AA72-02A8019248CE}" srcOrd="4" destOrd="0" presId="urn:microsoft.com/office/officeart/2008/layout/VerticalCurvedList"/>
    <dgm:cxn modelId="{9F9A92B3-0F0A-4EB3-8B05-96D27DFFAF00}" type="presParOf" srcId="{70753EA5-A45D-491F-AA72-02A8019248CE}" destId="{7FF197B5-19DF-437E-8EA4-F5EF1D7448A3}" srcOrd="0" destOrd="0" presId="urn:microsoft.com/office/officeart/2008/layout/VerticalCurvedList"/>
    <dgm:cxn modelId="{DA5842C8-4EED-4BD1-8BDF-730993CF6BB3}" type="presParOf" srcId="{3170B91E-7745-44B8-97A4-A475B63696D5}" destId="{516DD1F4-A210-4170-91D2-7E7F9DCC880D}" srcOrd="5" destOrd="0" presId="urn:microsoft.com/office/officeart/2008/layout/VerticalCurvedList"/>
    <dgm:cxn modelId="{1965BFD8-ACDC-4BE8-BAE5-FF945AF42C73}" type="presParOf" srcId="{3170B91E-7745-44B8-97A4-A475B63696D5}" destId="{6C1040A0-D0FE-4D55-B1B6-846EE577A400}" srcOrd="6" destOrd="0" presId="urn:microsoft.com/office/officeart/2008/layout/VerticalCurvedList"/>
    <dgm:cxn modelId="{9FEE0717-D991-4E80-8BAA-0B77B754FCB6}" type="presParOf" srcId="{6C1040A0-D0FE-4D55-B1B6-846EE577A400}" destId="{22575A18-223C-4A93-B3F0-1CA215286AC0}" srcOrd="0" destOrd="0" presId="urn:microsoft.com/office/officeart/2008/layout/VerticalCurvedList"/>
    <dgm:cxn modelId="{25C6858C-A8D7-4A33-9C54-C7A2BA45E73A}" type="presParOf" srcId="{3170B91E-7745-44B8-97A4-A475B63696D5}" destId="{FFB87230-A43F-4ADE-AA01-F0A3AFAA6F65}" srcOrd="7" destOrd="0" presId="urn:microsoft.com/office/officeart/2008/layout/VerticalCurvedList"/>
    <dgm:cxn modelId="{0C3A4C50-2B42-46EB-AE61-F312495AED6D}" type="presParOf" srcId="{3170B91E-7745-44B8-97A4-A475B63696D5}" destId="{C8D36DD9-5FA3-413F-B45E-60A64B3D0AAD}" srcOrd="8" destOrd="0" presId="urn:microsoft.com/office/officeart/2008/layout/VerticalCurvedList"/>
    <dgm:cxn modelId="{2315DC45-1858-49DF-9187-A354096EBA3A}" type="presParOf" srcId="{C8D36DD9-5FA3-413F-B45E-60A64B3D0AAD}" destId="{AEA2F258-E6EB-4F32-89BB-D45632EC2648}" srcOrd="0" destOrd="0" presId="urn:microsoft.com/office/officeart/2008/layout/VerticalCurvedList"/>
    <dgm:cxn modelId="{698E2975-56E1-4416-8FED-AFF375960BC6}" type="presParOf" srcId="{3170B91E-7745-44B8-97A4-A475B63696D5}" destId="{27AD8962-C758-45E9-A4AF-50ECCD017247}" srcOrd="9" destOrd="0" presId="urn:microsoft.com/office/officeart/2008/layout/VerticalCurvedList"/>
    <dgm:cxn modelId="{D5447AB9-106D-42E2-8F38-457439DAFE3E}" type="presParOf" srcId="{3170B91E-7745-44B8-97A4-A475B63696D5}" destId="{E20398B4-DDA0-4D9E-8B8E-AE05C1321077}" srcOrd="10" destOrd="0" presId="urn:microsoft.com/office/officeart/2008/layout/VerticalCurvedList"/>
    <dgm:cxn modelId="{F129F9D1-4F4D-4256-85BA-DBF1FCB70705}" type="presParOf" srcId="{E20398B4-DDA0-4D9E-8B8E-AE05C1321077}" destId="{15B8E1F6-A601-42B6-8932-11EC4DA5A6CA}" srcOrd="0" destOrd="0" presId="urn:microsoft.com/office/officeart/2008/layout/VerticalCurvedList"/>
    <dgm:cxn modelId="{83D72F9A-B73A-499F-B5CA-06C5121CF399}" type="presParOf" srcId="{3170B91E-7745-44B8-97A4-A475B63696D5}" destId="{E85B57CB-2748-437A-A9D0-C9DCB5687D69}" srcOrd="11" destOrd="0" presId="urn:microsoft.com/office/officeart/2008/layout/VerticalCurvedList"/>
    <dgm:cxn modelId="{2116EF8C-DED2-4C8E-A679-58DAAD273BBB}" type="presParOf" srcId="{3170B91E-7745-44B8-97A4-A475B63696D5}" destId="{36D2D1D7-B4E9-4950-A0FC-A21EB6A8E2CD}" srcOrd="12" destOrd="0" presId="urn:microsoft.com/office/officeart/2008/layout/VerticalCurvedList"/>
    <dgm:cxn modelId="{69736C0E-C7BD-4778-B6F7-1D90FA0A092B}" type="presParOf" srcId="{36D2D1D7-B4E9-4950-A0FC-A21EB6A8E2CD}" destId="{C7062D9B-4A87-46F0-8AA9-37927D866D8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B40BD9-A807-463F-A326-36BD63120954}">
      <dsp:nvSpPr>
        <dsp:cNvPr id="0" name=""/>
        <dsp:cNvSpPr/>
      </dsp:nvSpPr>
      <dsp:spPr>
        <a:xfrm rot="10800000">
          <a:off x="828165" y="739"/>
          <a:ext cx="3091874" cy="1013127"/>
        </a:xfrm>
        <a:prstGeom prst="homePlate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6761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сбалансированности и повышение устойчивости бюджета</a:t>
          </a:r>
          <a:endParaRPr lang="ru-RU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081447" y="739"/>
        <a:ext cx="2838592" cy="1013127"/>
      </dsp:txXfrm>
    </dsp:sp>
    <dsp:sp modelId="{F809C857-96F3-4678-BCCC-F99D1512783A}">
      <dsp:nvSpPr>
        <dsp:cNvPr id="0" name=""/>
        <dsp:cNvSpPr/>
      </dsp:nvSpPr>
      <dsp:spPr>
        <a:xfrm>
          <a:off x="423359" y="739"/>
          <a:ext cx="1013127" cy="101312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solidFill>
            <a:schemeClr val="tx1">
              <a:lumMod val="75000"/>
              <a:lumOff val="25000"/>
            </a:schemeClr>
          </a:solidFill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A8E34BE-B114-42E4-B40C-44C7F4561E63}">
      <dsp:nvSpPr>
        <dsp:cNvPr id="0" name=""/>
        <dsp:cNvSpPr/>
      </dsp:nvSpPr>
      <dsp:spPr>
        <a:xfrm rot="10800000">
          <a:off x="840946" y="1316293"/>
          <a:ext cx="3074833" cy="1013127"/>
        </a:xfrm>
        <a:prstGeom prst="homePlate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6761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Стратегическая </a:t>
          </a:r>
          <a:r>
            <a:rPr lang="ru-RU" sz="1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приоритизация</a:t>
          </a: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расходов, гарантированное исполнение социальных обязательств бюджета </a:t>
          </a:r>
          <a:endParaRPr lang="ru-RU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094228" y="1316293"/>
        <a:ext cx="2821551" cy="1013127"/>
      </dsp:txXfrm>
    </dsp:sp>
    <dsp:sp modelId="{73C3013D-78B4-47C4-9E5F-A96D2C58568E}">
      <dsp:nvSpPr>
        <dsp:cNvPr id="0" name=""/>
        <dsp:cNvSpPr/>
      </dsp:nvSpPr>
      <dsp:spPr>
        <a:xfrm>
          <a:off x="427619" y="1316293"/>
          <a:ext cx="1013127" cy="1013127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>
          <a:solidFill>
            <a:schemeClr val="tx1">
              <a:lumMod val="75000"/>
              <a:lumOff val="25000"/>
            </a:schemeClr>
          </a:solidFill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0BAD2B0-F4C4-45A6-9423-077E44969997}">
      <dsp:nvSpPr>
        <dsp:cNvPr id="0" name=""/>
        <dsp:cNvSpPr/>
      </dsp:nvSpPr>
      <dsp:spPr>
        <a:xfrm rot="10800000">
          <a:off x="650315" y="2631847"/>
          <a:ext cx="3329009" cy="1863212"/>
        </a:xfrm>
        <a:prstGeom prst="homePlate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6761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достижения целей и показателей региональных проектов и муниципальных программ, разработанных в рамках реализации Указа Президента Российской Федерации от 7 мая 2018 года № 204О национальных целях и стратегических задачах развития Российской Федерации на период до 2024 года»  </a:t>
          </a:r>
          <a:endParaRPr lang="ru-RU" sz="1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116118" y="2631847"/>
        <a:ext cx="2863206" cy="1863212"/>
      </dsp:txXfrm>
    </dsp:sp>
    <dsp:sp modelId="{A9A09C50-4CA2-4E95-B1F2-91CFDA75C6D6}">
      <dsp:nvSpPr>
        <dsp:cNvPr id="0" name=""/>
        <dsp:cNvSpPr/>
      </dsp:nvSpPr>
      <dsp:spPr>
        <a:xfrm>
          <a:off x="364075" y="3056890"/>
          <a:ext cx="1013127" cy="1013127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tx1">
              <a:lumMod val="75000"/>
              <a:lumOff val="25000"/>
            </a:schemeClr>
          </a:solidFill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FD4CB5-2CC8-4661-BD47-F0E174A6C8B4}">
      <dsp:nvSpPr>
        <dsp:cNvPr id="0" name=""/>
        <dsp:cNvSpPr/>
      </dsp:nvSpPr>
      <dsp:spPr>
        <a:xfrm rot="10800000">
          <a:off x="1146190" y="1284"/>
          <a:ext cx="3395091" cy="1164145"/>
        </a:xfrm>
        <a:prstGeom prst="homePlate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13356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Недопущение необоснованного роста муниципального долга и неисполнения долговых обязательств</a:t>
          </a:r>
          <a:endParaRPr lang="ru-RU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437226" y="1284"/>
        <a:ext cx="3104055" cy="1164145"/>
      </dsp:txXfrm>
    </dsp:sp>
    <dsp:sp modelId="{67718B4B-EF46-4378-A347-A97D59CA5429}">
      <dsp:nvSpPr>
        <dsp:cNvPr id="0" name=""/>
        <dsp:cNvSpPr/>
      </dsp:nvSpPr>
      <dsp:spPr>
        <a:xfrm>
          <a:off x="564118" y="1284"/>
          <a:ext cx="1164145" cy="116414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>
          <a:solidFill>
            <a:schemeClr val="tx1">
              <a:lumMod val="75000"/>
              <a:lumOff val="25000"/>
            </a:schemeClr>
          </a:solidFill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304A90D-E2F0-485B-A335-7CFB93EBE2F2}">
      <dsp:nvSpPr>
        <dsp:cNvPr id="0" name=""/>
        <dsp:cNvSpPr/>
      </dsp:nvSpPr>
      <dsp:spPr>
        <a:xfrm rot="10800000">
          <a:off x="1146190" y="1512936"/>
          <a:ext cx="3395091" cy="1164145"/>
        </a:xfrm>
        <a:prstGeom prst="homePlate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13356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Привлечение объема муниципальных заимствований, способных обеспечить решение социально-экономических задач по развитию района</a:t>
          </a:r>
          <a:endParaRPr lang="ru-RU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437226" y="1512936"/>
        <a:ext cx="3104055" cy="1164145"/>
      </dsp:txXfrm>
    </dsp:sp>
    <dsp:sp modelId="{1FFFFB2A-ED5B-4F1C-A72E-0C1BB6F2C783}">
      <dsp:nvSpPr>
        <dsp:cNvPr id="0" name=""/>
        <dsp:cNvSpPr/>
      </dsp:nvSpPr>
      <dsp:spPr>
        <a:xfrm>
          <a:off x="564118" y="1512936"/>
          <a:ext cx="1164145" cy="1164145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tx1">
              <a:lumMod val="75000"/>
              <a:lumOff val="25000"/>
            </a:schemeClr>
          </a:solidFill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78B5DDA-55B7-4003-AF11-CBE8AC3D3A26}">
      <dsp:nvSpPr>
        <dsp:cNvPr id="0" name=""/>
        <dsp:cNvSpPr/>
      </dsp:nvSpPr>
      <dsp:spPr>
        <a:xfrm rot="10800000">
          <a:off x="1624669" y="2962132"/>
          <a:ext cx="2934886" cy="1393727"/>
        </a:xfrm>
        <a:prstGeom prst="homePlate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13356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Проведение мероприятий, направленных на снижение расходов по обслуживанию муниципального долга</a:t>
          </a:r>
          <a:endParaRPr lang="ru-RU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973101" y="2962132"/>
        <a:ext cx="2586454" cy="1393727"/>
      </dsp:txXfrm>
    </dsp:sp>
    <dsp:sp modelId="{BD1D9C07-2C1B-450A-BC52-C98881AE20AA}">
      <dsp:nvSpPr>
        <dsp:cNvPr id="0" name=""/>
        <dsp:cNvSpPr/>
      </dsp:nvSpPr>
      <dsp:spPr>
        <a:xfrm>
          <a:off x="679169" y="3139379"/>
          <a:ext cx="1164145" cy="1164145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  <a:ln>
          <a:solidFill>
            <a:schemeClr val="tx1">
              <a:lumMod val="75000"/>
              <a:lumOff val="25000"/>
            </a:schemeClr>
          </a:solidFill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3B9877-007F-4FF8-A415-B5437830542E}">
      <dsp:nvSpPr>
        <dsp:cNvPr id="0" name=""/>
        <dsp:cNvSpPr/>
      </dsp:nvSpPr>
      <dsp:spPr>
        <a:xfrm>
          <a:off x="0" y="0"/>
          <a:ext cx="8686800" cy="617334"/>
        </a:xfrm>
        <a:prstGeom prst="roundRect">
          <a:avLst/>
        </a:prstGeom>
        <a:gradFill rotWithShape="0">
          <a:gsLst>
            <a:gs pos="0">
              <a:srgbClr val="66FFFF"/>
            </a:gs>
            <a:gs pos="19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Формирование основных характеристик бюджета муниципального образования «Муниципальный округ </a:t>
          </a:r>
          <a:r>
            <a:rPr lang="ru-RU" sz="18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Малопургинский</a:t>
          </a: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район Удмуртской Республики»           с учетом:</a:t>
          </a:r>
          <a:endParaRPr lang="ru-RU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0136" y="30136"/>
        <a:ext cx="8626528" cy="5570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CF27C9-391B-4FFF-A627-649ACE127A65}">
      <dsp:nvSpPr>
        <dsp:cNvPr id="0" name=""/>
        <dsp:cNvSpPr/>
      </dsp:nvSpPr>
      <dsp:spPr>
        <a:xfrm>
          <a:off x="0" y="0"/>
          <a:ext cx="8686800" cy="243965"/>
        </a:xfrm>
        <a:prstGeom prst="roundRect">
          <a:avLst/>
        </a:prstGeom>
        <a:gradFill rotWithShape="0">
          <a:gsLst>
            <a:gs pos="0">
              <a:srgbClr val="66FFFF"/>
            </a:gs>
            <a:gs pos="19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Повышение эффективности управления бюджетными ресурсами, в том числе за счет: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1909" y="11909"/>
        <a:ext cx="8662982" cy="22014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CF27C9-391B-4FFF-A627-649ACE127A65}">
      <dsp:nvSpPr>
        <dsp:cNvPr id="0" name=""/>
        <dsp:cNvSpPr/>
      </dsp:nvSpPr>
      <dsp:spPr>
        <a:xfrm>
          <a:off x="0" y="228599"/>
          <a:ext cx="8686800" cy="40809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Снижение рисков возникновения просроченной кредиторской задолженности;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921" y="248520"/>
        <a:ext cx="8646958" cy="368248"/>
      </dsp:txXfrm>
    </dsp:sp>
    <dsp:sp modelId="{4676942F-5B98-4889-B706-55B5B9D69E0D}">
      <dsp:nvSpPr>
        <dsp:cNvPr id="0" name=""/>
        <dsp:cNvSpPr/>
      </dsp:nvSpPr>
      <dsp:spPr>
        <a:xfrm>
          <a:off x="0" y="761999"/>
          <a:ext cx="8686800" cy="667917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Реализация мероприятий Подпрограммы «Управление муниципальными финансами муниципального образования «Муниципальный округ </a:t>
          </a:r>
          <a:r>
            <a:rPr lang="ru-RU" sz="1400" b="1" kern="1200" dirty="0" err="1" smtClean="0">
              <a:latin typeface="Times New Roman" pitchFamily="18" charset="0"/>
              <a:cs typeface="Times New Roman" pitchFamily="18" charset="0"/>
            </a:rPr>
            <a:t>Малопургинский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 район Удмуртской Республики»;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2605" y="794604"/>
        <a:ext cx="8621590" cy="602707"/>
      </dsp:txXfrm>
    </dsp:sp>
    <dsp:sp modelId="{A1CC4FC0-F5F6-4AF5-AA3B-2DD0039CF50B}">
      <dsp:nvSpPr>
        <dsp:cNvPr id="0" name=""/>
        <dsp:cNvSpPr/>
      </dsp:nvSpPr>
      <dsp:spPr>
        <a:xfrm>
          <a:off x="0" y="1600201"/>
          <a:ext cx="8686800" cy="541843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Обеспечение открытости бюджетного процесса в муниципальном образовании «Муниципальный округ </a:t>
          </a:r>
          <a:r>
            <a:rPr lang="ru-RU" sz="1400" b="1" kern="1200" dirty="0" err="1" smtClean="0">
              <a:latin typeface="Times New Roman" pitchFamily="18" charset="0"/>
              <a:cs typeface="Times New Roman" pitchFamily="18" charset="0"/>
            </a:rPr>
            <a:t>Малопургинский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 район Удмуртской Республики» и вовлечение в него граждан;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6451" y="1626652"/>
        <a:ext cx="8633898" cy="488941"/>
      </dsp:txXfrm>
    </dsp:sp>
    <dsp:sp modelId="{42EC9324-E045-4205-BC82-638DFF23D7F6}">
      <dsp:nvSpPr>
        <dsp:cNvPr id="0" name=""/>
        <dsp:cNvSpPr/>
      </dsp:nvSpPr>
      <dsp:spPr>
        <a:xfrm>
          <a:off x="0" y="2362200"/>
          <a:ext cx="8686800" cy="958835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Формирование и продвижение положительного инвестиционного имиджа муниципального образования «Муниципальный округ </a:t>
          </a:r>
          <a:r>
            <a:rPr lang="ru-RU" sz="1400" b="1" kern="1200" dirty="0" err="1" smtClean="0">
              <a:latin typeface="Times New Roman" pitchFamily="18" charset="0"/>
              <a:cs typeface="Times New Roman" pitchFamily="18" charset="0"/>
            </a:rPr>
            <a:t>Малопургинский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 район Удмуртской Республики», работа с инвесторами, содействие в организации финансирования инвестиционных и инфраструктурных проектов, повышение их социальной и бюджетной эффективности;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6806" y="2409006"/>
        <a:ext cx="8593188" cy="865223"/>
      </dsp:txXfrm>
    </dsp:sp>
    <dsp:sp modelId="{63B0F66A-B1CF-42A6-A39D-6127461354E8}">
      <dsp:nvSpPr>
        <dsp:cNvPr id="0" name=""/>
        <dsp:cNvSpPr/>
      </dsp:nvSpPr>
      <dsp:spPr>
        <a:xfrm>
          <a:off x="0" y="3581400"/>
          <a:ext cx="8686800" cy="740892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Реализация </a:t>
          </a:r>
          <a:r>
            <a:rPr lang="ru-RU" sz="1600" b="1" kern="1200" dirty="0" err="1" smtClean="0">
              <a:latin typeface="Times New Roman" pitchFamily="18" charset="0"/>
              <a:cs typeface="Times New Roman" pitchFamily="18" charset="0"/>
            </a:rPr>
            <a:t>проактивного</a:t>
          </a:r>
          <a:r>
            <a:rPr lang="ru-RU" sz="1600" b="1" i="0" kern="1200" dirty="0" smtClean="0">
              <a:latin typeface="Times New Roman" pitchFamily="18" charset="0"/>
              <a:cs typeface="Times New Roman" pitchFamily="18" charset="0"/>
            </a:rPr>
            <a:t> подхода по выявлению и минимизации рисков финансовых нарушений. Мониторинг </a:t>
          </a: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состояния процессов без фактического выхода на объект контроля;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167" y="3617567"/>
        <a:ext cx="8614466" cy="668558"/>
      </dsp:txXfrm>
    </dsp:sp>
    <dsp:sp modelId="{971D4AAE-1448-4F92-AA34-94C381A00D05}">
      <dsp:nvSpPr>
        <dsp:cNvPr id="0" name=""/>
        <dsp:cNvSpPr/>
      </dsp:nvSpPr>
      <dsp:spPr>
        <a:xfrm>
          <a:off x="0" y="4504240"/>
          <a:ext cx="8686800" cy="336097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Создание вертикально-интегрированной системы бухгалтерского и кадрового учета.</a:t>
          </a:r>
          <a:endParaRPr lang="ru-RU" sz="1600" b="1" u="none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407" y="4520647"/>
        <a:ext cx="8653986" cy="3032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F4C371-C09B-4697-A66E-94C5AA04B36B}">
      <dsp:nvSpPr>
        <dsp:cNvPr id="0" name=""/>
        <dsp:cNvSpPr/>
      </dsp:nvSpPr>
      <dsp:spPr>
        <a:xfrm rot="5400000">
          <a:off x="-143988" y="143988"/>
          <a:ext cx="783076" cy="495098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1" kern="1200" dirty="0">
            <a:solidFill>
              <a:schemeClr val="tx1"/>
            </a:solidFill>
          </a:endParaRPr>
        </a:p>
      </dsp:txBody>
      <dsp:txXfrm rot="-5400000">
        <a:off x="1" y="247548"/>
        <a:ext cx="495098" cy="287978"/>
      </dsp:txXfrm>
    </dsp:sp>
    <dsp:sp modelId="{8C28AE45-F4AA-44F1-A906-48F3FE2B673E}">
      <dsp:nvSpPr>
        <dsp:cNvPr id="0" name=""/>
        <dsp:cNvSpPr/>
      </dsp:nvSpPr>
      <dsp:spPr>
        <a:xfrm rot="5400000">
          <a:off x="4351793" y="-3759880"/>
          <a:ext cx="478312" cy="8191701"/>
        </a:xfrm>
        <a:prstGeom prst="round2SameRect">
          <a:avLst/>
        </a:prstGeom>
        <a:solidFill>
          <a:schemeClr val="lt1">
            <a:hueOff val="0"/>
            <a:satOff val="0"/>
            <a:lum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устойчивого развития экономики и социальной стабильности в муниципальном образовании «Муниципальный округ </a:t>
          </a:r>
          <a:r>
            <a:rPr lang="ru-RU" sz="14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Малопургинский</a:t>
          </a:r>
          <a:r>
            <a:rPr lang="ru-RU" sz="14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район Удмуртской Республики»;</a:t>
          </a:r>
          <a:endParaRPr lang="ru-RU" sz="1400" b="1" i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495099" y="120163"/>
        <a:ext cx="8168352" cy="431614"/>
      </dsp:txXfrm>
    </dsp:sp>
    <dsp:sp modelId="{1E81F90D-7C12-449C-BF74-DFBDC81748F0}">
      <dsp:nvSpPr>
        <dsp:cNvPr id="0" name=""/>
        <dsp:cNvSpPr/>
      </dsp:nvSpPr>
      <dsp:spPr>
        <a:xfrm rot="5400000">
          <a:off x="-148642" y="1064648"/>
          <a:ext cx="792384" cy="495098"/>
        </a:xfrm>
        <a:prstGeom prst="chevron">
          <a:avLst/>
        </a:prstGeom>
        <a:gradFill rotWithShape="0">
          <a:gsLst>
            <a:gs pos="0">
              <a:schemeClr val="accent3">
                <a:hueOff val="-595136"/>
                <a:satOff val="2049"/>
                <a:lumOff val="-1667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3">
                <a:hueOff val="-595136"/>
                <a:satOff val="2049"/>
                <a:lumOff val="-1667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hueOff val="-595136"/>
              <a:satOff val="2049"/>
              <a:lumOff val="-1667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1" kern="1200" dirty="0"/>
        </a:p>
      </dsp:txBody>
      <dsp:txXfrm rot="-5400000">
        <a:off x="1" y="1163554"/>
        <a:ext cx="495098" cy="297286"/>
      </dsp:txXfrm>
    </dsp:sp>
    <dsp:sp modelId="{A01E7E39-A97B-4A9B-BDBA-F06392B84135}">
      <dsp:nvSpPr>
        <dsp:cNvPr id="0" name=""/>
        <dsp:cNvSpPr/>
      </dsp:nvSpPr>
      <dsp:spPr>
        <a:xfrm rot="5400000">
          <a:off x="4057552" y="-2860342"/>
          <a:ext cx="1046806" cy="81917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-595136"/>
              <a:satOff val="2049"/>
              <a:lumOff val="-1667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повышение качества администрирования доходов консолидированного бюджета муниципального образования «Муниципальный округ </a:t>
          </a:r>
          <a:r>
            <a:rPr lang="ru-RU" sz="1400" b="1" i="1" kern="1200" dirty="0" err="1" smtClean="0">
              <a:latin typeface="Times New Roman" pitchFamily="18" charset="0"/>
              <a:cs typeface="Times New Roman" pitchFamily="18" charset="0"/>
            </a:rPr>
            <a:t>Малопургинский</a:t>
          </a: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 район Удмуртской Республики» на основе межведомственного взаимодействия органов местного самоуправления муниципального образования «Муниципальный округ </a:t>
          </a:r>
          <a:r>
            <a:rPr lang="ru-RU" sz="1400" b="1" i="1" kern="1200" dirty="0" err="1" smtClean="0">
              <a:latin typeface="Times New Roman" pitchFamily="18" charset="0"/>
              <a:cs typeface="Times New Roman" pitchFamily="18" charset="0"/>
            </a:rPr>
            <a:t>Малопургинский</a:t>
          </a: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 район Удмуртской Республики», исполнительных органов государственной власти Удмуртской Республики и Управления Федеральной налоговой службы по Удмуртской Республике;</a:t>
          </a:r>
          <a:endParaRPr lang="ru-RU" sz="1400" b="1" i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485105" y="763206"/>
        <a:ext cx="8140600" cy="944604"/>
      </dsp:txXfrm>
    </dsp:sp>
    <dsp:sp modelId="{2A41DBF3-99E0-4EBA-96C1-D30741F1C516}">
      <dsp:nvSpPr>
        <dsp:cNvPr id="0" name=""/>
        <dsp:cNvSpPr/>
      </dsp:nvSpPr>
      <dsp:spPr>
        <a:xfrm rot="5400000">
          <a:off x="-175356" y="2104352"/>
          <a:ext cx="845812" cy="495098"/>
        </a:xfrm>
        <a:prstGeom prst="chevron">
          <a:avLst/>
        </a:prstGeom>
        <a:gradFill rotWithShape="0">
          <a:gsLst>
            <a:gs pos="0">
              <a:schemeClr val="accent3">
                <a:hueOff val="-1190271"/>
                <a:satOff val="4097"/>
                <a:lumOff val="-3333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3">
                <a:hueOff val="-1190271"/>
                <a:satOff val="4097"/>
                <a:lumOff val="-3333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hueOff val="-1190271"/>
              <a:satOff val="4097"/>
              <a:lumOff val="-3333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solidFill>
              <a:schemeClr val="tx1"/>
            </a:solidFill>
          </a:endParaRPr>
        </a:p>
      </dsp:txBody>
      <dsp:txXfrm rot="-5400000">
        <a:off x="1" y="2176544"/>
        <a:ext cx="495098" cy="350714"/>
      </dsp:txXfrm>
    </dsp:sp>
    <dsp:sp modelId="{F462966B-4B80-426D-9FF6-EEF2EC55E311}">
      <dsp:nvSpPr>
        <dsp:cNvPr id="0" name=""/>
        <dsp:cNvSpPr/>
      </dsp:nvSpPr>
      <dsp:spPr>
        <a:xfrm rot="5400000">
          <a:off x="4105830" y="-1725328"/>
          <a:ext cx="970237" cy="81917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-1190271"/>
              <a:satOff val="4097"/>
              <a:lumOff val="-3333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расширение налоговой базы на основе повышения инвестиционной привлекательности муниципального образования «Муниципальный округ </a:t>
          </a:r>
          <a:r>
            <a:rPr lang="ru-RU" sz="1400" b="1" i="1" kern="1200" dirty="0" err="1" smtClean="0">
              <a:latin typeface="Times New Roman" pitchFamily="18" charset="0"/>
              <a:cs typeface="Times New Roman" pitchFamily="18" charset="0"/>
            </a:rPr>
            <a:t>Малопургинский</a:t>
          </a: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 район Удмуртской Республики», обеспечение роста объемов налоговых доходов консолидированного бюджета муниципального образования «Муниципальный округ </a:t>
          </a:r>
          <a:r>
            <a:rPr lang="ru-RU" sz="1400" b="1" i="1" kern="1200" dirty="0" err="1" smtClean="0">
              <a:latin typeface="Times New Roman" pitchFamily="18" charset="0"/>
              <a:cs typeface="Times New Roman" pitchFamily="18" charset="0"/>
            </a:rPr>
            <a:t>Малопургинский</a:t>
          </a: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i="1" kern="1200" dirty="0" err="1" smtClean="0">
              <a:latin typeface="Times New Roman" pitchFamily="18" charset="0"/>
              <a:cs typeface="Times New Roman" pitchFamily="18" charset="0"/>
            </a:rPr>
            <a:t>районУдмуртской</a:t>
          </a:r>
          <a:r>
            <a:rPr lang="ru-RU" sz="1400" b="1" i="1" kern="1200" dirty="0" smtClean="0">
              <a:latin typeface="Times New Roman" pitchFamily="18" charset="0"/>
              <a:cs typeface="Times New Roman" pitchFamily="18" charset="0"/>
            </a:rPr>
            <a:t> Республики»;</a:t>
          </a:r>
          <a:endParaRPr lang="ru-RU" sz="1400" b="1" i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495099" y="1932766"/>
        <a:ext cx="8144338" cy="875511"/>
      </dsp:txXfrm>
    </dsp:sp>
    <dsp:sp modelId="{85C8A1A4-1AB8-4974-B763-DB81763921CB}">
      <dsp:nvSpPr>
        <dsp:cNvPr id="0" name=""/>
        <dsp:cNvSpPr/>
      </dsp:nvSpPr>
      <dsp:spPr>
        <a:xfrm rot="5400000">
          <a:off x="-106092" y="2949682"/>
          <a:ext cx="707284" cy="495098"/>
        </a:xfrm>
        <a:prstGeom prst="chevron">
          <a:avLst/>
        </a:prstGeom>
        <a:gradFill rotWithShape="0">
          <a:gsLst>
            <a:gs pos="0">
              <a:schemeClr val="accent3">
                <a:hueOff val="-1785407"/>
                <a:satOff val="6146"/>
                <a:lumOff val="-500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3">
                <a:hueOff val="-1785407"/>
                <a:satOff val="6146"/>
                <a:lumOff val="-500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hueOff val="-1785407"/>
              <a:satOff val="6146"/>
              <a:lumOff val="-500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 smtClean="0">
            <a:solidFill>
              <a:schemeClr val="tx1"/>
            </a:solidFill>
          </a:endParaRPr>
        </a:p>
      </dsp:txBody>
      <dsp:txXfrm rot="-5400000">
        <a:off x="1" y="3091138"/>
        <a:ext cx="495098" cy="212186"/>
      </dsp:txXfrm>
    </dsp:sp>
    <dsp:sp modelId="{FB21711F-29FA-4DD0-8F3C-2057DF279F2E}">
      <dsp:nvSpPr>
        <dsp:cNvPr id="0" name=""/>
        <dsp:cNvSpPr/>
      </dsp:nvSpPr>
      <dsp:spPr>
        <a:xfrm rot="5400000">
          <a:off x="4383678" y="-929442"/>
          <a:ext cx="414542" cy="81917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-1785407"/>
              <a:satOff val="6146"/>
              <a:lumOff val="-500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повышению уровня собираемости налогов, снижению доли теневого сектора экономики;</a:t>
          </a:r>
        </a:p>
      </dsp:txBody>
      <dsp:txXfrm rot="-5400000">
        <a:off x="495099" y="2979373"/>
        <a:ext cx="8171465" cy="374070"/>
      </dsp:txXfrm>
    </dsp:sp>
    <dsp:sp modelId="{F00E930B-F0DB-4564-AF70-C78DBFC228C2}">
      <dsp:nvSpPr>
        <dsp:cNvPr id="0" name=""/>
        <dsp:cNvSpPr/>
      </dsp:nvSpPr>
      <dsp:spPr>
        <a:xfrm rot="5400000">
          <a:off x="-106092" y="3611174"/>
          <a:ext cx="707284" cy="495098"/>
        </a:xfrm>
        <a:prstGeom prst="chevron">
          <a:avLst/>
        </a:prstGeom>
        <a:gradFill rotWithShape="0">
          <a:gsLst>
            <a:gs pos="0">
              <a:schemeClr val="accent3">
                <a:hueOff val="-2380543"/>
                <a:satOff val="8194"/>
                <a:lumOff val="-6667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3">
                <a:hueOff val="-2380543"/>
                <a:satOff val="8194"/>
                <a:lumOff val="-6667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hueOff val="-2380543"/>
              <a:satOff val="8194"/>
              <a:lumOff val="-6667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i="1" kern="1200" dirty="0" smtClean="0">
            <a:latin typeface="Times New Roman" pitchFamily="18" charset="0"/>
            <a:cs typeface="Times New Roman" pitchFamily="18" charset="0"/>
          </a:endParaRPr>
        </a:p>
      </dsp:txBody>
      <dsp:txXfrm rot="-5400000">
        <a:off x="1" y="3752630"/>
        <a:ext cx="495098" cy="212186"/>
      </dsp:txXfrm>
    </dsp:sp>
    <dsp:sp modelId="{0CF6178A-3D14-4173-9C67-290CBB0C5415}">
      <dsp:nvSpPr>
        <dsp:cNvPr id="0" name=""/>
        <dsp:cNvSpPr/>
      </dsp:nvSpPr>
      <dsp:spPr>
        <a:xfrm rot="5400000">
          <a:off x="4361082" y="-379244"/>
          <a:ext cx="459734" cy="81917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-2380543"/>
              <a:satOff val="8194"/>
              <a:lumOff val="-6667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регламентация процедур контроля, учета и оценки эффективности налоговых льгот на основе концепции «налоговых расходов», развития механизма и методики оценки их эффективности;</a:t>
          </a:r>
          <a:endParaRPr lang="ru-RU" sz="14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95099" y="3509181"/>
        <a:ext cx="8169259" cy="414850"/>
      </dsp:txXfrm>
    </dsp:sp>
    <dsp:sp modelId="{84958DCF-77FF-4539-A32D-3302B5D9F724}">
      <dsp:nvSpPr>
        <dsp:cNvPr id="0" name=""/>
        <dsp:cNvSpPr/>
      </dsp:nvSpPr>
      <dsp:spPr>
        <a:xfrm rot="5400000">
          <a:off x="-106092" y="4275635"/>
          <a:ext cx="707284" cy="495098"/>
        </a:xfrm>
        <a:prstGeom prst="chevron">
          <a:avLst/>
        </a:prstGeom>
        <a:gradFill rotWithShape="0">
          <a:gsLst>
            <a:gs pos="0">
              <a:schemeClr val="accent3">
                <a:hueOff val="-2975678"/>
                <a:satOff val="10243"/>
                <a:lumOff val="-8333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3">
                <a:hueOff val="-2975678"/>
                <a:satOff val="10243"/>
                <a:lumOff val="-8333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hueOff val="-2975678"/>
              <a:satOff val="10243"/>
              <a:lumOff val="-8333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i="1" kern="1200" dirty="0" smtClean="0">
            <a:latin typeface="Times New Roman" pitchFamily="18" charset="0"/>
            <a:cs typeface="Times New Roman" pitchFamily="18" charset="0"/>
          </a:endParaRPr>
        </a:p>
      </dsp:txBody>
      <dsp:txXfrm rot="-5400000">
        <a:off x="1" y="4417091"/>
        <a:ext cx="495098" cy="212186"/>
      </dsp:txXfrm>
    </dsp:sp>
    <dsp:sp modelId="{027C8995-4972-46A8-A0E4-9B37409AAFC5}">
      <dsp:nvSpPr>
        <dsp:cNvPr id="0" name=""/>
        <dsp:cNvSpPr/>
      </dsp:nvSpPr>
      <dsp:spPr>
        <a:xfrm rot="5400000">
          <a:off x="4294324" y="332104"/>
          <a:ext cx="593250" cy="81917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-2975678"/>
              <a:satOff val="10243"/>
              <a:lumOff val="-8333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содействие вовлечению граждан в предпринимательскую деятельность и сокращение неформальной занятости, в том числе путем перехода граждан на применение налога на профессиональный доход;</a:t>
          </a:r>
          <a:endParaRPr lang="ru-RU" sz="14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95099" y="4160289"/>
        <a:ext cx="8162741" cy="535330"/>
      </dsp:txXfrm>
    </dsp:sp>
    <dsp:sp modelId="{916754CE-2B94-42C9-8036-A1C5476F9C23}">
      <dsp:nvSpPr>
        <dsp:cNvPr id="0" name=""/>
        <dsp:cNvSpPr/>
      </dsp:nvSpPr>
      <dsp:spPr>
        <a:xfrm rot="5400000">
          <a:off x="-106092" y="4809008"/>
          <a:ext cx="707284" cy="495098"/>
        </a:xfrm>
        <a:prstGeom prst="chevron">
          <a:avLst/>
        </a:prstGeom>
        <a:gradFill rotWithShape="0">
          <a:gsLst>
            <a:gs pos="0">
              <a:schemeClr val="accent3">
                <a:hueOff val="-3570814"/>
                <a:satOff val="12291"/>
                <a:lumOff val="-1000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3">
                <a:hueOff val="-3570814"/>
                <a:satOff val="12291"/>
                <a:lumOff val="-1000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hueOff val="-3570814"/>
              <a:satOff val="12291"/>
              <a:lumOff val="-1000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</dsp:txBody>
      <dsp:txXfrm rot="-5400000">
        <a:off x="1" y="4950464"/>
        <a:ext cx="495098" cy="212186"/>
      </dsp:txXfrm>
    </dsp:sp>
    <dsp:sp modelId="{F97E809F-F3D3-441B-B12B-F6E4C020C3E2}">
      <dsp:nvSpPr>
        <dsp:cNvPr id="0" name=""/>
        <dsp:cNvSpPr/>
      </dsp:nvSpPr>
      <dsp:spPr>
        <a:xfrm rot="5400000">
          <a:off x="4351006" y="993721"/>
          <a:ext cx="459734" cy="81279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-3570814"/>
              <a:satOff val="12291"/>
              <a:lumOff val="-1000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укрепление доходной части бюджета муниципального образования «Муниципальный округ </a:t>
          </a:r>
          <a:r>
            <a:rPr lang="ru-RU" sz="14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Малопургинский</a:t>
          </a:r>
          <a:r>
            <a:rPr lang="ru-RU" sz="14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район Удмуртской Республики».</a:t>
          </a:r>
          <a:endParaRPr lang="ru-RU" sz="14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16889" y="4850280"/>
        <a:ext cx="8105527" cy="41485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5CB320-AD5D-42E8-8DF0-821625D1553B}">
      <dsp:nvSpPr>
        <dsp:cNvPr id="0" name=""/>
        <dsp:cNvSpPr/>
      </dsp:nvSpPr>
      <dsp:spPr>
        <a:xfrm>
          <a:off x="3003720" y="898101"/>
          <a:ext cx="2766964" cy="1753411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28575" cap="flat" cmpd="sng" algn="ctr">
          <a:solidFill>
            <a:srgbClr val="0070C0"/>
          </a:solidFill>
          <a:prstDash val="solid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Расходы бюджета социальной направленности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1 133 009,2 тыс. рублей</a:t>
          </a:r>
        </a:p>
      </dsp:txBody>
      <dsp:txXfrm>
        <a:off x="3089314" y="983695"/>
        <a:ext cx="2595776" cy="1582223"/>
      </dsp:txXfrm>
    </dsp:sp>
    <dsp:sp modelId="{D7EFC697-BC8F-4557-A039-161B7709233A}">
      <dsp:nvSpPr>
        <dsp:cNvPr id="0" name=""/>
        <dsp:cNvSpPr/>
      </dsp:nvSpPr>
      <dsp:spPr>
        <a:xfrm rot="20386741">
          <a:off x="5752524" y="1163367"/>
          <a:ext cx="58929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89290" y="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8D484F-079A-45E3-A654-9B10A3DE1832}">
      <dsp:nvSpPr>
        <dsp:cNvPr id="0" name=""/>
        <dsp:cNvSpPr/>
      </dsp:nvSpPr>
      <dsp:spPr>
        <a:xfrm>
          <a:off x="6323655" y="-123125"/>
          <a:ext cx="2286944" cy="1526918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 </a:t>
          </a:r>
          <a:endParaRPr lang="ru-RU" sz="3600" kern="1200" dirty="0"/>
        </a:p>
      </dsp:txBody>
      <dsp:txXfrm>
        <a:off x="6398193" y="-48587"/>
        <a:ext cx="2137868" cy="1377842"/>
      </dsp:txXfrm>
    </dsp:sp>
    <dsp:sp modelId="{321571DC-5EF7-4266-98E8-24BA1D916FB4}">
      <dsp:nvSpPr>
        <dsp:cNvPr id="0" name=""/>
        <dsp:cNvSpPr/>
      </dsp:nvSpPr>
      <dsp:spPr>
        <a:xfrm rot="1477422">
          <a:off x="5742115" y="2539809"/>
          <a:ext cx="62834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28346" y="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B33CD9-E8FB-4B62-8C9D-A0A92B394EDA}">
      <dsp:nvSpPr>
        <dsp:cNvPr id="0" name=""/>
        <dsp:cNvSpPr/>
      </dsp:nvSpPr>
      <dsp:spPr>
        <a:xfrm>
          <a:off x="6341891" y="2423347"/>
          <a:ext cx="2268708" cy="1534559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 </a:t>
          </a:r>
          <a:endParaRPr lang="ru-RU" sz="3600" kern="1200" dirty="0"/>
        </a:p>
      </dsp:txBody>
      <dsp:txXfrm>
        <a:off x="6416802" y="2498258"/>
        <a:ext cx="2118886" cy="1384737"/>
      </dsp:txXfrm>
    </dsp:sp>
    <dsp:sp modelId="{BD75B62A-5143-469C-9E0E-6D8875C665B7}">
      <dsp:nvSpPr>
        <dsp:cNvPr id="0" name=""/>
        <dsp:cNvSpPr/>
      </dsp:nvSpPr>
      <dsp:spPr>
        <a:xfrm rot="9449254">
          <a:off x="2469805" y="2454478"/>
          <a:ext cx="55506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55063" y="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3423AB-20EC-4040-B592-77083BA87220}">
      <dsp:nvSpPr>
        <dsp:cNvPr id="0" name=""/>
        <dsp:cNvSpPr/>
      </dsp:nvSpPr>
      <dsp:spPr>
        <a:xfrm>
          <a:off x="76210" y="2229309"/>
          <a:ext cx="2414744" cy="1663698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 </a:t>
          </a:r>
          <a:endParaRPr lang="ru-RU" sz="3600" kern="1200" dirty="0"/>
        </a:p>
      </dsp:txBody>
      <dsp:txXfrm>
        <a:off x="157425" y="2310524"/>
        <a:ext cx="2252314" cy="1501268"/>
      </dsp:txXfrm>
    </dsp:sp>
    <dsp:sp modelId="{04591F4C-B869-48B3-A01E-AD246E15D973}">
      <dsp:nvSpPr>
        <dsp:cNvPr id="0" name=""/>
        <dsp:cNvSpPr/>
      </dsp:nvSpPr>
      <dsp:spPr>
        <a:xfrm rot="11838533">
          <a:off x="2384951" y="1249483"/>
          <a:ext cx="63310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33104" y="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FFF3BE-94E2-4DCD-8616-44E24EDE66A4}">
      <dsp:nvSpPr>
        <dsp:cNvPr id="0" name=""/>
        <dsp:cNvSpPr/>
      </dsp:nvSpPr>
      <dsp:spPr>
        <a:xfrm>
          <a:off x="0" y="0"/>
          <a:ext cx="2399286" cy="1562901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5875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>
        <a:off x="76295" y="76295"/>
        <a:ext cx="2246696" cy="141031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0.6038</cdr:x>
      <cdr:y>0.085</cdr:y>
    </cdr:from>
    <cdr:to>
      <cdr:x>0.82284</cdr:x>
      <cdr:y>0.16375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969767" y="388640"/>
          <a:ext cx="1440108" cy="3600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Дотации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0.76606</cdr:x>
      <cdr:y>0.61667</cdr:y>
    </cdr:from>
    <cdr:to>
      <cdr:x>0.95225</cdr:x>
      <cdr:y>0.71683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036567" y="2819400"/>
          <a:ext cx="1224130" cy="4579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Субсидии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0.21143</cdr:x>
      <cdr:y>0.77822</cdr:y>
    </cdr:from>
    <cdr:to>
      <cdr:x>0.44143</cdr:x>
      <cdr:y>0.91997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390055" y="3558009"/>
          <a:ext cx="1512159" cy="6480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Субвенции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0.11265</cdr:x>
      <cdr:y>0.11673</cdr:y>
    </cdr:from>
    <cdr:to>
      <cdr:x>0.325</cdr:x>
      <cdr:y>0.19931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740632" y="533690"/>
          <a:ext cx="1396143" cy="3775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endParaRPr lang="ru-RU" sz="1800" dirty="0"/>
        </a:p>
      </cdr:txBody>
    </cdr:sp>
  </cdr:relSizeAnchor>
  <cdr:relSizeAnchor xmlns:cdr="http://schemas.openxmlformats.org/drawingml/2006/chartDrawing">
    <cdr:from>
      <cdr:x>0.91238</cdr:x>
      <cdr:y>0.03798</cdr:y>
    </cdr:from>
    <cdr:to>
      <cdr:x>0.98858</cdr:x>
      <cdr:y>0.96711</cdr:y>
    </cdr:to>
    <cdr:sp macro="" textlink="">
      <cdr:nvSpPr>
        <cdr:cNvPr id="7" name="Правая фигурная скобка 6"/>
        <cdr:cNvSpPr/>
      </cdr:nvSpPr>
      <cdr:spPr>
        <a:xfrm xmlns:a="http://schemas.openxmlformats.org/drawingml/2006/main">
          <a:off x="5998567" y="173633"/>
          <a:ext cx="500969" cy="4248000"/>
        </a:xfrm>
        <a:prstGeom xmlns:a="http://schemas.openxmlformats.org/drawingml/2006/main" prst="rightBrace">
          <a:avLst>
            <a:gd name="adj1" fmla="val 8333"/>
            <a:gd name="adj2" fmla="val 49783"/>
          </a:avLst>
        </a:prstGeom>
        <a:ln xmlns:a="http://schemas.openxmlformats.org/drawingml/2006/main" w="38100">
          <a:solidFill>
            <a:srgbClr val="6699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 xmlns:a="http://schemas.openxmlformats.org/drawingml/2006/main"/>
        <a:p xmlns:a="http://schemas.openxmlformats.org/drawingml/2006/main">
          <a:endParaRPr lang="ru-RU" b="1" cap="none" spc="0" dirty="0">
            <a:ln w="11430">
              <a:solidFill>
                <a:sysClr val="windowText" lastClr="000000"/>
              </a:solidFill>
            </a:ln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0.36041</cdr:x>
      <cdr:y>0.01667</cdr:y>
    </cdr:from>
    <cdr:to>
      <cdr:x>0.54585</cdr:x>
      <cdr:y>0.085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369567" y="76235"/>
          <a:ext cx="1219200" cy="3124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Иные</a:t>
          </a:r>
          <a:r>
            <a:rPr lang="ru-RU" sz="1800" dirty="0" smtClean="0"/>
            <a:t> МБТ</a:t>
          </a:r>
          <a:endParaRPr lang="ru-RU" sz="18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0.06195</cdr:x>
      <cdr:y>0.61429</cdr:y>
    </cdr:from>
    <cdr:to>
      <cdr:x>0.9292</cdr:x>
      <cdr:y>0.91304</cdr:y>
    </cdr:to>
    <cdr:sp macro="" textlink="">
      <cdr:nvSpPr>
        <cdr:cNvPr id="3" name="Скругленный прямоугольник 2"/>
        <cdr:cNvSpPr/>
      </cdr:nvSpPr>
      <cdr:spPr>
        <a:xfrm xmlns:a="http://schemas.openxmlformats.org/drawingml/2006/main">
          <a:off x="533427" y="3229814"/>
          <a:ext cx="7467543" cy="1570786"/>
        </a:xfrm>
        <a:prstGeom xmlns:a="http://schemas.openxmlformats.org/drawingml/2006/main" prst="roundRect">
          <a:avLst/>
        </a:prstGeom>
        <a:solidFill xmlns:a="http://schemas.openxmlformats.org/drawingml/2006/main">
          <a:srgbClr val="F273AF">
            <a:alpha val="0"/>
          </a:srgbClr>
        </a:solidFill>
        <a:ln xmlns:a="http://schemas.openxmlformats.org/drawingml/2006/main">
          <a:prstDash val="solid"/>
        </a:ln>
        <a:effectLst xmlns:a="http://schemas.openxmlformats.org/drawingml/2006/main">
          <a:glow rad="63500">
            <a:schemeClr val="accent1">
              <a:satMod val="175000"/>
              <a:alpha val="40000"/>
            </a:schemeClr>
          </a:glow>
        </a:effectLst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20</a:t>
          </a:r>
          <a:r>
            <a:rPr lang="en-US" sz="1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ru-RU" sz="1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году сохранилась социальная направленность бюджета муниципального образования «Муниципальный округ </a:t>
          </a:r>
          <a:r>
            <a:rPr lang="ru-RU" sz="1600" b="1" dirty="0" err="1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Малопургинский</a:t>
          </a:r>
          <a:r>
            <a:rPr lang="ru-RU" sz="1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район Удмуртской Республики». </a:t>
          </a:r>
          <a:r>
            <a:rPr lang="en-US" sz="1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  <a:r>
            <a:rPr lang="ru-RU" sz="1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6,4 % всех расходов бюджета – это расходы на финансирование социальной сферы (образование, культуру, социальную политику, физическую культуру и спорт)</a:t>
          </a:r>
          <a:endParaRPr lang="ru-RU" sz="1600" b="1" dirty="0">
            <a:solidFill>
              <a:srgbClr val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0.8719</cdr:x>
      <cdr:y>0.22365</cdr:y>
    </cdr:from>
    <cdr:to>
      <cdr:x>0.90458</cdr:x>
      <cdr:y>0.42177</cdr:y>
    </cdr:to>
    <cdr:sp macro="" textlink="">
      <cdr:nvSpPr>
        <cdr:cNvPr id="2" name="Правая фигурная скобка 1"/>
        <cdr:cNvSpPr/>
      </cdr:nvSpPr>
      <cdr:spPr>
        <a:xfrm xmlns:a="http://schemas.openxmlformats.org/drawingml/2006/main">
          <a:off x="6353173" y="1135081"/>
          <a:ext cx="238127" cy="1005525"/>
        </a:xfrm>
        <a:prstGeom xmlns:a="http://schemas.openxmlformats.org/drawingml/2006/main" prst="rightBrace">
          <a:avLst>
            <a:gd name="adj1" fmla="val 0"/>
            <a:gd name="adj2" fmla="val 50000"/>
          </a:avLst>
        </a:prstGeom>
        <a:ln xmlns:a="http://schemas.openxmlformats.org/drawingml/2006/main" w="41275" cmpd="sng">
          <a:headEnd type="stealth"/>
          <a:tailEnd type="stealth" w="med" len="med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0.74107</cdr:x>
      <cdr:y>0.39742</cdr:y>
    </cdr:from>
    <cdr:to>
      <cdr:x>0.79464</cdr:x>
      <cdr:y>0.46366</cdr:y>
    </cdr:to>
    <cdr:sp macro="" textlink="">
      <cdr:nvSpPr>
        <cdr:cNvPr id="2" name="TextBox 1"/>
        <cdr:cNvSpPr txBox="1"/>
      </cdr:nvSpPr>
      <cdr:spPr>
        <a:xfrm xmlns:a="http://schemas.openxmlformats.org/drawingml/2006/main" rot="13097177" flipV="1">
          <a:off x="6324600" y="1371600"/>
          <a:ext cx="4572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0.6875</cdr:x>
      <cdr:y>0.35327</cdr:y>
    </cdr:from>
    <cdr:to>
      <cdr:x>0.79464</cdr:x>
      <cdr:y>0.61822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867400" y="12192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5" y="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9378AE-47F6-4CF3-99F7-41DE5E005EA0}" type="datetimeFigureOut">
              <a:rPr lang="ru-RU" smtClean="0"/>
              <a:pPr/>
              <a:t>03.04.2023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5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B52F5E-54B1-493C-A8EC-56FCA59DDC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8686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BFE69-1005-4923-805C-B57929B32BD0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91602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52F5E-54B1-493C-A8EC-56FCA59DDC22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9592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52F5E-54B1-493C-A8EC-56FCA59DDC22}" type="slidenum">
              <a:rPr lang="ru-RU" smtClean="0"/>
              <a:pPr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9592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52F5E-54B1-493C-A8EC-56FCA59DDC22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3723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52F5E-54B1-493C-A8EC-56FCA59DDC22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0667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52F5E-54B1-493C-A8EC-56FCA59DDC22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4186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BFE69-1005-4923-805C-B57929B32BD0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4434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52F5E-54B1-493C-A8EC-56FCA59DDC22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127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52F5E-54B1-493C-A8EC-56FCA59DDC22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5748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52F5E-54B1-493C-A8EC-56FCA59DDC22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2576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BFE69-1005-4923-805C-B57929B32BD0}" type="slidenum">
              <a:rPr lang="ru-RU" smtClean="0"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8479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8B44B4-8A59-4247-A73F-0EA3BD31722C}" type="slidenum">
              <a:rPr lang="ru-RU" altLang="en-US" smtClean="0"/>
              <a:pPr>
                <a:defRPr/>
              </a:pPr>
              <a:t>‹#›</a:t>
            </a:fld>
            <a:endParaRPr lang="ru-RU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8C3DF0-3E39-41C6-AF0A-F4DE5BCA67E3}" type="slidenum">
              <a:rPr lang="ru-RU" altLang="en-US" smtClean="0"/>
              <a:pPr>
                <a:defRPr/>
              </a:pPr>
              <a:t>‹#›</a:t>
            </a:fld>
            <a:endParaRPr lang="ru-RU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740945-AE74-4E97-BC73-8B93EA020ED2}" type="slidenum">
              <a:rPr lang="ru-RU" altLang="en-US" smtClean="0"/>
              <a:pPr>
                <a:defRPr/>
              </a:pPr>
              <a:t>‹#›</a:t>
            </a:fld>
            <a:endParaRPr lang="ru-RU" altLang="en-US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1D9BE2-D30B-476E-B33D-EECC05711F8D}" type="slidenum">
              <a:rPr lang="ru-RU" altLang="en-US"/>
              <a:pPr>
                <a:defRPr/>
              </a:pPr>
              <a:t>‹#›</a:t>
            </a:fld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2409676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2ED3D-AE6F-4B50-891F-AF21B83345F3}" type="slidenum">
              <a:rPr lang="ru-RU" altLang="en-US" smtClean="0"/>
              <a:pPr>
                <a:defRPr/>
              </a:pPr>
              <a:t>‹#›</a:t>
            </a:fld>
            <a:endParaRPr lang="ru-RU" alt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8C0DED-1D59-4565-971A-72EFE641D4CE}" type="slidenum">
              <a:rPr lang="ru-RU" altLang="en-US" smtClean="0"/>
              <a:pPr>
                <a:defRPr/>
              </a:pPr>
              <a:t>‹#›</a:t>
            </a:fld>
            <a:endParaRPr lang="ru-RU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440551-6719-423A-A66C-EADCFD3CF8BE}" type="slidenum">
              <a:rPr lang="ru-RU" altLang="en-US" smtClean="0"/>
              <a:pPr>
                <a:defRPr/>
              </a:pPr>
              <a:t>‹#›</a:t>
            </a:fld>
            <a:endParaRPr lang="ru-RU" alt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A23E2B-451B-462D-9AA6-D649AC1A16B2}" type="slidenum">
              <a:rPr lang="ru-RU" altLang="en-US" smtClean="0"/>
              <a:pPr>
                <a:defRPr/>
              </a:pPr>
              <a:t>‹#›</a:t>
            </a:fld>
            <a:endParaRPr lang="ru-RU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3286FB-90DD-4C52-BDAA-6C75EDF76CF8}" type="slidenum">
              <a:rPr lang="ru-RU" altLang="en-US" smtClean="0"/>
              <a:pPr>
                <a:defRPr/>
              </a:pPr>
              <a:t>‹#›</a:t>
            </a:fld>
            <a:endParaRPr lang="ru-RU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CA5CD5-649D-499F-9CFC-13BE9103EA33}" type="slidenum">
              <a:rPr lang="ru-RU" altLang="en-US" smtClean="0"/>
              <a:pPr>
                <a:defRPr/>
              </a:pPr>
              <a:t>‹#›</a:t>
            </a:fld>
            <a:endParaRPr lang="ru-RU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08EA64-D86A-4AB4-8F7C-B33916CCFDE3}" type="slidenum">
              <a:rPr lang="ru-RU" altLang="en-US" smtClean="0"/>
              <a:pPr>
                <a:defRPr/>
              </a:pPr>
              <a:t>‹#›</a:t>
            </a:fld>
            <a:endParaRPr lang="ru-RU" alt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713FA5-84CB-4ECE-A5D5-BD24261976F3}" type="slidenum">
              <a:rPr lang="ru-RU" altLang="en-US" smtClean="0"/>
              <a:pPr>
                <a:defRPr/>
              </a:pPr>
              <a:t>‹#›</a:t>
            </a:fld>
            <a:endParaRPr lang="ru-RU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57C1408-2C2B-4E95-8ED4-2A456171D074}" type="slidenum">
              <a:rPr lang="ru-RU" altLang="en-US" smtClean="0"/>
              <a:pPr>
                <a:defRPr/>
              </a:pPr>
              <a:t>‹#›</a:t>
            </a:fld>
            <a:endParaRPr lang="ru-RU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398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wmf"/><Relationship Id="rId4" Type="http://schemas.openxmlformats.org/officeDocument/2006/relationships/hyperlink" Target="mailto:rfompurga@udm.net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hart" Target="../charts/chart4.xml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wmf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emf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4"/>
          <p:cNvSpPr>
            <a:spLocks noGrp="1" noChangeArrowheads="1"/>
          </p:cNvSpPr>
          <p:nvPr>
            <p:ph idx="1"/>
          </p:nvPr>
        </p:nvSpPr>
        <p:spPr>
          <a:xfrm>
            <a:off x="457200" y="1219201"/>
            <a:ext cx="8229600" cy="4038600"/>
          </a:xfr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2500" lnSpcReduction="10000"/>
          </a:bodyPr>
          <a:lstStyle/>
          <a:p>
            <a:pPr eaLnBrk="1" hangingPunct="1">
              <a:buFont typeface="Wingdings" pitchFamily="2" charset="2"/>
              <a:buNone/>
            </a:pPr>
            <a:endParaRPr lang="ru-RU" dirty="0" smtClean="0">
              <a:solidFill>
                <a:srgbClr val="FF330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ru-RU" b="1" dirty="0" smtClean="0">
              <a:solidFill>
                <a:srgbClr val="FF3300"/>
              </a:solidFill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ru-RU" b="1" u="sng" dirty="0" smtClean="0">
                <a:solidFill>
                  <a:schemeClr val="tx1"/>
                </a:solidFill>
                <a:latin typeface="Times New Roman" pitchFamily="18" charset="0"/>
              </a:rPr>
              <a:t>БЮДЖЕТ ДЛЯ ГРАЖДАН</a:t>
            </a:r>
          </a:p>
          <a:p>
            <a:pPr algn="ctr">
              <a:lnSpc>
                <a:spcPct val="150000"/>
              </a:lnSpc>
              <a:buNone/>
            </a:pP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</a:rPr>
              <a:t>(</a:t>
            </a: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</a:rPr>
              <a:t>к </a:t>
            </a:r>
            <a:r>
              <a:rPr lang="ru-RU" b="1" i="1" dirty="0" smtClean="0">
                <a:solidFill>
                  <a:srgbClr val="000000"/>
                </a:solidFill>
                <a:latin typeface="Times New Roman" pitchFamily="18" charset="0"/>
              </a:rPr>
              <a:t>Решению </a:t>
            </a: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</a:rPr>
              <a:t>Совета депутатов муниципального образования «Муниципальный округ </a:t>
            </a:r>
            <a:r>
              <a:rPr lang="ru-RU" b="1" i="1" dirty="0" err="1">
                <a:solidFill>
                  <a:srgbClr val="000000"/>
                </a:solidFill>
                <a:latin typeface="Times New Roman" pitchFamily="18" charset="0"/>
              </a:rPr>
              <a:t>Малопургинский</a:t>
            </a: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</a:rPr>
              <a:t> район Удмуртской Республики» </a:t>
            </a:r>
            <a:r>
              <a:rPr lang="ru-RU" b="1" i="1" dirty="0" smtClean="0">
                <a:solidFill>
                  <a:srgbClr val="000000"/>
                </a:solidFill>
                <a:latin typeface="Times New Roman" pitchFamily="18" charset="0"/>
              </a:rPr>
              <a:t>от 23 марта 2023 года № 16-7-312 «Об </a:t>
            </a: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</a:rPr>
              <a:t>исполнении бюджета муниципального образования </a:t>
            </a:r>
            <a:r>
              <a:rPr lang="ru-RU" b="1" i="1" dirty="0" smtClean="0">
                <a:solidFill>
                  <a:srgbClr val="000000"/>
                </a:solidFill>
                <a:latin typeface="Times New Roman" pitchFamily="18" charset="0"/>
              </a:rPr>
              <a:t>«Муниципальный округ </a:t>
            </a:r>
            <a:r>
              <a:rPr lang="ru-RU" b="1" i="1" dirty="0" err="1" smtClean="0">
                <a:solidFill>
                  <a:srgbClr val="000000"/>
                </a:solidFill>
                <a:latin typeface="Times New Roman" pitchFamily="18" charset="0"/>
              </a:rPr>
              <a:t>Малопургинский</a:t>
            </a:r>
            <a:r>
              <a:rPr lang="ru-RU" b="1" i="1" dirty="0" smtClean="0">
                <a:solidFill>
                  <a:srgbClr val="000000"/>
                </a:solidFill>
                <a:latin typeface="Times New Roman" pitchFamily="18" charset="0"/>
              </a:rPr>
              <a:t> район Удмуртской Республики» за </a:t>
            </a:r>
            <a:r>
              <a:rPr lang="ru-RU" b="1" i="1" dirty="0">
                <a:solidFill>
                  <a:schemeClr val="tx1"/>
                </a:solidFill>
                <a:latin typeface="Times New Roman" pitchFamily="18" charset="0"/>
              </a:rPr>
              <a:t>20</a:t>
            </a:r>
            <a:r>
              <a:rPr lang="en-US" b="1" i="1" dirty="0" smtClean="0">
                <a:solidFill>
                  <a:schemeClr val="tx1"/>
                </a:solidFill>
                <a:latin typeface="Times New Roman" pitchFamily="18" charset="0"/>
              </a:rPr>
              <a:t>2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</a:rPr>
              <a:t>2 </a:t>
            </a: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</a:rPr>
              <a:t>год</a:t>
            </a:r>
            <a:r>
              <a:rPr lang="ru-RU" b="1" i="1" dirty="0" smtClean="0">
                <a:solidFill>
                  <a:srgbClr val="000000"/>
                </a:solidFill>
                <a:latin typeface="Times New Roman" pitchFamily="18" charset="0"/>
              </a:rPr>
              <a:t>»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</a:rPr>
              <a:t>)</a:t>
            </a:r>
          </a:p>
          <a:p>
            <a:pPr algn="ctr" eaLnBrk="1" hangingPunct="1">
              <a:lnSpc>
                <a:spcPct val="50000"/>
              </a:lnSpc>
              <a:buFont typeface="Wingdings" pitchFamily="2" charset="2"/>
              <a:buNone/>
            </a:pPr>
            <a:endParaRPr lang="ru-RU" sz="2400" b="1" dirty="0" smtClean="0">
              <a:latin typeface="Times New Roman" pitchFamily="18" charset="0"/>
            </a:endParaRPr>
          </a:p>
          <a:p>
            <a:pPr algn="ctr" eaLnBrk="1" hangingPunct="1">
              <a:lnSpc>
                <a:spcPct val="50000"/>
              </a:lnSpc>
              <a:buFont typeface="Wingdings" pitchFamily="2" charset="2"/>
              <a:buNone/>
            </a:pPr>
            <a:endParaRPr lang="ru-RU" sz="2400" b="1" dirty="0" smtClean="0">
              <a:latin typeface="Times New Roman" pitchFamily="18" charset="0"/>
            </a:endParaRPr>
          </a:p>
          <a:p>
            <a:pPr algn="ctr" eaLnBrk="1" hangingPunct="1">
              <a:lnSpc>
                <a:spcPct val="50000"/>
              </a:lnSpc>
              <a:buFont typeface="Wingdings" pitchFamily="2" charset="2"/>
              <a:buNone/>
            </a:pPr>
            <a:endParaRPr lang="ru-RU" sz="2400" b="1" dirty="0" smtClean="0">
              <a:latin typeface="Times New Roman" pitchFamily="18" charset="0"/>
            </a:endParaRPr>
          </a:p>
          <a:p>
            <a:pPr algn="ctr" eaLnBrk="1" hangingPunct="1">
              <a:lnSpc>
                <a:spcPct val="50000"/>
              </a:lnSpc>
              <a:buFont typeface="Wingdings" pitchFamily="2" charset="2"/>
              <a:buNone/>
            </a:pPr>
            <a:endParaRPr lang="ru-RU" sz="2400" b="1" dirty="0" smtClean="0">
              <a:latin typeface="Times New Roman" pitchFamily="18" charset="0"/>
            </a:endParaRPr>
          </a:p>
          <a:p>
            <a:pPr algn="ctr" eaLnBrk="1" hangingPunct="1">
              <a:lnSpc>
                <a:spcPct val="50000"/>
              </a:lnSpc>
              <a:buFont typeface="Wingdings" pitchFamily="2" charset="2"/>
              <a:buNone/>
            </a:pPr>
            <a:endParaRPr lang="ru-RU" sz="2400" b="1" dirty="0" smtClean="0">
              <a:latin typeface="Times New Roman" pitchFamily="18" charset="0"/>
            </a:endParaRPr>
          </a:p>
          <a:p>
            <a:pPr algn="ctr" eaLnBrk="1" hangingPunct="1">
              <a:lnSpc>
                <a:spcPct val="50000"/>
              </a:lnSpc>
              <a:buFont typeface="Wingdings" pitchFamily="2" charset="2"/>
              <a:buNone/>
            </a:pPr>
            <a:endParaRPr lang="ru-RU" sz="2400" b="1" dirty="0" smtClean="0">
              <a:latin typeface="Times New Roman" pitchFamily="18" charset="0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9088" y="533400"/>
            <a:ext cx="8686800" cy="838200"/>
          </a:xfrm>
          <a:noFill/>
          <a:ln>
            <a:solidFill>
              <a:schemeClr val="accent1">
                <a:alpha val="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algn="ctr" eaLnBrk="1" hangingPunct="1">
              <a:lnSpc>
                <a:spcPct val="70000"/>
              </a:lnSpc>
            </a:pP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</a:rPr>
              <a:t>Муниципальное образование </a:t>
            </a:r>
            <a:b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</a:rPr>
              <a:t>«Муниципальный округ </a:t>
            </a:r>
            <a:r>
              <a:rPr lang="ru-RU" sz="2400" b="1" i="1" dirty="0" err="1" smtClean="0">
                <a:solidFill>
                  <a:schemeClr val="tx1"/>
                </a:solidFill>
                <a:latin typeface="Times New Roman" pitchFamily="18" charset="0"/>
              </a:rPr>
              <a:t>Малопургинский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</a:rPr>
              <a:t> район </a:t>
            </a:r>
            <a:b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</a:rPr>
              <a:t>Удмуртской Республики»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5410200"/>
            <a:ext cx="8278688" cy="1331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Управление финансов Администрации</a:t>
            </a:r>
          </a:p>
          <a:p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Малопургинский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53000" y="5410200"/>
            <a:ext cx="3624681" cy="1331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Телефон (34138) 4-12-79</a:t>
            </a:r>
          </a:p>
          <a:p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Факс         (34138) 4-12-79</a:t>
            </a:r>
          </a:p>
          <a:p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E-mail       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rfompurga@udm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.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net</a:t>
            </a:r>
            <a:endParaRPr lang="en-US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Адрес        427820,УР, с.Малая Пурга, пл.Победы,д.1</a:t>
            </a:r>
          </a:p>
          <a:p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Начальник Управления финансов  Минагулова Р.Р.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131" name="SapphireHiddenControl" r:id="rId2" imgW="6095880" imgH="4067280"/>
        </mc:Choice>
        <mc:Fallback>
          <p:control name="SapphireHiddenControl" r:id="rId2" imgW="6095880" imgH="4067280">
            <p:pic>
              <p:nvPicPr>
                <p:cNvPr id="0" name="SapphireHiddenControl" hidden="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6096000" cy="40671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828675" y="228600"/>
            <a:ext cx="7848600" cy="99060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налоговых и неналоговых доходов </a:t>
            </a:r>
            <a:endParaRPr lang="ru-RU" sz="18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«Муниципальный округ </a:t>
            </a:r>
            <a:r>
              <a:rPr lang="ru-RU" sz="1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Малопургинский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Удмуртской Республики» 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</a:t>
            </a:r>
            <a:r>
              <a:rPr lang="en-US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ru-RU" dirty="0" smtClean="0"/>
              <a:t> 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525815" y="5395912"/>
            <a:ext cx="3415530" cy="533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неналоговые доходы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524501" y="6172199"/>
            <a:ext cx="3416844" cy="533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Доходы от использования имущества</a:t>
            </a:r>
            <a:endParaRPr lang="ru-RU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238250" y="3462337"/>
            <a:ext cx="3276600" cy="5429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Государственная пошлина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228725" y="2709862"/>
            <a:ext cx="3276600" cy="5810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>
              <a:lnSpc>
                <a:spcPct val="90000"/>
              </a:lnSpc>
            </a:pP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Налоги на совокупный доход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237931" y="4233862"/>
            <a:ext cx="3258185" cy="533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>
              <a:lnSpc>
                <a:spcPct val="90000"/>
              </a:lnSpc>
            </a:pP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Акцизы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219516" y="1852612"/>
            <a:ext cx="3276600" cy="533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>
              <a:lnSpc>
                <a:spcPct val="90000"/>
              </a:lnSpc>
            </a:pP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Налог на доходы физических лиц 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524501" y="4710112"/>
            <a:ext cx="3416845" cy="533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Штрафы</a:t>
            </a:r>
            <a:endParaRPr lang="ru-RU" b="1" i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505450" y="3938587"/>
            <a:ext cx="3435897" cy="5429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>
              <a:lnSpc>
                <a:spcPct val="90000"/>
              </a:lnSpc>
            </a:pP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Доходы от 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продажи имущества</a:t>
            </a:r>
            <a:endParaRPr lang="ru-RU" b="1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514976" y="3138486"/>
            <a:ext cx="3426372" cy="6286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>
              <a:lnSpc>
                <a:spcPct val="90000"/>
              </a:lnSpc>
            </a:pP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Налоги на имущество</a:t>
            </a:r>
            <a:endParaRPr lang="ru-RU" b="1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524501" y="2328862"/>
            <a:ext cx="3416844" cy="609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>
              <a:lnSpc>
                <a:spcPct val="90000"/>
              </a:lnSpc>
            </a:pP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Платные услуги 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компенсация 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затрат государства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524501" y="1585912"/>
            <a:ext cx="3416844" cy="533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>
              <a:lnSpc>
                <a:spcPct val="90000"/>
              </a:lnSpc>
            </a:pP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Платежи за пользование природными ресурсами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81000" y="5105400"/>
            <a:ext cx="4114800" cy="1676400"/>
          </a:xfrm>
          <a:prstGeom prst="round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kern="0" dirty="0">
                <a:solidFill>
                  <a:prstClr val="black"/>
                </a:solidFill>
                <a:latin typeface="Bahnschrift Light" panose="020B0502040204020203" pitchFamily="34" charset="0"/>
                <a:cs typeface="Times New Roman" panose="02020603050405020304" pitchFamily="18" charset="0"/>
              </a:rPr>
              <a:t>Основной источник налоговых и неналоговых доходов – налог на доходы физических лиц. В 20</a:t>
            </a:r>
            <a:r>
              <a:rPr lang="en-US" sz="1300" kern="0" dirty="0" smtClean="0">
                <a:solidFill>
                  <a:prstClr val="black"/>
                </a:solidFill>
                <a:latin typeface="Bahnschrift Light" panose="020B0502040204020203" pitchFamily="34" charset="0"/>
                <a:cs typeface="Times New Roman" panose="02020603050405020304" pitchFamily="18" charset="0"/>
              </a:rPr>
              <a:t>2</a:t>
            </a:r>
            <a:r>
              <a:rPr lang="ru-RU" sz="1300" kern="0" dirty="0" smtClean="0">
                <a:solidFill>
                  <a:prstClr val="black"/>
                </a:solidFill>
                <a:latin typeface="Bahnschrift Light" panose="020B0502040204020203" pitchFamily="34" charset="0"/>
                <a:cs typeface="Times New Roman" panose="02020603050405020304" pitchFamily="18" charset="0"/>
              </a:rPr>
              <a:t>2 </a:t>
            </a:r>
            <a:r>
              <a:rPr lang="ru-RU" sz="1300" kern="0" dirty="0">
                <a:solidFill>
                  <a:prstClr val="black"/>
                </a:solidFill>
                <a:latin typeface="Bahnschrift Light" panose="020B0502040204020203" pitchFamily="34" charset="0"/>
                <a:cs typeface="Times New Roman" panose="02020603050405020304" pitchFamily="18" charset="0"/>
              </a:rPr>
              <a:t>году поступление налога на доходы физических лиц в бюджет муниципального образования </a:t>
            </a:r>
            <a:r>
              <a:rPr lang="ru-RU" sz="1300" kern="0" dirty="0" smtClean="0">
                <a:solidFill>
                  <a:prstClr val="black"/>
                </a:solidFill>
                <a:latin typeface="Bahnschrift Light" panose="020B0502040204020203" pitchFamily="34" charset="0"/>
                <a:cs typeface="Times New Roman" panose="02020603050405020304" pitchFamily="18" charset="0"/>
              </a:rPr>
              <a:t>«Муниципальный округ </a:t>
            </a:r>
            <a:r>
              <a:rPr lang="ru-RU" sz="1300" kern="0" dirty="0" err="1" smtClean="0">
                <a:solidFill>
                  <a:prstClr val="black"/>
                </a:solidFill>
                <a:latin typeface="Bahnschrift Light" panose="020B0502040204020203" pitchFamily="34" charset="0"/>
                <a:cs typeface="Times New Roman" panose="02020603050405020304" pitchFamily="18" charset="0"/>
              </a:rPr>
              <a:t>Малопургинский</a:t>
            </a:r>
            <a:r>
              <a:rPr lang="ru-RU" sz="1300" kern="0" dirty="0" smtClean="0">
                <a:solidFill>
                  <a:prstClr val="black"/>
                </a:solidFill>
                <a:latin typeface="Bahnschrift Light" panose="020B0502040204020203" pitchFamily="34" charset="0"/>
                <a:cs typeface="Times New Roman" panose="02020603050405020304" pitchFamily="18" charset="0"/>
              </a:rPr>
              <a:t> район Удмуртской Республики» составило </a:t>
            </a:r>
            <a:r>
              <a:rPr lang="ru-RU" sz="1300" b="1" kern="0" dirty="0" smtClean="0">
                <a:solidFill>
                  <a:schemeClr val="tx1"/>
                </a:solidFill>
                <a:latin typeface="Bahnschrift Light" panose="020B0502040204020203" pitchFamily="34" charset="0"/>
                <a:cs typeface="Times New Roman" panose="02020603050405020304" pitchFamily="18" charset="0"/>
              </a:rPr>
              <a:t>203 577,1 </a:t>
            </a:r>
            <a:r>
              <a:rPr lang="ru-RU" sz="1300" kern="0" dirty="0">
                <a:solidFill>
                  <a:prstClr val="black"/>
                </a:solidFill>
                <a:latin typeface="Bahnschrift Light" panose="020B0502040204020203" pitchFamily="34" charset="0"/>
                <a:cs typeface="Times New Roman" panose="02020603050405020304" pitchFamily="18" charset="0"/>
              </a:rPr>
              <a:t>тыс. рублей</a:t>
            </a:r>
            <a:r>
              <a:rPr lang="ru-RU" sz="1300" kern="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26" name="Овал 25"/>
          <p:cNvSpPr/>
          <p:nvPr/>
        </p:nvSpPr>
        <p:spPr>
          <a:xfrm>
            <a:off x="285750" y="1852612"/>
            <a:ext cx="990600" cy="54292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63,9%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304800" y="4195762"/>
            <a:ext cx="990600" cy="54292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13,1%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304800" y="2733674"/>
            <a:ext cx="990600" cy="54292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4,8 %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304800" y="3462337"/>
            <a:ext cx="990600" cy="54292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0,8 %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4671191" y="6124573"/>
            <a:ext cx="921298" cy="54292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3,2 %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4659038" y="1576387"/>
            <a:ext cx="932137" cy="54292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0,1 %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4660352" y="2347912"/>
            <a:ext cx="932137" cy="54292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0,1 %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4660352" y="4700587"/>
            <a:ext cx="932137" cy="54292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0,4%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4639987" y="3938587"/>
            <a:ext cx="932137" cy="54292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3,6 %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4649513" y="3176587"/>
            <a:ext cx="932137" cy="54292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8,6 %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4660352" y="5386387"/>
            <a:ext cx="932137" cy="54292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1,4 %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41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2400" y="457200"/>
            <a:ext cx="8305800" cy="990600"/>
          </a:xfr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Основные источники формирования налоговых и </a:t>
            </a:r>
            <a:b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неналоговых доходов бюджета муниципального образования «Муниципальный округ </a:t>
            </a:r>
            <a:r>
              <a:rPr lang="ru-RU" sz="2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Малопургинский</a:t>
            </a:r>
            <a: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район Удмуртской Республики» в 20</a:t>
            </a:r>
            <a:r>
              <a:rPr lang="en-US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году</a:t>
            </a:r>
            <a:b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372461"/>
              </p:ext>
            </p:extLst>
          </p:nvPr>
        </p:nvGraphicFramePr>
        <p:xfrm>
          <a:off x="228601" y="1447801"/>
          <a:ext cx="8763000" cy="5300073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4068534"/>
                <a:gridCol w="1005305"/>
                <a:gridCol w="1107205"/>
                <a:gridCol w="860652"/>
                <a:gridCol w="860652"/>
                <a:gridCol w="860652"/>
              </a:tblGrid>
              <a:tr h="180371">
                <a:tc gridSpan="6"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рублей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541114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200" b="1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  <a:p>
                      <a:pPr algn="l" fontAlgn="b"/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 на </a:t>
                      </a:r>
                    </a:p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01.01.2022 г.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Уточненный план на </a:t>
                      </a: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 на </a:t>
                      </a:r>
                    </a:p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01.01.2023 г.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исполнения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роста,</a:t>
                      </a:r>
                    </a:p>
                    <a:p>
                      <a:pPr algn="ctr" fontAlgn="b"/>
                      <a:r>
                        <a:rPr lang="ru-RU" sz="12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%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271567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доходы, всего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283 129,7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309 194,1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318 325,7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112,4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162334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  <a:endParaRPr lang="ru-RU" sz="1200" b="1" i="1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190738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ДОХОДЫ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262 181,0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282 887,6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290 252,4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102,6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110,7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162334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 них:</a:t>
                      </a:r>
                      <a:endParaRPr lang="ru-RU" sz="1200" b="1" i="1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201167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 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192 083,5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202 350,5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203 577,1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100,6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201867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Акцизы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34 960,1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39 103,0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41 690,0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106,6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119,2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201867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Налоги на совокупный доход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7 309,3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14 664,4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15 149,7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102,6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207,3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24669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Налоги, сборы и регулярные платежи за пользование природными ресурсами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128,8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56,6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5 660,0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43,9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21563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пошлина</a:t>
                      </a:r>
                      <a:endParaRPr lang="ru-RU" sz="1200" b="1" i="0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2 801,1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601,0</a:t>
                      </a:r>
                      <a:endParaRPr lang="ru-RU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2 414,8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92,8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86,2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24669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Задолженность</a:t>
                      </a:r>
                      <a:r>
                        <a:rPr lang="ru-RU" sz="1200" b="1" i="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 перерасчеты по отмененным налогам, сборам и иным обязательным платежам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-6,2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endParaRPr lang="ru-RU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endParaRPr lang="ru-RU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endParaRPr lang="en-US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194652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Налоги</a:t>
                      </a:r>
                      <a:r>
                        <a:rPr lang="ru-RU" sz="1200" b="1" i="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 имущество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24 904,4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24 167,8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27 365,8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113,2</a:t>
                      </a:r>
                      <a:endParaRPr lang="en-US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109,9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7013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с имущества, переходящего  в порядке наследования или дарения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-1,6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US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194652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НЕНАЛОГОВЫЕ ДОХОДЫ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20 948,7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26 306,5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28 073,3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106,7</a:t>
                      </a:r>
                      <a:endParaRPr lang="en-US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134,1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24669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8 805,6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8 735,0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10 302,8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172069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Платежи за пользование природными ресурсами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248,7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311,0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309,7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99,6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124,5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24669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оказания платных услуг и компенсации затрат государства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123,1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164,8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82,4</a:t>
                      </a:r>
                      <a:endParaRPr lang="en-US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133,9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24669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8 927,5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11 000,0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11 550,2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129,4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195285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Штрафы, санкции,возмещение ущерба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1 566,8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1 557,0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1 277,9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82,1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81,6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178668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 неналоговые доходы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1 277,0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4 503,5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4 467,9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349,9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578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42900" y="381000"/>
            <a:ext cx="8839200" cy="1600200"/>
          </a:xfr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0000"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Динамика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поступления налоговых и неналоговых доходов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 муниципального образования</a:t>
            </a:r>
            <a:b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«Муниципальный округ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Малопургинский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 Удмуртской Республики»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2013-2022 годы </a:t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1075449"/>
              </p:ext>
            </p:extLst>
          </p:nvPr>
        </p:nvGraphicFramePr>
        <p:xfrm>
          <a:off x="9525" y="1619250"/>
          <a:ext cx="86868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6333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5863709"/>
              </p:ext>
            </p:extLst>
          </p:nvPr>
        </p:nvGraphicFramePr>
        <p:xfrm>
          <a:off x="228600" y="1600200"/>
          <a:ext cx="8686800" cy="4827534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724400"/>
                <a:gridCol w="1371600"/>
                <a:gridCol w="1295400"/>
                <a:gridCol w="1295400"/>
              </a:tblGrid>
              <a:tr h="493278">
                <a:tc>
                  <a:txBody>
                    <a:bodyPr/>
                    <a:lstStyle/>
                    <a:p>
                      <a:pPr algn="ctr"/>
                      <a:r>
                        <a:rPr lang="ru-RU" sz="13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трансферта</a:t>
                      </a:r>
                      <a:endParaRPr lang="ru-RU" sz="1300" b="1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Первоначальный план на 20</a:t>
                      </a:r>
                      <a:r>
                        <a:rPr lang="en-US" sz="13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3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год</a:t>
                      </a:r>
                      <a:endParaRPr lang="ru-RU" sz="1300" b="1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Уточненный план на 20</a:t>
                      </a:r>
                      <a:r>
                        <a:rPr lang="en-US" sz="13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3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год</a:t>
                      </a:r>
                      <a:endParaRPr lang="ru-RU" sz="1300" b="1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 на </a:t>
                      </a:r>
                    </a:p>
                    <a:p>
                      <a:pPr algn="ctr" fontAlgn="b"/>
                      <a:r>
                        <a:rPr lang="ru-RU" sz="13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01.01.2023 г.</a:t>
                      </a:r>
                      <a:endParaRPr lang="ru-RU" sz="1300" b="1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9524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 из бюджета УР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618 024,7</a:t>
                      </a:r>
                      <a:endParaRPr lang="ru-RU" sz="13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1 261 798,9</a:t>
                      </a:r>
                      <a:endParaRPr lang="ru-RU" sz="13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1 179 501,8</a:t>
                      </a:r>
                      <a:endParaRPr lang="ru-RU" sz="13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9524"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151 881,5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158 105,8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158 105.8</a:t>
                      </a:r>
                      <a:endParaRPr lang="ru-RU" sz="13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9524"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102 304,6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430 777,8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375 329,8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4219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Субвенции, всего 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том числе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363 838,6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527 684,5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514 989,8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9524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Субвенции на выполнение передаваемых</a:t>
                      </a:r>
                      <a:r>
                        <a:rPr lang="ru-RU" sz="13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полномочий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358 857,6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522 467,7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509 775,6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0393">
                <a:tc>
                  <a:txBody>
                    <a:bodyPr/>
                    <a:lstStyle/>
                    <a:p>
                      <a:pPr algn="l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Межбюджетные трансферты на ежемесячное денежное вознаграждение за классное руководство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25 763,3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25 763,3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0393">
                <a:tc>
                  <a:txBody>
                    <a:bodyPr/>
                    <a:lstStyle/>
                    <a:p>
                      <a:pPr algn="l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Межбюджетные трансферты на финансовое обеспечение дорожной деятельности 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46 583,1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33 012,6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0393">
                <a:tc>
                  <a:txBody>
                    <a:bodyPr/>
                    <a:lstStyle/>
                    <a:p>
                      <a:pPr algn="l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Прочие межбюджетные трансферты, передаваемые бюджетам муниципальных округов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72 884,4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72 300,5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581">
                <a:tc>
                  <a:txBody>
                    <a:bodyPr/>
                    <a:lstStyle/>
                    <a:p>
                      <a:pPr algn="l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Прочие безвозмездные поступления в бюджеты муниципальных округов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137 026,9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11 330,7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4 188,5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9524">
                <a:tc>
                  <a:txBody>
                    <a:bodyPr/>
                    <a:lstStyle/>
                    <a:p>
                      <a:pPr algn="l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Возврат остатков субсидий,</a:t>
                      </a:r>
                      <a:r>
                        <a:rPr lang="ru-RU" sz="13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субвенций иных МБТ прошлых лет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- 5 255,1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9524"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755 051,6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1 273 129,5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1 178 435,2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82000" cy="762000"/>
          </a:xfr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  в бюджет муниципального образования «Муниципальный округ </a:t>
            </a:r>
            <a:r>
              <a:rPr lang="ru-RU" sz="2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Малопургинский</a:t>
            </a:r>
            <a: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район</a:t>
            </a:r>
            <a:b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Удмуртской Республики» в 2022 году</a:t>
            </a:r>
            <a:r>
              <a:rPr lang="ru-RU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46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1116849"/>
              </p:ext>
            </p:extLst>
          </p:nvPr>
        </p:nvGraphicFramePr>
        <p:xfrm>
          <a:off x="383158" y="1676400"/>
          <a:ext cx="6574631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685800"/>
            <a:ext cx="8534400" cy="464096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в бюджет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образования «Муниципальный округ </a:t>
            </a:r>
            <a:r>
              <a:rPr lang="ru-RU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Малопургинский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район</a:t>
            </a:r>
            <a:b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Удмуртской Республики» в 2022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ыс. рублей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57789" y="2286000"/>
            <a:ext cx="2088232" cy="2990374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безвозмездных поступлений от других бюджетов бюджетной системы Российской Федерации в 20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году составил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1 179 501,8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48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2860483"/>
              </p:ext>
            </p:extLst>
          </p:nvPr>
        </p:nvGraphicFramePr>
        <p:xfrm>
          <a:off x="304800" y="1447800"/>
          <a:ext cx="86106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41387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 бюджета муниципального образования «Муниципальный округ </a:t>
            </a:r>
            <a:r>
              <a:rPr lang="ru-RU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Малопургинский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</a:t>
            </a:r>
            <a:b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Удмуртской Республики» в 20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году</a:t>
            </a:r>
            <a:endParaRPr lang="ru-RU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13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6264715"/>
              </p:ext>
            </p:extLst>
          </p:nvPr>
        </p:nvGraphicFramePr>
        <p:xfrm>
          <a:off x="285749" y="1755577"/>
          <a:ext cx="7286625" cy="5075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458200" cy="78898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асходы бюджета муниципального образования «Муниципальный округ </a:t>
            </a:r>
            <a:r>
              <a:rPr lang="ru-RU" sz="2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Малопургинский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Удмуртской Республики» в 2022 году по направлениям</a:t>
            </a:r>
            <a:endParaRPr lang="ru-RU" sz="2200" dirty="0">
              <a:solidFill>
                <a:schemeClr val="tx1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934200" y="2620625"/>
            <a:ext cx="2088092" cy="1494175"/>
          </a:xfrm>
          <a:prstGeom prst="roundRect">
            <a:avLst/>
          </a:prstGeom>
          <a:gradFill flip="none" rotWithShape="1">
            <a:gsLst>
              <a:gs pos="0">
                <a:srgbClr val="FFCCFF"/>
              </a:gs>
              <a:gs pos="37000">
                <a:srgbClr val="CCFFFF"/>
              </a:gs>
              <a:gs pos="94167">
                <a:schemeClr val="bg2">
                  <a:lumMod val="75000"/>
                </a:schemeClr>
              </a:gs>
              <a:gs pos="67000">
                <a:srgbClr val="E9DA88"/>
              </a:gs>
              <a:gs pos="92000">
                <a:schemeClr val="bg2">
                  <a:lumMod val="75000"/>
                </a:schemeClr>
              </a:gs>
            </a:gsLst>
            <a:lin ang="2700000" scaled="1"/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7041092" y="2890658"/>
            <a:ext cx="198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РАСХОДЫ СОЦИАЛЬНОЙ НАПРАВЛЕННОСТИ </a:t>
            </a:r>
          </a:p>
          <a:p>
            <a:pPr algn="ctr"/>
            <a:r>
              <a:rPr lang="ru-RU" sz="1400" b="1" dirty="0" smtClean="0"/>
              <a:t>(1 133 009,2тыс. руб.)</a:t>
            </a:r>
            <a:endParaRPr lang="ru-RU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972174" y="1447800"/>
            <a:ext cx="1571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Тыс. рублей</a:t>
            </a:r>
            <a:endParaRPr lang="ru-RU" sz="1400" b="1" dirty="0"/>
          </a:p>
        </p:txBody>
      </p:sp>
      <p:pic>
        <p:nvPicPr>
          <p:cNvPr id="5122" name="Picture 2" descr="C:\Users\User\Desktop\Новая папка\1581598772_0_489_2000_1614_1920x0_80_0_0_bd5a18cf6350f60dd428549f45e0856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43525"/>
            <a:ext cx="1752600" cy="139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Новая папка\home-insurance-concept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875" y="5343525"/>
            <a:ext cx="1914525" cy="138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Новая папка\kartinki-zhkh-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343525"/>
            <a:ext cx="1740451" cy="139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Новая папка\AIM_CENTER_201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343525"/>
            <a:ext cx="1783292" cy="138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User\Desktop\Новая папка\af192bde-bc61-5039-b877-a682dc3e4fc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37500" y="5333999"/>
            <a:ext cx="1901499" cy="139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6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608616"/>
              </p:ext>
            </p:extLst>
          </p:nvPr>
        </p:nvGraphicFramePr>
        <p:xfrm>
          <a:off x="304800" y="2138094"/>
          <a:ext cx="8610600" cy="4591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7284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социальной направленности бюджета муниципального образования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«Муниципальный округ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Малопургинский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Удмуртской Республики» на 20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год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90500" y="3792851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Образование 82,8%</a:t>
            </a:r>
            <a:endParaRPr lang="ru-RU" sz="2000" b="1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6178455"/>
            <a:ext cx="2589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Культура 11,6%</a:t>
            </a:r>
            <a:endParaRPr lang="ru-RU" sz="2000" b="1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10250" y="6184710"/>
            <a:ext cx="3362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2"/>
                </a:solidFill>
              </a:rPr>
              <a:t>Социальная политика  2,1 %</a:t>
            </a:r>
            <a:endParaRPr lang="ru-RU" sz="1800" b="1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48400" y="3515853"/>
            <a:ext cx="289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solidFill>
                  <a:schemeClr val="tx2"/>
                </a:solidFill>
              </a:rPr>
              <a:t>Физическая культура и спорт 3,5%</a:t>
            </a:r>
          </a:p>
          <a:p>
            <a:pPr algn="ctr"/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819400" y="1447800"/>
            <a:ext cx="365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u="sng" dirty="0"/>
              <a:t>Расходы бюджета </a:t>
            </a:r>
            <a:endParaRPr lang="ru-RU" sz="2000" b="1" i="1" u="sng" dirty="0" smtClean="0"/>
          </a:p>
          <a:p>
            <a:pPr algn="ctr"/>
            <a:r>
              <a:rPr lang="ru-RU" sz="2000" b="1" i="1" u="sng" dirty="0" smtClean="0"/>
              <a:t>ВСЕГО</a:t>
            </a:r>
            <a:endParaRPr lang="ru-RU" sz="2000" b="1" i="1" u="sng" dirty="0"/>
          </a:p>
          <a:p>
            <a:pPr algn="ctr"/>
            <a:r>
              <a:rPr lang="ru-RU" sz="2000" b="1" i="1" u="sng" dirty="0" smtClean="0"/>
              <a:t>1 481 342,2 тыс</a:t>
            </a:r>
            <a:r>
              <a:rPr lang="ru-RU" sz="2000" b="1" i="1" u="sng" dirty="0"/>
              <a:t>. рублей</a:t>
            </a:r>
          </a:p>
          <a:p>
            <a:endParaRPr lang="ru-RU" sz="2000" dirty="0"/>
          </a:p>
        </p:txBody>
      </p:sp>
      <p:sp>
        <p:nvSpPr>
          <p:cNvPr id="2" name="Выгнутая влево стрелка 1"/>
          <p:cNvSpPr/>
          <p:nvPr/>
        </p:nvSpPr>
        <p:spPr>
          <a:xfrm>
            <a:off x="2667000" y="1447800"/>
            <a:ext cx="533400" cy="1066800"/>
          </a:xfrm>
          <a:prstGeom prst="curv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Выгнутая вправо стрелка 9"/>
          <p:cNvSpPr/>
          <p:nvPr/>
        </p:nvSpPr>
        <p:spPr>
          <a:xfrm>
            <a:off x="6038850" y="1447799"/>
            <a:ext cx="590550" cy="1066801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26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2317628"/>
              </p:ext>
            </p:extLst>
          </p:nvPr>
        </p:nvGraphicFramePr>
        <p:xfrm>
          <a:off x="228600" y="1524003"/>
          <a:ext cx="8686800" cy="5155311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{21E4AEA4-8DFA-4A89-87EB-49C32662AFE0}</a:tableStyleId>
              </a:tblPr>
              <a:tblGrid>
                <a:gridCol w="914400"/>
                <a:gridCol w="3466431"/>
                <a:gridCol w="1435100"/>
                <a:gridCol w="1435100"/>
                <a:gridCol w="1435769"/>
              </a:tblGrid>
              <a:tr h="615911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Раздел, подраздел</a:t>
                      </a:r>
                      <a:endParaRPr lang="ru-RU" sz="1200" baseline="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400" baseline="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Первоначальный план </a:t>
                      </a:r>
                    </a:p>
                    <a:p>
                      <a:pPr algn="ctr" fontAlgn="ctr"/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2022год</a:t>
                      </a:r>
                      <a:endParaRPr lang="ru-RU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Уточненный план на 2022 год</a:t>
                      </a:r>
                      <a:endParaRPr lang="ru-RU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 на 01.01.2023 г.</a:t>
                      </a:r>
                      <a:endParaRPr lang="ru-RU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278138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1 073 871,3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1 618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140,6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1 481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342,2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214713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0100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Обшегосударственные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вопросы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137 968,6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148 255,6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145 688,6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492179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0102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Функционирование высшего</a:t>
                      </a:r>
                      <a:r>
                        <a:rPr lang="ru-RU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должностного лица субъекта Российской Федерации и муниципального образования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2 250,7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2 148,9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2 148,9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625627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0103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1 536,4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1 368,0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1 365,3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759074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0104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53 818,8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47 552,4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46 587,1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225285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0105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Судебная</a:t>
                      </a:r>
                      <a:r>
                        <a:rPr lang="ru-RU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система</a:t>
                      </a:r>
                      <a:endParaRPr lang="ru-RU" sz="13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80,0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80,0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77,4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6256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0106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6 813,1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8 390,2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8 317,1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263461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0111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Резервные фонды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450,0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124,6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225285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0113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Другие</a:t>
                      </a:r>
                      <a:r>
                        <a:rPr lang="ru-RU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общегосударственные вопросы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73 019,6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88 591,4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87 192,5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51949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0200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3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  <a:endParaRPr lang="ru-RU" sz="13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1 381,9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1 357,1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1 357,1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51949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0203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Мобилизационная и вневойсковая подготовка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1 381,9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1 357,1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1 357,1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066799"/>
          </a:xfr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0000"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Расходы бюджета муниципального образования «Муниципальный округ </a:t>
            </a:r>
            <a:r>
              <a:rPr lang="ru-RU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Малопургинский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район </a:t>
            </a:r>
            <a:b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Удмуртской Республики» по разделам и подразделам </a:t>
            </a:r>
            <a:b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20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году, тыс. руб.</a:t>
            </a:r>
            <a:b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3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Расходы бюджета муниципального образования «Муниципальный округ </a:t>
            </a:r>
            <a:r>
              <a:rPr lang="ru-RU" sz="2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Малопургинский</a:t>
            </a:r>
            <a: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район Удмуртской Республики» по разделам и подразделам в 2022 году, тыс. руб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(продолжение)</a:t>
            </a:r>
            <a:b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652128614"/>
              </p:ext>
            </p:extLst>
          </p:nvPr>
        </p:nvGraphicFramePr>
        <p:xfrm>
          <a:off x="228600" y="1295401"/>
          <a:ext cx="8686799" cy="5392845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{21E4AEA4-8DFA-4A89-87EB-49C32662AFE0}</a:tableStyleId>
              </a:tblPr>
              <a:tblGrid>
                <a:gridCol w="965200"/>
                <a:gridCol w="3606799"/>
                <a:gridCol w="1447801"/>
                <a:gridCol w="1295399"/>
                <a:gridCol w="1371600"/>
              </a:tblGrid>
              <a:tr h="625420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Раздел, подраздел</a:t>
                      </a:r>
                      <a:endParaRPr lang="ru-RU" sz="1200" baseline="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400" baseline="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Первоначальный план на 2022 год</a:t>
                      </a:r>
                      <a:endParaRPr lang="ru-RU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Уточненный план на </a:t>
                      </a:r>
                    </a:p>
                    <a:p>
                      <a:pPr algn="ctr" fontAlgn="ctr"/>
                      <a:r>
                        <a:rPr lang="ru-RU" sz="1400" b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 на 01.01.2023 г.</a:t>
                      </a:r>
                      <a:endParaRPr lang="ru-RU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43112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0300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 правоохранительная деятельность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7 139,5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8 414,7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7 672,9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46819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0309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Защита населения и территории от чрезвычайных ситуаций природного и техногенного характера,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гражданская оборона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250,0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368,5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364,8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46819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0310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6 548,5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7 717,8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7 020,0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43112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0314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национальной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безопасности и правоохранительной деятельности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341,0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328,5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288,1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218028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0400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Национальная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экономика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56 746,7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119 394,5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102 642,7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214430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0405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Сельское хозяйство и рыболовство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ru-RU" sz="12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3 043,3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2 998,8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218028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0409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Дорожное хозяйство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45 208,0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109 590,4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94 035,7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218028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0410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Связь и информатика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2 976,2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2 520,2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2 508,4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15405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0412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национальной экономики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8 562,5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4 240,6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3 099,8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218028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0500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хозяйство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97 477,8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149 719,3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85 210,6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259920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0501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Жилищное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хозяйство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46 259,6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44 154,1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19 356,2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259920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0502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Коммунальное хозяйство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29 488,6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84 512,4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45 857,5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259920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0503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Благоустройство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17 825,8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17 534,2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16 650,3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43112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0505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жилищно-коммунального хозяйства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3 873,8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3 518,6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3 346,6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218028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0600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Охрана окружающей среды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028,7</a:t>
                      </a:r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2 246,9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43112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0605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охраны окружающей среды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3 028,7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2 246,9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876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9770260"/>
              </p:ext>
            </p:extLst>
          </p:nvPr>
        </p:nvGraphicFramePr>
        <p:xfrm>
          <a:off x="-76200" y="1828800"/>
          <a:ext cx="43434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38200" y="304800"/>
            <a:ext cx="7315200" cy="129540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Основные направления бюджетной политики на 2022 год и </a:t>
            </a: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плановый период 2023 и 2024 годов</a:t>
            </a:r>
            <a:r>
              <a:rPr lang="ru-RU" b="1" dirty="0">
                <a:latin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(установлены Постановлением Главы муниципального образования «Муниципальный округ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Малопургинский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 Удмуртской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еспублики» от 26 ноября 2021 года № 1)</a:t>
            </a:r>
            <a:endParaRPr lang="ru-RU" b="1" dirty="0"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722801003"/>
              </p:ext>
            </p:extLst>
          </p:nvPr>
        </p:nvGraphicFramePr>
        <p:xfrm>
          <a:off x="3886200" y="1828800"/>
          <a:ext cx="51054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09480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2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Расходы бюджета муниципального образования </a:t>
            </a:r>
            <a: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«Муниципальный округ </a:t>
            </a:r>
            <a:r>
              <a:rPr lang="ru-RU" sz="2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Малопургинский</a:t>
            </a:r>
            <a: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район Удмуртской Республики» </a:t>
            </a:r>
            <a:r>
              <a:rPr lang="ru-RU" sz="2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разделам и </a:t>
            </a:r>
            <a:r>
              <a:rPr lang="ru-RU" sz="2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подразделам </a:t>
            </a:r>
            <a: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 20</a:t>
            </a:r>
            <a:r>
              <a:rPr lang="en-US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году, тыс. руб. </a:t>
            </a:r>
            <a:r>
              <a:rPr lang="ru-RU" sz="2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(продолжение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chemeClr val="tx2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765507009"/>
              </p:ext>
            </p:extLst>
          </p:nvPr>
        </p:nvGraphicFramePr>
        <p:xfrm>
          <a:off x="228600" y="1371600"/>
          <a:ext cx="8686803" cy="4783208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{21E4AEA4-8DFA-4A89-87EB-49C32662AFE0}</a:tableStyleId>
              </a:tblPr>
              <a:tblGrid>
                <a:gridCol w="965201"/>
                <a:gridCol w="3530599"/>
                <a:gridCol w="1447801"/>
                <a:gridCol w="1371601"/>
                <a:gridCol w="1371601"/>
              </a:tblGrid>
              <a:tr h="318247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Раздел, подраздел</a:t>
                      </a:r>
                      <a:endParaRPr lang="ru-RU" sz="1200" baseline="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400" baseline="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Первоначальный план на </a:t>
                      </a:r>
                    </a:p>
                    <a:p>
                      <a:pPr algn="ctr" fontAlgn="ctr"/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Уточненный план на</a:t>
                      </a:r>
                    </a:p>
                    <a:p>
                      <a:pPr algn="ctr" fontAlgn="ctr"/>
                      <a:r>
                        <a:rPr lang="ru-RU" sz="1400" b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</a:t>
                      </a:r>
                      <a:r>
                        <a:rPr lang="en-US" sz="1400" b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400" b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год</a:t>
                      </a:r>
                      <a:endParaRPr lang="ru-RU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</a:p>
                    <a:p>
                      <a:pPr algn="ctr" fontAlgn="b"/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01.01.2023 г.</a:t>
                      </a:r>
                      <a:endParaRPr lang="ru-RU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18247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0700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578 650,0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982 030,0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938 156,4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18247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0701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Дошкольное образование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108 399,2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153 622,8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133 298,6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0838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0702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Общее образование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414 105,7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737 686,0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719 013,4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0703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Дополнительное образование детей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46 666,3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47 368,4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46 554,5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18247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0707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Молодежная политика и оздоровление детей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2 993,5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3 821,9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3 790,3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18247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0709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Другие вопросы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 области образования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6 485,3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39 530,9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35 499,6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18247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0800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Культура и кинематография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148 120,9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136 311,3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131 610,3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18247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0801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Культура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108 878,0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133 074,0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128 403,0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18247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0804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культуры, кинематографии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39 242,9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3 237,2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3 207,4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18247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17 656,1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25 183,3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24 263,3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18247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1001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Пенсионное обеспечение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1 800,0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1 814,5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1 814,5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18247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1003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Социальное обеспечение населения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200,0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6 579,7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6 558,8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18247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1004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Охрана семьи и детства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15 656,1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16 789,0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15 889,9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536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Расходы бюджета муниципального образования 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«Муниципальный округ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Малопургинский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район Удмуртской Республики»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 разделам и подразделам 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2022 году, тыс. руб.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(продолжение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dirty="0">
              <a:solidFill>
                <a:srgbClr val="00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510507950"/>
              </p:ext>
            </p:extLst>
          </p:nvPr>
        </p:nvGraphicFramePr>
        <p:xfrm>
          <a:off x="228600" y="1676400"/>
          <a:ext cx="8686802" cy="2841975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{21E4AEA4-8DFA-4A89-87EB-49C32662AFE0}</a:tableStyleId>
              </a:tblPr>
              <a:tblGrid>
                <a:gridCol w="965201"/>
                <a:gridCol w="3530599"/>
                <a:gridCol w="1447800"/>
                <a:gridCol w="1371601"/>
                <a:gridCol w="1371601"/>
              </a:tblGrid>
              <a:tr h="460027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Раздел, подраздел</a:t>
                      </a:r>
                      <a:endParaRPr lang="ru-RU" sz="12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4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Первоначальный план на 2022год</a:t>
                      </a:r>
                      <a:endParaRPr lang="ru-RU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Уточненный план на 2022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</a:p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</a:t>
                      </a:r>
                    </a:p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01.01.2023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22321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1100</a:t>
                      </a:r>
                      <a:endParaRPr lang="ru-RU" sz="12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  <a:endParaRPr lang="ru-RU" sz="12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27 335,3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40 932,1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38 979,2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22321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1102</a:t>
                      </a:r>
                      <a:endParaRPr lang="ru-RU" sz="1200" b="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Массовый спорт</a:t>
                      </a:r>
                      <a:endParaRPr lang="ru-RU" sz="1200" b="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27 335,3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40 932,1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38 979,2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22321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1200</a:t>
                      </a:r>
                      <a:endParaRPr lang="ru-RU" sz="12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Средства массовой информации</a:t>
                      </a:r>
                      <a:endParaRPr lang="ru-RU" sz="12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244,5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244,5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244,5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80222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1204</a:t>
                      </a:r>
                      <a:endParaRPr lang="ru-RU" sz="12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средств массовой информации</a:t>
                      </a:r>
                      <a:endParaRPr lang="ru-RU" sz="12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244,5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244,5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244,5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37700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1300</a:t>
                      </a:r>
                      <a:endParaRPr lang="ru-RU" sz="12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Обслуживание государственного и муниципального долга</a:t>
                      </a:r>
                      <a:endParaRPr lang="ru-RU" sz="12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1 080,0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3 269,7 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3 269,6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507238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1301</a:t>
                      </a:r>
                      <a:endParaRPr lang="ru-RU" sz="1200" b="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Обслуживание государственного внутреннего и муниципального долга</a:t>
                      </a:r>
                      <a:endParaRPr lang="ru-RU" sz="1200" b="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1 080,0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269,7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3 269,6</a:t>
                      </a:r>
                    </a:p>
                  </a:txBody>
                  <a:tcPr anchor="ctr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2050" name="Picture 2" descr="C:\Users\User\Desktop\Новая папка\deti-v-priorite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625181"/>
            <a:ext cx="2819400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Новая папка\481351827c248a40e820d015ba44bc0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625181"/>
            <a:ext cx="2819400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Новая папка\ec3795b9dcc9f3cc22d08572121ca89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634706"/>
            <a:ext cx="2743200" cy="206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14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279157"/>
              </p:ext>
            </p:extLst>
          </p:nvPr>
        </p:nvGraphicFramePr>
        <p:xfrm>
          <a:off x="228600" y="1676400"/>
          <a:ext cx="8686798" cy="4668693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296537"/>
                <a:gridCol w="5704763"/>
                <a:gridCol w="1685498"/>
              </a:tblGrid>
              <a:tr h="301697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Раздел</a:t>
                      </a:r>
                      <a:endParaRPr lang="ru-RU" sz="1400" b="1" baseline="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400" b="1" baseline="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1400" b="1" baseline="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668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ru-RU" sz="14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668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Обшегосударственные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вопросы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668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668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правоохранительная деятельность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668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04 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Национальная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экономика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289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05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хозяйство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289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06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Охрана окружающей среды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668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63,3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668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08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Культура и кинематография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471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668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935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Средства массовой информации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668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Обслуживание государственного и муниципального долга</a:t>
                      </a:r>
                      <a:endParaRPr lang="ru-RU" sz="14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252728"/>
          </a:xfrm>
          <a:solidFill>
            <a:srgbClr val="CCFFCC">
              <a:alpha val="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Структура расходов бюджета муниципального образования «Муниципальный округ </a:t>
            </a:r>
            <a:r>
              <a:rPr lang="ru-RU" sz="2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Малопургинский</a:t>
            </a:r>
            <a: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район Удмуртской Республики» по разделам в 2022 году в % к общему объему</a:t>
            </a:r>
            <a:endParaRPr lang="ru-RU" sz="2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05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8313083"/>
              </p:ext>
            </p:extLst>
          </p:nvPr>
        </p:nvGraphicFramePr>
        <p:xfrm>
          <a:off x="304800" y="1342001"/>
          <a:ext cx="8458200" cy="5372054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057275"/>
                <a:gridCol w="4833257"/>
                <a:gridCol w="1283834"/>
                <a:gridCol w="1283834"/>
              </a:tblGrid>
              <a:tr h="428167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73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Расходы, всего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35 830,6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44 641,6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73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</a:t>
                      </a:r>
                      <a:r>
                        <a:rPr lang="ru-RU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вопросы</a:t>
                      </a:r>
                      <a:endParaRPr lang="ru-RU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3 758,0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4 389,8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73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40,9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294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</a:t>
                      </a:r>
                      <a:r>
                        <a:rPr lang="ru-RU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правоохранительная деятельность</a:t>
                      </a:r>
                      <a:endParaRPr lang="ru-RU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231,2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73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Национальная</a:t>
                      </a:r>
                      <a:r>
                        <a:rPr lang="ru-RU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экономика</a:t>
                      </a:r>
                      <a:endParaRPr lang="ru-RU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3 073,8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3 093,2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14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</a:t>
                      </a:r>
                      <a:r>
                        <a:rPr lang="ru-RU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хозяйство</a:t>
                      </a:r>
                      <a:endParaRPr lang="ru-RU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2 146,0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2 567,9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492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Охрана окружающей среды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67,7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473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21 907,3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28 272,2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73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Культура и кинематография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2 579,0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3 966,2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14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1 268,0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731,2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14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12,6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1 174,7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14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Средства массовой информации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26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Обслуживание государственного и муниципального долга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125,2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294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Межбюджетные трансферты общего характера бюджетам поселений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812,8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046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муниципального образования</a:t>
            </a:r>
            <a:b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«Муниципальный округ </a:t>
            </a:r>
            <a:r>
              <a:rPr lang="ru-RU" sz="2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Малопургинский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Удмуртской Республики» в расчете на душу населения (рублей)</a:t>
            </a:r>
            <a:endParaRPr lang="ru-RU" sz="2200" dirty="0">
              <a:solidFill>
                <a:schemeClr val="tx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71" y="6248400"/>
            <a:ext cx="772589" cy="38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71" y="5226336"/>
            <a:ext cx="772589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71" y="4917238"/>
            <a:ext cx="772589" cy="23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72" y="4571999"/>
            <a:ext cx="771720" cy="297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71" y="4252660"/>
            <a:ext cx="771721" cy="284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71" y="3584436"/>
            <a:ext cx="771721" cy="24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71" y="3267075"/>
            <a:ext cx="771721" cy="285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72" y="2743200"/>
            <a:ext cx="771721" cy="495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72" y="2403736"/>
            <a:ext cx="771721" cy="291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71" y="2098936"/>
            <a:ext cx="771721" cy="26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5" descr="C:\Program Files (x86)\Microsoft Office\MEDIA\CAGCAT10\j0285750.wm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72" y="5530541"/>
            <a:ext cx="772588" cy="26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 descr="C:\Program Files (x86)\Microsoft Office\MEDIA\CAGCAT10\j0205462.wm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71" y="5791201"/>
            <a:ext cx="771721" cy="38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71" y="3962400"/>
            <a:ext cx="771723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33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600" y="381000"/>
            <a:ext cx="5791200" cy="83820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Расходы на образование за 2022 год</a:t>
            </a: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1389" y="4433382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146" name="Picture 2" descr="C:\Users\User\Desktop\Новая папка\Sadik-zanyatie-det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19600"/>
            <a:ext cx="28575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Новая папка\pmFElxXPow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28575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Новая папка\330_kak_otkrit_chastniy_detskiy_sad-6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86400" y="3048000"/>
            <a:ext cx="2857500" cy="191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71899" y="1924050"/>
            <a:ext cx="5115574" cy="33855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000000"/>
                </a:solidFill>
                <a:cs typeface="Times New Roman" pitchFamily="18" charset="0"/>
              </a:rPr>
              <a:t>Дошкольное образование  </a:t>
            </a:r>
            <a:r>
              <a:rPr lang="ru-RU" b="1" dirty="0" smtClean="0">
                <a:solidFill>
                  <a:srgbClr val="000000"/>
                </a:solidFill>
                <a:cs typeface="Times New Roman" pitchFamily="18" charset="0"/>
              </a:rPr>
              <a:t>133 298,6 тыс</a:t>
            </a:r>
            <a:r>
              <a:rPr lang="ru-RU" b="1" dirty="0">
                <a:solidFill>
                  <a:srgbClr val="000000"/>
                </a:solidFill>
                <a:cs typeface="Times New Roman" pitchFamily="18" charset="0"/>
              </a:rPr>
              <a:t>. рублей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90949" y="2510254"/>
            <a:ext cx="5082235" cy="33855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r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000000"/>
                </a:solidFill>
                <a:cs typeface="Times New Roman" pitchFamily="18" charset="0"/>
              </a:rPr>
              <a:t>Общее образование  </a:t>
            </a:r>
            <a:r>
              <a:rPr lang="ru-RU" b="1" dirty="0" smtClean="0">
                <a:solidFill>
                  <a:srgbClr val="000000"/>
                </a:solidFill>
                <a:cs typeface="Times New Roman" pitchFamily="18" charset="0"/>
              </a:rPr>
              <a:t>719 013,4тыс</a:t>
            </a:r>
            <a:r>
              <a:rPr lang="ru-RU" b="1" dirty="0">
                <a:solidFill>
                  <a:srgbClr val="000000"/>
                </a:solidFill>
                <a:cs typeface="Times New Roman" pitchFamily="18" charset="0"/>
              </a:rPr>
              <a:t>. рублей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3400" y="3538210"/>
            <a:ext cx="4686300" cy="52322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r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srgbClr val="000000"/>
                </a:solidFill>
                <a:cs typeface="Times New Roman" pitchFamily="18" charset="0"/>
              </a:rPr>
              <a:t>Дополнительное образование детей </a:t>
            </a:r>
            <a:r>
              <a:rPr lang="ru-RU" sz="1400" b="1" dirty="0" smtClean="0">
                <a:solidFill>
                  <a:srgbClr val="000000"/>
                </a:solidFill>
                <a:cs typeface="Times New Roman" pitchFamily="18" charset="0"/>
              </a:rPr>
              <a:t>46 554,5 </a:t>
            </a:r>
            <a:r>
              <a:rPr lang="ru-RU" sz="1400" b="1" dirty="0">
                <a:solidFill>
                  <a:srgbClr val="000000"/>
                </a:solidFill>
                <a:cs typeface="Times New Roman" pitchFamily="18" charset="0"/>
              </a:rPr>
              <a:t>тыс. рублей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771899" y="974438"/>
            <a:ext cx="5038725" cy="707886"/>
          </a:xfrm>
          <a:prstGeom prst="rect">
            <a:avLst/>
          </a:prstGeom>
          <a:solidFill>
            <a:srgbClr val="FFFF66"/>
          </a:solidFill>
          <a:ln>
            <a:solidFill>
              <a:srgbClr val="00206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cs typeface="Times New Roman" pitchFamily="18" charset="0"/>
              </a:rPr>
              <a:t>Расходы на образование всего </a:t>
            </a:r>
            <a:endParaRPr lang="ru-RU" sz="2000" b="1" dirty="0" smtClean="0"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cs typeface="Times New Roman" pitchFamily="18" charset="0"/>
              </a:rPr>
              <a:t>938 156,4 тыс</a:t>
            </a:r>
            <a:r>
              <a:rPr lang="ru-RU" sz="2000" b="1" dirty="0">
                <a:cs typeface="Times New Roman" pitchFamily="18" charset="0"/>
              </a:rPr>
              <a:t>. рублей, в том числе: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771899" y="5181600"/>
            <a:ext cx="5115574" cy="52322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r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srgbClr val="000000"/>
                </a:solidFill>
                <a:cs typeface="Times New Roman" pitchFamily="18" charset="0"/>
              </a:rPr>
              <a:t>Молодежная политика и оздоровление детей </a:t>
            </a:r>
            <a:r>
              <a:rPr lang="ru-RU" sz="1400" b="1" dirty="0" smtClean="0">
                <a:solidFill>
                  <a:srgbClr val="000000"/>
                </a:solidFill>
                <a:cs typeface="Times New Roman" pitchFamily="18" charset="0"/>
              </a:rPr>
              <a:t>3 790,3 тыс</a:t>
            </a:r>
            <a:r>
              <a:rPr lang="ru-RU" sz="1400" b="1" dirty="0">
                <a:solidFill>
                  <a:srgbClr val="000000"/>
                </a:solidFill>
                <a:cs typeface="Times New Roman" pitchFamily="18" charset="0"/>
              </a:rPr>
              <a:t>. рублей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774279" y="5994113"/>
            <a:ext cx="5115574" cy="30777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r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srgbClr val="000000"/>
                </a:solidFill>
                <a:cs typeface="Times New Roman" pitchFamily="18" charset="0"/>
              </a:rPr>
              <a:t>Другие вопросы в области образования </a:t>
            </a:r>
            <a:r>
              <a:rPr lang="ru-RU" sz="1400" b="1" dirty="0" smtClean="0">
                <a:solidFill>
                  <a:srgbClr val="000000"/>
                </a:solidFill>
                <a:cs typeface="Times New Roman" pitchFamily="18" charset="0"/>
              </a:rPr>
              <a:t>35 499,6 тыс</a:t>
            </a:r>
            <a:r>
              <a:rPr lang="ru-RU" sz="1400" b="1" dirty="0">
                <a:solidFill>
                  <a:srgbClr val="000000"/>
                </a:solidFill>
                <a:cs typeface="Times New Roman" pitchFamily="18" charset="0"/>
              </a:rPr>
              <a:t>. рублей</a:t>
            </a:r>
          </a:p>
        </p:txBody>
      </p:sp>
    </p:spTree>
    <p:extLst>
      <p:ext uri="{BB962C8B-B14F-4D97-AF65-F5344CB8AC3E}">
        <p14:creationId xmlns:p14="http://schemas.microsoft.com/office/powerpoint/2010/main" val="279605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8700" y="228600"/>
            <a:ext cx="7772400" cy="83820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расходов в области  культуры </a:t>
            </a: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 2022 </a:t>
            </a:r>
            <a:r>
              <a:rPr lang="ru-RU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  <a:endParaRPr lang="ru-RU" sz="2600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76400" y="1143000"/>
            <a:ext cx="6477000" cy="533400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 на культуру 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131 610,3 тыс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рублей, в том числе :</a:t>
            </a:r>
          </a:p>
        </p:txBody>
      </p:sp>
      <p:pic>
        <p:nvPicPr>
          <p:cNvPr id="7170" name="Picture 2" descr="C:\Users\User\Desktop\Новая папка\imgp8633_201432117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1905000"/>
            <a:ext cx="3189498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Новая папка\c7c30881-ed6f-5e74-806f-c674ba69192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098" y="4495800"/>
            <a:ext cx="3208102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43349" y="1921789"/>
            <a:ext cx="4876800" cy="30777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lvl="0"/>
            <a:r>
              <a:rPr lang="ru-RU" sz="1400" b="1" dirty="0" smtClean="0">
                <a:cs typeface="Times New Roman" pitchFamily="18" charset="0"/>
              </a:rPr>
              <a:t>Проведение праздников и мероприятий 1 309,0 тыс. руб.</a:t>
            </a:r>
            <a:endParaRPr lang="ru-RU" sz="1400" b="1" dirty="0"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33821" y="2331216"/>
            <a:ext cx="4876800" cy="52322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cs typeface="Times New Roman" pitchFamily="18" charset="0"/>
              </a:rPr>
              <a:t>Комплексное развитие сельских территорий </a:t>
            </a:r>
            <a:r>
              <a:rPr lang="ru-RU" sz="1400" b="1" dirty="0" smtClean="0">
                <a:cs typeface="Times New Roman" pitchFamily="18" charset="0"/>
              </a:rPr>
              <a:t>43 903,9 </a:t>
            </a:r>
            <a:r>
              <a:rPr lang="ru-RU" sz="1400" b="1" dirty="0">
                <a:cs typeface="Times New Roman" pitchFamily="18" charset="0"/>
              </a:rPr>
              <a:t>тыс. рублей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43349" y="2971800"/>
            <a:ext cx="4867275" cy="73866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cs typeface="Times New Roman" pitchFamily="18" charset="0"/>
              </a:rPr>
              <a:t>Организация деятельности клубных формирований и формирований самодеятельного народного творчества </a:t>
            </a:r>
            <a:endParaRPr lang="ru-RU" sz="1400" b="1" dirty="0" smtClean="0">
              <a:cs typeface="Times New Roman" pitchFamily="18" charset="0"/>
            </a:endParaRPr>
          </a:p>
          <a:p>
            <a:pPr lvl="0"/>
            <a:r>
              <a:rPr lang="ru-RU" sz="1400" b="1" dirty="0" smtClean="0">
                <a:cs typeface="Times New Roman" pitchFamily="18" charset="0"/>
              </a:rPr>
              <a:t>55 125,4 тыс</a:t>
            </a:r>
            <a:r>
              <a:rPr lang="ru-RU" sz="1400" b="1" dirty="0">
                <a:cs typeface="Times New Roman" pitchFamily="18" charset="0"/>
              </a:rPr>
              <a:t>. рублей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52875" y="3846611"/>
            <a:ext cx="4867274" cy="30777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cs typeface="Times New Roman" pitchFamily="18" charset="0"/>
              </a:rPr>
              <a:t>Содержание библиотечной системы 24 </a:t>
            </a:r>
            <a:r>
              <a:rPr lang="ru-RU" sz="1400" b="1" dirty="0" smtClean="0">
                <a:cs typeface="Times New Roman" pitchFamily="18" charset="0"/>
              </a:rPr>
              <a:t>628,6 </a:t>
            </a:r>
            <a:r>
              <a:rPr lang="ru-RU" sz="1400" b="1" dirty="0">
                <a:cs typeface="Times New Roman" pitchFamily="18" charset="0"/>
              </a:rPr>
              <a:t>тыс. рублей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3398" y="4505325"/>
            <a:ext cx="4800599" cy="52322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cs typeface="Times New Roman" pitchFamily="18" charset="0"/>
              </a:rPr>
              <a:t>Обеспечение и развитие материально- технической базы муниципальных домов культуры 2 </a:t>
            </a:r>
            <a:r>
              <a:rPr lang="ru-RU" sz="1400" b="1" dirty="0" smtClean="0">
                <a:cs typeface="Times New Roman" pitchFamily="18" charset="0"/>
              </a:rPr>
              <a:t>020,2 </a:t>
            </a:r>
            <a:r>
              <a:rPr lang="ru-RU" sz="1400" b="1" dirty="0">
                <a:cs typeface="Times New Roman" pitchFamily="18" charset="0"/>
              </a:rPr>
              <a:t>тыс. рублей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33397" y="5191125"/>
            <a:ext cx="4800599" cy="58477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cs typeface="Times New Roman" pitchFamily="18" charset="0"/>
              </a:rPr>
              <a:t>Другие вопросы в области культуры </a:t>
            </a:r>
            <a:r>
              <a:rPr lang="ru-RU" b="1" dirty="0" smtClean="0">
                <a:cs typeface="Times New Roman" pitchFamily="18" charset="0"/>
              </a:rPr>
              <a:t>1 588,5 тыс</a:t>
            </a:r>
            <a:r>
              <a:rPr lang="ru-RU" b="1" dirty="0">
                <a:cs typeface="Times New Roman" pitchFamily="18" charset="0"/>
              </a:rPr>
              <a:t>. рублей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33397" y="5963305"/>
            <a:ext cx="4800599" cy="52322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cs typeface="Times New Roman" pitchFamily="18" charset="0"/>
              </a:rPr>
              <a:t>Развитие этнокультурного наследия района 3 </a:t>
            </a:r>
            <a:r>
              <a:rPr lang="ru-RU" sz="1400" b="1" dirty="0" smtClean="0">
                <a:cs typeface="Times New Roman" pitchFamily="18" charset="0"/>
              </a:rPr>
              <a:t>034,8 </a:t>
            </a:r>
            <a:r>
              <a:rPr lang="ru-RU" sz="1400" b="1" dirty="0">
                <a:cs typeface="Times New Roman" pitchFamily="18" charset="0"/>
              </a:rPr>
              <a:t>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55284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04672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положений Указа Президента Российской Федерации от 7 мая 2012 года № 597 (выполнение показателей по заработной плате отдельных категорий работников)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10154"/>
            <a:ext cx="2286000" cy="1752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6600" y="1371600"/>
            <a:ext cx="525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19575"/>
            <a:ext cx="22860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394" y="4219575"/>
            <a:ext cx="2292349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729204"/>
            <a:ext cx="2220912" cy="1842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3154515"/>
              </p:ext>
            </p:extLst>
          </p:nvPr>
        </p:nvGraphicFramePr>
        <p:xfrm>
          <a:off x="2486025" y="1295401"/>
          <a:ext cx="4437855" cy="4648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7206"/>
                <a:gridCol w="1091195"/>
                <a:gridCol w="1066800"/>
                <a:gridCol w="932654"/>
              </a:tblGrid>
              <a:tr h="572386">
                <a:tc gridSpan="4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 заработная плата работников по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итогам 2022 года (рублей)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844615"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Категория работников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Целевой</a:t>
                      </a:r>
                      <a:r>
                        <a:rPr lang="ru-RU" sz="1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показатель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Фактический</a:t>
                      </a:r>
                      <a:r>
                        <a:rPr lang="ru-RU" sz="1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показатель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746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Работники культуры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33 996,0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33 073,2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97,3%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2000"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работники доп. образования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231,0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34 282,0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100,1%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работники дошкольного образования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33 192,0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32 505,0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97,9%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01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работники общего образования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37 780,0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37 377,0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98,9%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25444" y="6096000"/>
            <a:ext cx="87661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/>
              <a:t>Исполнение целевого показателя не менее 95%</a:t>
            </a: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306707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228600"/>
            <a:ext cx="7086600" cy="685800"/>
          </a:xfr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>
            <a:normAutofit/>
          </a:bodyPr>
          <a:lstStyle/>
          <a:p>
            <a:pPr marL="45720" indent="0" algn="ctr">
              <a:buNone/>
            </a:pPr>
            <a:r>
              <a:rPr lang="ru-RU" sz="2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Общегосударственные вопросы в 2022 году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077200" cy="728472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457973575"/>
              </p:ext>
            </p:extLst>
          </p:nvPr>
        </p:nvGraphicFramePr>
        <p:xfrm>
          <a:off x="381000" y="990600"/>
          <a:ext cx="84582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2361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0162927"/>
              </p:ext>
            </p:extLst>
          </p:nvPr>
        </p:nvGraphicFramePr>
        <p:xfrm>
          <a:off x="571500" y="1564680"/>
          <a:ext cx="82296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7772399" cy="785852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расходов в области социальной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политики в 2022 году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0075" y="1195348"/>
            <a:ext cx="8077200" cy="369332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Расходы на социальную политику 24 263,2 тыс. рублей, в том числе: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00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1406069"/>
              </p:ext>
            </p:extLst>
          </p:nvPr>
        </p:nvGraphicFramePr>
        <p:xfrm>
          <a:off x="3429000" y="1371600"/>
          <a:ext cx="5328592" cy="3524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9" y="152400"/>
            <a:ext cx="8703305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финансирования дефицита бюджета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«Муниципальный округ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Малопургинский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Удмуртской Республики»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28431" y="2200315"/>
            <a:ext cx="4104456" cy="1562472"/>
          </a:xfrm>
          <a:prstGeom prst="roundRect">
            <a:avLst/>
          </a:prstGeom>
          <a:solidFill>
            <a:srgbClr val="B3D8EF"/>
          </a:solidFill>
          <a:ln>
            <a:prstDash val="soli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внутреннего финансирования дефицита бюджета 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 -15 418,7 тыс. руб.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69115" y="5029723"/>
            <a:ext cx="2762790" cy="1260377"/>
          </a:xfrm>
          <a:prstGeom prst="rect">
            <a:avLst/>
          </a:prstGeom>
          <a:solidFill>
            <a:srgbClr val="FFFF00">
              <a:alpha val="63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муниципального долга по состоянию на 01.01.2023 года составил      82 587,7 тыс. руб.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7000" y="5244414"/>
            <a:ext cx="3073400" cy="83099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муниципального долга по состоянию на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01.01.2022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70 587,7тыс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Стрелка вправо 4"/>
          <p:cNvSpPr/>
          <p:nvPr/>
        </p:nvSpPr>
        <p:spPr>
          <a:xfrm>
            <a:off x="3273515" y="4856469"/>
            <a:ext cx="2895600" cy="16068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Погашение к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оммерческих кредитов</a:t>
            </a:r>
            <a:r>
              <a:rPr lang="ru-RU" sz="1200" dirty="0" smtClean="0">
                <a:solidFill>
                  <a:schemeClr val="tx1"/>
                </a:solidFill>
              </a:rPr>
              <a:t>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70 587,7 тыс. руб.</a:t>
            </a:r>
          </a:p>
          <a:p>
            <a:pPr lvl="0"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Привлечение коммерческих кредитов 12 000,0 тыс. руб.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 rot="19246747">
            <a:off x="4447175" y="2003973"/>
            <a:ext cx="635663" cy="224121"/>
          </a:xfrm>
          <a:prstGeom prst="rightArrow">
            <a:avLst>
              <a:gd name="adj1" fmla="val 50000"/>
              <a:gd name="adj2" fmla="val 7424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4576683" y="2732006"/>
            <a:ext cx="507702" cy="24954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65335" y="2514599"/>
            <a:ext cx="3373815" cy="103845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Получение кредитов от кредитных организаций  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12 000,0 тыс. руб.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 rot="18167545">
            <a:off x="4594390" y="3520029"/>
            <a:ext cx="253851" cy="6096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66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2288862"/>
              </p:ext>
            </p:extLst>
          </p:nvPr>
        </p:nvGraphicFramePr>
        <p:xfrm>
          <a:off x="228600" y="1066800"/>
          <a:ext cx="86868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420100" cy="9570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Основные направления бюджетной политики на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2022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2023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2024 годов (продолжение)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6700" y="1676400"/>
            <a:ext cx="8686800" cy="5047536"/>
          </a:xfrm>
          <a:prstGeom prst="rect">
            <a:avLst/>
          </a:prstGeom>
          <a:solidFill>
            <a:srgbClr val="CCFF99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§"/>
            </a:pPr>
            <a:r>
              <a:rPr lang="ru-RU" sz="1400" b="1" i="1" dirty="0"/>
              <a:t>приоритетов, направлений и механизмов развития экономики и социальной сферы, определенных Стратегией социально-экономического </a:t>
            </a:r>
            <a:r>
              <a:rPr lang="ru-RU" sz="1400" b="1" i="1" dirty="0" smtClean="0"/>
              <a:t>развития </a:t>
            </a:r>
            <a:r>
              <a:rPr lang="ru-RU" sz="1400" b="1" i="1" dirty="0" err="1" smtClean="0"/>
              <a:t>Малопургинского</a:t>
            </a:r>
            <a:r>
              <a:rPr lang="ru-RU" sz="1400" b="1" i="1" dirty="0" smtClean="0"/>
              <a:t> района на период до 2030 года;</a:t>
            </a:r>
            <a:endParaRPr lang="ru-RU" sz="1400" b="1" i="1" dirty="0"/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sz="1400" b="1" i="1" dirty="0">
                <a:solidFill>
                  <a:srgbClr val="7030A0"/>
                </a:solidFill>
              </a:rPr>
              <a:t>ожидаемого исполнения бюджета за </a:t>
            </a:r>
            <a:r>
              <a:rPr lang="ru-RU" sz="1400" b="1" i="1" dirty="0" smtClean="0">
                <a:solidFill>
                  <a:srgbClr val="7030A0"/>
                </a:solidFill>
              </a:rPr>
              <a:t>2021 </a:t>
            </a:r>
            <a:r>
              <a:rPr lang="ru-RU" sz="1400" b="1" i="1" dirty="0">
                <a:solidFill>
                  <a:srgbClr val="7030A0"/>
                </a:solidFill>
              </a:rPr>
              <a:t>год и прогноза показателей социально-экономического развития муниципального образования </a:t>
            </a:r>
            <a:r>
              <a:rPr lang="ru-RU" sz="1400" b="1" i="1" dirty="0" smtClean="0">
                <a:solidFill>
                  <a:srgbClr val="7030A0"/>
                </a:solidFill>
              </a:rPr>
              <a:t>«Муниципальный округ </a:t>
            </a:r>
            <a:r>
              <a:rPr lang="ru-RU" sz="1400" b="1" i="1" dirty="0" err="1" smtClean="0">
                <a:solidFill>
                  <a:srgbClr val="7030A0"/>
                </a:solidFill>
              </a:rPr>
              <a:t>Малопургинский</a:t>
            </a:r>
            <a:r>
              <a:rPr lang="ru-RU" sz="1400" b="1" i="1" dirty="0" smtClean="0">
                <a:solidFill>
                  <a:srgbClr val="7030A0"/>
                </a:solidFill>
              </a:rPr>
              <a:t> район Удмуртской Республики» </a:t>
            </a:r>
            <a:r>
              <a:rPr lang="ru-RU" sz="1400" b="1" i="1" dirty="0">
                <a:solidFill>
                  <a:srgbClr val="7030A0"/>
                </a:solidFill>
              </a:rPr>
              <a:t>на </a:t>
            </a:r>
            <a:r>
              <a:rPr lang="ru-RU" sz="1400" b="1" i="1" dirty="0" smtClean="0">
                <a:solidFill>
                  <a:srgbClr val="7030A0"/>
                </a:solidFill>
              </a:rPr>
              <a:t>2022 </a:t>
            </a:r>
            <a:r>
              <a:rPr lang="ru-RU" sz="1400" b="1" i="1" dirty="0">
                <a:solidFill>
                  <a:srgbClr val="7030A0"/>
                </a:solidFill>
              </a:rPr>
              <a:t>год и на плановый период </a:t>
            </a:r>
            <a:r>
              <a:rPr lang="ru-RU" sz="1400" b="1" i="1" dirty="0" smtClean="0">
                <a:solidFill>
                  <a:srgbClr val="7030A0"/>
                </a:solidFill>
              </a:rPr>
              <a:t>2023 </a:t>
            </a:r>
            <a:r>
              <a:rPr lang="ru-RU" sz="1400" b="1" i="1" dirty="0">
                <a:solidFill>
                  <a:srgbClr val="7030A0"/>
                </a:solidFill>
              </a:rPr>
              <a:t>и </a:t>
            </a:r>
            <a:r>
              <a:rPr lang="ru-RU" sz="1400" b="1" i="1" dirty="0" smtClean="0">
                <a:solidFill>
                  <a:srgbClr val="7030A0"/>
                </a:solidFill>
              </a:rPr>
              <a:t>2024 </a:t>
            </a:r>
            <a:r>
              <a:rPr lang="ru-RU" sz="1400" b="1" i="1" dirty="0">
                <a:solidFill>
                  <a:srgbClr val="7030A0"/>
                </a:solidFill>
              </a:rPr>
              <a:t>годов;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sz="1400" b="1" i="1" dirty="0"/>
              <a:t>сохранения достигнутого соотношения средней заработной платы отдельных </a:t>
            </a:r>
            <a:r>
              <a:rPr lang="ru-RU" sz="1400" b="1" i="1" dirty="0" smtClean="0"/>
              <a:t>категорий </a:t>
            </a:r>
            <a:r>
              <a:rPr lang="ru-RU" sz="1400" b="1" i="1" dirty="0"/>
              <a:t>работников бюджетной сферы к среднемесячному доходу от трудовой </a:t>
            </a:r>
            <a:r>
              <a:rPr lang="ru-RU" sz="1400" b="1" i="1" dirty="0" smtClean="0"/>
              <a:t>деятельности</a:t>
            </a:r>
            <a:r>
              <a:rPr lang="ru-RU" sz="1400" b="1" i="1" dirty="0"/>
              <a:t>;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sz="1400" b="1" i="1" dirty="0">
                <a:solidFill>
                  <a:srgbClr val="7030A0"/>
                </a:solidFill>
              </a:rPr>
              <a:t>индексации в плановом периоде фондов оплаты труда категорий работников </a:t>
            </a:r>
            <a:r>
              <a:rPr lang="ru-RU" sz="1400" b="1" i="1" dirty="0" smtClean="0">
                <a:solidFill>
                  <a:srgbClr val="7030A0"/>
                </a:solidFill>
              </a:rPr>
              <a:t>бюджетной </a:t>
            </a:r>
            <a:r>
              <a:rPr lang="ru-RU" sz="1400" b="1" i="1" dirty="0">
                <a:solidFill>
                  <a:srgbClr val="7030A0"/>
                </a:solidFill>
              </a:rPr>
              <a:t>сферы, которые не подпадают под действие региональных «дорожных карт» по заработной плате работников бюджетной сферы в отраслях образования и культуры, утвержденных Правительством Удмуртской Республики;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sz="1400" b="1" i="1" dirty="0"/>
              <a:t>повышения с 1 января очередного финансового года минимального размера оплаты труда, устанавливаемого федеральным законом в текущем году и исчисляемого исходя из величины медианной заработной платы, рассчитанной Федеральной службой государственной статистики за предыдущий </a:t>
            </a:r>
            <a:r>
              <a:rPr lang="ru-RU" sz="1400" b="1" i="1" dirty="0" smtClean="0"/>
              <a:t>год;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sz="1400" b="1" i="1" dirty="0">
                <a:solidFill>
                  <a:srgbClr val="7030A0"/>
                </a:solidFill>
              </a:rPr>
              <a:t>предоставления социальных выплат и льгот отдельным категориям граждан, </a:t>
            </a:r>
            <a:r>
              <a:rPr lang="ru-RU" sz="1400" b="1" i="1" dirty="0" smtClean="0">
                <a:solidFill>
                  <a:srgbClr val="7030A0"/>
                </a:solidFill>
              </a:rPr>
              <a:t>установленных </a:t>
            </a:r>
            <a:r>
              <a:rPr lang="ru-RU" sz="1400" b="1" i="1" dirty="0">
                <a:solidFill>
                  <a:srgbClr val="7030A0"/>
                </a:solidFill>
              </a:rPr>
              <a:t>нормативными правовыми актами Удмуртской Республики и </a:t>
            </a:r>
            <a:r>
              <a:rPr lang="ru-RU" sz="1400" b="1" i="1" dirty="0" smtClean="0">
                <a:solidFill>
                  <a:srgbClr val="7030A0"/>
                </a:solidFill>
              </a:rPr>
              <a:t>муниципального </a:t>
            </a:r>
            <a:r>
              <a:rPr lang="ru-RU" sz="1400" b="1" i="1" dirty="0">
                <a:solidFill>
                  <a:srgbClr val="7030A0"/>
                </a:solidFill>
              </a:rPr>
              <a:t>образования </a:t>
            </a:r>
            <a:r>
              <a:rPr lang="ru-RU" sz="1400" b="1" i="1" dirty="0" smtClean="0">
                <a:solidFill>
                  <a:srgbClr val="7030A0"/>
                </a:solidFill>
              </a:rPr>
              <a:t>«Муниципальный округ </a:t>
            </a:r>
            <a:r>
              <a:rPr lang="ru-RU" sz="1400" b="1" i="1" dirty="0" err="1" smtClean="0">
                <a:solidFill>
                  <a:srgbClr val="7030A0"/>
                </a:solidFill>
              </a:rPr>
              <a:t>Малопургинский</a:t>
            </a:r>
            <a:r>
              <a:rPr lang="ru-RU" sz="1400" b="1" i="1" dirty="0" smtClean="0">
                <a:solidFill>
                  <a:srgbClr val="7030A0"/>
                </a:solidFill>
              </a:rPr>
              <a:t> район Удмуртской Республики» </a:t>
            </a:r>
            <a:r>
              <a:rPr lang="ru-RU" sz="1400" b="1" i="1" dirty="0">
                <a:solidFill>
                  <a:srgbClr val="7030A0"/>
                </a:solidFill>
              </a:rPr>
              <a:t>с учетом адресности и критериев </a:t>
            </a:r>
            <a:r>
              <a:rPr lang="ru-RU" sz="1400" b="1" i="1" dirty="0" smtClean="0">
                <a:solidFill>
                  <a:srgbClr val="7030A0"/>
                </a:solidFill>
              </a:rPr>
              <a:t>нуждаемости;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sz="1400" b="1" i="1" dirty="0"/>
              <a:t>обеспечения требуемого уровня </a:t>
            </a:r>
            <a:r>
              <a:rPr lang="ru-RU" sz="1400" b="1" i="1" dirty="0" err="1"/>
              <a:t>софинансирования</a:t>
            </a:r>
            <a:r>
              <a:rPr lang="ru-RU" sz="1400" b="1" i="1" dirty="0"/>
              <a:t> мероприятий, реализуемых в рамках национальных </a:t>
            </a:r>
            <a:r>
              <a:rPr lang="ru-RU" sz="1400" b="1" i="1" dirty="0" smtClean="0"/>
              <a:t>проектов;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sz="1400" b="1" i="1" dirty="0">
                <a:solidFill>
                  <a:srgbClr val="7030A0"/>
                </a:solidFill>
              </a:rPr>
              <a:t>объема целевых межбюджетных трансфертов, предоставляемых из бюджета </a:t>
            </a:r>
            <a:r>
              <a:rPr lang="ru-RU" sz="1400" b="1" i="1" dirty="0" smtClean="0">
                <a:solidFill>
                  <a:srgbClr val="7030A0"/>
                </a:solidFill>
              </a:rPr>
              <a:t>Удмуртской Республики</a:t>
            </a:r>
            <a:r>
              <a:rPr lang="ru-RU" sz="1400" i="1" dirty="0" smtClean="0">
                <a:solidFill>
                  <a:srgbClr val="7030A0"/>
                </a:solidFill>
              </a:rPr>
              <a:t>.</a:t>
            </a:r>
            <a:endParaRPr lang="ru-RU" sz="14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58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0888142"/>
              </p:ext>
            </p:extLst>
          </p:nvPr>
        </p:nvGraphicFramePr>
        <p:xfrm>
          <a:off x="838200" y="1752601"/>
          <a:ext cx="7848600" cy="4190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4800" y="457200"/>
            <a:ext cx="8229600" cy="13716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Динамика муниципального долга</a:t>
            </a:r>
            <a:r>
              <a:rPr lang="ru-RU" sz="2400" b="1" dirty="0" smtClean="0">
                <a:solidFill>
                  <a:schemeClr val="tx1"/>
                </a:solidFill>
              </a:rPr>
              <a:t/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                                    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                                                                                        </a:t>
            </a:r>
            <a:r>
              <a:rPr lang="ru-RU" sz="1800" dirty="0" smtClean="0">
                <a:solidFill>
                  <a:schemeClr val="tx1"/>
                </a:solidFill>
              </a:rPr>
              <a:t>тыс. рублей</a:t>
            </a:r>
            <a:r>
              <a:rPr lang="ru-RU" sz="2400" b="1" dirty="0" smtClean="0">
                <a:solidFill>
                  <a:schemeClr val="tx1"/>
                </a:solidFill>
              </a:rPr>
              <a:t/>
            </a:r>
            <a:br>
              <a:rPr lang="ru-RU" sz="2400" b="1" dirty="0" smtClean="0">
                <a:solidFill>
                  <a:schemeClr val="tx1"/>
                </a:solidFill>
              </a:rPr>
            </a:br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07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Объект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7058443"/>
              </p:ext>
            </p:extLst>
          </p:nvPr>
        </p:nvGraphicFramePr>
        <p:xfrm>
          <a:off x="228600" y="1295401"/>
          <a:ext cx="8686800" cy="5429417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4343401"/>
                <a:gridCol w="2971800"/>
                <a:gridCol w="1371599"/>
              </a:tblGrid>
              <a:tr h="516221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CCFF"/>
                        </a:gs>
                        <a:gs pos="7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rgbClr val="66FFF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Количество,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чел.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CCFF"/>
                        </a:gs>
                        <a:gs pos="7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rgbClr val="66FFF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Сумма, тыс. руб.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CCFF"/>
                        </a:gs>
                        <a:gs pos="7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rgbClr val="66FFFF"/>
                        </a:gs>
                      </a:gsLst>
                      <a:lin ang="5400000" scaled="0"/>
                    </a:gradFill>
                  </a:tcPr>
                </a:tc>
              </a:tr>
              <a:tr h="683234"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Компенсация части родительской платы за содержание ребенка</a:t>
                      </a:r>
                      <a:r>
                        <a:rPr lang="ru-RU" sz="13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детских садах</a:t>
                      </a:r>
                      <a:endParaRPr lang="ru-RU" sz="1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первого ребенка (20%) – 136</a:t>
                      </a:r>
                    </a:p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второго ребенка</a:t>
                      </a:r>
                      <a:r>
                        <a:rPr lang="ru-RU" sz="1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(50%) -248</a:t>
                      </a:r>
                    </a:p>
                    <a:p>
                      <a:pPr algn="ctr"/>
                      <a:r>
                        <a:rPr lang="ru-RU" sz="1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третьего и посл. детей (70%)-214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2 069,6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4885"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мер социальной поддержки по освобождению от родительской платы за присмотр и уход за детьми-инвалидами, детьми-сиротами и детьми, оставшимся без попечения родителей, обучающимися в муниципальных образовательных организациях, реализующих основную общеобразовательную программу дошкольного образования, а также родителей, если один или оба из них являются инвалидами первой или второй группы и не имеют других доходов, кроме пенсии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3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3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3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чел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3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3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3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477"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Доплата к пенсии муниципальных служащих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ru-RU" sz="1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чел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1 814,5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537"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Поддержка многодетных семей</a:t>
                      </a:r>
                      <a:endParaRPr lang="ru-RU" sz="13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Питание</a:t>
                      </a:r>
                      <a:r>
                        <a:rPr lang="ru-RU" sz="1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844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8 728,1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477"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жильем молодых семей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семей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257,8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5370"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по присмотру и уходу за детьми-инвалидами, детьми-сиротами и детьми, оставшимися без попечения родителей, а также за детьми с туберкулезной интоксикацией, обучающимися в муниципальных образовательных организациях, находящихся на территории Удмуртской Республики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3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56,4</a:t>
                      </a:r>
                      <a:r>
                        <a:rPr lang="ru-RU" sz="1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(местный бюджет)</a:t>
                      </a:r>
                    </a:p>
                    <a:p>
                      <a:pPr algn="ctr"/>
                      <a:endParaRPr lang="ru-RU" sz="13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107,7</a:t>
                      </a:r>
                    </a:p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(бюджет</a:t>
                      </a:r>
                      <a:r>
                        <a:rPr lang="ru-RU" sz="1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УР)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152400"/>
            <a:ext cx="7772400" cy="914400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Сведения о мерах социальной поддержки отдельных целевых групп в 202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году</a:t>
            </a:r>
            <a:endParaRPr lang="ru-RU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3800" y="182880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19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Объект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3095898"/>
              </p:ext>
            </p:extLst>
          </p:nvPr>
        </p:nvGraphicFramePr>
        <p:xfrm>
          <a:off x="228600" y="1447800"/>
          <a:ext cx="8686799" cy="345948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410200"/>
                <a:gridCol w="1905000"/>
                <a:gridCol w="1371599"/>
              </a:tblGrid>
              <a:tr h="504379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CCFF"/>
                        </a:gs>
                        <a:gs pos="7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rgbClr val="66FFF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Количество,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чел.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CCFF"/>
                        </a:gs>
                        <a:gs pos="7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rgbClr val="66FFF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Сумма, тыс. руб.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CCFF"/>
                        </a:gs>
                        <a:gs pos="78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rgbClr val="66FFFF"/>
                        </a:gs>
                      </a:gsLst>
                      <a:lin ang="5400000" scaled="0"/>
                    </a:gradFill>
                  </a:tcPr>
                </a:tc>
              </a:tr>
              <a:tr h="504379"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Денежная компенсация расходов по оплате жилых помещений и коммунальных услуг (отопление, освещение) работникам муниципальных организаций (образования</a:t>
                      </a:r>
                      <a:r>
                        <a:rPr lang="ru-RU" sz="13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культуры)</a:t>
                      </a:r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 "</a:t>
                      </a:r>
                      <a:r>
                        <a:rPr lang="ru-RU" sz="13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Малопургинский</a:t>
                      </a:r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район", проживающим и работающим в сельских населенных пунктах</a:t>
                      </a:r>
                      <a:endParaRPr lang="ru-RU" sz="13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3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1 290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3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21 313,0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Питание в дошкольных образовательных учреждениях (</a:t>
                      </a:r>
                      <a:r>
                        <a:rPr lang="ru-RU" sz="13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софинансирование</a:t>
                      </a:r>
                      <a:r>
                        <a:rPr lang="ru-RU" sz="13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средств местного бюджета)</a:t>
                      </a:r>
                      <a:endParaRPr lang="ru-RU" sz="1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661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8 388,9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0560"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Питание обучающихся с ограниченными возможностями здоровья в муниципальных общеобразовательных организациях за счет средств местного бюджета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718,5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05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Питание (в том числе горячее питание 1-4 классы) в общеобразовательных учреждениях (в</a:t>
                      </a:r>
                      <a:r>
                        <a:rPr lang="ru-RU" sz="13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том числе </a:t>
                      </a:r>
                      <a:r>
                        <a:rPr lang="ru-RU" sz="13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софинансирование</a:t>
                      </a:r>
                      <a:r>
                        <a:rPr lang="ru-RU" sz="13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средств местного бюджета)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1 885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22 362,6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43000" y="304800"/>
            <a:ext cx="7467600" cy="914400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Сведения о мерах социальной поддержки отдельных целевых групп в 202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году (продолжение)</a:t>
            </a:r>
            <a:endParaRPr lang="ru-RU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3800" y="182880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083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5745617"/>
              </p:ext>
            </p:extLst>
          </p:nvPr>
        </p:nvGraphicFramePr>
        <p:xfrm>
          <a:off x="228600" y="1219200"/>
          <a:ext cx="8686800" cy="5529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/>
                <a:gridCol w="3428999"/>
                <a:gridCol w="1219201"/>
                <a:gridCol w="3505200"/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Сумма,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тыс. рублей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Примечание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962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Национальный проект "Образование“, в том числе: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7021">
                <a:tc rowSpan="2"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2A3143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Федеральный проект "Современная школа"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5 450,2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создание (обновление) материально-технической базы для реализации основных и дополнительных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общеобразовательных программ цифрового и гуманитарного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профилей в общеобразовательных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организациях, расположенных в сельской местности 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1014">
                <a:tc vMerge="1">
                  <a:txBody>
                    <a:bodyPr/>
                    <a:lstStyle/>
                    <a:p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760,0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Поддержка некоммерческих организаций в целях оказания психолого-педагогической, методической и консультативной помощи гражданам, имеющим детей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4520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2A3143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Федеральный проект "Успех каждого ребенка"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1 283,3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физкультуры и спорта в образовательных организациях общего образования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993"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Национальный проект "Культура"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3011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Федеральный проект "Создание условий для реализации творческого потенциала нации" ("Творческие люди")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106,1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поддержка отрасли культуры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006"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Национальный проект "Жилье и городская среда"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1014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Федеральный проект "Формирование комфортной городской среды"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5 219,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Поддержка государственных программ субъектов Российской Федерации и муниципальных программ формирование современной городской среды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19200" y="338328"/>
            <a:ext cx="7467600" cy="652272"/>
          </a:xfrm>
        </p:spPr>
        <p:txBody>
          <a:bodyPr>
            <a:normAutofit fontScale="90000"/>
          </a:bodyPr>
          <a:lstStyle/>
          <a:p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реализации национальных проектов в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150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6875914"/>
              </p:ext>
            </p:extLst>
          </p:nvPr>
        </p:nvGraphicFramePr>
        <p:xfrm>
          <a:off x="238125" y="1295400"/>
          <a:ext cx="8686800" cy="34050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3505200"/>
                <a:gridCol w="1066800"/>
                <a:gridCol w="3505200"/>
              </a:tblGrid>
              <a:tr h="6640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Сумма,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тыс. рублей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Примечание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4029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2A3143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Федеральный проект "Обеспечение устойчивого сокращения непригодного для проживания жилищного фонда"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18 243,4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переселение граждан из аварийного жилищного фонда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342"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Национальный проект "Демография"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Федеральный проект "Финансовая поддержка семей при рождении детей"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8 728,1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мер социальной поддержки многодетным семьям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5.</a:t>
                      </a:r>
                      <a:r>
                        <a:rPr lang="en-US" sz="1200" b="1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Национальный проект "Безопасные качественные дороги"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4029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Федеральный проект "Региональная и местная дорожная сеть"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29 599,0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Финансовое обеспечение дорожной деятельности в рамках реализации национального проекта "Безопасные и качественные автомобильные дороги"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391400" cy="1252728"/>
          </a:xfrm>
        </p:spPr>
        <p:txBody>
          <a:bodyPr/>
          <a:lstStyle/>
          <a:p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реализации национальных проектов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году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(продолжение)</a:t>
            </a:r>
            <a:endParaRPr lang="ru-RU" dirty="0"/>
          </a:p>
        </p:txBody>
      </p:sp>
      <p:pic>
        <p:nvPicPr>
          <p:cNvPr id="2050" name="Picture 2" descr="C:\Users\User\Desktop\Новая папка\a74324caa84f87c706fc3090a0ec1740-e16256611782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947740"/>
            <a:ext cx="2133600" cy="161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Новая папка\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953000"/>
            <a:ext cx="2000250" cy="161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Новая папка\main-programm_image.jp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525" y="4948236"/>
            <a:ext cx="2057400" cy="161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Новая папка\uc1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947740"/>
            <a:ext cx="2057400" cy="161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97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52400"/>
            <a:ext cx="8636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284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1450"/>
            <a:ext cx="8763000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060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"/>
            <a:ext cx="8839200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673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0648233"/>
              </p:ext>
            </p:extLst>
          </p:nvPr>
        </p:nvGraphicFramePr>
        <p:xfrm>
          <a:off x="228600" y="1752600"/>
          <a:ext cx="86868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512511" cy="114300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реализацию муниципальных программ</a:t>
            </a:r>
          </a:p>
        </p:txBody>
      </p:sp>
    </p:spTree>
    <p:extLst>
      <p:ext uri="{BB962C8B-B14F-4D97-AF65-F5344CB8AC3E}">
        <p14:creationId xmlns:p14="http://schemas.microsoft.com/office/powerpoint/2010/main" val="217658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6631287"/>
              </p:ext>
            </p:extLst>
          </p:nvPr>
        </p:nvGraphicFramePr>
        <p:xfrm>
          <a:off x="228600" y="1581039"/>
          <a:ext cx="8686799" cy="51274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4766"/>
                <a:gridCol w="5710767"/>
                <a:gridCol w="2091266"/>
              </a:tblGrid>
              <a:tr h="547926"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6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</a:t>
                      </a:r>
                      <a:endParaRPr lang="ru-RU" sz="16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на 01.01.2023 г.</a:t>
                      </a:r>
                      <a:endParaRPr lang="ru-RU" sz="16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676"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r>
                        <a:rPr lang="ru-RU" sz="1400" b="1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расходов на реализацию программ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1 439</a:t>
                      </a:r>
                      <a:r>
                        <a:rPr lang="ru-RU" sz="1400" b="1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381,7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504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образования и воспитание в муниципальном образовании «Муниципальный округ </a:t>
                      </a:r>
                      <a:r>
                        <a:rPr lang="ru-RU" sz="14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Малопургинский</a:t>
                      </a:r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 Удмуртской Республики» на 2021-2030 годы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752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339,2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972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здоровья и формирование здорового образа жизни</a:t>
                      </a:r>
                      <a:r>
                        <a:rPr lang="ru-RU" sz="14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населения муниципального образования «</a:t>
                      </a:r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округ </a:t>
                      </a:r>
                      <a:r>
                        <a:rPr lang="ru-RU" sz="14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Малопургинский</a:t>
                      </a:r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 Удмуртской Республики</a:t>
                      </a:r>
                      <a:r>
                        <a:rPr lang="ru-RU" sz="14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на 2021-2030 годы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5 703,7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37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культуры в  </a:t>
                      </a:r>
                      <a:r>
                        <a:rPr lang="ru-RU" sz="14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Малопургинском</a:t>
                      </a:r>
                      <a:r>
                        <a:rPr lang="ru-RU" sz="14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районе </a:t>
                      </a:r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2021-2030 годы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86 058,1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504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активность и поддержка населения муниципального образования «Муниципальный округ </a:t>
                      </a:r>
                      <a:r>
                        <a:rPr lang="ru-RU" sz="14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Малопургинский</a:t>
                      </a:r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 Удмуртской Республики» на 2021-2030 годы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15 117,0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504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условий для устойчивого экономического развития муниципального образования «Муниципальный округ </a:t>
                      </a:r>
                      <a:r>
                        <a:rPr lang="ru-RU" sz="14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Малопургинский</a:t>
                      </a:r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 Удмуртской Республики» на 2021-2030 годы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2 627,3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229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безопасности на территории муниципального образования «Муниципальный округ </a:t>
                      </a:r>
                      <a:r>
                        <a:rPr lang="ru-RU" sz="14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Малопургинский</a:t>
                      </a:r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 Удмуртской Республики» на 2021-2030 годы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7 480,3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504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</a:t>
                      </a:r>
                      <a:r>
                        <a:rPr lang="ru-RU" sz="14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хозяйство </a:t>
                      </a:r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образования «Муниципальный округ </a:t>
                      </a:r>
                      <a:r>
                        <a:rPr lang="ru-RU" sz="14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Малопургинский</a:t>
                      </a:r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 Удмуртской Республики» </a:t>
                      </a:r>
                      <a:r>
                        <a:rPr lang="ru-RU" sz="14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2021-2030 годы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420 085,9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82000" cy="1219200"/>
          </a:xfrm>
          <a:solidFill>
            <a:srgbClr val="DBFDEB">
              <a:alpha val="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Расходы муниципального образования </a:t>
            </a:r>
            <a:b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«Муниципальный округ </a:t>
            </a:r>
            <a:r>
              <a:rPr lang="ru-RU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Малопургинский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район </a:t>
            </a:r>
            <a:b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Удмуртской Республики» за 2022 год </a:t>
            </a:r>
            <a:b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реализацию муниципальных программ (1)</a:t>
            </a:r>
            <a:b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</a:t>
            </a:r>
            <a:r>
              <a:rPr lang="ru-RU" sz="1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62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6799126"/>
              </p:ext>
            </p:extLst>
          </p:nvPr>
        </p:nvGraphicFramePr>
        <p:xfrm>
          <a:off x="228600" y="1066800"/>
          <a:ext cx="86868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458200" cy="7284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Основные направления бюджетной политики на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2022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2023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2024 годов (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продолжение)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9550" y="1447800"/>
            <a:ext cx="8686800" cy="5262979"/>
          </a:xfrm>
          <a:prstGeom prst="rect">
            <a:avLst/>
          </a:prstGeom>
          <a:solidFill>
            <a:srgbClr val="CCFF99">
              <a:alpha val="33000"/>
            </a:srgb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§"/>
            </a:pPr>
            <a:r>
              <a:rPr lang="ru-RU" b="1" i="1" dirty="0"/>
              <a:t>расширения применения проектных принципов управления</a:t>
            </a:r>
            <a:r>
              <a:rPr lang="ru-RU" b="1" i="1" dirty="0" smtClean="0"/>
              <a:t>;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b="1" i="1" dirty="0">
                <a:solidFill>
                  <a:srgbClr val="7030A0"/>
                </a:solidFill>
              </a:rPr>
              <a:t>оптимизации деятельности органов местного самоуправления муниципального об-</a:t>
            </a:r>
            <a:r>
              <a:rPr lang="ru-RU" b="1" i="1" dirty="0" err="1">
                <a:solidFill>
                  <a:srgbClr val="7030A0"/>
                </a:solidFill>
              </a:rPr>
              <a:t>разования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smtClean="0">
                <a:solidFill>
                  <a:srgbClr val="7030A0"/>
                </a:solidFill>
              </a:rPr>
              <a:t>«Муниципальный округ </a:t>
            </a:r>
            <a:r>
              <a:rPr lang="ru-RU" b="1" i="1" dirty="0" err="1" smtClean="0">
                <a:solidFill>
                  <a:srgbClr val="7030A0"/>
                </a:solidFill>
              </a:rPr>
              <a:t>Малопургинский</a:t>
            </a:r>
            <a:r>
              <a:rPr lang="ru-RU" b="1" i="1" dirty="0" smtClean="0">
                <a:solidFill>
                  <a:srgbClr val="7030A0"/>
                </a:solidFill>
              </a:rPr>
              <a:t> район Удмуртской Республики» </a:t>
            </a:r>
            <a:r>
              <a:rPr lang="ru-RU" b="1" i="1" dirty="0">
                <a:solidFill>
                  <a:srgbClr val="7030A0"/>
                </a:solidFill>
              </a:rPr>
              <a:t>за счет повышения эффективности использования финансовых, кадровых и информационно-коммуникационных </a:t>
            </a:r>
            <a:r>
              <a:rPr lang="ru-RU" b="1" i="1" dirty="0" smtClean="0">
                <a:solidFill>
                  <a:srgbClr val="7030A0"/>
                </a:solidFill>
              </a:rPr>
              <a:t>ресурсов;</a:t>
            </a:r>
            <a:endParaRPr lang="ru-RU" b="1" i="1" dirty="0">
              <a:solidFill>
                <a:srgbClr val="7030A0"/>
              </a:solidFill>
            </a:endParaRP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b="1" i="1" dirty="0"/>
              <a:t>реализации планов мероприятий («дорожных карт») по совершенствованию управления расходами органов местного самоуправления муниципального образования </a:t>
            </a:r>
            <a:r>
              <a:rPr lang="ru-RU" b="1" i="1" dirty="0" smtClean="0"/>
              <a:t>«Муниципальный округ </a:t>
            </a:r>
            <a:r>
              <a:rPr lang="ru-RU" b="1" i="1" dirty="0" err="1" smtClean="0"/>
              <a:t>Малопургинский</a:t>
            </a:r>
            <a:r>
              <a:rPr lang="ru-RU" b="1" i="1" dirty="0" smtClean="0"/>
              <a:t> район Удмуртской Республики»;</a:t>
            </a:r>
            <a:endParaRPr lang="ru-RU" b="1" i="1" dirty="0"/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b="1" i="1" dirty="0">
                <a:solidFill>
                  <a:srgbClr val="7030A0"/>
                </a:solidFill>
              </a:rPr>
              <a:t>автоматизации процесса осуществления малых закупок с использованием функционала автоматизированной информационной системы «</a:t>
            </a:r>
            <a:r>
              <a:rPr lang="en-US" b="1" i="1" dirty="0">
                <a:solidFill>
                  <a:srgbClr val="7030A0"/>
                </a:solidFill>
              </a:rPr>
              <a:t>WEB</a:t>
            </a:r>
            <a:r>
              <a:rPr lang="ru-RU" b="1" i="1" dirty="0">
                <a:solidFill>
                  <a:srgbClr val="7030A0"/>
                </a:solidFill>
              </a:rPr>
              <a:t>-торги КС»;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b="1" i="1" dirty="0" smtClean="0"/>
              <a:t>совершенствования </a:t>
            </a:r>
            <a:r>
              <a:rPr lang="ru-RU" b="1" i="1" dirty="0"/>
              <a:t>системы формирования и финансового обеспечения выполнения муниципальных заданий на оказание муниципальных услуг (работ) муниципальными учреждениями муниципального образования «Муниципальный округ </a:t>
            </a:r>
            <a:r>
              <a:rPr lang="ru-RU" b="1" i="1" dirty="0" err="1"/>
              <a:t>Малопургинский</a:t>
            </a:r>
            <a:r>
              <a:rPr lang="ru-RU" b="1" i="1" dirty="0"/>
              <a:t> район Удмуртской Республики</a:t>
            </a:r>
            <a:r>
              <a:rPr lang="ru-RU" b="1" i="1" dirty="0" smtClean="0"/>
              <a:t>»;</a:t>
            </a:r>
            <a:endParaRPr lang="ru-RU" b="1" i="1" dirty="0"/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b="1" i="1" dirty="0">
                <a:solidFill>
                  <a:srgbClr val="7030A0"/>
                </a:solidFill>
              </a:rPr>
              <a:t>оперативного освоения средств федерального бюджета и бюджета Удмуртской </a:t>
            </a:r>
            <a:r>
              <a:rPr lang="ru-RU" b="1" i="1" dirty="0" err="1">
                <a:solidFill>
                  <a:srgbClr val="7030A0"/>
                </a:solidFill>
              </a:rPr>
              <a:t>Рес</a:t>
            </a:r>
            <a:r>
              <a:rPr lang="ru-RU" b="1" i="1" dirty="0">
                <a:solidFill>
                  <a:srgbClr val="7030A0"/>
                </a:solidFill>
              </a:rPr>
              <a:t>-публики, в том числе поступивших в рамках реализации национальных </a:t>
            </a:r>
            <a:r>
              <a:rPr lang="ru-RU" b="1" i="1" dirty="0" smtClean="0">
                <a:solidFill>
                  <a:srgbClr val="7030A0"/>
                </a:solidFill>
              </a:rPr>
              <a:t>проектов;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b="1" i="1" dirty="0">
                <a:solidFill>
                  <a:srgbClr val="7030A0"/>
                </a:solidFill>
              </a:rPr>
              <a:t>недопущения принятия новых расходных обязательств, не обеспеченных </a:t>
            </a:r>
            <a:r>
              <a:rPr lang="ru-RU" b="1" i="1" dirty="0" smtClean="0">
                <a:solidFill>
                  <a:srgbClr val="7030A0"/>
                </a:solidFill>
              </a:rPr>
              <a:t>источниками </a:t>
            </a:r>
            <a:r>
              <a:rPr lang="ru-RU" b="1" i="1" dirty="0">
                <a:solidFill>
                  <a:srgbClr val="7030A0"/>
                </a:solidFill>
              </a:rPr>
              <a:t>финансирования</a:t>
            </a:r>
            <a:r>
              <a:rPr lang="ru-RU" b="1" i="1" dirty="0" smtClean="0">
                <a:solidFill>
                  <a:srgbClr val="7030A0"/>
                </a:solidFill>
              </a:rPr>
              <a:t>;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b="1" i="1" dirty="0"/>
              <a:t>дальнейшего развития контрактной системы в сфере закупок товаров, работ, услуг для обеспечения муниципальных нужд муниципального образования </a:t>
            </a:r>
            <a:r>
              <a:rPr lang="ru-RU" b="1" i="1" dirty="0" smtClean="0"/>
              <a:t>«Муниципальный округ </a:t>
            </a:r>
            <a:r>
              <a:rPr lang="ru-RU" b="1" i="1" dirty="0" err="1" smtClean="0"/>
              <a:t>Малопургинский</a:t>
            </a:r>
            <a:r>
              <a:rPr lang="ru-RU" b="1" i="1" dirty="0" smtClean="0"/>
              <a:t> район Удмуртской Республики».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105877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7208833"/>
              </p:ext>
            </p:extLst>
          </p:nvPr>
        </p:nvGraphicFramePr>
        <p:xfrm>
          <a:off x="228600" y="1600200"/>
          <a:ext cx="8686800" cy="5044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4766"/>
                <a:gridCol w="5710768"/>
                <a:gridCol w="2091266"/>
              </a:tblGrid>
              <a:tr h="563798"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6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</a:t>
                      </a:r>
                      <a:endParaRPr lang="ru-RU" sz="16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на 01.01.2023 г.</a:t>
                      </a:r>
                      <a:endParaRPr lang="ru-RU" sz="16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2444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Энергосбережение и повышение энергетической эффективности муниципального образования «</a:t>
                      </a:r>
                      <a:r>
                        <a:rPr lang="ru-RU" sz="14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округ </a:t>
                      </a:r>
                      <a:r>
                        <a:rPr lang="ru-RU" sz="1400" b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Малопургинский</a:t>
                      </a:r>
                      <a:r>
                        <a:rPr lang="ru-RU" sz="14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 Удмуртской Республики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на 2021-2030 годы</a:t>
                      </a:r>
                      <a:endParaRPr lang="ru-RU" sz="14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314,1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43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</a:t>
                      </a:r>
                      <a:r>
                        <a:rPr lang="ru-RU" sz="1400" b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управление</a:t>
                      </a:r>
                      <a:endParaRPr lang="ru-RU" sz="14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141 211,9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158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 муниципального образования "Муниципальный округ </a:t>
                      </a:r>
                      <a:r>
                        <a:rPr lang="ru-RU" sz="1400" b="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Малопургинский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 Удмуртской Республики" на 2021-2030 годы</a:t>
                      </a:r>
                      <a:endParaRPr lang="ru-RU" sz="14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2 849,6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158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Профилактика правонарушений и безнадзорности в муниципальном образовании "Муниципальный округ </a:t>
                      </a:r>
                      <a:r>
                        <a:rPr lang="ru-RU" sz="1400" b="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Малопургинский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 Удмуртской Республики"  на 2021-2030 годы</a:t>
                      </a:r>
                      <a:endParaRPr lang="ru-RU" sz="14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273,3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79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Противодействие коррупции в муниципальном образовании "Муниципальный округ </a:t>
                      </a:r>
                      <a:r>
                        <a:rPr lang="ru-RU" sz="1400" b="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Малопургинский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 Удмуртской Республики" на 2021-2030 годы</a:t>
                      </a:r>
                      <a:endParaRPr lang="ru-RU" sz="14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3366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Комплексные меры противодействия злоупотреблению наркотиками и их незаконному обороту в </a:t>
                      </a:r>
                      <a:r>
                        <a:rPr lang="ru-RU" sz="1400" b="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Малопургинском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районе на 2021-2030 годы</a:t>
                      </a:r>
                      <a:endParaRPr lang="ru-RU" sz="14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102,4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4592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комфортной городской среды на территории муниципального образования "Муниципальный округ </a:t>
                      </a:r>
                      <a:r>
                        <a:rPr lang="ru-RU" sz="1400" b="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Малопургинский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 Удмуртской Республики" на 2022-2024 годы</a:t>
                      </a:r>
                      <a:endParaRPr lang="ru-RU" sz="14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5 219,0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1"/>
            <a:ext cx="8229600" cy="1371600"/>
          </a:xfrm>
          <a:solidFill>
            <a:srgbClr val="DBFDEB">
              <a:alpha val="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0000"/>
          </a:bodyPr>
          <a:lstStyle/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Расходы муниципального образования </a:t>
            </a:r>
            <a: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«Муниципальный округ </a:t>
            </a:r>
            <a:r>
              <a:rPr lang="ru-RU" sz="2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Малопургинский</a:t>
            </a:r>
            <a: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район </a:t>
            </a:r>
            <a:b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Удмуртской Республики» за 2022 год </a:t>
            </a:r>
            <a:b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реализацию муниципальных программ </a:t>
            </a:r>
            <a: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(2)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lang="ru-RU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endParaRPr lang="ru-RU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41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8947468"/>
              </p:ext>
            </p:extLst>
          </p:nvPr>
        </p:nvGraphicFramePr>
        <p:xfrm>
          <a:off x="228600" y="1600200"/>
          <a:ext cx="86868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10600" cy="7284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направления бюджетной политики на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2022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год и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плановый период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2023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2024 годов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продолжение)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39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0894173"/>
              </p:ext>
            </p:extLst>
          </p:nvPr>
        </p:nvGraphicFramePr>
        <p:xfrm>
          <a:off x="228600" y="1371600"/>
          <a:ext cx="86868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763000" cy="990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налоговой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 на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 и</a:t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плановый период 2023 и 2024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установлены Постановлением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Главы муниципального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«Муниципальный округ </a:t>
            </a:r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Малопургинский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Удмуртской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еспублики»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ноября 2021 года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21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692696"/>
            <a:ext cx="6624736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149896"/>
            <a:ext cx="8064896" cy="2376264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Бюджет муниципального образования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</a:rPr>
              <a:t>«Муниципальный округ </a:t>
            </a:r>
            <a:r>
              <a:rPr lang="ru-RU" sz="2400" b="1" dirty="0" err="1">
                <a:solidFill>
                  <a:schemeClr val="tx1"/>
                </a:solidFill>
              </a:rPr>
              <a:t>Малопургинский</a:t>
            </a:r>
            <a:r>
              <a:rPr lang="ru-RU" sz="2400" b="1" dirty="0">
                <a:solidFill>
                  <a:schemeClr val="tx1"/>
                </a:solidFill>
              </a:rPr>
              <a:t> район Удмуртской Республики»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algn="ctr"/>
            <a:endParaRPr lang="ru-RU" sz="2400" b="1" dirty="0" smtClean="0">
              <a:solidFill>
                <a:schemeClr val="tx1"/>
              </a:solidFill>
            </a:endParaRPr>
          </a:p>
          <a:p>
            <a:pPr algn="ctr"/>
            <a:endParaRPr lang="ru-RU" sz="24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 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Решением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депутатов муниципального образования «Муниципальный округ </a:t>
            </a:r>
            <a:r>
              <a:rPr lang="ru-RU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Малопургинский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Удмуртской Республики» </a:t>
            </a:r>
            <a:endParaRPr lang="ru-RU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декабря 2021 года № 5-7-78 «О бюджете муниципального образования «Муниципальный округ </a:t>
            </a:r>
            <a:r>
              <a:rPr lang="ru-RU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Малопургинский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Удмуртской Республики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2022 год и на плановый период 2023 и 2024 годов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800" b="1" dirty="0" smtClean="0">
              <a:solidFill>
                <a:schemeClr val="tx1"/>
              </a:solidFill>
            </a:endParaRPr>
          </a:p>
          <a:p>
            <a:pPr algn="ctr"/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47167" y="4114800"/>
            <a:ext cx="7774632" cy="2286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Публичные слушания по проекту бюджета муниципального образования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«Муниципальный округ </a:t>
            </a:r>
            <a:r>
              <a:rPr lang="ru-RU" sz="1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Малопургинский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 Удмуртской Республики»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и на </a:t>
            </a:r>
            <a:endParaRPr lang="ru-RU" sz="18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плановый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период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проведены </a:t>
            </a:r>
          </a:p>
          <a:p>
            <a:pPr algn="ctr"/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 декабря 2021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20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037027"/>
              </p:ext>
            </p:extLst>
          </p:nvPr>
        </p:nvGraphicFramePr>
        <p:xfrm>
          <a:off x="228600" y="1557754"/>
          <a:ext cx="8686800" cy="4817646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524706"/>
                <a:gridCol w="2523294"/>
                <a:gridCol w="1676400"/>
                <a:gridCol w="1371600"/>
                <a:gridCol w="1295400"/>
                <a:gridCol w="1295400"/>
              </a:tblGrid>
              <a:tr h="1033046"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600" baseline="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lang="ru-RU" sz="1600" baseline="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Первоначально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утвержденный план на</a:t>
                      </a:r>
                    </a:p>
                    <a:p>
                      <a:pPr algn="ctr"/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год</a:t>
                      </a:r>
                      <a:endParaRPr lang="ru-RU" sz="16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Уточненный план на</a:t>
                      </a:r>
                    </a:p>
                    <a:p>
                      <a:pPr algn="ctr"/>
                      <a:r>
                        <a:rPr lang="ru-RU" sz="160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20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60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год </a:t>
                      </a:r>
                      <a:endParaRPr lang="ru-RU" sz="1600" baseline="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Исполнено на 01.01.2023 г.</a:t>
                      </a:r>
                      <a:endParaRPr lang="ru-RU" sz="1600" baseline="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 исполнения к уточнен-ному плану</a:t>
                      </a:r>
                      <a:endParaRPr lang="ru-RU" sz="1600" baseline="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</a:tr>
              <a:tr h="74930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Общий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объем доходов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1 050 051,0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1 582 323,7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1 496 760,9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94,6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</a:tr>
              <a:tr h="74930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1.1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295 040,5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309 194,1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318 325,7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102,9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</a:tr>
              <a:tr h="75364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1.2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755 051,6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1 273 129,5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1 178 435,2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92,6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</a:tr>
              <a:tr h="74930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073 871,3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1 618 140,6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1 481 342,2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91,6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</a:tr>
              <a:tr h="74930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ДЕФИЦИТ (-)/</a:t>
                      </a:r>
                    </a:p>
                    <a:p>
                      <a:pPr algn="l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ПРОФИЦИТ (+)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-23 779,2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-35 817,0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15 418,7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582" y="227013"/>
            <a:ext cx="8229600" cy="1017587"/>
          </a:xfr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0000"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Основные 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характеристики бюджета муниципального образования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«Муниципальный округ </a:t>
            </a:r>
            <a:r>
              <a:rPr lang="ru-RU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Малопургинский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район Удмуртской Республики» на 20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год 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62800" y="121920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Тыс. рублей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5034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Новая папка\budge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971675"/>
            <a:ext cx="6057900" cy="404061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685800" y="381000"/>
            <a:ext cx="8077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000"/>
                </a:solidFill>
                <a:cs typeface="Times New Roman" pitchFamily="18" charset="0"/>
              </a:rPr>
              <a:t>Структура доходов бюджета муниципального образования </a:t>
            </a:r>
            <a:r>
              <a:rPr lang="ru-RU" sz="2000" b="1" dirty="0" smtClean="0">
                <a:solidFill>
                  <a:srgbClr val="000000"/>
                </a:solidFill>
                <a:cs typeface="Times New Roman" pitchFamily="18" charset="0"/>
              </a:rPr>
              <a:t>«Муниципальный округ </a:t>
            </a:r>
            <a:r>
              <a:rPr lang="ru-RU" sz="2000" b="1" dirty="0" err="1" smtClean="0">
                <a:solidFill>
                  <a:srgbClr val="000000"/>
                </a:solidFill>
                <a:cs typeface="Times New Roman" pitchFamily="18" charset="0"/>
              </a:rPr>
              <a:t>Малопургинский</a:t>
            </a:r>
            <a:r>
              <a:rPr lang="ru-RU" sz="2000" b="1" dirty="0" smtClean="0">
                <a:solidFill>
                  <a:srgbClr val="000000"/>
                </a:solidFill>
                <a:cs typeface="Times New Roman" pitchFamily="18" charset="0"/>
              </a:rPr>
              <a:t> район </a:t>
            </a:r>
          </a:p>
          <a:p>
            <a:pPr algn="ctr"/>
            <a:r>
              <a:rPr lang="ru-RU" sz="2000" b="1" dirty="0" smtClean="0">
                <a:solidFill>
                  <a:srgbClr val="000000"/>
                </a:solidFill>
                <a:cs typeface="Times New Roman" pitchFamily="18" charset="0"/>
              </a:rPr>
              <a:t>Удмуртской Республики» </a:t>
            </a:r>
            <a:r>
              <a:rPr lang="ru-RU" sz="2000" b="1" dirty="0">
                <a:solidFill>
                  <a:srgbClr val="000000"/>
                </a:solidFill>
                <a:cs typeface="Times New Roman" pitchFamily="18" charset="0"/>
              </a:rPr>
              <a:t>в 20</a:t>
            </a:r>
            <a:r>
              <a:rPr lang="en-US" sz="2000" b="1" dirty="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ru-RU" sz="2000" b="1" dirty="0">
                <a:solidFill>
                  <a:srgbClr val="000000"/>
                </a:solidFill>
                <a:cs typeface="Times New Roman" pitchFamily="18" charset="0"/>
              </a:rPr>
              <a:t>2 году</a:t>
            </a:r>
            <a:endParaRPr lang="ru-RU" sz="2000" dirty="0"/>
          </a:p>
        </p:txBody>
      </p:sp>
      <p:sp>
        <p:nvSpPr>
          <p:cNvPr id="7" name="Стрелка вправо 6"/>
          <p:cNvSpPr/>
          <p:nvPr/>
        </p:nvSpPr>
        <p:spPr>
          <a:xfrm>
            <a:off x="152400" y="4724400"/>
            <a:ext cx="1333500" cy="1249794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19,4 %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28600" y="1828800"/>
            <a:ext cx="3200400" cy="12573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1 496 760,9 тыс. руб</a:t>
            </a:r>
            <a:r>
              <a:rPr lang="ru-RU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 влево 3"/>
          <p:cNvSpPr/>
          <p:nvPr/>
        </p:nvSpPr>
        <p:spPr>
          <a:xfrm>
            <a:off x="7543800" y="2322081"/>
            <a:ext cx="1371600" cy="1183119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78,7 %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 влево 10"/>
          <p:cNvSpPr/>
          <p:nvPr/>
        </p:nvSpPr>
        <p:spPr>
          <a:xfrm>
            <a:off x="7572375" y="4648200"/>
            <a:ext cx="1371600" cy="1183119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1,9 %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43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17698</TotalTime>
  <Words>4163</Words>
  <Application>Microsoft Office PowerPoint</Application>
  <PresentationFormat>Экран (4:3)</PresentationFormat>
  <Paragraphs>953</Paragraphs>
  <Slides>40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Волна</vt:lpstr>
      <vt:lpstr>Муниципальное образование  «Муниципальный округ Малопургинский район  Удмуртской Республики»</vt:lpstr>
      <vt:lpstr> </vt:lpstr>
      <vt:lpstr>Основные направления бюджетной политики на 2022 год и на плановый период 2023 и 2024 годов (продолжение)</vt:lpstr>
      <vt:lpstr>Основные направления бюджетной политики на 2022 год и на плановый период 2023 и 2024 годов (продолжение)</vt:lpstr>
      <vt:lpstr>  Основные направления бюджетной политики на 2022 год и  на плановый период 2023 и 2024 годов (продолжение)</vt:lpstr>
      <vt:lpstr>Основные направления налоговой политики на 2022 год и  на плановый период 2023 и 2024 годов (установлены Постановлением  Главы муниципального образования «Муниципальный округ Малопургинский район Удмуртской Республики» от 26 ноября 2021 года № 1) </vt:lpstr>
      <vt:lpstr>Презентация PowerPoint</vt:lpstr>
      <vt:lpstr> Основные характеристики бюджета муниципального образования «Муниципальный округ Малопургинский район Удмуртской Республики» на 2022 год  </vt:lpstr>
      <vt:lpstr>Презентация PowerPoint</vt:lpstr>
      <vt:lpstr>   </vt:lpstr>
      <vt:lpstr>Основные источники формирования налоговых и  неналоговых доходов бюджета муниципального образования «Муниципальный округ Малопургинский район Удмуртской Республики» в 2022 году </vt:lpstr>
      <vt:lpstr>Динамика поступления налоговых и неналоговых доходов  в бюджет муниципального образования «Муниципальный округ Малопургинский район Удмуртской Республики» за 2013-2022 годы                                                                                                        тыс. рублей                                                                                                                                                                                            </vt:lpstr>
      <vt:lpstr>Безвозмездные поступления  в бюджет муниципального образования «Муниципальный округ Малопургинский район Удмуртской Республики» в 2022 году. </vt:lpstr>
      <vt:lpstr> Безвозмездные поступления в бюджет муниципального образования «Муниципальный округ Малопургинский район Удмуртской Республики» в 2022 году                                                                                                                              тыс. рублей</vt:lpstr>
      <vt:lpstr>Структура расходов  бюджета муниципального образования «Муниципальный округ Малопургинский район  Удмуртской Республики» в 2022 году</vt:lpstr>
      <vt:lpstr>Расходы бюджета муниципального образования «Муниципальный округ Малопургинский район Удмуртской Республики» в 2022 году по направлениям</vt:lpstr>
      <vt:lpstr> Расходы социальной направленности бюджета муниципального образования «Муниципальный округ Малопургинский район Удмуртской Республики» на 2022 год</vt:lpstr>
      <vt:lpstr> Расходы бюджета муниципального образования «Муниципальный округ Малопургинский район  Удмуртской Республики» по разделам и подразделам  в 2022 году, тыс. руб.                                                                                             </vt:lpstr>
      <vt:lpstr>Расходы бюджета муниципального образования «Муниципальный округ Малопургинский район Удмуртской Республики» по разделам и подразделам в 2022 году, тыс. руб. (продолжение) </vt:lpstr>
      <vt:lpstr>Расходы бюджета муниципального образования «Муниципальный округ Малопургинский район Удмуртской Республики» по разделам и подразделам в  2022 году, тыс. руб. (продолжение) </vt:lpstr>
      <vt:lpstr>Расходы бюджета муниципального образования «Муниципальный округ Малопургинский район Удмуртской Республики» по разделам и подразделам в 2022 году, тыс. руб. (продолжение)</vt:lpstr>
      <vt:lpstr>Структура расходов бюджета муниципального образования «Муниципальный округ Малопургинский район Удмуртской Республики» по разделам в 2022 году в % к общему объему</vt:lpstr>
      <vt:lpstr>Расходы бюджета муниципального образования «Муниципальный округ Малопургинский район Удмуртской Республики» в расчете на душу населения (рублей)</vt:lpstr>
      <vt:lpstr> </vt:lpstr>
      <vt:lpstr> </vt:lpstr>
      <vt:lpstr>Реализация положений Указа Президента Российской Федерации от 7 мая 2012 года № 597 (выполнение показателей по заработной плате отдельных категорий работников)</vt:lpstr>
      <vt:lpstr> </vt:lpstr>
      <vt:lpstr>Основные направления расходов в области социальной политики в 2022 году</vt:lpstr>
      <vt:lpstr>Источники финансирования дефицита бюджета муниципального образования «Муниципальный округ Малопургинский район Удмуртской Республики»</vt:lpstr>
      <vt:lpstr>Динамика муниципального долга                                                                                                                              тыс. рублей </vt:lpstr>
      <vt:lpstr>Сведения о мерах социальной поддержки отдельных целевых групп в 2022 году</vt:lpstr>
      <vt:lpstr>Сведения о мерах социальной поддержки отдельных целевых групп в 2022 году (продолжение)</vt:lpstr>
      <vt:lpstr>Информация о реализации национальных проектов в 2022 году</vt:lpstr>
      <vt:lpstr>Информация о реализации национальных проектов  в 2022 году (продолжение)</vt:lpstr>
      <vt:lpstr>Презентация PowerPoint</vt:lpstr>
      <vt:lpstr>Презентация PowerPoint</vt:lpstr>
      <vt:lpstr>Презентация PowerPoint</vt:lpstr>
      <vt:lpstr>Расходы на реализацию муниципальных программ</vt:lpstr>
      <vt:lpstr>Расходы муниципального образования  «Муниципальный округ Малопургинский  район  Удмуртской Республики» за 2022 год  на реализацию муниципальных программ (1)                                                                                                                                                   тыс.руб.</vt:lpstr>
      <vt:lpstr>Расходы муниципального образования  «Муниципальный округ Малопургинский  район  Удмуртской Республики» за 2022 год  на реализацию муниципальных программ (2)                                                                                                                      тыс.руб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ovk1963@yandex.ru</cp:lastModifiedBy>
  <cp:revision>1662</cp:revision>
  <cp:lastPrinted>2023-03-20T05:53:11Z</cp:lastPrinted>
  <dcterms:created xsi:type="dcterms:W3CDTF">1601-01-01T00:00:00Z</dcterms:created>
  <dcterms:modified xsi:type="dcterms:W3CDTF">2023-04-03T07:09:35Z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