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Lst>
  <p:notesMasterIdLst>
    <p:notesMasterId r:id="rId43"/>
  </p:notesMasterIdLst>
  <p:sldIdLst>
    <p:sldId id="256" r:id="rId2"/>
    <p:sldId id="291" r:id="rId3"/>
    <p:sldId id="334" r:id="rId4"/>
    <p:sldId id="289" r:id="rId5"/>
    <p:sldId id="313" r:id="rId6"/>
    <p:sldId id="297" r:id="rId7"/>
    <p:sldId id="335" r:id="rId8"/>
    <p:sldId id="323" r:id="rId9"/>
    <p:sldId id="324" r:id="rId10"/>
    <p:sldId id="325" r:id="rId11"/>
    <p:sldId id="326" r:id="rId12"/>
    <p:sldId id="327" r:id="rId13"/>
    <p:sldId id="260" r:id="rId14"/>
    <p:sldId id="318" r:id="rId15"/>
    <p:sldId id="320" r:id="rId16"/>
    <p:sldId id="258" r:id="rId17"/>
    <p:sldId id="331" r:id="rId18"/>
    <p:sldId id="336" r:id="rId19"/>
    <p:sldId id="263" r:id="rId20"/>
    <p:sldId id="265" r:id="rId21"/>
    <p:sldId id="333" r:id="rId22"/>
    <p:sldId id="328" r:id="rId23"/>
    <p:sldId id="274" r:id="rId24"/>
    <p:sldId id="307" r:id="rId25"/>
    <p:sldId id="273" r:id="rId26"/>
    <p:sldId id="288" r:id="rId27"/>
    <p:sldId id="298" r:id="rId28"/>
    <p:sldId id="321" r:id="rId29"/>
    <p:sldId id="332" r:id="rId30"/>
    <p:sldId id="277" r:id="rId31"/>
    <p:sldId id="278" r:id="rId32"/>
    <p:sldId id="279" r:id="rId33"/>
    <p:sldId id="301" r:id="rId34"/>
    <p:sldId id="302" r:id="rId35"/>
    <p:sldId id="303" r:id="rId36"/>
    <p:sldId id="312" r:id="rId37"/>
    <p:sldId id="319" r:id="rId38"/>
    <p:sldId id="329" r:id="rId39"/>
    <p:sldId id="284" r:id="rId40"/>
    <p:sldId id="285" r:id="rId41"/>
    <p:sldId id="286" r:id="rId42"/>
  </p:sldIdLst>
  <p:sldSz cx="9144000" cy="6858000" type="screen4x3"/>
  <p:notesSz cx="6797675" cy="9928225"/>
  <p:defaultTextStyle>
    <a:defPPr>
      <a:defRPr lang="ru-RU"/>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CCFF"/>
    <a:srgbClr val="66FFFF"/>
    <a:srgbClr val="CCFFFF"/>
    <a:srgbClr val="CCFF99"/>
    <a:srgbClr val="FFFF66"/>
    <a:srgbClr val="C5B3F7"/>
    <a:srgbClr val="A5B592"/>
    <a:srgbClr val="FF66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5677" autoAdjust="0"/>
  </p:normalViewPr>
  <p:slideViewPr>
    <p:cSldViewPr>
      <p:cViewPr>
        <p:scale>
          <a:sx n="100" d="100"/>
          <a:sy n="100" d="100"/>
        </p:scale>
        <p:origin x="-660" y="408"/>
      </p:cViewPr>
      <p:guideLst>
        <p:guide orient="horz" pos="2160"/>
        <p:guide pos="2880"/>
      </p:guideLst>
    </p:cSldViewPr>
  </p:slideViewPr>
  <p:outlineViewPr>
    <p:cViewPr>
      <p:scale>
        <a:sx n="33" d="100"/>
        <a:sy n="33" d="100"/>
      </p:scale>
      <p:origin x="0" y="443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964"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3580346849166"/>
          <c:y val="2.1730959173200757E-2"/>
          <c:w val="0.77972774784730858"/>
          <c:h val="0.53070159853003662"/>
        </c:manualLayout>
      </c:layout>
      <c:lineChart>
        <c:grouping val="standard"/>
        <c:varyColors val="0"/>
        <c:ser>
          <c:idx val="0"/>
          <c:order val="0"/>
          <c:tx>
            <c:strRef>
              <c:f>Лист1!$B$1</c:f>
              <c:strCache>
                <c:ptCount val="1"/>
                <c:pt idx="0">
                  <c:v>Налоговые доходы</c:v>
                </c:pt>
              </c:strCache>
            </c:strRef>
          </c:tx>
          <c:spPr>
            <a:ln>
              <a:solidFill>
                <a:srgbClr val="FF0000"/>
              </a:solidFill>
            </a:ln>
          </c:spPr>
          <c:marker>
            <c:spPr>
              <a:solidFill>
                <a:srgbClr val="FF0000"/>
              </a:solidFill>
            </c:spPr>
          </c:marker>
          <c:dLbls>
            <c:dLbl>
              <c:idx val="0"/>
              <c:layout>
                <c:manualLayout>
                  <c:x val="-4.0469017459774048E-2"/>
                  <c:y val="-3.0202922395894498E-2"/>
                </c:manualLayout>
              </c:layout>
              <c:dLblPos val="r"/>
              <c:showLegendKey val="0"/>
              <c:showVal val="1"/>
              <c:showCatName val="0"/>
              <c:showSerName val="0"/>
              <c:showPercent val="0"/>
              <c:showBubbleSize val="0"/>
            </c:dLbl>
            <c:dLbl>
              <c:idx val="1"/>
              <c:layout>
                <c:manualLayout>
                  <c:x val="-2.5125843644544434E-2"/>
                  <c:y val="-5.711590399026209E-2"/>
                </c:manualLayout>
              </c:layout>
              <c:dLblPos val="r"/>
              <c:showLegendKey val="0"/>
              <c:showVal val="1"/>
              <c:showCatName val="0"/>
              <c:showSerName val="0"/>
              <c:showPercent val="0"/>
              <c:showBubbleSize val="0"/>
            </c:dLbl>
            <c:dLbl>
              <c:idx val="2"/>
              <c:layout>
                <c:manualLayout>
                  <c:x val="-2.0364030583133628E-3"/>
                  <c:y val="2.3576996905237593E-2"/>
                </c:manualLayout>
              </c:layout>
              <c:dLblPos val="r"/>
              <c:showLegendKey val="0"/>
              <c:showVal val="1"/>
              <c:showCatName val="0"/>
              <c:showSerName val="0"/>
              <c:showPercent val="0"/>
              <c:showBubbleSize val="0"/>
            </c:dLbl>
            <c:dLbl>
              <c:idx val="3"/>
              <c:layout>
                <c:manualLayout>
                  <c:x val="-6.9675369526177644E-2"/>
                  <c:y val="-4.0000760774468409E-2"/>
                </c:manualLayout>
              </c:layout>
              <c:dLblPos val="r"/>
              <c:showLegendKey val="0"/>
              <c:showVal val="1"/>
              <c:showCatName val="0"/>
              <c:showSerName val="0"/>
              <c:showPercent val="0"/>
              <c:showBubbleSize val="0"/>
            </c:dLbl>
            <c:dLbl>
              <c:idx val="4"/>
              <c:layout>
                <c:manualLayout>
                  <c:x val="-5.5755744347746009E-2"/>
                  <c:y val="-6.2460725018068396E-2"/>
                </c:manualLayout>
              </c:layout>
              <c:dLblPos val="r"/>
              <c:showLegendKey val="0"/>
              <c:showVal val="1"/>
              <c:showCatName val="0"/>
              <c:showSerName val="0"/>
              <c:showPercent val="0"/>
              <c:showBubbleSize val="0"/>
            </c:dLbl>
            <c:dLbl>
              <c:idx val="5"/>
              <c:layout>
                <c:manualLayout>
                  <c:x val="-5.0374835958005251E-2"/>
                  <c:y val="-6.7453497660618505E-2"/>
                </c:manualLayout>
              </c:layout>
              <c:dLblPos val="r"/>
              <c:showLegendKey val="0"/>
              <c:showVal val="1"/>
              <c:showCatName val="0"/>
              <c:showSerName val="0"/>
              <c:showPercent val="0"/>
              <c:showBubbleSize val="0"/>
            </c:dLbl>
            <c:dLbl>
              <c:idx val="6"/>
              <c:layout>
                <c:manualLayout>
                  <c:x val="-4.697398151318042E-2"/>
                  <c:y val="4.0358835742547117E-2"/>
                </c:manualLayout>
              </c:layout>
              <c:dLblPos val="r"/>
              <c:showLegendKey val="0"/>
              <c:showVal val="1"/>
              <c:showCatName val="0"/>
              <c:showSerName val="0"/>
              <c:showPercent val="0"/>
              <c:showBubbleSize val="0"/>
            </c:dLbl>
            <c:dLbl>
              <c:idx val="7"/>
              <c:layout>
                <c:manualLayout>
                  <c:x val="-4.4392523364486097E-2"/>
                  <c:y val="-3.0833917309039945E-2"/>
                </c:manualLayout>
              </c:layout>
              <c:dLblPos val="r"/>
              <c:showLegendKey val="0"/>
              <c:showVal val="1"/>
              <c:showCatName val="0"/>
              <c:showSerName val="0"/>
              <c:showPercent val="0"/>
              <c:showBubbleSize val="0"/>
            </c:dLbl>
            <c:dLbl>
              <c:idx val="8"/>
              <c:layout>
                <c:manualLayout>
                  <c:x val="-3.9580521184851891E-2"/>
                  <c:y val="-6.0207311042641411E-2"/>
                </c:manualLayout>
              </c:layout>
              <c:dLblPos val="r"/>
              <c:showLegendKey val="0"/>
              <c:showVal val="1"/>
              <c:showCatName val="0"/>
              <c:showSerName val="0"/>
              <c:showPercent val="0"/>
              <c:showBubbleSize val="0"/>
            </c:dLbl>
            <c:dLbl>
              <c:idx val="9"/>
              <c:layout>
                <c:manualLayout>
                  <c:x val="-4.6395294338207618E-2"/>
                  <c:y val="2.7912434858686143E-2"/>
                </c:manualLayout>
              </c:layout>
              <c:dLblPos val="r"/>
              <c:showLegendKey val="0"/>
              <c:showVal val="1"/>
              <c:showCatName val="0"/>
              <c:showSerName val="0"/>
              <c:showPercent val="0"/>
              <c:showBubbleSize val="0"/>
            </c:dLbl>
            <c:dLbl>
              <c:idx val="10"/>
              <c:layout>
                <c:manualLayout>
                  <c:x val="-4.6348893888263965E-2"/>
                  <c:y val="-4.8309178743961352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2015 год (исполнение)</c:v>
                </c:pt>
                <c:pt idx="1">
                  <c:v>2016 год (исполнение)</c:v>
                </c:pt>
                <c:pt idx="2">
                  <c:v>2017 год (исполнение)</c:v>
                </c:pt>
                <c:pt idx="3">
                  <c:v>2018 год (исполнение)</c:v>
                </c:pt>
                <c:pt idx="4">
                  <c:v>2019 год (исполнение)</c:v>
                </c:pt>
                <c:pt idx="5">
                  <c:v>2020 год (исполнение)</c:v>
                </c:pt>
                <c:pt idx="6">
                  <c:v>2021 год (исполнение)</c:v>
                </c:pt>
                <c:pt idx="7">
                  <c:v>2022 год (прогноз)</c:v>
                </c:pt>
                <c:pt idx="8">
                  <c:v>2023 год (прогноз)</c:v>
                </c:pt>
                <c:pt idx="9">
                  <c:v>2024 год (прогноз)</c:v>
                </c:pt>
                <c:pt idx="10">
                  <c:v>2025 год (прогноз)</c:v>
                </c:pt>
              </c:strCache>
            </c:strRef>
          </c:cat>
          <c:val>
            <c:numRef>
              <c:f>Лист1!$B$2:$B$12</c:f>
              <c:numCache>
                <c:formatCode>General</c:formatCode>
                <c:ptCount val="11"/>
                <c:pt idx="0">
                  <c:v>170074.2</c:v>
                </c:pt>
                <c:pt idx="1">
                  <c:v>178234</c:v>
                </c:pt>
                <c:pt idx="2">
                  <c:v>178106</c:v>
                </c:pt>
                <c:pt idx="3">
                  <c:v>192291.4</c:v>
                </c:pt>
                <c:pt idx="4">
                  <c:v>201872.1</c:v>
                </c:pt>
                <c:pt idx="5">
                  <c:v>226761.3</c:v>
                </c:pt>
                <c:pt idx="6">
                  <c:v>230953.7</c:v>
                </c:pt>
                <c:pt idx="7">
                  <c:v>282887.7</c:v>
                </c:pt>
                <c:pt idx="8">
                  <c:v>301115.40000000002</c:v>
                </c:pt>
                <c:pt idx="9">
                  <c:v>301879.59999999998</c:v>
                </c:pt>
                <c:pt idx="10">
                  <c:v>308211.20000000001</c:v>
                </c:pt>
              </c:numCache>
            </c:numRef>
          </c:val>
          <c:smooth val="0"/>
        </c:ser>
        <c:ser>
          <c:idx val="1"/>
          <c:order val="1"/>
          <c:tx>
            <c:strRef>
              <c:f>Лист1!$C$1</c:f>
              <c:strCache>
                <c:ptCount val="1"/>
                <c:pt idx="0">
                  <c:v>Неналоговые доходы</c:v>
                </c:pt>
              </c:strCache>
            </c:strRef>
          </c:tx>
          <c:spPr>
            <a:ln>
              <a:solidFill>
                <a:srgbClr val="0070C0"/>
              </a:solidFill>
            </a:ln>
          </c:spPr>
          <c:marker>
            <c:spPr>
              <a:solidFill>
                <a:srgbClr val="0070C0"/>
              </a:solidFill>
            </c:spPr>
          </c:marker>
          <c:dLbls>
            <c:dLbl>
              <c:idx val="0"/>
              <c:layout>
                <c:manualLayout>
                  <c:x val="-4.5555555555555516E-2"/>
                  <c:y val="-4.2046250875963594E-2"/>
                </c:manualLayout>
              </c:layout>
              <c:dLblPos val="r"/>
              <c:showLegendKey val="0"/>
              <c:showVal val="1"/>
              <c:showCatName val="0"/>
              <c:showSerName val="0"/>
              <c:showPercent val="0"/>
              <c:showBubbleSize val="0"/>
            </c:dLbl>
            <c:dLbl>
              <c:idx val="1"/>
              <c:layout>
                <c:manualLayout>
                  <c:x val="-4.1800867282893985E-2"/>
                  <c:y val="-3.9874250793277707E-2"/>
                </c:manualLayout>
              </c:layout>
              <c:dLblPos val="r"/>
              <c:showLegendKey val="0"/>
              <c:showVal val="1"/>
              <c:showCatName val="0"/>
              <c:showSerName val="0"/>
              <c:showPercent val="0"/>
              <c:showBubbleSize val="0"/>
            </c:dLbl>
            <c:dLbl>
              <c:idx val="2"/>
              <c:layout>
                <c:manualLayout>
                  <c:x val="-3.6265432098765468E-2"/>
                  <c:y val="-3.9243167484232712E-2"/>
                </c:manualLayout>
              </c:layout>
              <c:dLblPos val="r"/>
              <c:showLegendKey val="0"/>
              <c:showVal val="1"/>
              <c:showCatName val="0"/>
              <c:showSerName val="0"/>
              <c:showPercent val="0"/>
              <c:showBubbleSize val="0"/>
            </c:dLbl>
            <c:dLbl>
              <c:idx val="3"/>
              <c:layout>
                <c:manualLayout>
                  <c:x val="-4.5138888888888902E-2"/>
                  <c:y val="-4.4849334267694461E-2"/>
                </c:manualLayout>
              </c:layout>
              <c:dLblPos val="r"/>
              <c:showLegendKey val="0"/>
              <c:showVal val="1"/>
              <c:showCatName val="0"/>
              <c:showSerName val="0"/>
              <c:showPercent val="0"/>
              <c:showBubbleSize val="0"/>
            </c:dLbl>
            <c:dLbl>
              <c:idx val="4"/>
              <c:layout>
                <c:manualLayout>
                  <c:x val="-3.7808641975308678E-2"/>
                  <c:y val="-3.3637000700770893E-2"/>
                </c:manualLayout>
              </c:layout>
              <c:dLblPos val="r"/>
              <c:showLegendKey val="0"/>
              <c:showVal val="1"/>
              <c:showCatName val="0"/>
              <c:showSerName val="0"/>
              <c:showPercent val="0"/>
              <c:showBubbleSize val="0"/>
            </c:dLbl>
            <c:dLbl>
              <c:idx val="5"/>
              <c:layout>
                <c:manualLayout>
                  <c:x val="-3.9131397637795273E-2"/>
                  <c:y val="-6.3308037582258739E-2"/>
                </c:manualLayout>
              </c:layout>
              <c:dLblPos val="r"/>
              <c:showLegendKey val="0"/>
              <c:showVal val="1"/>
              <c:showCatName val="0"/>
              <c:showSerName val="0"/>
              <c:showPercent val="0"/>
              <c:showBubbleSize val="0"/>
            </c:dLbl>
            <c:dLbl>
              <c:idx val="6"/>
              <c:layout>
                <c:manualLayout>
                  <c:x val="-4.1707303034489107E-2"/>
                  <c:y val="-3.5664916885389329E-2"/>
                </c:manualLayout>
              </c:layout>
              <c:dLblPos val="r"/>
              <c:showLegendKey val="0"/>
              <c:showVal val="1"/>
              <c:showCatName val="0"/>
              <c:showSerName val="0"/>
              <c:showPercent val="0"/>
              <c:showBubbleSize val="0"/>
            </c:dLbl>
            <c:dLbl>
              <c:idx val="7"/>
              <c:layout>
                <c:manualLayout>
                  <c:x val="-3.5046851620182992E-2"/>
                  <c:y val="-3.9243167484232656E-2"/>
                </c:manualLayout>
              </c:layout>
              <c:dLblPos val="r"/>
              <c:showLegendKey val="0"/>
              <c:showVal val="1"/>
              <c:showCatName val="0"/>
              <c:showSerName val="0"/>
              <c:showPercent val="0"/>
              <c:showBubbleSize val="0"/>
            </c:dLbl>
            <c:dLbl>
              <c:idx val="8"/>
              <c:layout>
                <c:manualLayout>
                  <c:x val="-3.0756435050881797E-2"/>
                  <c:y val="-3.4024687131499864E-2"/>
                </c:manualLayout>
              </c:layout>
              <c:dLblPos val="r"/>
              <c:showLegendKey val="0"/>
              <c:showVal val="1"/>
              <c:showCatName val="0"/>
              <c:showSerName val="0"/>
              <c:showPercent val="0"/>
              <c:showBubbleSize val="0"/>
            </c:dLbl>
            <c:dLbl>
              <c:idx val="9"/>
              <c:layout>
                <c:manualLayout>
                  <c:x val="-5.711424229865896E-3"/>
                  <c:y val="-3.3637072539845561E-2"/>
                </c:manualLayout>
              </c:layout>
              <c:dLblPos val="r"/>
              <c:showLegendKey val="0"/>
              <c:showVal val="1"/>
              <c:showCatName val="0"/>
              <c:showSerName val="0"/>
              <c:showPercent val="0"/>
              <c:showBubbleSize val="0"/>
            </c:dLbl>
            <c:dLbl>
              <c:idx val="10"/>
              <c:layout>
                <c:manualLayout>
                  <c:x val="-9.6711101901735975E-3"/>
                  <c:y val="-2.4154589371980676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2015 год (исполнение)</c:v>
                </c:pt>
                <c:pt idx="1">
                  <c:v>2016 год (исполнение)</c:v>
                </c:pt>
                <c:pt idx="2">
                  <c:v>2017 год (исполнение)</c:v>
                </c:pt>
                <c:pt idx="3">
                  <c:v>2018 год (исполнение)</c:v>
                </c:pt>
                <c:pt idx="4">
                  <c:v>2019 год (исполнение)</c:v>
                </c:pt>
                <c:pt idx="5">
                  <c:v>2020 год (исполнение)</c:v>
                </c:pt>
                <c:pt idx="6">
                  <c:v>2021 год (исполнение)</c:v>
                </c:pt>
                <c:pt idx="7">
                  <c:v>2022 год (прогноз)</c:v>
                </c:pt>
                <c:pt idx="8">
                  <c:v>2023 год (прогноз)</c:v>
                </c:pt>
                <c:pt idx="9">
                  <c:v>2024 год (прогноз)</c:v>
                </c:pt>
                <c:pt idx="10">
                  <c:v>2025 год (прогноз)</c:v>
                </c:pt>
              </c:strCache>
            </c:strRef>
          </c:cat>
          <c:val>
            <c:numRef>
              <c:f>Лист1!$C$2:$C$12</c:f>
              <c:numCache>
                <c:formatCode>General</c:formatCode>
                <c:ptCount val="11"/>
                <c:pt idx="0">
                  <c:v>9975.2000000000007</c:v>
                </c:pt>
                <c:pt idx="1">
                  <c:v>13595.2</c:v>
                </c:pt>
                <c:pt idx="2">
                  <c:v>10262</c:v>
                </c:pt>
                <c:pt idx="3">
                  <c:v>9292.7999999999993</c:v>
                </c:pt>
                <c:pt idx="4">
                  <c:v>18478.5</c:v>
                </c:pt>
                <c:pt idx="5">
                  <c:v>19255.099999999999</c:v>
                </c:pt>
                <c:pt idx="6">
                  <c:v>18211</c:v>
                </c:pt>
                <c:pt idx="7">
                  <c:v>21803</c:v>
                </c:pt>
                <c:pt idx="8">
                  <c:v>21360</c:v>
                </c:pt>
                <c:pt idx="9">
                  <c:v>20360</c:v>
                </c:pt>
                <c:pt idx="10">
                  <c:v>19399</c:v>
                </c:pt>
              </c:numCache>
            </c:numRef>
          </c:val>
          <c:smooth val="0"/>
        </c:ser>
        <c:dLbls>
          <c:showLegendKey val="0"/>
          <c:showVal val="1"/>
          <c:showCatName val="0"/>
          <c:showSerName val="0"/>
          <c:showPercent val="0"/>
          <c:showBubbleSize val="0"/>
        </c:dLbls>
        <c:marker val="1"/>
        <c:smooth val="0"/>
        <c:axId val="180927104"/>
        <c:axId val="180941184"/>
      </c:lineChart>
      <c:catAx>
        <c:axId val="180927104"/>
        <c:scaling>
          <c:orientation val="minMax"/>
        </c:scaling>
        <c:delete val="0"/>
        <c:axPos val="b"/>
        <c:majorTickMark val="out"/>
        <c:minorTickMark val="none"/>
        <c:tickLblPos val="nextTo"/>
        <c:txPr>
          <a:bodyPr/>
          <a:lstStyle/>
          <a:p>
            <a:pPr>
              <a:defRPr sz="1400" b="1">
                <a:latin typeface="Times New Roman" pitchFamily="18" charset="0"/>
                <a:cs typeface="Times New Roman" pitchFamily="18" charset="0"/>
              </a:defRPr>
            </a:pPr>
            <a:endParaRPr lang="ru-RU"/>
          </a:p>
        </c:txPr>
        <c:crossAx val="180941184"/>
        <c:crosses val="autoZero"/>
        <c:auto val="1"/>
        <c:lblAlgn val="ctr"/>
        <c:lblOffset val="100"/>
        <c:noMultiLvlLbl val="0"/>
      </c:catAx>
      <c:valAx>
        <c:axId val="180941184"/>
        <c:scaling>
          <c:orientation val="minMax"/>
        </c:scaling>
        <c:delete val="0"/>
        <c:axPos val="l"/>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ru-RU"/>
          </a:p>
        </c:txPr>
        <c:crossAx val="180927104"/>
        <c:crosses val="autoZero"/>
        <c:crossBetween val="between"/>
      </c:valAx>
    </c:plotArea>
    <c:legend>
      <c:legendPos val="r"/>
      <c:layout>
        <c:manualLayout>
          <c:xMode val="edge"/>
          <c:yMode val="edge"/>
          <c:x val="0.66736876640420018"/>
          <c:y val="0.84223143095200004"/>
          <c:w val="0.32337197433654191"/>
          <c:h val="0.1004002670654255"/>
        </c:manualLayout>
      </c:layout>
      <c:overlay val="0"/>
      <c:txPr>
        <a:bodyPr/>
        <a:lstStyle/>
        <a:p>
          <a:pPr>
            <a:defRPr sz="1400" b="1">
              <a:latin typeface="Times New Roman" pitchFamily="18" charset="0"/>
              <a:cs typeface="Times New Roman" pitchFamily="18" charset="0"/>
            </a:defRPr>
          </a:pPr>
          <a:endParaRPr lang="ru-RU"/>
        </a:p>
      </c:txPr>
    </c:legend>
    <c:plotVisOnly val="1"/>
    <c:dispBlanksAs val="gap"/>
    <c:showDLblsOverMax val="0"/>
  </c:chart>
  <c:spPr>
    <a:noFill/>
    <a:scene3d>
      <a:camera prst="orthographicFront"/>
      <a:lightRig rig="threePt" dir="t"/>
    </a:scene3d>
    <a:sp3d>
      <a:bevelT/>
    </a:sp3d>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2023 </a:t>
            </a:r>
            <a:r>
              <a:rPr lang="ru-RU" dirty="0"/>
              <a:t>год</a:t>
            </a:r>
          </a:p>
        </c:rich>
      </c:tx>
      <c:layout>
        <c:manualLayout>
          <c:xMode val="edge"/>
          <c:yMode val="edge"/>
          <c:x val="0.25892474038571295"/>
          <c:y val="0.79046951646811559"/>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158624402718886E-4"/>
          <c:y val="3.7037037037037035E-2"/>
          <c:w val="0.99922841375597282"/>
          <c:h val="0.90974270122331413"/>
        </c:manualLayout>
      </c:layout>
      <c:pie3DChart>
        <c:varyColors val="1"/>
        <c:ser>
          <c:idx val="0"/>
          <c:order val="0"/>
          <c:tx>
            <c:strRef>
              <c:f>Лист1!$B$1</c:f>
              <c:strCache>
                <c:ptCount val="1"/>
                <c:pt idx="0">
                  <c:v>2021 год</c:v>
                </c:pt>
              </c:strCache>
            </c:strRef>
          </c:tx>
          <c:spPr>
            <a:solidFill>
              <a:srgbClr val="00B0F0"/>
            </a:solidFill>
          </c:spPr>
          <c:explosion val="33"/>
          <c:dPt>
            <c:idx val="0"/>
            <c:bubble3D val="0"/>
          </c:dPt>
          <c:dPt>
            <c:idx val="1"/>
            <c:bubble3D val="0"/>
            <c:spPr>
              <a:solidFill>
                <a:srgbClr val="7030A0"/>
              </a:solidFill>
            </c:spPr>
          </c:dPt>
          <c:dPt>
            <c:idx val="2"/>
            <c:bubble3D val="0"/>
            <c:spPr>
              <a:solidFill>
                <a:srgbClr val="CC99FF"/>
              </a:solidFill>
            </c:spPr>
          </c:dPt>
          <c:dLbls>
            <c:dLbl>
              <c:idx val="1"/>
              <c:layout>
                <c:manualLayout>
                  <c:x val="-7.7662660588479074E-3"/>
                  <c:y val="0.1253453387770973"/>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c:formatCode>
                <c:ptCount val="3"/>
                <c:pt idx="0">
                  <c:v>301115.40000000002</c:v>
                </c:pt>
                <c:pt idx="1">
                  <c:v>21360</c:v>
                </c:pt>
                <c:pt idx="2" formatCode="General">
                  <c:v>1016130.1</c:v>
                </c:pt>
              </c:numCache>
            </c:numRef>
          </c:val>
        </c:ser>
        <c:dLbls>
          <c:showLegendKey val="0"/>
          <c:showVal val="0"/>
          <c:showCatName val="0"/>
          <c:showSerName val="0"/>
          <c:showPercent val="1"/>
          <c:showBubbleSize val="0"/>
          <c:showLeaderLines val="0"/>
        </c:dLbls>
      </c:pie3DChart>
    </c:plotArea>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2024 </a:t>
            </a:r>
            <a:r>
              <a:rPr lang="ru-RU" dirty="0"/>
              <a:t>год</a:t>
            </a:r>
          </a:p>
        </c:rich>
      </c:tx>
      <c:layout>
        <c:manualLayout>
          <c:xMode val="edge"/>
          <c:yMode val="edge"/>
          <c:x val="0.29660969935576265"/>
          <c:y val="0.8929421562689279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2022 год</c:v>
                </c:pt>
              </c:strCache>
            </c:strRef>
          </c:tx>
          <c:spPr>
            <a:solidFill>
              <a:srgbClr val="00B0F0"/>
            </a:solidFill>
          </c:spPr>
          <c:explosion val="28"/>
          <c:dPt>
            <c:idx val="0"/>
            <c:bubble3D val="0"/>
          </c:dPt>
          <c:dPt>
            <c:idx val="1"/>
            <c:bubble3D val="0"/>
            <c:spPr>
              <a:solidFill>
                <a:srgbClr val="7030A0"/>
              </a:solidFill>
            </c:spPr>
          </c:dPt>
          <c:dPt>
            <c:idx val="2"/>
            <c:bubble3D val="0"/>
            <c:spPr>
              <a:solidFill>
                <a:srgbClr val="CC99FF"/>
              </a:solidFill>
            </c:spPr>
          </c:dPt>
          <c:dLbls>
            <c:txPr>
              <a:bodyPr/>
              <a:lstStyle/>
              <a:p>
                <a:pPr>
                  <a:defRPr b="1"/>
                </a:pPr>
                <a:endParaRPr lang="ru-RU"/>
              </a:p>
            </c:txPr>
            <c:showLegendKey val="0"/>
            <c:showVal val="0"/>
            <c:showCatName val="0"/>
            <c:showSerName val="0"/>
            <c:showPercent val="1"/>
            <c:showBubbleSize val="0"/>
            <c:showLeaderLines val="0"/>
          </c:dLbls>
          <c:cat>
            <c:strRef>
              <c:f>Лист1!$A$2:$A$4</c:f>
              <c:strCache>
                <c:ptCount val="3"/>
                <c:pt idx="1">
                  <c:v>Кв. 2</c:v>
                </c:pt>
                <c:pt idx="2">
                  <c:v>Кв. 3</c:v>
                </c:pt>
              </c:strCache>
            </c:strRef>
          </c:cat>
          <c:val>
            <c:numRef>
              <c:f>Лист1!$B$2:$B$4</c:f>
              <c:numCache>
                <c:formatCode>General</c:formatCode>
                <c:ptCount val="3"/>
                <c:pt idx="0">
                  <c:v>301879.59999999998</c:v>
                </c:pt>
                <c:pt idx="1">
                  <c:v>20360</c:v>
                </c:pt>
                <c:pt idx="2">
                  <c:v>1026736.8</c:v>
                </c:pt>
              </c:numCache>
            </c:numRef>
          </c:val>
        </c:ser>
        <c:dLbls>
          <c:showLegendKey val="0"/>
          <c:showVal val="0"/>
          <c:showCatName val="0"/>
          <c:showSerName val="0"/>
          <c:showPercent val="1"/>
          <c:showBubbleSize val="0"/>
          <c:showLeaderLines val="0"/>
        </c:dLbls>
      </c:pie3DChart>
    </c:plotArea>
    <c:plotVisOnly val="1"/>
    <c:dispBlanksAs val="zero"/>
    <c:showDLblsOverMax val="0"/>
  </c:chart>
  <c:spPr>
    <a:noFill/>
  </c:spPr>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2025 </a:t>
            </a:r>
            <a:r>
              <a:rPr lang="ru-RU" dirty="0"/>
              <a:t>год</a:t>
            </a:r>
          </a:p>
        </c:rich>
      </c:tx>
      <c:layout>
        <c:manualLayout>
          <c:xMode val="edge"/>
          <c:yMode val="edge"/>
          <c:x val="0.23813533464566941"/>
          <c:y val="0.87362637362637441"/>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702345800524933"/>
          <c:y val="0.36392943670502731"/>
          <c:w val="0.45958005249343825"/>
          <c:h val="0.63157804793631567"/>
        </c:manualLayout>
      </c:layout>
      <c:pie3DChart>
        <c:varyColors val="1"/>
        <c:ser>
          <c:idx val="0"/>
          <c:order val="0"/>
          <c:tx>
            <c:strRef>
              <c:f>Лист1!$B$1</c:f>
              <c:strCache>
                <c:ptCount val="1"/>
                <c:pt idx="0">
                  <c:v>2023 год</c:v>
                </c:pt>
              </c:strCache>
            </c:strRef>
          </c:tx>
          <c:spPr>
            <a:solidFill>
              <a:srgbClr val="92D050"/>
            </a:solidFill>
          </c:spPr>
          <c:explosion val="36"/>
          <c:dPt>
            <c:idx val="0"/>
            <c:bubble3D val="0"/>
            <c:explosion val="25"/>
            <c:spPr>
              <a:solidFill>
                <a:srgbClr val="00B0F0"/>
              </a:solidFill>
            </c:spPr>
          </c:dPt>
          <c:dPt>
            <c:idx val="1"/>
            <c:bubble3D val="0"/>
            <c:spPr>
              <a:solidFill>
                <a:srgbClr val="7030A0"/>
              </a:solidFill>
            </c:spPr>
          </c:dPt>
          <c:dPt>
            <c:idx val="2"/>
            <c:bubble3D val="0"/>
            <c:explosion val="37"/>
            <c:spPr>
              <a:solidFill>
                <a:srgbClr val="CC99FF"/>
              </a:solidFill>
            </c:spPr>
          </c:dPt>
          <c:dLbls>
            <c:dLbl>
              <c:idx val="1"/>
              <c:layout>
                <c:manualLayout>
                  <c:x val="-9.3904199475065619E-2"/>
                  <c:y val="2.8791425110322746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308211.20000000001</c:v>
                </c:pt>
                <c:pt idx="1">
                  <c:v>19399</c:v>
                </c:pt>
                <c:pt idx="2">
                  <c:v>792751.7</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7404363517060428"/>
          <c:y val="0.35766699835597515"/>
          <c:w val="0.32595636482939688"/>
          <c:h val="0.44268768201919961"/>
        </c:manualLayout>
      </c:layout>
      <c:overlay val="0"/>
      <c:txPr>
        <a:bodyPr/>
        <a:lstStyle/>
        <a:p>
          <a:pPr>
            <a:defRPr>
              <a:latin typeface="Times New Roman" pitchFamily="18" charset="0"/>
              <a:cs typeface="Times New Roman"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8379602205687594"/>
          <c:y val="3.0526413071605484E-2"/>
          <c:w val="0.30645296058176213"/>
          <c:h val="0.50919141029418635"/>
        </c:manualLayout>
      </c:layout>
      <c:barChart>
        <c:barDir val="bar"/>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FFFF00"/>
              </a:solidFill>
            </c:spPr>
          </c:dPt>
          <c:dPt>
            <c:idx val="1"/>
            <c:invertIfNegative val="0"/>
            <c:bubble3D val="0"/>
            <c:spPr>
              <a:solidFill>
                <a:srgbClr val="FF66FF"/>
              </a:solidFill>
            </c:spPr>
          </c:dPt>
          <c:dPt>
            <c:idx val="2"/>
            <c:invertIfNegative val="0"/>
            <c:bubble3D val="0"/>
            <c:spPr>
              <a:solidFill>
                <a:srgbClr val="00FF00"/>
              </a:solidFill>
            </c:spPr>
          </c:dPt>
          <c:dPt>
            <c:idx val="3"/>
            <c:invertIfNegative val="0"/>
            <c:bubble3D val="0"/>
            <c:spPr>
              <a:solidFill>
                <a:srgbClr val="FF0000"/>
              </a:solidFill>
            </c:spPr>
          </c:dPt>
          <c:dPt>
            <c:idx val="4"/>
            <c:invertIfNegative val="0"/>
            <c:bubble3D val="0"/>
            <c:spPr>
              <a:solidFill>
                <a:srgbClr val="00B0F0"/>
              </a:solidFill>
            </c:spPr>
          </c:dPt>
          <c:dPt>
            <c:idx val="5"/>
            <c:invertIfNegative val="0"/>
            <c:bubble3D val="0"/>
            <c:spPr>
              <a:solidFill>
                <a:srgbClr val="FFC000"/>
              </a:solidFill>
            </c:spPr>
          </c:dPt>
          <c:dPt>
            <c:idx val="6"/>
            <c:invertIfNegative val="0"/>
            <c:bubble3D val="0"/>
            <c:spPr>
              <a:solidFill>
                <a:srgbClr val="CCCCFF"/>
              </a:solidFill>
            </c:spPr>
          </c:dPt>
          <c:dPt>
            <c:idx val="7"/>
            <c:invertIfNegative val="0"/>
            <c:bubble3D val="0"/>
            <c:spPr>
              <a:solidFill>
                <a:srgbClr val="FFC000"/>
              </a:solidFill>
            </c:spPr>
          </c:dPt>
          <c:dLbls>
            <c:dLbl>
              <c:idx val="2"/>
              <c:layout>
                <c:manualLayout>
                  <c:x val="-6.2409761853162847E-2"/>
                  <c:y val="-5.3429817751654285E-2"/>
                </c:manualLayout>
              </c:layout>
              <c:showLegendKey val="0"/>
              <c:showVal val="1"/>
              <c:showCatName val="0"/>
              <c:showSerName val="0"/>
              <c:showPercent val="0"/>
              <c:showBubbleSize val="0"/>
            </c:dLbl>
            <c:dLbl>
              <c:idx val="3"/>
              <c:layout>
                <c:manualLayout>
                  <c:x val="-1.7624441681631901E-3"/>
                  <c:y val="2.4875235665964288E-3"/>
                </c:manualLayout>
              </c:layout>
              <c:showLegendKey val="0"/>
              <c:showVal val="1"/>
              <c:showCatName val="0"/>
              <c:showSerName val="0"/>
              <c:showPercent val="0"/>
              <c:showBubbleSize val="0"/>
            </c:dLbl>
            <c:dLbl>
              <c:idx val="4"/>
              <c:layout>
                <c:manualLayout>
                  <c:x val="5.1967352765114891E-3"/>
                  <c:y val="2.4875621890547263E-3"/>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strRef>
              <c:f>Лист1!$A$2:$A$9</c:f>
              <c:strCache>
                <c:ptCount val="8"/>
                <c:pt idx="0">
                  <c:v>Общегосударственные вопросы</c:v>
                </c:pt>
                <c:pt idx="1">
                  <c:v>Национальная экономика и ЖКХ</c:v>
                </c:pt>
                <c:pt idx="2">
                  <c:v>Образование</c:v>
                </c:pt>
                <c:pt idx="3">
                  <c:v>Культура и кинематография</c:v>
                </c:pt>
                <c:pt idx="4">
                  <c:v>Социальная политика</c:v>
                </c:pt>
                <c:pt idx="5">
                  <c:v>Физическая культура и спорт</c:v>
                </c:pt>
                <c:pt idx="6">
                  <c:v>Обслуживание муниципального долга</c:v>
                </c:pt>
                <c:pt idx="7">
                  <c:v>Прочие расходы</c:v>
                </c:pt>
              </c:strCache>
            </c:strRef>
          </c:cat>
          <c:val>
            <c:numRef>
              <c:f>Лист1!$B$2:$B$9</c:f>
              <c:numCache>
                <c:formatCode>General</c:formatCode>
                <c:ptCount val="8"/>
                <c:pt idx="0">
                  <c:v>140201.5</c:v>
                </c:pt>
                <c:pt idx="1">
                  <c:v>186601.2</c:v>
                </c:pt>
                <c:pt idx="2">
                  <c:v>930083</c:v>
                </c:pt>
                <c:pt idx="3">
                  <c:v>105609.8</c:v>
                </c:pt>
                <c:pt idx="4">
                  <c:v>24298.5</c:v>
                </c:pt>
                <c:pt idx="5">
                  <c:v>11227.6</c:v>
                </c:pt>
                <c:pt idx="6">
                  <c:v>3113</c:v>
                </c:pt>
                <c:pt idx="7">
                  <c:v>15110.7</c:v>
                </c:pt>
              </c:numCache>
            </c:numRef>
          </c:val>
        </c:ser>
        <c:dLbls>
          <c:showLegendKey val="0"/>
          <c:showVal val="0"/>
          <c:showCatName val="0"/>
          <c:showSerName val="0"/>
          <c:showPercent val="0"/>
          <c:showBubbleSize val="0"/>
        </c:dLbls>
        <c:gapWidth val="82"/>
        <c:axId val="202789248"/>
        <c:axId val="202783360"/>
      </c:barChart>
      <c:valAx>
        <c:axId val="202783360"/>
        <c:scaling>
          <c:orientation val="minMax"/>
        </c:scaling>
        <c:delete val="0"/>
        <c:axPos val="b"/>
        <c:majorGridlines/>
        <c:numFmt formatCode="General" sourceLinked="1"/>
        <c:majorTickMark val="out"/>
        <c:minorTickMark val="none"/>
        <c:tickLblPos val="nextTo"/>
        <c:crossAx val="202789248"/>
        <c:crosses val="autoZero"/>
        <c:crossBetween val="between"/>
      </c:valAx>
      <c:catAx>
        <c:axId val="202789248"/>
        <c:scaling>
          <c:orientation val="minMax"/>
        </c:scaling>
        <c:delete val="0"/>
        <c:axPos val="l"/>
        <c:minorGridlines/>
        <c:numFmt formatCode="General" sourceLinked="1"/>
        <c:majorTickMark val="out"/>
        <c:minorTickMark val="none"/>
        <c:tickLblPos val="nextTo"/>
        <c:crossAx val="202783360"/>
        <c:crosses val="autoZero"/>
        <c:auto val="1"/>
        <c:lblAlgn val="ctr"/>
        <c:lblOffset val="100"/>
        <c:noMultiLvlLbl val="0"/>
      </c:catAx>
    </c:plotArea>
    <c:plotVisOnly val="1"/>
    <c:dispBlanksAs val="gap"/>
    <c:showDLblsOverMax val="0"/>
  </c:chart>
  <c:spPr>
    <a:noFill/>
  </c:spPr>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10D88-3E21-43B4-ACA3-E7361150DFB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99A5C4F0-D990-4D5F-88F9-BBD5D47447B7}">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Рассмотрение и утверждение бюджета</a:t>
          </a:r>
          <a:endParaRPr lang="ru-RU" sz="1400" b="1" dirty="0">
            <a:solidFill>
              <a:schemeClr val="tx1"/>
            </a:solidFill>
            <a:latin typeface="Arial" pitchFamily="34" charset="0"/>
            <a:cs typeface="Arial" pitchFamily="34" charset="0"/>
          </a:endParaRPr>
        </a:p>
      </dgm:t>
    </dgm:pt>
    <dgm:pt modelId="{4C6FFBB8-8BEF-4222-89E5-F0AC7FC413C1}" type="parTrans" cxnId="{6973BB26-E6F9-4C9F-9030-ACE85AF0F381}">
      <dgm:prSet/>
      <dgm:spPr/>
      <dgm:t>
        <a:bodyPr/>
        <a:lstStyle/>
        <a:p>
          <a:endParaRPr lang="ru-RU"/>
        </a:p>
      </dgm:t>
    </dgm:pt>
    <dgm:pt modelId="{E8EFFFE3-66D6-4ABE-B12B-B52C5760E0B1}" type="sibTrans" cxnId="{6973BB26-E6F9-4C9F-9030-ACE85AF0F381}">
      <dgm:prSet/>
      <dgm:spPr>
        <a:gradFill rotWithShape="0">
          <a:gsLst>
            <a:gs pos="0">
              <a:srgbClr val="FF0000"/>
            </a:gs>
            <a:gs pos="40000">
              <a:schemeClr val="accent1">
                <a:tint val="44500"/>
                <a:satMod val="160000"/>
              </a:schemeClr>
            </a:gs>
            <a:gs pos="100000">
              <a:schemeClr val="accent3">
                <a:lumMod val="75000"/>
              </a:schemeClr>
            </a:gs>
          </a:gsLst>
          <a:lin ang="5400000" scaled="0"/>
        </a:gradFill>
        <a:ln>
          <a:solidFill>
            <a:schemeClr val="tx1"/>
          </a:solidFill>
        </a:ln>
      </dgm:spPr>
      <dgm:t>
        <a:bodyPr/>
        <a:lstStyle/>
        <a:p>
          <a:endParaRPr lang="ru-RU"/>
        </a:p>
      </dgm:t>
    </dgm:pt>
    <dgm:pt modelId="{597764EF-95D9-446E-BC35-907C1E4AD508}">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Исполнение бюджета</a:t>
          </a:r>
          <a:endParaRPr lang="ru-RU" sz="1400" b="1" dirty="0">
            <a:solidFill>
              <a:schemeClr val="tx1"/>
            </a:solidFill>
            <a:latin typeface="Arial" pitchFamily="34" charset="0"/>
            <a:cs typeface="Arial" pitchFamily="34" charset="0"/>
          </a:endParaRPr>
        </a:p>
      </dgm:t>
    </dgm:pt>
    <dgm:pt modelId="{57FE17F8-441C-4C7A-B469-83D623B940E4}" type="parTrans" cxnId="{8FEE8036-4CF0-4D3D-AC7B-3B9430F11A30}">
      <dgm:prSet/>
      <dgm:spPr/>
      <dgm:t>
        <a:bodyPr/>
        <a:lstStyle/>
        <a:p>
          <a:endParaRPr lang="ru-RU"/>
        </a:p>
      </dgm:t>
    </dgm:pt>
    <dgm:pt modelId="{79401040-E51C-49E3-8F93-B447A5951CF7}" type="sibTrans" cxnId="{8FEE8036-4CF0-4D3D-AC7B-3B9430F11A30}">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4687248D-AB13-4375-8B7C-988C24B0C6D2}">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Контроль за исполнением бюджета</a:t>
          </a:r>
          <a:endParaRPr lang="ru-RU" sz="1400" b="1" dirty="0">
            <a:solidFill>
              <a:schemeClr val="tx1"/>
            </a:solidFill>
            <a:latin typeface="Arial" pitchFamily="34" charset="0"/>
            <a:cs typeface="Arial" pitchFamily="34" charset="0"/>
          </a:endParaRPr>
        </a:p>
      </dgm:t>
    </dgm:pt>
    <dgm:pt modelId="{129D1CF4-0ABF-43FE-A07C-878458D895F8}" type="parTrans" cxnId="{7337C562-F5E7-4730-8A24-01844693D304}">
      <dgm:prSet/>
      <dgm:spPr/>
      <dgm:t>
        <a:bodyPr/>
        <a:lstStyle/>
        <a:p>
          <a:endParaRPr lang="ru-RU"/>
        </a:p>
      </dgm:t>
    </dgm:pt>
    <dgm:pt modelId="{CC6D6144-28C0-4888-A29F-D5B892055AFB}" type="sibTrans" cxnId="{7337C562-F5E7-4730-8A24-01844693D304}">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324C01D0-7AFA-41C9-89FA-EACA250D8335}">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Отчет об исполнении бюджета</a:t>
          </a:r>
          <a:endParaRPr lang="ru-RU" sz="1400" b="1" dirty="0">
            <a:solidFill>
              <a:schemeClr val="tx1"/>
            </a:solidFill>
            <a:latin typeface="Arial" pitchFamily="34" charset="0"/>
            <a:cs typeface="Arial" pitchFamily="34" charset="0"/>
          </a:endParaRPr>
        </a:p>
      </dgm:t>
    </dgm:pt>
    <dgm:pt modelId="{E3EF2F59-4B5D-47C3-9E69-794765AE721F}" type="parTrans" cxnId="{F243ADEE-6F6A-4328-9740-8A60D720AF64}">
      <dgm:prSet/>
      <dgm:spPr/>
      <dgm:t>
        <a:bodyPr/>
        <a:lstStyle/>
        <a:p>
          <a:endParaRPr lang="ru-RU"/>
        </a:p>
      </dgm:t>
    </dgm:pt>
    <dgm:pt modelId="{6BA30A18-2B5A-4E9F-81D3-D274B22572E4}" type="sibTrans" cxnId="{F243ADEE-6F6A-4328-9740-8A60D720AF64}">
      <dgm:prSet/>
      <dgm:spPr>
        <a:gradFill rotWithShape="0">
          <a:gsLst>
            <a:gs pos="0">
              <a:srgbClr val="FF0000"/>
            </a:gs>
            <a:gs pos="48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91150687-143B-47B2-9BBA-56883FE76A5F}">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Составление проекта бюджета</a:t>
          </a:r>
          <a:endParaRPr lang="ru-RU" sz="1400" b="1" dirty="0">
            <a:solidFill>
              <a:schemeClr val="tx1"/>
            </a:solidFill>
            <a:latin typeface="Arial" pitchFamily="34" charset="0"/>
            <a:cs typeface="Arial" pitchFamily="34" charset="0"/>
          </a:endParaRPr>
        </a:p>
      </dgm:t>
    </dgm:pt>
    <dgm:pt modelId="{1A89B871-E2F1-40EA-9526-C47F0FEEB243}" type="parTrans" cxnId="{FD51034F-7B37-4DED-84E6-A8D6FB983803}">
      <dgm:prSet/>
      <dgm:spPr/>
      <dgm:t>
        <a:bodyPr/>
        <a:lstStyle/>
        <a:p>
          <a:endParaRPr lang="ru-RU"/>
        </a:p>
      </dgm:t>
    </dgm:pt>
    <dgm:pt modelId="{ACFD5DCA-7BD5-4BEA-99F3-97EEEC8D7B81}" type="sibTrans" cxnId="{FD51034F-7B37-4DED-84E6-A8D6FB983803}">
      <dgm:prSet/>
      <dgm:spPr>
        <a:gradFill rotWithShape="0">
          <a:gsLst>
            <a:gs pos="0">
              <a:srgbClr val="FF0000"/>
            </a:gs>
            <a:gs pos="49000">
              <a:schemeClr val="bg2"/>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D4F0E56E-52BC-4481-9953-87162A0575A8}" type="pres">
      <dgm:prSet presAssocID="{8D910D88-3E21-43B4-ACA3-E7361150DFB8}" presName="cycle" presStyleCnt="0">
        <dgm:presLayoutVars>
          <dgm:dir/>
          <dgm:resizeHandles val="exact"/>
        </dgm:presLayoutVars>
      </dgm:prSet>
      <dgm:spPr/>
      <dgm:t>
        <a:bodyPr/>
        <a:lstStyle/>
        <a:p>
          <a:endParaRPr lang="ru-RU"/>
        </a:p>
      </dgm:t>
    </dgm:pt>
    <dgm:pt modelId="{BD7AB6BD-876D-44D4-8AB9-12857BD8903F}" type="pres">
      <dgm:prSet presAssocID="{99A5C4F0-D990-4D5F-88F9-BBD5D47447B7}" presName="dummy" presStyleCnt="0"/>
      <dgm:spPr/>
    </dgm:pt>
    <dgm:pt modelId="{A88A7D5F-006D-4BEA-9ABC-26596995C78E}" type="pres">
      <dgm:prSet presAssocID="{99A5C4F0-D990-4D5F-88F9-BBD5D47447B7}" presName="node" presStyleLbl="revTx" presStyleIdx="0" presStyleCnt="5" custScaleX="144410" custScaleY="72429" custRadScaleRad="102726" custRadScaleInc="7947">
        <dgm:presLayoutVars>
          <dgm:bulletEnabled val="1"/>
        </dgm:presLayoutVars>
      </dgm:prSet>
      <dgm:spPr/>
      <dgm:t>
        <a:bodyPr/>
        <a:lstStyle/>
        <a:p>
          <a:endParaRPr lang="ru-RU"/>
        </a:p>
      </dgm:t>
    </dgm:pt>
    <dgm:pt modelId="{5A044165-1FDF-45B8-881D-C09173C2E8A1}" type="pres">
      <dgm:prSet presAssocID="{E8EFFFE3-66D6-4ABE-B12B-B52C5760E0B1}" presName="sibTrans" presStyleLbl="node1" presStyleIdx="0" presStyleCnt="5"/>
      <dgm:spPr/>
      <dgm:t>
        <a:bodyPr/>
        <a:lstStyle/>
        <a:p>
          <a:endParaRPr lang="ru-RU"/>
        </a:p>
      </dgm:t>
    </dgm:pt>
    <dgm:pt modelId="{73EC10B7-65C6-4A79-9D94-23D0317D52E3}" type="pres">
      <dgm:prSet presAssocID="{597764EF-95D9-446E-BC35-907C1E4AD508}" presName="dummy" presStyleCnt="0"/>
      <dgm:spPr/>
    </dgm:pt>
    <dgm:pt modelId="{5F116F0B-8710-4BA3-9735-93D090168076}" type="pres">
      <dgm:prSet presAssocID="{597764EF-95D9-446E-BC35-907C1E4AD508}" presName="node" presStyleLbl="revTx" presStyleIdx="1" presStyleCnt="5" custScaleX="111147" custScaleY="57167" custRadScaleRad="104382" custRadScaleInc="-1354">
        <dgm:presLayoutVars>
          <dgm:bulletEnabled val="1"/>
        </dgm:presLayoutVars>
      </dgm:prSet>
      <dgm:spPr/>
      <dgm:t>
        <a:bodyPr/>
        <a:lstStyle/>
        <a:p>
          <a:endParaRPr lang="ru-RU"/>
        </a:p>
      </dgm:t>
    </dgm:pt>
    <dgm:pt modelId="{5CB311D5-D9FF-44A8-BC68-B3DB0E1FC227}" type="pres">
      <dgm:prSet presAssocID="{79401040-E51C-49E3-8F93-B447A5951CF7}" presName="sibTrans" presStyleLbl="node1" presStyleIdx="1" presStyleCnt="5"/>
      <dgm:spPr/>
      <dgm:t>
        <a:bodyPr/>
        <a:lstStyle/>
        <a:p>
          <a:endParaRPr lang="ru-RU"/>
        </a:p>
      </dgm:t>
    </dgm:pt>
    <dgm:pt modelId="{6D3B1790-9EF0-4DFA-AB4A-713F4E58F474}" type="pres">
      <dgm:prSet presAssocID="{4687248D-AB13-4375-8B7C-988C24B0C6D2}" presName="dummy" presStyleCnt="0"/>
      <dgm:spPr/>
    </dgm:pt>
    <dgm:pt modelId="{C63F477F-2B93-435D-A8BF-018D8EA2B7C7}" type="pres">
      <dgm:prSet presAssocID="{4687248D-AB13-4375-8B7C-988C24B0C6D2}" presName="node" presStyleLbl="revTx" presStyleIdx="2" presStyleCnt="5" custScaleX="110464" custScaleY="84554">
        <dgm:presLayoutVars>
          <dgm:bulletEnabled val="1"/>
        </dgm:presLayoutVars>
      </dgm:prSet>
      <dgm:spPr/>
      <dgm:t>
        <a:bodyPr/>
        <a:lstStyle/>
        <a:p>
          <a:endParaRPr lang="ru-RU"/>
        </a:p>
      </dgm:t>
    </dgm:pt>
    <dgm:pt modelId="{0C0C8F12-C4C3-40CD-B3D5-824953FAACF3}" type="pres">
      <dgm:prSet presAssocID="{CC6D6144-28C0-4888-A29F-D5B892055AFB}" presName="sibTrans" presStyleLbl="node1" presStyleIdx="2" presStyleCnt="5"/>
      <dgm:spPr/>
      <dgm:t>
        <a:bodyPr/>
        <a:lstStyle/>
        <a:p>
          <a:endParaRPr lang="ru-RU"/>
        </a:p>
      </dgm:t>
    </dgm:pt>
    <dgm:pt modelId="{DB8A7207-B4DB-4EF4-86A0-19383575EA08}" type="pres">
      <dgm:prSet presAssocID="{324C01D0-7AFA-41C9-89FA-EACA250D8335}" presName="dummy" presStyleCnt="0"/>
      <dgm:spPr/>
    </dgm:pt>
    <dgm:pt modelId="{EA6D6A5F-830B-4016-92AB-5916328771A5}" type="pres">
      <dgm:prSet presAssocID="{324C01D0-7AFA-41C9-89FA-EACA250D8335}" presName="node" presStyleLbl="revTx" presStyleIdx="3" presStyleCnt="5" custScaleX="109252" custScaleY="85085" custRadScaleRad="100917" custRadScaleInc="-1264">
        <dgm:presLayoutVars>
          <dgm:bulletEnabled val="1"/>
        </dgm:presLayoutVars>
      </dgm:prSet>
      <dgm:spPr/>
      <dgm:t>
        <a:bodyPr/>
        <a:lstStyle/>
        <a:p>
          <a:endParaRPr lang="ru-RU"/>
        </a:p>
      </dgm:t>
    </dgm:pt>
    <dgm:pt modelId="{78DC0811-6BC0-4448-9A1C-945055CCAEE6}" type="pres">
      <dgm:prSet presAssocID="{6BA30A18-2B5A-4E9F-81D3-D274B22572E4}" presName="sibTrans" presStyleLbl="node1" presStyleIdx="3" presStyleCnt="5"/>
      <dgm:spPr/>
      <dgm:t>
        <a:bodyPr/>
        <a:lstStyle/>
        <a:p>
          <a:endParaRPr lang="ru-RU"/>
        </a:p>
      </dgm:t>
    </dgm:pt>
    <dgm:pt modelId="{87229249-D890-4629-8919-5E7C4D1FFB5B}" type="pres">
      <dgm:prSet presAssocID="{91150687-143B-47B2-9BBA-56883FE76A5F}" presName="dummy" presStyleCnt="0"/>
      <dgm:spPr/>
    </dgm:pt>
    <dgm:pt modelId="{58DB0CC2-E164-4E3C-B114-31A80891FE46}" type="pres">
      <dgm:prSet presAssocID="{91150687-143B-47B2-9BBA-56883FE76A5F}" presName="node" presStyleLbl="revTx" presStyleIdx="4" presStyleCnt="5" custScaleX="114910" custScaleY="80432" custRadScaleRad="103527" custRadScaleInc="-19025">
        <dgm:presLayoutVars>
          <dgm:bulletEnabled val="1"/>
        </dgm:presLayoutVars>
      </dgm:prSet>
      <dgm:spPr/>
      <dgm:t>
        <a:bodyPr/>
        <a:lstStyle/>
        <a:p>
          <a:endParaRPr lang="ru-RU"/>
        </a:p>
      </dgm:t>
    </dgm:pt>
    <dgm:pt modelId="{3D596900-9661-4F79-92B9-6B021D03520D}" type="pres">
      <dgm:prSet presAssocID="{ACFD5DCA-7BD5-4BEA-99F3-97EEEC8D7B81}" presName="sibTrans" presStyleLbl="node1" presStyleIdx="4" presStyleCnt="5"/>
      <dgm:spPr/>
      <dgm:t>
        <a:bodyPr/>
        <a:lstStyle/>
        <a:p>
          <a:endParaRPr lang="ru-RU"/>
        </a:p>
      </dgm:t>
    </dgm:pt>
  </dgm:ptLst>
  <dgm:cxnLst>
    <dgm:cxn modelId="{DE959FCC-9CD7-4360-8D35-529747389A7C}" type="presOf" srcId="{79401040-E51C-49E3-8F93-B447A5951CF7}" destId="{5CB311D5-D9FF-44A8-BC68-B3DB0E1FC227}" srcOrd="0" destOrd="0" presId="urn:microsoft.com/office/officeart/2005/8/layout/cycle1"/>
    <dgm:cxn modelId="{C25A8D61-F682-46AA-AC7D-C1428B99AA9E}" type="presOf" srcId="{99A5C4F0-D990-4D5F-88F9-BBD5D47447B7}" destId="{A88A7D5F-006D-4BEA-9ABC-26596995C78E}" srcOrd="0" destOrd="0" presId="urn:microsoft.com/office/officeart/2005/8/layout/cycle1"/>
    <dgm:cxn modelId="{8FEE8036-4CF0-4D3D-AC7B-3B9430F11A30}" srcId="{8D910D88-3E21-43B4-ACA3-E7361150DFB8}" destId="{597764EF-95D9-446E-BC35-907C1E4AD508}" srcOrd="1" destOrd="0" parTransId="{57FE17F8-441C-4C7A-B469-83D623B940E4}" sibTransId="{79401040-E51C-49E3-8F93-B447A5951CF7}"/>
    <dgm:cxn modelId="{DE5D6D04-1D7D-4ED3-A7EB-53362CA5519B}" type="presOf" srcId="{6BA30A18-2B5A-4E9F-81D3-D274B22572E4}" destId="{78DC0811-6BC0-4448-9A1C-945055CCAEE6}" srcOrd="0" destOrd="0" presId="urn:microsoft.com/office/officeart/2005/8/layout/cycle1"/>
    <dgm:cxn modelId="{8FE4CBA4-E001-41D4-A082-46029575F8D3}" type="presOf" srcId="{91150687-143B-47B2-9BBA-56883FE76A5F}" destId="{58DB0CC2-E164-4E3C-B114-31A80891FE46}" srcOrd="0" destOrd="0" presId="urn:microsoft.com/office/officeart/2005/8/layout/cycle1"/>
    <dgm:cxn modelId="{D42EE986-5E6C-422D-8820-E288B8971757}" type="presOf" srcId="{4687248D-AB13-4375-8B7C-988C24B0C6D2}" destId="{C63F477F-2B93-435D-A8BF-018D8EA2B7C7}" srcOrd="0" destOrd="0" presId="urn:microsoft.com/office/officeart/2005/8/layout/cycle1"/>
    <dgm:cxn modelId="{6973BB26-E6F9-4C9F-9030-ACE85AF0F381}" srcId="{8D910D88-3E21-43B4-ACA3-E7361150DFB8}" destId="{99A5C4F0-D990-4D5F-88F9-BBD5D47447B7}" srcOrd="0" destOrd="0" parTransId="{4C6FFBB8-8BEF-4222-89E5-F0AC7FC413C1}" sibTransId="{E8EFFFE3-66D6-4ABE-B12B-B52C5760E0B1}"/>
    <dgm:cxn modelId="{8AC14972-F8BE-4E4C-8C6E-5B2AD164DA3F}" type="presOf" srcId="{324C01D0-7AFA-41C9-89FA-EACA250D8335}" destId="{EA6D6A5F-830B-4016-92AB-5916328771A5}" srcOrd="0" destOrd="0" presId="urn:microsoft.com/office/officeart/2005/8/layout/cycle1"/>
    <dgm:cxn modelId="{E09831F7-F516-4E94-A614-B69339394EAE}" type="presOf" srcId="{CC6D6144-28C0-4888-A29F-D5B892055AFB}" destId="{0C0C8F12-C4C3-40CD-B3D5-824953FAACF3}" srcOrd="0" destOrd="0" presId="urn:microsoft.com/office/officeart/2005/8/layout/cycle1"/>
    <dgm:cxn modelId="{EA3AAD9B-E308-4B00-AF43-F14BAF2B8AE0}" type="presOf" srcId="{8D910D88-3E21-43B4-ACA3-E7361150DFB8}" destId="{D4F0E56E-52BC-4481-9953-87162A0575A8}" srcOrd="0" destOrd="0" presId="urn:microsoft.com/office/officeart/2005/8/layout/cycle1"/>
    <dgm:cxn modelId="{7337C562-F5E7-4730-8A24-01844693D304}" srcId="{8D910D88-3E21-43B4-ACA3-E7361150DFB8}" destId="{4687248D-AB13-4375-8B7C-988C24B0C6D2}" srcOrd="2" destOrd="0" parTransId="{129D1CF4-0ABF-43FE-A07C-878458D895F8}" sibTransId="{CC6D6144-28C0-4888-A29F-D5B892055AFB}"/>
    <dgm:cxn modelId="{BA10A2A6-AECE-48FF-89DC-56BA2CA6EDFC}" type="presOf" srcId="{E8EFFFE3-66D6-4ABE-B12B-B52C5760E0B1}" destId="{5A044165-1FDF-45B8-881D-C09173C2E8A1}" srcOrd="0" destOrd="0" presId="urn:microsoft.com/office/officeart/2005/8/layout/cycle1"/>
    <dgm:cxn modelId="{FD51034F-7B37-4DED-84E6-A8D6FB983803}" srcId="{8D910D88-3E21-43B4-ACA3-E7361150DFB8}" destId="{91150687-143B-47B2-9BBA-56883FE76A5F}" srcOrd="4" destOrd="0" parTransId="{1A89B871-E2F1-40EA-9526-C47F0FEEB243}" sibTransId="{ACFD5DCA-7BD5-4BEA-99F3-97EEEC8D7B81}"/>
    <dgm:cxn modelId="{F243ADEE-6F6A-4328-9740-8A60D720AF64}" srcId="{8D910D88-3E21-43B4-ACA3-E7361150DFB8}" destId="{324C01D0-7AFA-41C9-89FA-EACA250D8335}" srcOrd="3" destOrd="0" parTransId="{E3EF2F59-4B5D-47C3-9E69-794765AE721F}" sibTransId="{6BA30A18-2B5A-4E9F-81D3-D274B22572E4}"/>
    <dgm:cxn modelId="{81060E18-DD0C-41F2-9BEC-720B899D44A7}" type="presOf" srcId="{597764EF-95D9-446E-BC35-907C1E4AD508}" destId="{5F116F0B-8710-4BA3-9735-93D090168076}" srcOrd="0" destOrd="0" presId="urn:microsoft.com/office/officeart/2005/8/layout/cycle1"/>
    <dgm:cxn modelId="{B70B3789-A97B-4CF7-9928-C798A6EF0CAA}" type="presOf" srcId="{ACFD5DCA-7BD5-4BEA-99F3-97EEEC8D7B81}" destId="{3D596900-9661-4F79-92B9-6B021D03520D}" srcOrd="0" destOrd="0" presId="urn:microsoft.com/office/officeart/2005/8/layout/cycle1"/>
    <dgm:cxn modelId="{835A4432-7778-4C3B-A1E6-227F8CDEF278}" type="presParOf" srcId="{D4F0E56E-52BC-4481-9953-87162A0575A8}" destId="{BD7AB6BD-876D-44D4-8AB9-12857BD8903F}" srcOrd="0" destOrd="0" presId="urn:microsoft.com/office/officeart/2005/8/layout/cycle1"/>
    <dgm:cxn modelId="{62E045B5-4687-48FB-9753-463AD6B88B54}" type="presParOf" srcId="{D4F0E56E-52BC-4481-9953-87162A0575A8}" destId="{A88A7D5F-006D-4BEA-9ABC-26596995C78E}" srcOrd="1" destOrd="0" presId="urn:microsoft.com/office/officeart/2005/8/layout/cycle1"/>
    <dgm:cxn modelId="{F2930C1F-27E8-4DFA-B746-3F5765F24393}" type="presParOf" srcId="{D4F0E56E-52BC-4481-9953-87162A0575A8}" destId="{5A044165-1FDF-45B8-881D-C09173C2E8A1}" srcOrd="2" destOrd="0" presId="urn:microsoft.com/office/officeart/2005/8/layout/cycle1"/>
    <dgm:cxn modelId="{893287E9-0BC2-4453-834F-122E026F7883}" type="presParOf" srcId="{D4F0E56E-52BC-4481-9953-87162A0575A8}" destId="{73EC10B7-65C6-4A79-9D94-23D0317D52E3}" srcOrd="3" destOrd="0" presId="urn:microsoft.com/office/officeart/2005/8/layout/cycle1"/>
    <dgm:cxn modelId="{0423030D-76DC-4F2A-A991-71E45C1DE182}" type="presParOf" srcId="{D4F0E56E-52BC-4481-9953-87162A0575A8}" destId="{5F116F0B-8710-4BA3-9735-93D090168076}" srcOrd="4" destOrd="0" presId="urn:microsoft.com/office/officeart/2005/8/layout/cycle1"/>
    <dgm:cxn modelId="{278AE6ED-2E3A-47A3-AF80-D033F193D6A0}" type="presParOf" srcId="{D4F0E56E-52BC-4481-9953-87162A0575A8}" destId="{5CB311D5-D9FF-44A8-BC68-B3DB0E1FC227}" srcOrd="5" destOrd="0" presId="urn:microsoft.com/office/officeart/2005/8/layout/cycle1"/>
    <dgm:cxn modelId="{B4A67171-EB6D-4C8F-A6C1-4D42C6CE3B25}" type="presParOf" srcId="{D4F0E56E-52BC-4481-9953-87162A0575A8}" destId="{6D3B1790-9EF0-4DFA-AB4A-713F4E58F474}" srcOrd="6" destOrd="0" presId="urn:microsoft.com/office/officeart/2005/8/layout/cycle1"/>
    <dgm:cxn modelId="{18F3C078-9B24-4B33-9002-92DBE3F9B134}" type="presParOf" srcId="{D4F0E56E-52BC-4481-9953-87162A0575A8}" destId="{C63F477F-2B93-435D-A8BF-018D8EA2B7C7}" srcOrd="7" destOrd="0" presId="urn:microsoft.com/office/officeart/2005/8/layout/cycle1"/>
    <dgm:cxn modelId="{DE4F4C2E-8FF2-4E4B-940C-743B7C1CAB62}" type="presParOf" srcId="{D4F0E56E-52BC-4481-9953-87162A0575A8}" destId="{0C0C8F12-C4C3-40CD-B3D5-824953FAACF3}" srcOrd="8" destOrd="0" presId="urn:microsoft.com/office/officeart/2005/8/layout/cycle1"/>
    <dgm:cxn modelId="{78E9A6E6-7BB1-48CB-A51A-6F3850A778E0}" type="presParOf" srcId="{D4F0E56E-52BC-4481-9953-87162A0575A8}" destId="{DB8A7207-B4DB-4EF4-86A0-19383575EA08}" srcOrd="9" destOrd="0" presId="urn:microsoft.com/office/officeart/2005/8/layout/cycle1"/>
    <dgm:cxn modelId="{4B0AC110-3CC6-4AF1-8949-8DA3519E4193}" type="presParOf" srcId="{D4F0E56E-52BC-4481-9953-87162A0575A8}" destId="{EA6D6A5F-830B-4016-92AB-5916328771A5}" srcOrd="10" destOrd="0" presId="urn:microsoft.com/office/officeart/2005/8/layout/cycle1"/>
    <dgm:cxn modelId="{41AB67D0-C653-422E-A776-A729E7E922FA}" type="presParOf" srcId="{D4F0E56E-52BC-4481-9953-87162A0575A8}" destId="{78DC0811-6BC0-4448-9A1C-945055CCAEE6}" srcOrd="11" destOrd="0" presId="urn:microsoft.com/office/officeart/2005/8/layout/cycle1"/>
    <dgm:cxn modelId="{C3D54E6E-BA60-4B75-9D98-95BEEDC6FDD5}" type="presParOf" srcId="{D4F0E56E-52BC-4481-9953-87162A0575A8}" destId="{87229249-D890-4629-8919-5E7C4D1FFB5B}" srcOrd="12" destOrd="0" presId="urn:microsoft.com/office/officeart/2005/8/layout/cycle1"/>
    <dgm:cxn modelId="{D1CC4A9C-9056-4990-9A39-D900A2AB0F61}" type="presParOf" srcId="{D4F0E56E-52BC-4481-9953-87162A0575A8}" destId="{58DB0CC2-E164-4E3C-B114-31A80891FE46}" srcOrd="13" destOrd="0" presId="urn:microsoft.com/office/officeart/2005/8/layout/cycle1"/>
    <dgm:cxn modelId="{877F3C08-3890-4386-B21A-5DE348C83793}" type="presParOf" srcId="{D4F0E56E-52BC-4481-9953-87162A0575A8}" destId="{3D596900-9661-4F79-92B9-6B021D03520D}"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custT="1"/>
      <dgm:spPr>
        <a:solidFill>
          <a:srgbClr val="00B0F0"/>
        </a:solidFill>
      </dgm:spPr>
      <dgm:t>
        <a:bodyPr/>
        <a:lstStyle/>
        <a:p>
          <a:r>
            <a:rPr lang="ru-RU" sz="1200" b="1" dirty="0" smtClean="0">
              <a:solidFill>
                <a:schemeClr val="tx1"/>
              </a:solidFill>
              <a:latin typeface="Times New Roman" pitchFamily="18" charset="0"/>
              <a:cs typeface="Times New Roman" pitchFamily="18" charset="0"/>
            </a:rPr>
            <a:t>70%</a:t>
          </a:r>
          <a:endParaRPr lang="ru-RU" sz="1200" b="1" dirty="0">
            <a:solidFill>
              <a:schemeClr val="tx1"/>
            </a:solidFill>
            <a:latin typeface="Times New Roman" pitchFamily="18" charset="0"/>
            <a:cs typeface="Times New Roman" pitchFamily="18" charset="0"/>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204500E8-0FFC-4181-853E-75604BAA8A4A}">
      <dgm:prSet phldrT="[Текст]" custT="1"/>
      <dgm:spPr>
        <a:noFill/>
      </dgm:spPr>
      <dgm:t>
        <a:bodyPr/>
        <a:lstStyle/>
        <a:p>
          <a:pPr>
            <a:lnSpc>
              <a:spcPct val="90000"/>
            </a:lnSpc>
          </a:pPr>
          <a:r>
            <a:rPr lang="ru-RU" sz="1400" b="1" dirty="0" smtClean="0">
              <a:latin typeface="Times New Roman" pitchFamily="18" charset="0"/>
              <a:cs typeface="Times New Roman" pitchFamily="18" charset="0"/>
            </a:rPr>
            <a:t>Бюджет округа</a:t>
          </a:r>
        </a:p>
      </dgm:t>
    </dgm:pt>
    <dgm:pt modelId="{C48168D5-BDC5-431D-85D9-C24D97C126B2}" type="parTrans" cxnId="{20F8EA37-C80E-49D2-846D-D7A460534D34}">
      <dgm:prSet/>
      <dgm:spPr/>
      <dgm:t>
        <a:bodyPr/>
        <a:lstStyle/>
        <a:p>
          <a:endParaRPr lang="ru-RU"/>
        </a:p>
      </dgm:t>
    </dgm:pt>
    <dgm:pt modelId="{EFC2F21B-64E9-4BEF-86C3-F52446E551EB}" type="sibTrans" cxnId="{20F8EA37-C80E-49D2-846D-D7A460534D34}">
      <dgm:prSet/>
      <dgm:spPr/>
      <dgm:t>
        <a:bodyPr/>
        <a:lstStyle/>
        <a:p>
          <a:endParaRPr lang="ru-RU"/>
        </a:p>
      </dgm:t>
    </dgm:pt>
    <dgm:pt modelId="{06A0D206-C32B-475A-94F9-43ED4E62A1A5}">
      <dgm:prSet phldrT="[Текст]" custT="1"/>
      <dgm:spPr>
        <a:solidFill>
          <a:srgbClr val="F88A74"/>
        </a:solidFill>
      </dgm:spPr>
      <dgm:t>
        <a:bodyPr/>
        <a:lstStyle/>
        <a:p>
          <a:r>
            <a:rPr lang="ru-RU" sz="12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AB735C00-251C-4239-B437-8628CB4B01E6}" type="parTrans" cxnId="{3DE71C77-33F4-4AA8-849F-EEE0ACACB957}">
      <dgm:prSet/>
      <dgm:spPr/>
      <dgm:t>
        <a:bodyPr/>
        <a:lstStyle/>
        <a:p>
          <a:endParaRPr lang="ru-RU"/>
        </a:p>
      </dgm:t>
    </dgm:pt>
    <dgm:pt modelId="{338CE269-B75F-4DCA-8E47-508B64EE5268}" type="sibTrans" cxnId="{3DE71C77-33F4-4AA8-849F-EEE0ACACB957}">
      <dgm:prSet/>
      <dgm:spPr/>
      <dgm:t>
        <a:bodyPr/>
        <a:lstStyle/>
        <a:p>
          <a:endParaRPr lang="ru-RU"/>
        </a:p>
      </dgm:t>
    </dgm:pt>
    <dgm:pt modelId="{A4FE3B9A-CC41-4491-A7EB-369F16789DDA}">
      <dgm:prSet phldrT="[Текст]" custT="1"/>
      <dgm:spPr>
        <a:solidFill>
          <a:srgbClr val="92D050"/>
        </a:solidFill>
      </dgm:spPr>
      <dgm:t>
        <a:bodyPr/>
        <a:lstStyle/>
        <a:p>
          <a:r>
            <a:rPr lang="ru-RU" sz="1400" b="1"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9EB75A4D-6309-49AC-A888-F95CFF39B785}" type="parTrans" cxnId="{381B4302-F0B4-4D02-BD17-03BFA9DA21ED}">
      <dgm:prSet/>
      <dgm:spPr/>
      <dgm:t>
        <a:bodyPr/>
        <a:lstStyle/>
        <a:p>
          <a:endParaRPr lang="ru-RU"/>
        </a:p>
      </dgm:t>
    </dgm:pt>
    <dgm:pt modelId="{0C5ED5B1-208C-4D09-86AD-F252603E011F}" type="sibTrans" cxnId="{381B4302-F0B4-4D02-BD17-03BFA9DA21ED}">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t>
        <a:bodyPr/>
        <a:lstStyle/>
        <a:p>
          <a:endParaRPr lang="ru-RU"/>
        </a:p>
      </dgm:t>
    </dgm:pt>
    <dgm:pt modelId="{2C06BE8D-5C68-4834-8056-203D5156C7BD}" type="pres">
      <dgm:prSet presAssocID="{764C6B45-3F19-43C1-A63A-BBD3E9F5CBDB}" presName="arrow1" presStyleLbl="fgShp" presStyleIdx="0" presStyleCnt="1" custScaleY="167857" custLinFactY="1208" custLinFactNeighborX="-71428" custLinFactNeighborY="100000"/>
      <dgm:spPr>
        <a:solidFill>
          <a:schemeClr val="tx2">
            <a:lumMod val="60000"/>
            <a:lumOff val="40000"/>
          </a:schemeClr>
        </a:solidFill>
      </dgm:spPr>
      <dgm:t>
        <a:bodyPr/>
        <a:lstStyle/>
        <a:p>
          <a:endParaRPr lang="ru-RU"/>
        </a:p>
      </dgm:t>
    </dgm:pt>
    <dgm:pt modelId="{17CBF769-3B05-4A3B-B787-E74D4F8AE722}" type="pres">
      <dgm:prSet presAssocID="{764C6B45-3F19-43C1-A63A-BBD3E9F5CBDB}" presName="rectangle" presStyleLbl="revTx" presStyleIdx="0" presStyleCnt="1" custLinFactY="6549" custLinFactNeighborX="-6548" custLinFactNeighborY="100000">
        <dgm:presLayoutVars>
          <dgm:bulletEnabled val="1"/>
        </dgm:presLayoutVars>
      </dgm:prSet>
      <dgm:spPr/>
      <dgm:t>
        <a:bodyPr/>
        <a:lstStyle/>
        <a:p>
          <a:endParaRPr lang="ru-RU"/>
        </a:p>
      </dgm:t>
    </dgm:pt>
    <dgm:pt modelId="{642769FA-12A9-4304-8AC8-75A58AE317BA}" type="pres">
      <dgm:prSet presAssocID="{06A0D206-C32B-475A-94F9-43ED4E62A1A5}" presName="item1" presStyleLbl="node1" presStyleIdx="0" presStyleCnt="3" custLinFactNeighborX="-50127" custLinFactNeighborY="-7403">
        <dgm:presLayoutVars>
          <dgm:bulletEnabled val="1"/>
        </dgm:presLayoutVars>
      </dgm:prSet>
      <dgm:spPr/>
      <dgm:t>
        <a:bodyPr/>
        <a:lstStyle/>
        <a:p>
          <a:endParaRPr lang="ru-RU"/>
        </a:p>
      </dgm:t>
    </dgm:pt>
    <dgm:pt modelId="{B609D13E-004C-48EB-B9DD-9CBD54E88B0E}" type="pres">
      <dgm:prSet presAssocID="{A4FE3B9A-CC41-4491-A7EB-369F16789DDA}" presName="item2" presStyleLbl="node1" presStyleIdx="1" presStyleCnt="3" custLinFactNeighborX="-71428" custLinFactNeighborY="-11746">
        <dgm:presLayoutVars>
          <dgm:bulletEnabled val="1"/>
        </dgm:presLayoutVars>
      </dgm:prSet>
      <dgm:spPr/>
      <dgm:t>
        <a:bodyPr/>
        <a:lstStyle/>
        <a:p>
          <a:endParaRPr lang="ru-RU"/>
        </a:p>
      </dgm:t>
    </dgm:pt>
    <dgm:pt modelId="{A3B108B8-7C5A-4C4C-A072-2429E602589F}" type="pres">
      <dgm:prSet presAssocID="{204500E8-0FFC-4181-853E-75604BAA8A4A}" presName="item3" presStyleLbl="node1" presStyleIdx="2" presStyleCnt="3" custScaleX="113968" custScaleY="99467" custLinFactNeighborX="-23810" custLinFactNeighborY="-8945">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ScaleX="110204" custScaleY="116963" custLinFactNeighborX="-12755" custLinFactNeighborY="4623"/>
      <dgm:spPr/>
      <dgm:t>
        <a:bodyPr/>
        <a:lstStyle/>
        <a:p>
          <a:endParaRPr lang="ru-RU"/>
        </a:p>
      </dgm:t>
    </dgm:pt>
  </dgm:ptLst>
  <dgm:cxnLst>
    <dgm:cxn modelId="{568CAAF4-71C7-414B-B375-734F3A5C6A0F}" type="presOf" srcId="{3993851F-9FD6-42BF-B16A-9CEA8F637875}" destId="{A3B108B8-7C5A-4C4C-A072-2429E602589F}" srcOrd="0" destOrd="0" presId="urn:microsoft.com/office/officeart/2005/8/layout/funnel1"/>
    <dgm:cxn modelId="{1E3DDC72-2D28-480D-82E2-E0C2EEFD3185}" type="presOf" srcId="{06A0D206-C32B-475A-94F9-43ED4E62A1A5}" destId="{B609D13E-004C-48EB-B9DD-9CBD54E88B0E}"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381B4302-F0B4-4D02-BD17-03BFA9DA21ED}" srcId="{764C6B45-3F19-43C1-A63A-BBD3E9F5CBDB}" destId="{A4FE3B9A-CC41-4491-A7EB-369F16789DDA}" srcOrd="2" destOrd="0" parTransId="{9EB75A4D-6309-49AC-A888-F95CFF39B785}" sibTransId="{0C5ED5B1-208C-4D09-86AD-F252603E011F}"/>
    <dgm:cxn modelId="{20F8EA37-C80E-49D2-846D-D7A460534D34}" srcId="{764C6B45-3F19-43C1-A63A-BBD3E9F5CBDB}" destId="{204500E8-0FFC-4181-853E-75604BAA8A4A}" srcOrd="3" destOrd="0" parTransId="{C48168D5-BDC5-431D-85D9-C24D97C126B2}" sibTransId="{EFC2F21B-64E9-4BEF-86C3-F52446E551EB}"/>
    <dgm:cxn modelId="{C2CEAF41-D0B6-4A99-BC73-F89CA04E0284}" type="presOf" srcId="{764C6B45-3F19-43C1-A63A-BBD3E9F5CBDB}" destId="{BC9426A7-1943-445B-A221-64A44E3FFF0B}" srcOrd="0" destOrd="0" presId="urn:microsoft.com/office/officeart/2005/8/layout/funnel1"/>
    <dgm:cxn modelId="{B4FCE568-8D58-4187-8ACF-ADC666FA9A90}" type="presOf" srcId="{A4FE3B9A-CC41-4491-A7EB-369F16789DDA}" destId="{642769FA-12A9-4304-8AC8-75A58AE317BA}" srcOrd="0" destOrd="0" presId="urn:microsoft.com/office/officeart/2005/8/layout/funnel1"/>
    <dgm:cxn modelId="{3DE71C77-33F4-4AA8-849F-EEE0ACACB957}" srcId="{764C6B45-3F19-43C1-A63A-BBD3E9F5CBDB}" destId="{06A0D206-C32B-475A-94F9-43ED4E62A1A5}" srcOrd="1" destOrd="0" parTransId="{AB735C00-251C-4239-B437-8628CB4B01E6}" sibTransId="{338CE269-B75F-4DCA-8E47-508B64EE5268}"/>
    <dgm:cxn modelId="{8E104CEA-316E-4264-A525-A88F04A5C6B0}" type="presOf" srcId="{204500E8-0FFC-4181-853E-75604BAA8A4A}" destId="{17CBF769-3B05-4A3B-B787-E74D4F8AE722}" srcOrd="0" destOrd="0" presId="urn:microsoft.com/office/officeart/2005/8/layout/funnel1"/>
    <dgm:cxn modelId="{F42059EA-39A2-4FCF-8C59-87F34ACAFA68}" type="presParOf" srcId="{BC9426A7-1943-445B-A221-64A44E3FFF0B}" destId="{2DA1A661-BB94-4A6F-9E15-9F6B57BD5ACA}" srcOrd="0" destOrd="0" presId="urn:microsoft.com/office/officeart/2005/8/layout/funnel1"/>
    <dgm:cxn modelId="{4EE49C4C-69E1-4865-B14E-D75AD0CC404C}" type="presParOf" srcId="{BC9426A7-1943-445B-A221-64A44E3FFF0B}" destId="{2C06BE8D-5C68-4834-8056-203D5156C7BD}" srcOrd="1" destOrd="0" presId="urn:microsoft.com/office/officeart/2005/8/layout/funnel1"/>
    <dgm:cxn modelId="{96C84131-FE11-4ECA-AECC-751B70BDBDC6}" type="presParOf" srcId="{BC9426A7-1943-445B-A221-64A44E3FFF0B}" destId="{17CBF769-3B05-4A3B-B787-E74D4F8AE722}" srcOrd="2" destOrd="0" presId="urn:microsoft.com/office/officeart/2005/8/layout/funnel1"/>
    <dgm:cxn modelId="{9F833859-0987-49F4-830C-9D9C4B33764A}" type="presParOf" srcId="{BC9426A7-1943-445B-A221-64A44E3FFF0B}" destId="{642769FA-12A9-4304-8AC8-75A58AE317BA}" srcOrd="3" destOrd="0" presId="urn:microsoft.com/office/officeart/2005/8/layout/funnel1"/>
    <dgm:cxn modelId="{97694E22-6D7B-4FAA-AC16-B28A191D4EB0}" type="presParOf" srcId="{BC9426A7-1943-445B-A221-64A44E3FFF0B}" destId="{B609D13E-004C-48EB-B9DD-9CBD54E88B0E}" srcOrd="4" destOrd="0" presId="urn:microsoft.com/office/officeart/2005/8/layout/funnel1"/>
    <dgm:cxn modelId="{2F24B7F5-833E-4A7D-B9F9-F2BA8FB5FA97}" type="presParOf" srcId="{BC9426A7-1943-445B-A221-64A44E3FFF0B}" destId="{A3B108B8-7C5A-4C4C-A072-2429E602589F}" srcOrd="5" destOrd="0" presId="urn:microsoft.com/office/officeart/2005/8/layout/funnel1"/>
    <dgm:cxn modelId="{C08F28CA-6B9E-45CE-8E1F-E1227ED81ADB}" type="presParOf" srcId="{BC9426A7-1943-445B-A221-64A44E3FFF0B}" destId="{BEA1D0D8-9759-4B76-BBE9-738E83B9EB81}" srcOrd="6"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57ED98-B88A-4326-8633-24F94F5348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1395832-A3BD-4868-9B26-8B2078730EFC}" type="pres">
      <dgm:prSet presAssocID="{4757ED98-B88A-4326-8633-24F94F5348FE}" presName="linear" presStyleCnt="0">
        <dgm:presLayoutVars>
          <dgm:animLvl val="lvl"/>
          <dgm:resizeHandles val="exact"/>
        </dgm:presLayoutVars>
      </dgm:prSet>
      <dgm:spPr/>
      <dgm:t>
        <a:bodyPr/>
        <a:lstStyle/>
        <a:p>
          <a:endParaRPr lang="ru-RU"/>
        </a:p>
      </dgm:t>
    </dgm:pt>
  </dgm:ptLst>
  <dgm:cxnLst>
    <dgm:cxn modelId="{F26552ED-714A-4525-9677-4E4B3500DC5C}" type="presOf" srcId="{4757ED98-B88A-4326-8633-24F94F5348FE}" destId="{51395832-A3BD-4868-9B26-8B2078730EFC}"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DCF6E4-14B9-469C-B6ED-0FDB4BE4F257}" type="doc">
      <dgm:prSet loTypeId="urn:microsoft.com/office/officeart/2005/8/layout/radial1" loCatId="cycle" qsTypeId="urn:microsoft.com/office/officeart/2005/8/quickstyle/3d2" qsCatId="3D" csTypeId="urn:microsoft.com/office/officeart/2005/8/colors/accent4_2" csCatId="accent4" phldr="1"/>
      <dgm:spPr/>
      <dgm:t>
        <a:bodyPr/>
        <a:lstStyle/>
        <a:p>
          <a:endParaRPr lang="ru-RU"/>
        </a:p>
      </dgm:t>
    </dgm:pt>
    <dgm:pt modelId="{F0AABC05-0759-4091-B8B1-731A90A78F57}">
      <dgm:prSet phldrT="[Текст]" custT="1"/>
      <dgm:spPr/>
      <dgm:t>
        <a:bodyPr/>
        <a:lstStyle/>
        <a:p>
          <a:r>
            <a:rPr lang="ru-RU" sz="1800" b="1" dirty="0" smtClean="0">
              <a:solidFill>
                <a:schemeClr val="tx1"/>
              </a:solidFill>
              <a:latin typeface="Times New Roman" pitchFamily="18" charset="0"/>
              <a:cs typeface="Times New Roman" pitchFamily="18" charset="0"/>
            </a:rPr>
            <a:t>Расходы бюджета социальной направленности,</a:t>
          </a:r>
        </a:p>
        <a:p>
          <a:r>
            <a:rPr lang="ru-RU" sz="1800" b="1" dirty="0" smtClean="0">
              <a:solidFill>
                <a:schemeClr val="tx1"/>
              </a:solidFill>
              <a:latin typeface="Times New Roman" pitchFamily="18" charset="0"/>
              <a:cs typeface="Times New Roman" pitchFamily="18" charset="0"/>
            </a:rPr>
            <a:t>1 071 218,9</a:t>
          </a:r>
        </a:p>
        <a:p>
          <a:r>
            <a:rPr lang="ru-RU" sz="1800" b="1" dirty="0" smtClean="0">
              <a:solidFill>
                <a:schemeClr val="tx1"/>
              </a:solidFill>
              <a:latin typeface="Times New Roman" pitchFamily="18" charset="0"/>
              <a:cs typeface="Times New Roman" pitchFamily="18" charset="0"/>
            </a:rPr>
            <a:t> </a:t>
          </a:r>
          <a:r>
            <a:rPr lang="ru-RU" sz="1800" b="1" u="sng" dirty="0" smtClean="0">
              <a:solidFill>
                <a:schemeClr val="tx1"/>
              </a:solidFill>
              <a:latin typeface="Times New Roman" pitchFamily="18" charset="0"/>
              <a:cs typeface="Times New Roman" pitchFamily="18" charset="0"/>
            </a:rPr>
            <a:t>тыс. рублей</a:t>
          </a:r>
          <a:endParaRPr lang="ru-RU" sz="1800" b="1" dirty="0">
            <a:solidFill>
              <a:schemeClr val="tx1"/>
            </a:solidFill>
            <a:latin typeface="Times New Roman" panose="02020603050405020304" pitchFamily="18" charset="0"/>
            <a:cs typeface="Times New Roman" panose="02020603050405020304" pitchFamily="18" charset="0"/>
          </a:endParaRPr>
        </a:p>
      </dgm:t>
    </dgm:pt>
    <dgm:pt modelId="{CABB96A6-848A-4ABE-9EA3-2CB6851019B8}" type="parTrans" cxnId="{EF8C96DC-B02E-4C2D-941D-5CF4F209A5B3}">
      <dgm:prSet/>
      <dgm:spPr/>
      <dgm:t>
        <a:bodyPr/>
        <a:lstStyle/>
        <a:p>
          <a:endParaRPr lang="ru-RU"/>
        </a:p>
      </dgm:t>
    </dgm:pt>
    <dgm:pt modelId="{341D5A08-1419-4D2C-BAA6-C903ED544501}" type="sibTrans" cxnId="{EF8C96DC-B02E-4C2D-941D-5CF4F209A5B3}">
      <dgm:prSet/>
      <dgm:spPr/>
      <dgm:t>
        <a:bodyPr/>
        <a:lstStyle/>
        <a:p>
          <a:endParaRPr lang="ru-RU"/>
        </a:p>
      </dgm:t>
    </dgm:pt>
    <dgm:pt modelId="{2A805C66-6E4A-4FBF-99B8-9413D4F92195}">
      <dgm:prSet phldrT="[Текст]"/>
      <dgm:spPr/>
      <dgm:t>
        <a:bodyPr/>
        <a:lstStyle/>
        <a:p>
          <a:r>
            <a:rPr lang="ru-RU" b="1" u="none" dirty="0" smtClean="0">
              <a:solidFill>
                <a:schemeClr val="tx1"/>
              </a:solidFill>
              <a:latin typeface="Times New Roman" panose="02020603050405020304" pitchFamily="18" charset="0"/>
              <a:cs typeface="Times New Roman" panose="02020603050405020304" pitchFamily="18" charset="0"/>
            </a:rPr>
            <a:t>Физическая культура и спорт 1,0 %</a:t>
          </a:r>
          <a:endParaRPr lang="ru-RU" b="1" u="none" dirty="0">
            <a:solidFill>
              <a:schemeClr val="tx1"/>
            </a:solidFill>
            <a:latin typeface="Times New Roman" panose="02020603050405020304" pitchFamily="18" charset="0"/>
            <a:cs typeface="Times New Roman" panose="02020603050405020304" pitchFamily="18" charset="0"/>
          </a:endParaRPr>
        </a:p>
      </dgm:t>
    </dgm:pt>
    <dgm:pt modelId="{DE63DD55-1432-422A-80E4-75E052967CEF}" type="parTrans" cxnId="{F97C0074-18A1-4D76-B23D-F7D5D3F5AF4D}">
      <dgm:prSet/>
      <dgm:spPr/>
      <dgm:t>
        <a:bodyPr/>
        <a:lstStyle/>
        <a:p>
          <a:endParaRPr lang="ru-RU"/>
        </a:p>
      </dgm:t>
    </dgm:pt>
    <dgm:pt modelId="{24A8B0BB-D610-4FC1-AD84-D2AA7B5CFFA5}" type="sibTrans" cxnId="{F97C0074-18A1-4D76-B23D-F7D5D3F5AF4D}">
      <dgm:prSet/>
      <dgm:spPr/>
      <dgm:t>
        <a:bodyPr/>
        <a:lstStyle/>
        <a:p>
          <a:endParaRPr lang="ru-RU"/>
        </a:p>
      </dgm:t>
    </dgm:pt>
    <dgm:pt modelId="{125901DD-35C0-4E37-87B1-681DA610389A}">
      <dgm:prSet phldrT="[Текст]" custT="1"/>
      <dgm:spPr/>
      <dgm:t>
        <a:bodyPr/>
        <a:lstStyle/>
        <a:p>
          <a:r>
            <a:rPr lang="ru-RU" sz="2000" b="1" dirty="0" smtClean="0">
              <a:solidFill>
                <a:schemeClr val="tx1"/>
              </a:solidFill>
              <a:latin typeface="Times New Roman" panose="02020603050405020304" pitchFamily="18" charset="0"/>
              <a:cs typeface="Times New Roman" panose="02020603050405020304" pitchFamily="18" charset="0"/>
            </a:rPr>
            <a:t>Социальная </a:t>
          </a:r>
        </a:p>
        <a:p>
          <a:r>
            <a:rPr lang="ru-RU" sz="2000" b="1" dirty="0" smtClean="0">
              <a:solidFill>
                <a:schemeClr val="tx1"/>
              </a:solidFill>
              <a:latin typeface="Times New Roman" panose="02020603050405020304" pitchFamily="18" charset="0"/>
              <a:cs typeface="Times New Roman" panose="02020603050405020304" pitchFamily="18" charset="0"/>
            </a:rPr>
            <a:t>политика  </a:t>
          </a:r>
        </a:p>
        <a:p>
          <a:r>
            <a:rPr lang="ru-RU" sz="2000" b="1" dirty="0" smtClean="0">
              <a:solidFill>
                <a:schemeClr val="tx1"/>
              </a:solidFill>
              <a:latin typeface="Times New Roman" panose="02020603050405020304" pitchFamily="18" charset="0"/>
              <a:cs typeface="Times New Roman" panose="02020603050405020304" pitchFamily="18" charset="0"/>
            </a:rPr>
            <a:t>2,3 %</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DD7450B9-7588-49D1-AF67-8F923F8619DA}" type="parTrans" cxnId="{05C05FD6-F9B4-4D68-A3AC-40FD2B547B97}">
      <dgm:prSet/>
      <dgm:spPr/>
      <dgm:t>
        <a:bodyPr/>
        <a:lstStyle/>
        <a:p>
          <a:endParaRPr lang="ru-RU"/>
        </a:p>
      </dgm:t>
    </dgm:pt>
    <dgm:pt modelId="{4837A55E-0FFE-4A2E-92D9-620CF1E2F68C}" type="sibTrans" cxnId="{05C05FD6-F9B4-4D68-A3AC-40FD2B547B97}">
      <dgm:prSet/>
      <dgm:spPr/>
      <dgm:t>
        <a:bodyPr/>
        <a:lstStyle/>
        <a:p>
          <a:endParaRPr lang="ru-RU"/>
        </a:p>
      </dgm:t>
    </dgm:pt>
    <dgm:pt modelId="{3600C824-DF33-4E7A-BA63-F01FF39CF403}">
      <dgm:prSet phldrT="[Текст]" custT="1"/>
      <dgm:spPr/>
      <dgm:t>
        <a:bodyPr/>
        <a:lstStyle/>
        <a:p>
          <a:r>
            <a:rPr lang="ru-RU" sz="2000" b="1" dirty="0" smtClean="0">
              <a:solidFill>
                <a:schemeClr val="tx1"/>
              </a:solidFill>
              <a:latin typeface="Times New Roman" panose="02020603050405020304" pitchFamily="18" charset="0"/>
              <a:cs typeface="Times New Roman" panose="02020603050405020304" pitchFamily="18" charset="0"/>
            </a:rPr>
            <a:t>Культура 9,9%</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081FC5FE-450D-416D-B581-9BD4B3E664D9}" type="parTrans" cxnId="{9F780678-66F5-43AA-8E58-56D51D1A9B5D}">
      <dgm:prSet/>
      <dgm:spPr/>
      <dgm:t>
        <a:bodyPr/>
        <a:lstStyle/>
        <a:p>
          <a:endParaRPr lang="ru-RU"/>
        </a:p>
      </dgm:t>
    </dgm:pt>
    <dgm:pt modelId="{A8C28393-20E4-4A1D-BC3A-A799B3D75A4B}" type="sibTrans" cxnId="{9F780678-66F5-43AA-8E58-56D51D1A9B5D}">
      <dgm:prSet/>
      <dgm:spPr/>
      <dgm:t>
        <a:bodyPr/>
        <a:lstStyle/>
        <a:p>
          <a:endParaRPr lang="ru-RU"/>
        </a:p>
      </dgm:t>
    </dgm:pt>
    <dgm:pt modelId="{674A7AF5-F039-49BE-B03C-2EB03695941B}">
      <dgm:prSet phldrT="[Текст]" custT="1"/>
      <dgm:spPr/>
      <dgm:t>
        <a:bodyPr/>
        <a:lstStyle/>
        <a:p>
          <a:r>
            <a:rPr lang="ru-RU" sz="2000" b="1" dirty="0" smtClean="0">
              <a:solidFill>
                <a:schemeClr val="tx1"/>
              </a:solidFill>
              <a:latin typeface="Times New Roman" panose="02020603050405020304" pitchFamily="18" charset="0"/>
              <a:cs typeface="Times New Roman" panose="02020603050405020304" pitchFamily="18" charset="0"/>
            </a:rPr>
            <a:t>Образование 86,8%</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6AAB6728-C42B-4074-95B7-ADC42EE1427C}" type="parTrans" cxnId="{FDCB096D-E0A7-435B-B0FF-71BE16EB5766}">
      <dgm:prSet/>
      <dgm:spPr/>
      <dgm:t>
        <a:bodyPr/>
        <a:lstStyle/>
        <a:p>
          <a:endParaRPr lang="ru-RU"/>
        </a:p>
      </dgm:t>
    </dgm:pt>
    <dgm:pt modelId="{FE42E70A-974A-4157-83B7-B66722565683}" type="sibTrans" cxnId="{FDCB096D-E0A7-435B-B0FF-71BE16EB5766}">
      <dgm:prSet/>
      <dgm:spPr/>
      <dgm:t>
        <a:bodyPr/>
        <a:lstStyle/>
        <a:p>
          <a:endParaRPr lang="ru-RU"/>
        </a:p>
      </dgm:t>
    </dgm:pt>
    <dgm:pt modelId="{03812930-E534-4DA0-A73B-271E5D51A4D7}" type="pres">
      <dgm:prSet presAssocID="{EDDCF6E4-14B9-469C-B6ED-0FDB4BE4F257}" presName="cycle" presStyleCnt="0">
        <dgm:presLayoutVars>
          <dgm:chMax val="1"/>
          <dgm:dir/>
          <dgm:animLvl val="ctr"/>
          <dgm:resizeHandles val="exact"/>
        </dgm:presLayoutVars>
      </dgm:prSet>
      <dgm:spPr/>
      <dgm:t>
        <a:bodyPr/>
        <a:lstStyle/>
        <a:p>
          <a:endParaRPr lang="ru-RU"/>
        </a:p>
      </dgm:t>
    </dgm:pt>
    <dgm:pt modelId="{A9FC4A0F-7384-4376-86B0-6F667363E5C1}" type="pres">
      <dgm:prSet presAssocID="{F0AABC05-0759-4091-B8B1-731A90A78F57}" presName="centerShape" presStyleLbl="node0" presStyleIdx="0" presStyleCnt="1" custScaleX="209694" custScaleY="141483" custLinFactNeighborX="2380" custLinFactNeighborY="942"/>
      <dgm:spPr/>
      <dgm:t>
        <a:bodyPr/>
        <a:lstStyle/>
        <a:p>
          <a:endParaRPr lang="ru-RU"/>
        </a:p>
      </dgm:t>
    </dgm:pt>
    <dgm:pt modelId="{320115E4-770B-455D-8E24-9F672B4EBAD9}" type="pres">
      <dgm:prSet presAssocID="{DE63DD55-1432-422A-80E4-75E052967CEF}" presName="Name9" presStyleLbl="parChTrans1D2" presStyleIdx="0" presStyleCnt="4"/>
      <dgm:spPr/>
      <dgm:t>
        <a:bodyPr/>
        <a:lstStyle/>
        <a:p>
          <a:endParaRPr lang="ru-RU"/>
        </a:p>
      </dgm:t>
    </dgm:pt>
    <dgm:pt modelId="{2A496A8E-D260-4CE6-A353-AB4EE9CF88E9}" type="pres">
      <dgm:prSet presAssocID="{DE63DD55-1432-422A-80E4-75E052967CEF}" presName="connTx" presStyleLbl="parChTrans1D2" presStyleIdx="0" presStyleCnt="4"/>
      <dgm:spPr/>
      <dgm:t>
        <a:bodyPr/>
        <a:lstStyle/>
        <a:p>
          <a:endParaRPr lang="ru-RU"/>
        </a:p>
      </dgm:t>
    </dgm:pt>
    <dgm:pt modelId="{395D1ED5-7781-4B1F-B435-AB1F5403448C}" type="pres">
      <dgm:prSet presAssocID="{2A805C66-6E4A-4FBF-99B8-9413D4F92195}" presName="node" presStyleLbl="node1" presStyleIdx="0" presStyleCnt="4" custScaleX="179565" custScaleY="89669" custRadScaleRad="105256" custRadScaleInc="2312">
        <dgm:presLayoutVars>
          <dgm:bulletEnabled val="1"/>
        </dgm:presLayoutVars>
      </dgm:prSet>
      <dgm:spPr/>
      <dgm:t>
        <a:bodyPr/>
        <a:lstStyle/>
        <a:p>
          <a:endParaRPr lang="ru-RU"/>
        </a:p>
      </dgm:t>
    </dgm:pt>
    <dgm:pt modelId="{AB1BA6C3-65D4-45A3-85E2-C1C09F8C00DD}" type="pres">
      <dgm:prSet presAssocID="{DD7450B9-7588-49D1-AF67-8F923F8619DA}" presName="Name9" presStyleLbl="parChTrans1D2" presStyleIdx="1" presStyleCnt="4"/>
      <dgm:spPr/>
      <dgm:t>
        <a:bodyPr/>
        <a:lstStyle/>
        <a:p>
          <a:endParaRPr lang="ru-RU"/>
        </a:p>
      </dgm:t>
    </dgm:pt>
    <dgm:pt modelId="{EC80DEEC-5AB8-4E77-A6C8-1FB2076C6A5B}" type="pres">
      <dgm:prSet presAssocID="{DD7450B9-7588-49D1-AF67-8F923F8619DA}" presName="connTx" presStyleLbl="parChTrans1D2" presStyleIdx="1" presStyleCnt="4"/>
      <dgm:spPr/>
      <dgm:t>
        <a:bodyPr/>
        <a:lstStyle/>
        <a:p>
          <a:endParaRPr lang="ru-RU"/>
        </a:p>
      </dgm:t>
    </dgm:pt>
    <dgm:pt modelId="{2039316C-99A9-44F8-9097-21E764BFCBB0}" type="pres">
      <dgm:prSet presAssocID="{125901DD-35C0-4E37-87B1-681DA610389A}" presName="node" presStyleLbl="node1" presStyleIdx="1" presStyleCnt="4" custScaleX="179565" custRadScaleRad="180604" custRadScaleInc="837">
        <dgm:presLayoutVars>
          <dgm:bulletEnabled val="1"/>
        </dgm:presLayoutVars>
      </dgm:prSet>
      <dgm:spPr/>
      <dgm:t>
        <a:bodyPr/>
        <a:lstStyle/>
        <a:p>
          <a:endParaRPr lang="ru-RU"/>
        </a:p>
      </dgm:t>
    </dgm:pt>
    <dgm:pt modelId="{D581B1F9-E57C-4471-AAF2-9510FE39E9EE}" type="pres">
      <dgm:prSet presAssocID="{081FC5FE-450D-416D-B581-9BD4B3E664D9}" presName="Name9" presStyleLbl="parChTrans1D2" presStyleIdx="2" presStyleCnt="4"/>
      <dgm:spPr/>
      <dgm:t>
        <a:bodyPr/>
        <a:lstStyle/>
        <a:p>
          <a:endParaRPr lang="ru-RU"/>
        </a:p>
      </dgm:t>
    </dgm:pt>
    <dgm:pt modelId="{D8E124EA-07BB-439C-8045-452DD9BF7292}" type="pres">
      <dgm:prSet presAssocID="{081FC5FE-450D-416D-B581-9BD4B3E664D9}" presName="connTx" presStyleLbl="parChTrans1D2" presStyleIdx="2" presStyleCnt="4"/>
      <dgm:spPr/>
      <dgm:t>
        <a:bodyPr/>
        <a:lstStyle/>
        <a:p>
          <a:endParaRPr lang="ru-RU"/>
        </a:p>
      </dgm:t>
    </dgm:pt>
    <dgm:pt modelId="{E8D1690F-4410-4B9B-94CE-45796CBACFF2}" type="pres">
      <dgm:prSet presAssocID="{3600C824-DF33-4E7A-BA63-F01FF39CF403}" presName="node" presStyleLbl="node1" presStyleIdx="2" presStyleCnt="4" custScaleX="179565" custScaleY="89044" custRadScaleRad="104046" custRadScaleInc="-7680">
        <dgm:presLayoutVars>
          <dgm:bulletEnabled val="1"/>
        </dgm:presLayoutVars>
      </dgm:prSet>
      <dgm:spPr/>
      <dgm:t>
        <a:bodyPr/>
        <a:lstStyle/>
        <a:p>
          <a:endParaRPr lang="ru-RU"/>
        </a:p>
      </dgm:t>
    </dgm:pt>
    <dgm:pt modelId="{CFA356C1-B639-4C5D-BF3B-E3EE946A197E}" type="pres">
      <dgm:prSet presAssocID="{6AAB6728-C42B-4074-95B7-ADC42EE1427C}" presName="Name9" presStyleLbl="parChTrans1D2" presStyleIdx="3" presStyleCnt="4"/>
      <dgm:spPr/>
      <dgm:t>
        <a:bodyPr/>
        <a:lstStyle/>
        <a:p>
          <a:endParaRPr lang="ru-RU"/>
        </a:p>
      </dgm:t>
    </dgm:pt>
    <dgm:pt modelId="{09981FEE-7768-4051-861C-426D2CB23EA2}" type="pres">
      <dgm:prSet presAssocID="{6AAB6728-C42B-4074-95B7-ADC42EE1427C}" presName="connTx" presStyleLbl="parChTrans1D2" presStyleIdx="3" presStyleCnt="4"/>
      <dgm:spPr/>
      <dgm:t>
        <a:bodyPr/>
        <a:lstStyle/>
        <a:p>
          <a:endParaRPr lang="ru-RU"/>
        </a:p>
      </dgm:t>
    </dgm:pt>
    <dgm:pt modelId="{AC2B9A1C-7D23-4720-9779-318586B0D01A}" type="pres">
      <dgm:prSet presAssocID="{674A7AF5-F039-49BE-B03C-2EB03695941B}" presName="node" presStyleLbl="node1" presStyleIdx="3" presStyleCnt="4" custScaleX="179565" custRadScaleRad="162806" custRadScaleInc="144">
        <dgm:presLayoutVars>
          <dgm:bulletEnabled val="1"/>
        </dgm:presLayoutVars>
      </dgm:prSet>
      <dgm:spPr/>
      <dgm:t>
        <a:bodyPr/>
        <a:lstStyle/>
        <a:p>
          <a:endParaRPr lang="ru-RU"/>
        </a:p>
      </dgm:t>
    </dgm:pt>
  </dgm:ptLst>
  <dgm:cxnLst>
    <dgm:cxn modelId="{9F780678-66F5-43AA-8E58-56D51D1A9B5D}" srcId="{F0AABC05-0759-4091-B8B1-731A90A78F57}" destId="{3600C824-DF33-4E7A-BA63-F01FF39CF403}" srcOrd="2" destOrd="0" parTransId="{081FC5FE-450D-416D-B581-9BD4B3E664D9}" sibTransId="{A8C28393-20E4-4A1D-BC3A-A799B3D75A4B}"/>
    <dgm:cxn modelId="{8BFF112C-50E5-4C03-8270-80E5CD3478AF}" type="presOf" srcId="{081FC5FE-450D-416D-B581-9BD4B3E664D9}" destId="{D581B1F9-E57C-4471-AAF2-9510FE39E9EE}" srcOrd="0" destOrd="0" presId="urn:microsoft.com/office/officeart/2005/8/layout/radial1"/>
    <dgm:cxn modelId="{6A5D7AFE-3F74-4BCC-ABC6-76F1D413F2C5}" type="presOf" srcId="{DD7450B9-7588-49D1-AF67-8F923F8619DA}" destId="{AB1BA6C3-65D4-45A3-85E2-C1C09F8C00DD}" srcOrd="0" destOrd="0" presId="urn:microsoft.com/office/officeart/2005/8/layout/radial1"/>
    <dgm:cxn modelId="{05EFAD2E-D369-4FC0-861A-019A9ECB18FF}" type="presOf" srcId="{6AAB6728-C42B-4074-95B7-ADC42EE1427C}" destId="{09981FEE-7768-4051-861C-426D2CB23EA2}" srcOrd="1" destOrd="0" presId="urn:microsoft.com/office/officeart/2005/8/layout/radial1"/>
    <dgm:cxn modelId="{509D3300-23F2-4878-8457-F9AAA646F4B3}" type="presOf" srcId="{2A805C66-6E4A-4FBF-99B8-9413D4F92195}" destId="{395D1ED5-7781-4B1F-B435-AB1F5403448C}" srcOrd="0" destOrd="0" presId="urn:microsoft.com/office/officeart/2005/8/layout/radial1"/>
    <dgm:cxn modelId="{F5825523-4453-4F11-B195-06EAB1BF9425}" type="presOf" srcId="{6AAB6728-C42B-4074-95B7-ADC42EE1427C}" destId="{CFA356C1-B639-4C5D-BF3B-E3EE946A197E}" srcOrd="0" destOrd="0" presId="urn:microsoft.com/office/officeart/2005/8/layout/radial1"/>
    <dgm:cxn modelId="{D2CDE963-29B3-4E37-995C-7EE477E3BF75}" type="presOf" srcId="{F0AABC05-0759-4091-B8B1-731A90A78F57}" destId="{A9FC4A0F-7384-4376-86B0-6F667363E5C1}" srcOrd="0" destOrd="0" presId="urn:microsoft.com/office/officeart/2005/8/layout/radial1"/>
    <dgm:cxn modelId="{05C05FD6-F9B4-4D68-A3AC-40FD2B547B97}" srcId="{F0AABC05-0759-4091-B8B1-731A90A78F57}" destId="{125901DD-35C0-4E37-87B1-681DA610389A}" srcOrd="1" destOrd="0" parTransId="{DD7450B9-7588-49D1-AF67-8F923F8619DA}" sibTransId="{4837A55E-0FFE-4A2E-92D9-620CF1E2F68C}"/>
    <dgm:cxn modelId="{C28D5ED2-000D-4B8F-A0A6-FC287595600C}" type="presOf" srcId="{674A7AF5-F039-49BE-B03C-2EB03695941B}" destId="{AC2B9A1C-7D23-4720-9779-318586B0D01A}" srcOrd="0" destOrd="0" presId="urn:microsoft.com/office/officeart/2005/8/layout/radial1"/>
    <dgm:cxn modelId="{38C38A0E-6161-474B-AA19-2F4435864C7A}" type="presOf" srcId="{125901DD-35C0-4E37-87B1-681DA610389A}" destId="{2039316C-99A9-44F8-9097-21E764BFCBB0}" srcOrd="0" destOrd="0" presId="urn:microsoft.com/office/officeart/2005/8/layout/radial1"/>
    <dgm:cxn modelId="{553E10C0-4F2B-4F2E-9C1C-07AF781DB238}" type="presOf" srcId="{081FC5FE-450D-416D-B581-9BD4B3E664D9}" destId="{D8E124EA-07BB-439C-8045-452DD9BF7292}" srcOrd="1" destOrd="0" presId="urn:microsoft.com/office/officeart/2005/8/layout/radial1"/>
    <dgm:cxn modelId="{EF8C96DC-B02E-4C2D-941D-5CF4F209A5B3}" srcId="{EDDCF6E4-14B9-469C-B6ED-0FDB4BE4F257}" destId="{F0AABC05-0759-4091-B8B1-731A90A78F57}" srcOrd="0" destOrd="0" parTransId="{CABB96A6-848A-4ABE-9EA3-2CB6851019B8}" sibTransId="{341D5A08-1419-4D2C-BAA6-C903ED544501}"/>
    <dgm:cxn modelId="{2EC1EB37-B502-4FC7-A2E2-DEB1C81BED6D}" type="presOf" srcId="{EDDCF6E4-14B9-469C-B6ED-0FDB4BE4F257}" destId="{03812930-E534-4DA0-A73B-271E5D51A4D7}" srcOrd="0" destOrd="0" presId="urn:microsoft.com/office/officeart/2005/8/layout/radial1"/>
    <dgm:cxn modelId="{A84E78BE-248A-44C5-A381-803B8DA4FAFE}" type="presOf" srcId="{3600C824-DF33-4E7A-BA63-F01FF39CF403}" destId="{E8D1690F-4410-4B9B-94CE-45796CBACFF2}" srcOrd="0" destOrd="0" presId="urn:microsoft.com/office/officeart/2005/8/layout/radial1"/>
    <dgm:cxn modelId="{F97C0074-18A1-4D76-B23D-F7D5D3F5AF4D}" srcId="{F0AABC05-0759-4091-B8B1-731A90A78F57}" destId="{2A805C66-6E4A-4FBF-99B8-9413D4F92195}" srcOrd="0" destOrd="0" parTransId="{DE63DD55-1432-422A-80E4-75E052967CEF}" sibTransId="{24A8B0BB-D610-4FC1-AD84-D2AA7B5CFFA5}"/>
    <dgm:cxn modelId="{FDCB096D-E0A7-435B-B0FF-71BE16EB5766}" srcId="{F0AABC05-0759-4091-B8B1-731A90A78F57}" destId="{674A7AF5-F039-49BE-B03C-2EB03695941B}" srcOrd="3" destOrd="0" parTransId="{6AAB6728-C42B-4074-95B7-ADC42EE1427C}" sibTransId="{FE42E70A-974A-4157-83B7-B66722565683}"/>
    <dgm:cxn modelId="{8D273832-A56B-4CAA-8EB0-23761E721981}" type="presOf" srcId="{DE63DD55-1432-422A-80E4-75E052967CEF}" destId="{2A496A8E-D260-4CE6-A353-AB4EE9CF88E9}" srcOrd="1" destOrd="0" presId="urn:microsoft.com/office/officeart/2005/8/layout/radial1"/>
    <dgm:cxn modelId="{EE1FBBDA-2976-4138-A742-8565145BD15E}" type="presOf" srcId="{DD7450B9-7588-49D1-AF67-8F923F8619DA}" destId="{EC80DEEC-5AB8-4E77-A6C8-1FB2076C6A5B}" srcOrd="1" destOrd="0" presId="urn:microsoft.com/office/officeart/2005/8/layout/radial1"/>
    <dgm:cxn modelId="{FAD50527-D761-40F2-98A9-13DE529C28F0}" type="presOf" srcId="{DE63DD55-1432-422A-80E4-75E052967CEF}" destId="{320115E4-770B-455D-8E24-9F672B4EBAD9}" srcOrd="0" destOrd="0" presId="urn:microsoft.com/office/officeart/2005/8/layout/radial1"/>
    <dgm:cxn modelId="{E5BDA3FB-C899-4F05-B5B5-7A2BD4F08141}" type="presParOf" srcId="{03812930-E534-4DA0-A73B-271E5D51A4D7}" destId="{A9FC4A0F-7384-4376-86B0-6F667363E5C1}" srcOrd="0" destOrd="0" presId="urn:microsoft.com/office/officeart/2005/8/layout/radial1"/>
    <dgm:cxn modelId="{048FE7B5-5FED-4C8A-93CE-9532895C5092}" type="presParOf" srcId="{03812930-E534-4DA0-A73B-271E5D51A4D7}" destId="{320115E4-770B-455D-8E24-9F672B4EBAD9}" srcOrd="1" destOrd="0" presId="urn:microsoft.com/office/officeart/2005/8/layout/radial1"/>
    <dgm:cxn modelId="{0FA2B2A3-E2BE-4A6D-A7C6-9BE13A2EEA83}" type="presParOf" srcId="{320115E4-770B-455D-8E24-9F672B4EBAD9}" destId="{2A496A8E-D260-4CE6-A353-AB4EE9CF88E9}" srcOrd="0" destOrd="0" presId="urn:microsoft.com/office/officeart/2005/8/layout/radial1"/>
    <dgm:cxn modelId="{29D82770-4E7A-4746-AFE8-CE7A0F58BEA5}" type="presParOf" srcId="{03812930-E534-4DA0-A73B-271E5D51A4D7}" destId="{395D1ED5-7781-4B1F-B435-AB1F5403448C}" srcOrd="2" destOrd="0" presId="urn:microsoft.com/office/officeart/2005/8/layout/radial1"/>
    <dgm:cxn modelId="{D2F3348A-78F8-4E93-BDED-63E747070061}" type="presParOf" srcId="{03812930-E534-4DA0-A73B-271E5D51A4D7}" destId="{AB1BA6C3-65D4-45A3-85E2-C1C09F8C00DD}" srcOrd="3" destOrd="0" presId="urn:microsoft.com/office/officeart/2005/8/layout/radial1"/>
    <dgm:cxn modelId="{A3C72D7E-1592-4161-A4D1-14052CE4E171}" type="presParOf" srcId="{AB1BA6C3-65D4-45A3-85E2-C1C09F8C00DD}" destId="{EC80DEEC-5AB8-4E77-A6C8-1FB2076C6A5B}" srcOrd="0" destOrd="0" presId="urn:microsoft.com/office/officeart/2005/8/layout/radial1"/>
    <dgm:cxn modelId="{F6DECFA1-2603-4F75-A673-EB0C92D05FAE}" type="presParOf" srcId="{03812930-E534-4DA0-A73B-271E5D51A4D7}" destId="{2039316C-99A9-44F8-9097-21E764BFCBB0}" srcOrd="4" destOrd="0" presId="urn:microsoft.com/office/officeart/2005/8/layout/radial1"/>
    <dgm:cxn modelId="{5162BB49-563A-43D6-B850-028026572CD9}" type="presParOf" srcId="{03812930-E534-4DA0-A73B-271E5D51A4D7}" destId="{D581B1F9-E57C-4471-AAF2-9510FE39E9EE}" srcOrd="5" destOrd="0" presId="urn:microsoft.com/office/officeart/2005/8/layout/radial1"/>
    <dgm:cxn modelId="{FE67149D-B371-4E41-AAE2-0B13723759B1}" type="presParOf" srcId="{D581B1F9-E57C-4471-AAF2-9510FE39E9EE}" destId="{D8E124EA-07BB-439C-8045-452DD9BF7292}" srcOrd="0" destOrd="0" presId="urn:microsoft.com/office/officeart/2005/8/layout/radial1"/>
    <dgm:cxn modelId="{0B214015-6E0D-426E-A9EE-525F266172C6}" type="presParOf" srcId="{03812930-E534-4DA0-A73B-271E5D51A4D7}" destId="{E8D1690F-4410-4B9B-94CE-45796CBACFF2}" srcOrd="6" destOrd="0" presId="urn:microsoft.com/office/officeart/2005/8/layout/radial1"/>
    <dgm:cxn modelId="{3B42C723-0E1F-4E66-9EF5-E58C4961E628}" type="presParOf" srcId="{03812930-E534-4DA0-A73B-271E5D51A4D7}" destId="{CFA356C1-B639-4C5D-BF3B-E3EE946A197E}" srcOrd="7" destOrd="0" presId="urn:microsoft.com/office/officeart/2005/8/layout/radial1"/>
    <dgm:cxn modelId="{26209AEA-ECD3-4470-AF52-ADA18B2FAECD}" type="presParOf" srcId="{CFA356C1-B639-4C5D-BF3B-E3EE946A197E}" destId="{09981FEE-7768-4051-861C-426D2CB23EA2}" srcOrd="0" destOrd="0" presId="urn:microsoft.com/office/officeart/2005/8/layout/radial1"/>
    <dgm:cxn modelId="{8088D88E-0AA7-47CD-8FA3-E4956BCB756D}" type="presParOf" srcId="{03812930-E534-4DA0-A73B-271E5D51A4D7}" destId="{AC2B9A1C-7D23-4720-9779-318586B0D01A}" srcOrd="8"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ru-RU" b="1" dirty="0" smtClean="0">
              <a:solidFill>
                <a:schemeClr val="tx1"/>
              </a:solidFill>
              <a:latin typeface="Times New Roman" panose="02020603050405020304" pitchFamily="18" charset="0"/>
              <a:cs typeface="Times New Roman" panose="02020603050405020304" pitchFamily="18" charset="0"/>
            </a:rPr>
            <a:t>43 126</a:t>
          </a:r>
        </a:p>
        <a:p>
          <a:pPr algn="ctr"/>
          <a:r>
            <a:rPr lang="ru-RU" b="1" dirty="0" smtClean="0">
              <a:solidFill>
                <a:schemeClr val="tx1"/>
              </a:solidFill>
              <a:latin typeface="Times New Roman" panose="02020603050405020304" pitchFamily="18" charset="0"/>
              <a:cs typeface="Times New Roman" panose="02020603050405020304" pitchFamily="18" charset="0"/>
            </a:rPr>
            <a:t>рубля в год</a:t>
          </a:r>
          <a:endParaRPr lang="ru-RU" b="1" dirty="0">
            <a:solidFill>
              <a:schemeClr val="tx1"/>
            </a:solidFill>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custT="1"/>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ru-RU" sz="1700" b="1" dirty="0" smtClean="0">
              <a:latin typeface="Times New Roman" panose="02020603050405020304" pitchFamily="18" charset="0"/>
              <a:cs typeface="Times New Roman" panose="02020603050405020304" pitchFamily="18" charset="0"/>
            </a:rPr>
            <a:t>3 594</a:t>
          </a:r>
        </a:p>
        <a:p>
          <a:pPr algn="ctr"/>
          <a:r>
            <a:rPr lang="ru-RU" sz="1700" b="1" dirty="0" smtClean="0">
              <a:latin typeface="Times New Roman" panose="02020603050405020304" pitchFamily="18" charset="0"/>
              <a:cs typeface="Times New Roman" panose="02020603050405020304" pitchFamily="18" charset="0"/>
            </a:rPr>
            <a:t>рублей</a:t>
          </a:r>
          <a:r>
            <a:rPr lang="ru-RU" sz="1000" b="1" dirty="0" smtClean="0">
              <a:latin typeface="Times New Roman" panose="02020603050405020304" pitchFamily="18" charset="0"/>
              <a:cs typeface="Times New Roman" panose="02020603050405020304" pitchFamily="18" charset="0"/>
            </a:rPr>
            <a:t>  </a:t>
          </a:r>
          <a:r>
            <a:rPr lang="ru-RU" sz="1700" b="1" dirty="0" smtClean="0">
              <a:latin typeface="Times New Roman" panose="02020603050405020304" pitchFamily="18" charset="0"/>
              <a:cs typeface="Times New Roman" panose="02020603050405020304" pitchFamily="18" charset="0"/>
            </a:rPr>
            <a:t>в месяц</a:t>
          </a:r>
          <a:endParaRPr lang="ru-RU" sz="1700"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12153" custLinFactNeighborY="-40">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8725" custLinFactNeighborY="0">
        <dgm:presLayoutVars>
          <dgm:bulletEnabled val="1"/>
        </dgm:presLayoutVars>
      </dgm:prSet>
      <dgm:spPr/>
      <dgm:t>
        <a:bodyPr/>
        <a:lstStyle/>
        <a:p>
          <a:endParaRPr lang="ru-RU"/>
        </a:p>
      </dgm:t>
    </dgm:pt>
  </dgm:ptLst>
  <dgm:cxnLst>
    <dgm:cxn modelId="{FAFE73CB-5FDB-4AE3-9C03-643ADAFCE7E4}" type="presOf" srcId="{35DD681C-F1E3-4289-8111-434D62006071}" destId="{F2E4C76F-E36C-4091-8DAD-0C405D68E8FF}" srcOrd="0" destOrd="0" presId="urn:microsoft.com/office/officeart/2005/8/layout/venn3"/>
    <dgm:cxn modelId="{B27D90DE-9859-4F78-85F5-154F28871E53}"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A32EDBD7-A97C-4810-85D1-0D253A5D56B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EF2605BD-5CA7-4703-8778-E5B3F07DDACD}" type="presParOf" srcId="{41632E52-6ACB-4CF5-996F-0458F0717869}" destId="{E282E57E-0B03-49FA-A3FA-1287DA1636FE}" srcOrd="0" destOrd="0" presId="urn:microsoft.com/office/officeart/2005/8/layout/venn3"/>
    <dgm:cxn modelId="{0E78CCB4-E70D-4B0A-A66E-30139F8AD3CF}" type="presParOf" srcId="{41632E52-6ACB-4CF5-996F-0458F0717869}" destId="{7F071AC9-5D2C-446A-BD1B-118FE801D45A}" srcOrd="1" destOrd="0" presId="urn:microsoft.com/office/officeart/2005/8/layout/venn3"/>
    <dgm:cxn modelId="{97B2DA51-1144-4E38-8A4E-80188E4B8D3F}"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28 322</a:t>
          </a:r>
        </a:p>
        <a:p>
          <a:pPr algn="ctr"/>
          <a:r>
            <a:rPr lang="ru-RU" b="1" dirty="0" smtClean="0">
              <a:latin typeface="Times New Roman" panose="02020603050405020304" pitchFamily="18" charset="0"/>
              <a:cs typeface="Times New Roman" panose="02020603050405020304" pitchFamily="18" charset="0"/>
            </a:rPr>
            <a:t>рублей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2 360</a:t>
          </a:r>
        </a:p>
        <a:p>
          <a:pPr algn="ctr"/>
          <a:r>
            <a:rPr lang="ru-RU" b="1" dirty="0" smtClean="0">
              <a:latin typeface="Times New Roman" panose="02020603050405020304" pitchFamily="18" charset="0"/>
              <a:cs typeface="Times New Roman" panose="02020603050405020304" pitchFamily="18" charset="0"/>
            </a:rPr>
            <a:t>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34371" custLinFactNeighborY="-12">
        <dgm:presLayoutVars>
          <dgm:bulletEnabled val="1"/>
        </dgm:presLayoutVars>
      </dgm:prSet>
      <dgm:spPr/>
      <dgm:t>
        <a:bodyPr/>
        <a:lstStyle/>
        <a:p>
          <a:endParaRPr lang="ru-RU"/>
        </a:p>
      </dgm:t>
    </dgm:pt>
  </dgm:ptLst>
  <dgm:cxnLst>
    <dgm:cxn modelId="{F3F00117-8156-49A4-9B1D-9949F0417831}" type="presOf" srcId="{35DD681C-F1E3-4289-8111-434D62006071}" destId="{F2E4C76F-E36C-4091-8DAD-0C405D68E8FF}"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9EE5261F-2E09-458A-95B8-DBF728E3B81B}" type="presOf" srcId="{BA8011C4-1321-487E-B3F8-E4DCA511D498}" destId="{41632E52-6ACB-4CF5-996F-0458F0717869}" srcOrd="0" destOrd="0" presId="urn:microsoft.com/office/officeart/2005/8/layout/venn3"/>
    <dgm:cxn modelId="{66D5A02A-6CEE-4A3B-BD42-A68DF021A03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F3A10669-38A7-4E59-8150-58E63973C340}" type="presParOf" srcId="{41632E52-6ACB-4CF5-996F-0458F0717869}" destId="{E282E57E-0B03-49FA-A3FA-1287DA1636FE}" srcOrd="0" destOrd="0" presId="urn:microsoft.com/office/officeart/2005/8/layout/venn3"/>
    <dgm:cxn modelId="{87D29352-0E49-4A2D-9D13-8885E8FEECE1}" type="presParOf" srcId="{41632E52-6ACB-4CF5-996F-0458F0717869}" destId="{7F071AC9-5D2C-446A-BD1B-118FE801D45A}" srcOrd="1" destOrd="0" presId="urn:microsoft.com/office/officeart/2005/8/layout/venn3"/>
    <dgm:cxn modelId="{178877BD-600F-4494-B345-E5A15811A34A}"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dirty="0" smtClean="0"/>
            <a:t> </a:t>
          </a:r>
          <a:r>
            <a:rPr lang="ru-RU" b="1" dirty="0" smtClean="0">
              <a:latin typeface="Times New Roman" panose="02020603050405020304" pitchFamily="18" charset="0"/>
              <a:cs typeface="Times New Roman" panose="02020603050405020304" pitchFamily="18" charset="0"/>
            </a:rPr>
            <a:t>4 269</a:t>
          </a: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356 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329">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9953">
        <dgm:presLayoutVars>
          <dgm:bulletEnabled val="1"/>
        </dgm:presLayoutVars>
      </dgm:prSet>
      <dgm:spPr/>
      <dgm:t>
        <a:bodyPr/>
        <a:lstStyle/>
        <a:p>
          <a:endParaRPr lang="ru-RU"/>
        </a:p>
      </dgm:t>
    </dgm:pt>
  </dgm:ptLst>
  <dgm:cxnLst>
    <dgm:cxn modelId="{1E2C634B-50C1-42D9-BA7B-2A1FA92E3A68}" srcId="{BA8011C4-1321-487E-B3F8-E4DCA511D498}" destId="{2EF52E3E-41EC-41EE-9987-158CA98469F9}" srcOrd="0" destOrd="0" parTransId="{6854286C-0707-44D2-986F-268AD53A38AB}" sibTransId="{649346AB-CBF5-4AD1-AA65-7C5BAD9E0DE2}"/>
    <dgm:cxn modelId="{94500C03-2485-408E-9AB7-0BB404F5E246}" type="presOf" srcId="{BA8011C4-1321-487E-B3F8-E4DCA511D498}" destId="{41632E52-6ACB-4CF5-996F-0458F0717869}" srcOrd="0" destOrd="0" presId="urn:microsoft.com/office/officeart/2005/8/layout/venn3"/>
    <dgm:cxn modelId="{40790180-915C-42B9-A52A-1B2BEE9F98CD}" type="presOf" srcId="{2EF52E3E-41EC-41EE-9987-158CA98469F9}" destId="{E282E57E-0B03-49FA-A3FA-1287DA1636FE}" srcOrd="0" destOrd="0" presId="urn:microsoft.com/office/officeart/2005/8/layout/venn3"/>
    <dgm:cxn modelId="{99320274-F71A-4030-93D5-649D7EB414C6}"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597B7839-62E9-4D00-8C32-8F2F9E2AA6F2}" type="presParOf" srcId="{41632E52-6ACB-4CF5-996F-0458F0717869}" destId="{E282E57E-0B03-49FA-A3FA-1287DA1636FE}" srcOrd="0" destOrd="0" presId="urn:microsoft.com/office/officeart/2005/8/layout/venn3"/>
    <dgm:cxn modelId="{1F1A1A7C-B16F-4A93-BE75-37F6AD9DB014}" type="presParOf" srcId="{41632E52-6ACB-4CF5-996F-0458F0717869}" destId="{7F071AC9-5D2C-446A-BD1B-118FE801D45A}" srcOrd="1" destOrd="0" presId="urn:microsoft.com/office/officeart/2005/8/layout/venn3"/>
    <dgm:cxn modelId="{217731B4-1FE4-40B8-B87C-D169D9434BA7}"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3 216</a:t>
          </a: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268 рубля</a:t>
          </a:r>
        </a:p>
        <a:p>
          <a:pPr algn="ctr"/>
          <a:r>
            <a:rPr lang="ru-RU" b="1" dirty="0" smtClean="0">
              <a:latin typeface="Times New Roman" panose="02020603050405020304" pitchFamily="18" charset="0"/>
              <a:cs typeface="Times New Roman" panose="02020603050405020304" pitchFamily="18" charset="0"/>
            </a:rPr>
            <a:t>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751">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60799" custLinFactNeighborY="-751">
        <dgm:presLayoutVars>
          <dgm:bulletEnabled val="1"/>
        </dgm:presLayoutVars>
      </dgm:prSet>
      <dgm:spPr/>
      <dgm:t>
        <a:bodyPr/>
        <a:lstStyle/>
        <a:p>
          <a:endParaRPr lang="ru-RU"/>
        </a:p>
      </dgm:t>
    </dgm:pt>
  </dgm:ptLst>
  <dgm:cxnLst>
    <dgm:cxn modelId="{0E8A4BF3-FF47-4479-B7D5-2472B0B17B48}"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B807390C-47B1-43EF-B792-2DDE01993460}"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B98EF370-098A-4B3F-82DB-0DAF49A5B3C4}" type="presOf" srcId="{2EF52E3E-41EC-41EE-9987-158CA98469F9}" destId="{E282E57E-0B03-49FA-A3FA-1287DA1636FE}" srcOrd="0" destOrd="0" presId="urn:microsoft.com/office/officeart/2005/8/layout/venn3"/>
    <dgm:cxn modelId="{EC7376B4-95FC-428C-8DC5-CFED924FEDE7}" type="presParOf" srcId="{41632E52-6ACB-4CF5-996F-0458F0717869}" destId="{E282E57E-0B03-49FA-A3FA-1287DA1636FE}" srcOrd="0" destOrd="0" presId="urn:microsoft.com/office/officeart/2005/8/layout/venn3"/>
    <dgm:cxn modelId="{04A1230B-966F-4253-84F6-7A9E0D025496}" type="presParOf" srcId="{41632E52-6ACB-4CF5-996F-0458F0717869}" destId="{7F071AC9-5D2C-446A-BD1B-118FE801D45A}" srcOrd="1" destOrd="0" presId="urn:microsoft.com/office/officeart/2005/8/layout/venn3"/>
    <dgm:cxn modelId="{3C0C5782-C87A-405D-BA9F-529E76900EA6}"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a:solidFill>
          <a:schemeClr val="accent2">
            <a:lumMod val="40000"/>
            <a:lumOff val="60000"/>
          </a:schemeClr>
        </a:solidFill>
      </dgm:spPr>
      <dgm:t>
        <a:bodyPr/>
        <a:lstStyle/>
        <a:p>
          <a:r>
            <a:rPr lang="ru-RU" sz="2300" dirty="0" smtClean="0"/>
            <a:t>  </a:t>
          </a:r>
          <a:r>
            <a:rPr lang="ru-RU" sz="1800" i="1" dirty="0" smtClean="0">
              <a:solidFill>
                <a:schemeClr val="tx1"/>
              </a:solidFill>
              <a:latin typeface="Times New Roman" pitchFamily="18" charset="0"/>
              <a:cs typeface="Times New Roman" pitchFamily="18" charset="0"/>
            </a:rPr>
            <a:t>Дошкольное образование </a:t>
          </a:r>
          <a:r>
            <a:rPr lang="en-US" sz="1800" i="1" dirty="0" smtClean="0">
              <a:solidFill>
                <a:schemeClr val="tx1"/>
              </a:solidFill>
              <a:latin typeface="Times New Roman" pitchFamily="18" charset="0"/>
              <a:cs typeface="Times New Roman" pitchFamily="18" charset="0"/>
            </a:rPr>
            <a:t>1</a:t>
          </a:r>
          <a:r>
            <a:rPr lang="ru-RU" sz="1800" i="1" dirty="0" smtClean="0">
              <a:solidFill>
                <a:schemeClr val="tx1"/>
              </a:solidFill>
              <a:latin typeface="Times New Roman" pitchFamily="18" charset="0"/>
              <a:cs typeface="Times New Roman" pitchFamily="18" charset="0"/>
            </a:rPr>
            <a:t>40 110,7 тыс. рублей</a:t>
          </a:r>
          <a:endParaRPr lang="ru-RU" sz="180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0B81E8B2-E67E-483E-BE2D-6EED1DA71F03}">
      <dgm:prSet phldrT="[Текст]" custT="1"/>
      <dgm:spPr>
        <a:solidFill>
          <a:schemeClr val="accent2">
            <a:lumMod val="40000"/>
            <a:lumOff val="60000"/>
          </a:schemeClr>
        </a:solidFill>
      </dgm:spPr>
      <dgm:t>
        <a:bodyPr/>
        <a:lstStyle/>
        <a:p>
          <a:r>
            <a:rPr lang="ru-RU" sz="2300" dirty="0" smtClean="0"/>
            <a:t>  </a:t>
          </a:r>
          <a:r>
            <a:rPr lang="ru-RU" sz="1800" i="1" dirty="0" smtClean="0">
              <a:solidFill>
                <a:schemeClr val="tx1"/>
              </a:solidFill>
              <a:latin typeface="Times New Roman" pitchFamily="18" charset="0"/>
              <a:cs typeface="Times New Roman" pitchFamily="18" charset="0"/>
            </a:rPr>
            <a:t>Общее образование 671 093,5 тыс. рублей</a:t>
          </a:r>
          <a:endParaRPr lang="ru-RU" sz="1800" i="1" dirty="0">
            <a:solidFill>
              <a:schemeClr val="tx1"/>
            </a:solidFill>
            <a:latin typeface="Times New Roman" pitchFamily="18" charset="0"/>
            <a:cs typeface="Times New Roman" pitchFamily="18" charset="0"/>
          </a:endParaRPr>
        </a:p>
      </dgm:t>
    </dgm:pt>
    <dgm:pt modelId="{87A42DCA-4413-4F73-AE66-6C3190717D79}" type="parTrans" cxnId="{24F5D655-B0D5-4255-B0A0-34ECDA4485C4}">
      <dgm:prSet/>
      <dgm:spPr/>
      <dgm:t>
        <a:bodyPr/>
        <a:lstStyle/>
        <a:p>
          <a:endParaRPr lang="ru-RU"/>
        </a:p>
      </dgm:t>
    </dgm:pt>
    <dgm:pt modelId="{DF16CE8A-802B-4020-A353-23D51D3C3CE5}" type="sibTrans" cxnId="{24F5D655-B0D5-4255-B0A0-34ECDA4485C4}">
      <dgm:prSet/>
      <dgm:spPr/>
      <dgm:t>
        <a:bodyPr/>
        <a:lstStyle/>
        <a:p>
          <a:endParaRPr lang="ru-RU"/>
        </a:p>
      </dgm:t>
    </dgm:pt>
    <dgm:pt modelId="{57D1A95B-FCA3-4CCF-BC28-0705EF0DA074}">
      <dgm:prSet phldrT="[Текст]" custT="1"/>
      <dgm:spPr>
        <a:solidFill>
          <a:schemeClr val="accent2">
            <a:lumMod val="40000"/>
            <a:lumOff val="60000"/>
          </a:schemeClr>
        </a:solidFill>
      </dgm:spPr>
      <dgm:t>
        <a:bodyPr/>
        <a:lstStyle/>
        <a:p>
          <a:r>
            <a:rPr lang="ru-RU" sz="2400" i="1" dirty="0" smtClean="0">
              <a:latin typeface="Times New Roman" pitchFamily="18" charset="0"/>
              <a:cs typeface="Times New Roman" pitchFamily="18" charset="0"/>
            </a:rPr>
            <a:t>  </a:t>
          </a:r>
          <a:r>
            <a:rPr lang="ru-RU" sz="1800" i="1" dirty="0" smtClean="0">
              <a:solidFill>
                <a:schemeClr val="tx1"/>
              </a:solidFill>
              <a:latin typeface="Times New Roman" pitchFamily="18" charset="0"/>
              <a:cs typeface="Times New Roman" pitchFamily="18" charset="0"/>
            </a:rPr>
            <a:t>Другие вопросы в области образования 68 366,6 тыс. рублей</a:t>
          </a:r>
          <a:endParaRPr lang="ru-RU" sz="1800"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C9F742BC-6C25-48BC-B73A-21E54738F23B}">
      <dgm:prSet phldrT="[Текст]" custT="1"/>
      <dgm:spPr>
        <a:solidFill>
          <a:schemeClr val="accent2">
            <a:lumMod val="40000"/>
            <a:lumOff val="60000"/>
          </a:schemeClr>
        </a:solidFill>
      </dgm:spPr>
      <dgm:t>
        <a:bodyPr/>
        <a:lstStyle/>
        <a:p>
          <a:r>
            <a:rPr lang="ru-RU" sz="2400" b="0" i="1" u="none" dirty="0" smtClean="0">
              <a:latin typeface="Times New Roman" pitchFamily="18" charset="0"/>
              <a:cs typeface="Times New Roman" pitchFamily="18" charset="0"/>
            </a:rPr>
            <a:t>  </a:t>
          </a:r>
          <a:r>
            <a:rPr lang="ru-RU" sz="1800" b="0" i="1" u="none" dirty="0" smtClean="0">
              <a:solidFill>
                <a:schemeClr val="tx1"/>
              </a:solidFill>
              <a:latin typeface="Times New Roman" pitchFamily="18" charset="0"/>
              <a:cs typeface="Times New Roman" pitchFamily="18" charset="0"/>
            </a:rPr>
            <a:t>Молодежная политика 382,2 тыс. рублей</a:t>
          </a:r>
          <a:endParaRPr lang="ru-RU" sz="1800" b="0" i="1" u="none" dirty="0">
            <a:solidFill>
              <a:schemeClr val="tx1"/>
            </a:solidFill>
            <a:latin typeface="Times New Roman" pitchFamily="18" charset="0"/>
            <a:cs typeface="Times New Roman" pitchFamily="18" charset="0"/>
          </a:endParaRPr>
        </a:p>
      </dgm:t>
    </dgm:pt>
    <dgm:pt modelId="{3276D3CA-5202-4917-8D3F-5110542C9266}" type="parTrans" cxnId="{AC870FDD-065E-4C3D-B92F-B1B2CFE0397E}">
      <dgm:prSet/>
      <dgm:spPr/>
      <dgm:t>
        <a:bodyPr/>
        <a:lstStyle/>
        <a:p>
          <a:endParaRPr lang="ru-RU"/>
        </a:p>
      </dgm:t>
    </dgm:pt>
    <dgm:pt modelId="{83FCA27A-5790-469B-A8F0-FB4C3DA1E7F3}" type="sibTrans" cxnId="{AC870FDD-065E-4C3D-B92F-B1B2CFE0397E}">
      <dgm:prSet/>
      <dgm:spPr/>
      <dgm:t>
        <a:bodyPr/>
        <a:lstStyle/>
        <a:p>
          <a:endParaRPr lang="ru-RU"/>
        </a:p>
      </dgm:t>
    </dgm:pt>
    <dgm:pt modelId="{5141C858-1CE8-4CE4-A4D5-52F98367699D}">
      <dgm:prSet phldrT="[Текст]" custT="1"/>
      <dgm:spPr>
        <a:solidFill>
          <a:schemeClr val="accent2">
            <a:lumMod val="40000"/>
            <a:lumOff val="60000"/>
          </a:schemeClr>
        </a:solidFill>
      </dgm:spPr>
      <dgm:t>
        <a:bodyPr/>
        <a:lstStyle/>
        <a:p>
          <a:r>
            <a:rPr lang="ru-RU" sz="2300" b="0" i="1" dirty="0" smtClean="0">
              <a:latin typeface="Times New Roman" pitchFamily="18" charset="0"/>
              <a:cs typeface="Times New Roman" pitchFamily="18" charset="0"/>
            </a:rPr>
            <a:t>  </a:t>
          </a:r>
          <a:r>
            <a:rPr lang="ru-RU" sz="1800" b="0" i="1" dirty="0" smtClean="0">
              <a:solidFill>
                <a:schemeClr val="tx1"/>
              </a:solidFill>
              <a:latin typeface="Times New Roman" pitchFamily="18" charset="0"/>
              <a:cs typeface="Times New Roman" pitchFamily="18" charset="0"/>
            </a:rPr>
            <a:t>Дополнительное образование детей </a:t>
          </a:r>
          <a:r>
            <a:rPr lang="ru-RU" sz="1800" b="0" i="1" u="none" dirty="0" smtClean="0">
              <a:solidFill>
                <a:schemeClr val="tx1"/>
              </a:solidFill>
              <a:latin typeface="Times New Roman" pitchFamily="18" charset="0"/>
              <a:cs typeface="Times New Roman" pitchFamily="18" charset="0"/>
            </a:rPr>
            <a:t>50 130,0 тыс. рублей</a:t>
          </a:r>
          <a:endParaRPr lang="ru-RU" sz="1800" b="0" i="1" dirty="0">
            <a:solidFill>
              <a:schemeClr val="tx1"/>
            </a:solidFill>
            <a:latin typeface="Times New Roman" pitchFamily="18" charset="0"/>
            <a:cs typeface="Times New Roman" pitchFamily="18" charset="0"/>
          </a:endParaRPr>
        </a:p>
      </dgm:t>
    </dgm:pt>
    <dgm:pt modelId="{2C30370B-5A96-40B9-AA7E-FB3936B1CFF8}" type="parTrans" cxnId="{5417EBD9-A3D9-4064-8BD2-C8F77C6E5657}">
      <dgm:prSet/>
      <dgm:spPr/>
      <dgm:t>
        <a:bodyPr/>
        <a:lstStyle/>
        <a:p>
          <a:endParaRPr lang="ru-RU"/>
        </a:p>
      </dgm:t>
    </dgm:pt>
    <dgm:pt modelId="{41C398EA-9937-4685-B54A-669487A8C096}" type="sibTrans" cxnId="{5417EBD9-A3D9-4064-8BD2-C8F77C6E5657}">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854879FE-BE8F-4624-AAD6-7DAD88595B55}" type="pres">
      <dgm:prSet presAssocID="{A42DB187-3135-4C98-9D1D-37EECE5C3DAA}" presName="text_1" presStyleLbl="node1" presStyleIdx="0" presStyleCnt="5" custScaleX="103031">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5" custLinFactNeighborX="3990" custLinFactNeighborY="-2291"/>
      <dgm:spPr/>
      <dgm:t>
        <a:bodyPr/>
        <a:lstStyle/>
        <a:p>
          <a:endParaRPr lang="ru-RU"/>
        </a:p>
      </dgm:t>
    </dgm:pt>
    <dgm:pt modelId="{AC8E7858-2E8A-4A1B-8B00-797726621971}" type="pres">
      <dgm:prSet presAssocID="{0B81E8B2-E67E-483E-BE2D-6EED1DA71F03}" presName="text_2" presStyleLbl="node1" presStyleIdx="1" presStyleCnt="5" custScaleX="102986">
        <dgm:presLayoutVars>
          <dgm:bulletEnabled val="1"/>
        </dgm:presLayoutVars>
      </dgm:prSet>
      <dgm:spPr/>
      <dgm:t>
        <a:bodyPr/>
        <a:lstStyle/>
        <a:p>
          <a:endParaRPr lang="ru-RU"/>
        </a:p>
      </dgm:t>
    </dgm:pt>
    <dgm:pt modelId="{0082A7B1-30B2-4C27-826B-A86D863469A9}" type="pres">
      <dgm:prSet presAssocID="{0B81E8B2-E67E-483E-BE2D-6EED1DA71F03}" presName="accent_2" presStyleCnt="0"/>
      <dgm:spPr/>
      <dgm:t>
        <a:bodyPr/>
        <a:lstStyle/>
        <a:p>
          <a:endParaRPr lang="ru-RU"/>
        </a:p>
      </dgm:t>
    </dgm:pt>
    <dgm:pt modelId="{5586553E-F5FE-4248-95EC-7786E1F5D059}" type="pres">
      <dgm:prSet presAssocID="{0B81E8B2-E67E-483E-BE2D-6EED1DA71F03}" presName="accentRepeatNode" presStyleLbl="solidFgAcc1" presStyleIdx="1" presStyleCnt="5" custLinFactNeighborX="3990" custLinFactNeighborY="-2291"/>
      <dgm:spPr/>
      <dgm:t>
        <a:bodyPr/>
        <a:lstStyle/>
        <a:p>
          <a:endParaRPr lang="ru-RU"/>
        </a:p>
      </dgm:t>
    </dgm:pt>
    <dgm:pt modelId="{9D355CA9-0854-4CE8-BC1C-D943F1375366}" type="pres">
      <dgm:prSet presAssocID="{5141C858-1CE8-4CE4-A4D5-52F98367699D}" presName="text_3" presStyleLbl="node1" presStyleIdx="2" presStyleCnt="5" custScaleX="102981">
        <dgm:presLayoutVars>
          <dgm:bulletEnabled val="1"/>
        </dgm:presLayoutVars>
      </dgm:prSet>
      <dgm:spPr/>
      <dgm:t>
        <a:bodyPr/>
        <a:lstStyle/>
        <a:p>
          <a:endParaRPr lang="ru-RU"/>
        </a:p>
      </dgm:t>
    </dgm:pt>
    <dgm:pt modelId="{FA62CB81-2D27-4CD3-9342-BA735361971C}" type="pres">
      <dgm:prSet presAssocID="{5141C858-1CE8-4CE4-A4D5-52F98367699D}" presName="accent_3" presStyleCnt="0"/>
      <dgm:spPr/>
      <dgm:t>
        <a:bodyPr/>
        <a:lstStyle/>
        <a:p>
          <a:endParaRPr lang="ru-RU"/>
        </a:p>
      </dgm:t>
    </dgm:pt>
    <dgm:pt modelId="{38C6BB7E-B944-41E4-8FAE-BB58C4E07633}" type="pres">
      <dgm:prSet presAssocID="{5141C858-1CE8-4CE4-A4D5-52F98367699D}" presName="accentRepeatNode" presStyleLbl="solidFgAcc1" presStyleIdx="2" presStyleCnt="5" custLinFactNeighborX="3990" custLinFactNeighborY="-2291"/>
      <dgm:spPr/>
      <dgm:t>
        <a:bodyPr/>
        <a:lstStyle/>
        <a:p>
          <a:endParaRPr lang="ru-RU"/>
        </a:p>
      </dgm:t>
    </dgm:pt>
    <dgm:pt modelId="{CCABBA42-1EB1-4A7A-9E36-3E53ECC59FAB}" type="pres">
      <dgm:prSet presAssocID="{C9F742BC-6C25-48BC-B73A-21E54738F23B}" presName="text_4" presStyleLbl="node1" presStyleIdx="3" presStyleCnt="5" custScaleX="103251" custLinFactNeighborX="-52" custLinFactNeighborY="-7674">
        <dgm:presLayoutVars>
          <dgm:bulletEnabled val="1"/>
        </dgm:presLayoutVars>
      </dgm:prSet>
      <dgm:spPr/>
      <dgm:t>
        <a:bodyPr/>
        <a:lstStyle/>
        <a:p>
          <a:endParaRPr lang="ru-RU"/>
        </a:p>
      </dgm:t>
    </dgm:pt>
    <dgm:pt modelId="{5DC4F254-F26D-4895-A324-1CC20892DBDA}" type="pres">
      <dgm:prSet presAssocID="{C9F742BC-6C25-48BC-B73A-21E54738F23B}" presName="accent_4" presStyleCnt="0"/>
      <dgm:spPr/>
      <dgm:t>
        <a:bodyPr/>
        <a:lstStyle/>
        <a:p>
          <a:endParaRPr lang="ru-RU"/>
        </a:p>
      </dgm:t>
    </dgm:pt>
    <dgm:pt modelId="{69030454-3431-4446-8576-CF94328D9C5A}" type="pres">
      <dgm:prSet presAssocID="{C9F742BC-6C25-48BC-B73A-21E54738F23B}" presName="accentRepeatNode" presStyleLbl="solidFgAcc1" presStyleIdx="3" presStyleCnt="5" custLinFactNeighborX="3990" custLinFactNeighborY="-2291"/>
      <dgm:spPr/>
      <dgm:t>
        <a:bodyPr/>
        <a:lstStyle/>
        <a:p>
          <a:endParaRPr lang="ru-RU"/>
        </a:p>
      </dgm:t>
    </dgm:pt>
    <dgm:pt modelId="{AC72358D-7272-40EC-B7FB-D728770BA4F2}" type="pres">
      <dgm:prSet presAssocID="{57D1A95B-FCA3-4CCF-BC28-0705EF0DA074}" presName="text_5" presStyleLbl="node1" presStyleIdx="4" presStyleCnt="5" custScaleX="103111">
        <dgm:presLayoutVars>
          <dgm:bulletEnabled val="1"/>
        </dgm:presLayoutVars>
      </dgm:prSet>
      <dgm:spPr/>
      <dgm:t>
        <a:bodyPr/>
        <a:lstStyle/>
        <a:p>
          <a:endParaRPr lang="ru-RU"/>
        </a:p>
      </dgm:t>
    </dgm:pt>
    <dgm:pt modelId="{8BECDF45-CDDC-42C3-B483-D7EDEAD94432}" type="pres">
      <dgm:prSet presAssocID="{57D1A95B-FCA3-4CCF-BC28-0705EF0DA074}" presName="accent_5" presStyleCnt="0"/>
      <dgm:spPr/>
      <dgm:t>
        <a:bodyPr/>
        <a:lstStyle/>
        <a:p>
          <a:endParaRPr lang="ru-RU"/>
        </a:p>
      </dgm:t>
    </dgm:pt>
    <dgm:pt modelId="{22575A18-223C-4A93-B3F0-1CA215286AC0}" type="pres">
      <dgm:prSet presAssocID="{57D1A95B-FCA3-4CCF-BC28-0705EF0DA074}" presName="accentRepeatNode" presStyleLbl="solidFgAcc1" presStyleIdx="4" presStyleCnt="5" custLinFactNeighborX="3990" custLinFactNeighborY="-2291"/>
      <dgm:spPr/>
      <dgm:t>
        <a:bodyPr/>
        <a:lstStyle/>
        <a:p>
          <a:endParaRPr lang="ru-RU"/>
        </a:p>
      </dgm:t>
    </dgm:pt>
  </dgm:ptLst>
  <dgm:cxnLst>
    <dgm:cxn modelId="{AC870FDD-065E-4C3D-B92F-B1B2CFE0397E}" srcId="{F84F6C66-5521-40C2-99FF-C86F056ED85A}" destId="{C9F742BC-6C25-48BC-B73A-21E54738F23B}" srcOrd="3" destOrd="0" parTransId="{3276D3CA-5202-4917-8D3F-5110542C9266}" sibTransId="{83FCA27A-5790-469B-A8F0-FB4C3DA1E7F3}"/>
    <dgm:cxn modelId="{E8567E05-0BF9-47CD-97A5-48535B341541}" type="presOf" srcId="{0B81E8B2-E67E-483E-BE2D-6EED1DA71F03}" destId="{AC8E7858-2E8A-4A1B-8B00-797726621971}" srcOrd="0" destOrd="0" presId="urn:microsoft.com/office/officeart/2008/layout/VerticalCurvedList"/>
    <dgm:cxn modelId="{24F5D655-B0D5-4255-B0A0-34ECDA4485C4}" srcId="{F84F6C66-5521-40C2-99FF-C86F056ED85A}" destId="{0B81E8B2-E67E-483E-BE2D-6EED1DA71F03}" srcOrd="1" destOrd="0" parTransId="{87A42DCA-4413-4F73-AE66-6C3190717D79}" sibTransId="{DF16CE8A-802B-4020-A353-23D51D3C3CE5}"/>
    <dgm:cxn modelId="{BB61CA37-333B-40EB-9061-EB53D29D6A5A}" type="presOf" srcId="{F84F6C66-5521-40C2-99FF-C86F056ED85A}" destId="{CC40E849-C888-4AC7-910D-E24D8544BF0D}" srcOrd="0" destOrd="0" presId="urn:microsoft.com/office/officeart/2008/layout/VerticalCurvedList"/>
    <dgm:cxn modelId="{ADB9EADB-E112-47FE-A47E-6D5D74C3BC2B}" type="presOf" srcId="{C9F742BC-6C25-48BC-B73A-21E54738F23B}" destId="{CCABBA42-1EB1-4A7A-9E36-3E53ECC59FAB}" srcOrd="0" destOrd="0" presId="urn:microsoft.com/office/officeart/2008/layout/VerticalCurvedList"/>
    <dgm:cxn modelId="{62776639-E03C-4C37-87C5-C67D35C35C06}" type="presOf" srcId="{A42DB187-3135-4C98-9D1D-37EECE5C3DAA}" destId="{854879FE-BE8F-4624-AAD6-7DAD88595B55}" srcOrd="0" destOrd="0" presId="urn:microsoft.com/office/officeart/2008/layout/VerticalCurvedList"/>
    <dgm:cxn modelId="{02DF88C0-07CE-49E7-91D1-17FD22084D01}" srcId="{F84F6C66-5521-40C2-99FF-C86F056ED85A}" destId="{57D1A95B-FCA3-4CCF-BC28-0705EF0DA074}" srcOrd="4" destOrd="0" parTransId="{1191505A-3AE0-48A1-8DBF-71E3C42AB60A}" sibTransId="{875898E9-CE1B-4FC3-A10D-75A6FED452FD}"/>
    <dgm:cxn modelId="{98862C94-77C9-43A0-9D69-DFA9B2497749}" type="presOf" srcId="{6AB27FEB-6B46-4226-A3D0-F39ED297C4D3}" destId="{30C4D84D-83B0-4115-B1BA-BB76086E6A0A}" srcOrd="0" destOrd="0" presId="urn:microsoft.com/office/officeart/2008/layout/VerticalCurvedList"/>
    <dgm:cxn modelId="{5417EBD9-A3D9-4064-8BD2-C8F77C6E5657}" srcId="{F84F6C66-5521-40C2-99FF-C86F056ED85A}" destId="{5141C858-1CE8-4CE4-A4D5-52F98367699D}" srcOrd="2" destOrd="0" parTransId="{2C30370B-5A96-40B9-AA7E-FB3936B1CFF8}" sibTransId="{41C398EA-9937-4685-B54A-669487A8C096}"/>
    <dgm:cxn modelId="{006E7C33-F6C5-4C68-A0A3-BBD74F550B61}" type="presOf" srcId="{57D1A95B-FCA3-4CCF-BC28-0705EF0DA074}" destId="{AC72358D-7272-40EC-B7FB-D728770BA4F2}" srcOrd="0" destOrd="0" presId="urn:microsoft.com/office/officeart/2008/layout/VerticalCurvedList"/>
    <dgm:cxn modelId="{DCA2A7E6-F516-4B7F-9D7C-525C3E5163D3}" type="presOf" srcId="{5141C858-1CE8-4CE4-A4D5-52F98367699D}" destId="{9D355CA9-0854-4CE8-BC1C-D943F1375366}"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AF4248A5-9D85-423D-84A9-B48ED106C61F}" type="presParOf" srcId="{CC40E849-C888-4AC7-910D-E24D8544BF0D}" destId="{3170B91E-7745-44B8-97A4-A475B63696D5}" srcOrd="0" destOrd="0" presId="urn:microsoft.com/office/officeart/2008/layout/VerticalCurvedList"/>
    <dgm:cxn modelId="{1041C82D-E407-40AA-98FD-F28078B14E36}" type="presParOf" srcId="{3170B91E-7745-44B8-97A4-A475B63696D5}" destId="{B63202F2-F136-4A53-BBC0-18A18E8C1FF9}" srcOrd="0" destOrd="0" presId="urn:microsoft.com/office/officeart/2008/layout/VerticalCurvedList"/>
    <dgm:cxn modelId="{85B57E0B-04B7-4433-95BD-3D8541D13447}" type="presParOf" srcId="{B63202F2-F136-4A53-BBC0-18A18E8C1FF9}" destId="{7E7B918D-80DD-4DD8-AF7E-2AC82BB8EC7D}" srcOrd="0" destOrd="0" presId="urn:microsoft.com/office/officeart/2008/layout/VerticalCurvedList"/>
    <dgm:cxn modelId="{D89D9C9E-598F-4ABA-A930-DFCF78601D5B}" type="presParOf" srcId="{B63202F2-F136-4A53-BBC0-18A18E8C1FF9}" destId="{30C4D84D-83B0-4115-B1BA-BB76086E6A0A}" srcOrd="1" destOrd="0" presId="urn:microsoft.com/office/officeart/2008/layout/VerticalCurvedList"/>
    <dgm:cxn modelId="{BA0DEAFE-9811-4D83-8D82-70C42663BB17}" type="presParOf" srcId="{B63202F2-F136-4A53-BBC0-18A18E8C1FF9}" destId="{A159ED3E-2BCE-454E-809E-1592E13B2FD6}" srcOrd="2" destOrd="0" presId="urn:microsoft.com/office/officeart/2008/layout/VerticalCurvedList"/>
    <dgm:cxn modelId="{33FE8F07-3458-44F4-B39F-45ACD02BAF3F}" type="presParOf" srcId="{B63202F2-F136-4A53-BBC0-18A18E8C1FF9}" destId="{566083D9-89B6-435D-846D-36DACD77A22D}" srcOrd="3" destOrd="0" presId="urn:microsoft.com/office/officeart/2008/layout/VerticalCurvedList"/>
    <dgm:cxn modelId="{7C796CAD-BEC0-485C-BC03-F1EE6867C5BA}" type="presParOf" srcId="{3170B91E-7745-44B8-97A4-A475B63696D5}" destId="{854879FE-BE8F-4624-AAD6-7DAD88595B55}" srcOrd="1" destOrd="0" presId="urn:microsoft.com/office/officeart/2008/layout/VerticalCurvedList"/>
    <dgm:cxn modelId="{D25D5B2B-2EEC-49C5-8679-DF31289330BB}" type="presParOf" srcId="{3170B91E-7745-44B8-97A4-A475B63696D5}" destId="{576EA7A6-9687-48F0-B5E9-2EC6C67105D3}" srcOrd="2" destOrd="0" presId="urn:microsoft.com/office/officeart/2008/layout/VerticalCurvedList"/>
    <dgm:cxn modelId="{CCE99931-D0D4-4259-BF1D-D5F0698F4847}" type="presParOf" srcId="{576EA7A6-9687-48F0-B5E9-2EC6C67105D3}" destId="{2CC09460-0385-4576-B212-932E023A1EEB}" srcOrd="0" destOrd="0" presId="urn:microsoft.com/office/officeart/2008/layout/VerticalCurvedList"/>
    <dgm:cxn modelId="{828B1AD5-F446-45B5-8F60-25EC84A6E252}" type="presParOf" srcId="{3170B91E-7745-44B8-97A4-A475B63696D5}" destId="{AC8E7858-2E8A-4A1B-8B00-797726621971}" srcOrd="3" destOrd="0" presId="urn:microsoft.com/office/officeart/2008/layout/VerticalCurvedList"/>
    <dgm:cxn modelId="{9553C468-E574-446C-90F4-688A683EB9FE}" type="presParOf" srcId="{3170B91E-7745-44B8-97A4-A475B63696D5}" destId="{0082A7B1-30B2-4C27-826B-A86D863469A9}" srcOrd="4" destOrd="0" presId="urn:microsoft.com/office/officeart/2008/layout/VerticalCurvedList"/>
    <dgm:cxn modelId="{D84F0352-3D30-433C-A937-66D95C9E1C40}" type="presParOf" srcId="{0082A7B1-30B2-4C27-826B-A86D863469A9}" destId="{5586553E-F5FE-4248-95EC-7786E1F5D059}" srcOrd="0" destOrd="0" presId="urn:microsoft.com/office/officeart/2008/layout/VerticalCurvedList"/>
    <dgm:cxn modelId="{255DEA4D-E711-4863-A23F-633184C17B7C}" type="presParOf" srcId="{3170B91E-7745-44B8-97A4-A475B63696D5}" destId="{9D355CA9-0854-4CE8-BC1C-D943F1375366}" srcOrd="5" destOrd="0" presId="urn:microsoft.com/office/officeart/2008/layout/VerticalCurvedList"/>
    <dgm:cxn modelId="{96F02F86-E719-49E0-8F90-9A77AA811F78}" type="presParOf" srcId="{3170B91E-7745-44B8-97A4-A475B63696D5}" destId="{FA62CB81-2D27-4CD3-9342-BA735361971C}" srcOrd="6" destOrd="0" presId="urn:microsoft.com/office/officeart/2008/layout/VerticalCurvedList"/>
    <dgm:cxn modelId="{0D1F1388-93D8-4A78-B851-77C8AA85071B}" type="presParOf" srcId="{FA62CB81-2D27-4CD3-9342-BA735361971C}" destId="{38C6BB7E-B944-41E4-8FAE-BB58C4E07633}" srcOrd="0" destOrd="0" presId="urn:microsoft.com/office/officeart/2008/layout/VerticalCurvedList"/>
    <dgm:cxn modelId="{892BDB06-69CB-4CE5-8CB5-E2908BBA2146}" type="presParOf" srcId="{3170B91E-7745-44B8-97A4-A475B63696D5}" destId="{CCABBA42-1EB1-4A7A-9E36-3E53ECC59FAB}" srcOrd="7" destOrd="0" presId="urn:microsoft.com/office/officeart/2008/layout/VerticalCurvedList"/>
    <dgm:cxn modelId="{8B19BEF5-43D0-4A9C-B10F-A5EB88FA5821}" type="presParOf" srcId="{3170B91E-7745-44B8-97A4-A475B63696D5}" destId="{5DC4F254-F26D-4895-A324-1CC20892DBDA}" srcOrd="8" destOrd="0" presId="urn:microsoft.com/office/officeart/2008/layout/VerticalCurvedList"/>
    <dgm:cxn modelId="{8B00D24F-B450-4460-8C3F-CD45EEC25036}" type="presParOf" srcId="{5DC4F254-F26D-4895-A324-1CC20892DBDA}" destId="{69030454-3431-4446-8576-CF94328D9C5A}" srcOrd="0" destOrd="0" presId="urn:microsoft.com/office/officeart/2008/layout/VerticalCurvedList"/>
    <dgm:cxn modelId="{BB221B7E-C708-40FD-A3D0-46E630504E2F}" type="presParOf" srcId="{3170B91E-7745-44B8-97A4-A475B63696D5}" destId="{AC72358D-7272-40EC-B7FB-D728770BA4F2}" srcOrd="9" destOrd="0" presId="urn:microsoft.com/office/officeart/2008/layout/VerticalCurvedList"/>
    <dgm:cxn modelId="{A9F5D0F2-582B-4903-B89D-AF6F9C7F774C}" type="presParOf" srcId="{3170B91E-7745-44B8-97A4-A475B63696D5}" destId="{8BECDF45-CDDC-42C3-B483-D7EDEAD94432}" srcOrd="10" destOrd="0" presId="urn:microsoft.com/office/officeart/2008/layout/VerticalCurvedList"/>
    <dgm:cxn modelId="{F3F9B089-CA6C-4A44-B633-BCEDAA64A670}" type="presParOf" srcId="{8BECDF45-CDDC-42C3-B483-D7EDEAD94432}" destId="{22575A18-223C-4A93-B3F0-1CA215286AC0}" srcOrd="0" destOrd="0" presId="urn:microsoft.com/office/officeart/2008/layout/VerticalCurvedList"/>
  </dgm:cxnLst>
  <dgm:bg>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a:solidFill>
          <a:schemeClr val="accent1">
            <a:lumMod val="40000"/>
            <a:lumOff val="60000"/>
          </a:schemeClr>
        </a:solidFill>
      </dgm:spPr>
      <dgm:t>
        <a:bodyPr/>
        <a:lstStyle/>
        <a:p>
          <a:pPr algn="l"/>
          <a:r>
            <a:rPr lang="ru-RU" sz="1400" b="0" i="1" dirty="0" smtClean="0">
              <a:solidFill>
                <a:schemeClr val="tx1"/>
              </a:solidFill>
              <a:latin typeface="Times New Roman" pitchFamily="18" charset="0"/>
              <a:cs typeface="Times New Roman" pitchFamily="18" charset="0"/>
            </a:rPr>
            <a:t>Организация  библиотечного обслуживания  населения и обеспечение доступа к музейным фондам </a:t>
          </a:r>
        </a:p>
        <a:p>
          <a:pPr algn="l"/>
          <a:r>
            <a:rPr lang="ru-RU" sz="1400" b="0" i="1" dirty="0" smtClean="0">
              <a:solidFill>
                <a:schemeClr val="tx1"/>
              </a:solidFill>
              <a:latin typeface="Times New Roman" pitchFamily="18" charset="0"/>
              <a:cs typeface="Times New Roman" pitchFamily="18" charset="0"/>
            </a:rPr>
            <a:t>38 021,2 тыс. рублей</a:t>
          </a:r>
          <a:endParaRPr lang="ru-RU" sz="1400" b="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57D1A95B-FCA3-4CCF-BC28-0705EF0DA074}">
      <dgm:prSet phldrT="[Текст]" custT="1"/>
      <dgm:spPr>
        <a:solidFill>
          <a:schemeClr val="accent1">
            <a:lumMod val="40000"/>
            <a:lumOff val="60000"/>
          </a:schemeClr>
        </a:solidFill>
      </dgm:spPr>
      <dgm:t>
        <a:bodyPr/>
        <a:lstStyle/>
        <a:p>
          <a:r>
            <a:rPr lang="ru-RU" sz="1400" i="1" dirty="0" smtClean="0">
              <a:solidFill>
                <a:schemeClr val="tx1"/>
              </a:solidFill>
              <a:latin typeface="Times New Roman" pitchFamily="18" charset="0"/>
              <a:cs typeface="Times New Roman" pitchFamily="18" charset="0"/>
            </a:rPr>
            <a:t>Безопасность учреждений культуры 100,0 тыс. рублей</a:t>
          </a:r>
          <a:endParaRPr lang="ru-RU" sz="1400"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71A1EDB5-EF27-44FF-8848-BD77D572C3EC}">
      <dgm:prSet phldrT="[Текст]" custT="1"/>
      <dgm:spPr>
        <a:solidFill>
          <a:schemeClr val="accent1">
            <a:lumMod val="40000"/>
            <a:lumOff val="60000"/>
          </a:schemeClr>
        </a:solidFill>
      </dgm:spPr>
      <dgm:t>
        <a:bodyPr/>
        <a:lstStyle/>
        <a:p>
          <a:r>
            <a:rPr lang="ru-RU" sz="1400" i="1" dirty="0" smtClean="0">
              <a:solidFill>
                <a:schemeClr val="tx1"/>
              </a:solidFill>
              <a:latin typeface="Times New Roman" pitchFamily="18" charset="0"/>
              <a:cs typeface="Times New Roman" pitchFamily="18" charset="0"/>
            </a:rPr>
            <a:t>Организация досуга и предоставление услуг организаций культуры, сохранение и популяризация объектов культурного наследия 61 900,1 тыс. рублей</a:t>
          </a:r>
          <a:endParaRPr lang="ru-RU" sz="1400" i="1" dirty="0">
            <a:solidFill>
              <a:schemeClr val="tx1"/>
            </a:solidFill>
            <a:latin typeface="Times New Roman" pitchFamily="18" charset="0"/>
            <a:cs typeface="Times New Roman" pitchFamily="18" charset="0"/>
          </a:endParaRPr>
        </a:p>
      </dgm:t>
    </dgm:pt>
    <dgm:pt modelId="{44C72D8D-3946-49B3-965E-0252B20ADEE3}" type="parTrans" cxnId="{4D330D37-7588-4370-9E3F-20337A2ED8EA}">
      <dgm:prSet/>
      <dgm:spPr/>
      <dgm:t>
        <a:bodyPr/>
        <a:lstStyle/>
        <a:p>
          <a:endParaRPr lang="ru-RU"/>
        </a:p>
      </dgm:t>
    </dgm:pt>
    <dgm:pt modelId="{48AC3733-19A1-4E9E-AA34-D0954457B576}" type="sibTrans" cxnId="{4D330D37-7588-4370-9E3F-20337A2ED8EA}">
      <dgm:prSet/>
      <dgm:spPr/>
      <dgm:t>
        <a:bodyPr/>
        <a:lstStyle/>
        <a:p>
          <a:endParaRPr lang="ru-RU"/>
        </a:p>
      </dgm:t>
    </dgm:pt>
    <dgm:pt modelId="{6986C4B9-B145-472D-B5FE-F8225511AC7D}">
      <dgm:prSet phldrT="[Текст]" custT="1"/>
      <dgm:spPr>
        <a:solidFill>
          <a:schemeClr val="accent1">
            <a:lumMod val="40000"/>
            <a:lumOff val="60000"/>
          </a:schemeClr>
        </a:solidFill>
      </dgm:spPr>
      <dgm:t>
        <a:bodyPr/>
        <a:lstStyle/>
        <a:p>
          <a:r>
            <a:rPr lang="ru-RU" sz="1400" i="1" dirty="0" smtClean="0">
              <a:solidFill>
                <a:schemeClr val="tx1"/>
              </a:solidFill>
              <a:latin typeface="Times New Roman" pitchFamily="18" charset="0"/>
              <a:cs typeface="Times New Roman" pitchFamily="18" charset="0"/>
            </a:rPr>
            <a:t>Развитие этнокультурного наследия района 3 089,3</a:t>
          </a:r>
          <a:r>
            <a:rPr lang="ru-RU" sz="1400" b="0" i="1" u="none" dirty="0" smtClean="0">
              <a:solidFill>
                <a:schemeClr val="tx1"/>
              </a:solidFill>
              <a:latin typeface="Times New Roman" pitchFamily="18" charset="0"/>
              <a:cs typeface="Times New Roman" pitchFamily="18" charset="0"/>
            </a:rPr>
            <a:t> </a:t>
          </a:r>
          <a:r>
            <a:rPr lang="ru-RU" sz="1400" i="1" dirty="0" smtClean="0">
              <a:solidFill>
                <a:schemeClr val="tx1"/>
              </a:solidFill>
              <a:latin typeface="Times New Roman" pitchFamily="18" charset="0"/>
              <a:cs typeface="Times New Roman" pitchFamily="18" charset="0"/>
            </a:rPr>
            <a:t>тыс. рублей</a:t>
          </a:r>
          <a:endParaRPr lang="ru-RU" sz="1400" i="1" dirty="0">
            <a:solidFill>
              <a:schemeClr val="tx1"/>
            </a:solidFill>
            <a:latin typeface="Times New Roman" pitchFamily="18" charset="0"/>
            <a:cs typeface="Times New Roman" pitchFamily="18" charset="0"/>
          </a:endParaRPr>
        </a:p>
      </dgm:t>
    </dgm:pt>
    <dgm:pt modelId="{60A19B1F-4756-4B09-ADE7-D83714F4E966}" type="sibTrans" cxnId="{AA12733F-E9AE-4BF9-8B87-079B3FF10231}">
      <dgm:prSet/>
      <dgm:spPr/>
      <dgm:t>
        <a:bodyPr/>
        <a:lstStyle/>
        <a:p>
          <a:endParaRPr lang="ru-RU"/>
        </a:p>
      </dgm:t>
    </dgm:pt>
    <dgm:pt modelId="{739FDE78-2533-4329-8AC3-3A63DB680452}" type="parTrans" cxnId="{AA12733F-E9AE-4BF9-8B87-079B3FF10231}">
      <dgm:prSet/>
      <dgm:spPr/>
      <dgm:t>
        <a:bodyPr/>
        <a:lstStyle/>
        <a:p>
          <a:endParaRPr lang="ru-RU"/>
        </a:p>
      </dgm:t>
    </dgm:pt>
    <dgm:pt modelId="{6166C842-3454-4E35-8E0D-1CCF6F70E2CB}">
      <dgm:prSet phldrT="[Текст]" custT="1"/>
      <dgm:spPr>
        <a:solidFill>
          <a:schemeClr val="accent1">
            <a:lumMod val="40000"/>
            <a:lumOff val="60000"/>
          </a:schemeClr>
        </a:solidFill>
      </dgm:spPr>
      <dgm:t>
        <a:bodyPr/>
        <a:lstStyle/>
        <a:p>
          <a:r>
            <a:rPr lang="ru-RU" sz="1600" i="1" dirty="0" smtClean="0">
              <a:latin typeface="Times New Roman" pitchFamily="18" charset="0"/>
              <a:cs typeface="Times New Roman" pitchFamily="18" charset="0"/>
            </a:rPr>
            <a:t>  </a:t>
          </a:r>
          <a:r>
            <a:rPr lang="ru-RU" sz="1400" i="1" dirty="0" smtClean="0">
              <a:solidFill>
                <a:schemeClr val="tx1"/>
              </a:solidFill>
              <a:latin typeface="Times New Roman" pitchFamily="18" charset="0"/>
              <a:cs typeface="Times New Roman" pitchFamily="18" charset="0"/>
            </a:rPr>
            <a:t>Проведение районных праздников и мероприятий 500,0 тыс. рублей</a:t>
          </a:r>
          <a:endParaRPr lang="ru-RU" sz="1400" i="1" dirty="0">
            <a:solidFill>
              <a:schemeClr val="tx1"/>
            </a:solidFill>
            <a:latin typeface="Times New Roman" pitchFamily="18" charset="0"/>
            <a:cs typeface="Times New Roman" pitchFamily="18" charset="0"/>
          </a:endParaRPr>
        </a:p>
      </dgm:t>
    </dgm:pt>
    <dgm:pt modelId="{A37FA5B9-18E5-4416-AD15-123923851ED8}" type="parTrans" cxnId="{6D9CD42D-D212-47B3-A3D6-3E6EF7E21C70}">
      <dgm:prSet/>
      <dgm:spPr/>
      <dgm:t>
        <a:bodyPr/>
        <a:lstStyle/>
        <a:p>
          <a:endParaRPr lang="ru-RU"/>
        </a:p>
      </dgm:t>
    </dgm:pt>
    <dgm:pt modelId="{BC4C99D4-E666-4767-B9CF-E9876F483643}" type="sibTrans" cxnId="{6D9CD42D-D212-47B3-A3D6-3E6EF7E21C70}">
      <dgm:prSet/>
      <dgm:spPr/>
      <dgm:t>
        <a:bodyPr/>
        <a:lstStyle/>
        <a:p>
          <a:endParaRPr lang="ru-RU"/>
        </a:p>
      </dgm:t>
    </dgm:pt>
    <dgm:pt modelId="{948F6537-4B0E-477E-9C5D-FF380AB54D5C}">
      <dgm:prSet custT="1"/>
      <dgm:spPr>
        <a:solidFill>
          <a:schemeClr val="accent1">
            <a:lumMod val="40000"/>
            <a:lumOff val="60000"/>
          </a:schemeClr>
        </a:solidFill>
      </dgm:spPr>
      <dgm:t>
        <a:bodyPr/>
        <a:lstStyle/>
        <a:p>
          <a:r>
            <a:rPr lang="ru-RU" sz="1400" i="1" dirty="0" smtClean="0">
              <a:solidFill>
                <a:schemeClr val="tx1"/>
              </a:solidFill>
              <a:latin typeface="Times New Roman" panose="02020603050405020304" pitchFamily="18" charset="0"/>
              <a:cs typeface="Times New Roman" panose="02020603050405020304" pitchFamily="18" charset="0"/>
            </a:rPr>
            <a:t>Формирование современного облика сельских территорий 1 737,5 тыс. рублей</a:t>
          </a:r>
          <a:endParaRPr lang="ru-RU" sz="1400" i="1" dirty="0">
            <a:solidFill>
              <a:schemeClr val="tx1"/>
            </a:solidFill>
            <a:latin typeface="Times New Roman" panose="02020603050405020304" pitchFamily="18" charset="0"/>
            <a:cs typeface="Times New Roman" panose="02020603050405020304" pitchFamily="18" charset="0"/>
          </a:endParaRPr>
        </a:p>
      </dgm:t>
    </dgm:pt>
    <dgm:pt modelId="{44E8BAA5-90F2-4DE4-B13A-A043295F60CF}" type="parTrans" cxnId="{1032EDD0-A2B8-4ED2-8E05-4A7EE79425D0}">
      <dgm:prSet/>
      <dgm:spPr/>
      <dgm:t>
        <a:bodyPr/>
        <a:lstStyle/>
        <a:p>
          <a:endParaRPr lang="ru-RU"/>
        </a:p>
      </dgm:t>
    </dgm:pt>
    <dgm:pt modelId="{4248A1E3-103B-4186-BFEF-54DA6A14372C}" type="sibTrans" cxnId="{1032EDD0-A2B8-4ED2-8E05-4A7EE79425D0}">
      <dgm:prSet/>
      <dgm:spPr/>
      <dgm:t>
        <a:bodyPr/>
        <a:lstStyle/>
        <a:p>
          <a:endParaRPr lang="ru-RU"/>
        </a:p>
      </dgm:t>
    </dgm:pt>
    <dgm:pt modelId="{784E710D-5277-4DDF-981F-6CFF819163DE}">
      <dgm:prSet custT="1"/>
      <dgm:spPr>
        <a:solidFill>
          <a:schemeClr val="accent1">
            <a:lumMod val="40000"/>
            <a:lumOff val="60000"/>
          </a:schemeClr>
        </a:solidFill>
      </dgm:spPr>
      <dgm:t>
        <a:bodyPr/>
        <a:lstStyle/>
        <a:p>
          <a:r>
            <a:rPr lang="ru-RU" sz="1400" i="1" dirty="0" smtClean="0">
              <a:solidFill>
                <a:schemeClr val="tx1"/>
              </a:solidFill>
              <a:latin typeface="Times New Roman" panose="02020603050405020304" pitchFamily="18" charset="0"/>
              <a:cs typeface="Times New Roman" panose="02020603050405020304" pitchFamily="18" charset="0"/>
            </a:rPr>
            <a:t> </a:t>
          </a:r>
          <a:r>
            <a:rPr lang="ru-RU" sz="1300" i="1" dirty="0" smtClean="0">
              <a:solidFill>
                <a:schemeClr val="tx1"/>
              </a:solidFill>
              <a:latin typeface="Times New Roman" panose="02020603050405020304" pitchFamily="18" charset="0"/>
              <a:cs typeface="Times New Roman" panose="02020603050405020304" pitchFamily="18" charset="0"/>
            </a:rPr>
            <a:t>Расходы на решение вопросов местного значения, осуществляемые с участием средств самообложения                    граждан 65,0 тыс. руб.; молодежное инициативное бюджетирование  (</a:t>
          </a:r>
          <a:r>
            <a:rPr lang="ru-RU" sz="1300" i="1" dirty="0" err="1" smtClean="0">
              <a:solidFill>
                <a:schemeClr val="tx1"/>
              </a:solidFill>
              <a:latin typeface="Times New Roman" panose="02020603050405020304" pitchFamily="18" charset="0"/>
              <a:cs typeface="Times New Roman" panose="02020603050405020304" pitchFamily="18" charset="0"/>
            </a:rPr>
            <a:t>софинансирование</a:t>
          </a:r>
          <a:r>
            <a:rPr lang="ru-RU" sz="1300" i="1" dirty="0" smtClean="0">
              <a:solidFill>
                <a:schemeClr val="tx1"/>
              </a:solidFill>
              <a:latin typeface="Times New Roman" panose="02020603050405020304" pitchFamily="18" charset="0"/>
              <a:cs typeface="Times New Roman" panose="02020603050405020304" pitchFamily="18" charset="0"/>
            </a:rPr>
            <a:t>) 196,8 тыс. руб.</a:t>
          </a:r>
          <a:endParaRPr lang="ru-RU" sz="1300" i="1" dirty="0">
            <a:solidFill>
              <a:schemeClr val="tx1"/>
            </a:solidFill>
            <a:latin typeface="Times New Roman" panose="02020603050405020304" pitchFamily="18" charset="0"/>
            <a:cs typeface="Times New Roman" panose="02020603050405020304" pitchFamily="18" charset="0"/>
          </a:endParaRPr>
        </a:p>
      </dgm:t>
    </dgm:pt>
    <dgm:pt modelId="{F6B8C360-C76C-4BE5-8711-D78FF6416979}" type="parTrans" cxnId="{A043D8B4-5886-441B-89F1-52200F4E01D1}">
      <dgm:prSet/>
      <dgm:spPr/>
      <dgm:t>
        <a:bodyPr/>
        <a:lstStyle/>
        <a:p>
          <a:endParaRPr lang="ru-RU"/>
        </a:p>
      </dgm:t>
    </dgm:pt>
    <dgm:pt modelId="{EDCF9309-5C6D-4459-9436-B389407D841A}" type="sibTrans" cxnId="{A043D8B4-5886-441B-89F1-52200F4E01D1}">
      <dgm:prSet/>
      <dgm:spPr/>
      <dgm:t>
        <a:bodyPr/>
        <a:lstStyle/>
        <a:p>
          <a:endParaRPr lang="ru-RU"/>
        </a:p>
      </dgm:t>
    </dgm:pt>
    <dgm:pt modelId="{9AEC2039-00B0-4302-8AA6-55E9A7B71300}">
      <dgm:prSet/>
      <dgm:spPr/>
      <dgm:t>
        <a:bodyPr/>
        <a:lstStyle/>
        <a:p>
          <a:endParaRPr lang="ru-RU"/>
        </a:p>
      </dgm:t>
    </dgm:pt>
    <dgm:pt modelId="{05A34EA2-D31A-451E-A27F-1F0D49F5241A}" type="parTrans" cxnId="{FEDFD4FE-F944-4584-96CB-0E8C51672A05}">
      <dgm:prSet/>
      <dgm:spPr/>
      <dgm:t>
        <a:bodyPr/>
        <a:lstStyle/>
        <a:p>
          <a:endParaRPr lang="ru-RU"/>
        </a:p>
      </dgm:t>
    </dgm:pt>
    <dgm:pt modelId="{532DEDBD-65B9-4B9C-A16D-0F5B964E8E50}" type="sibTrans" cxnId="{FEDFD4FE-F944-4584-96CB-0E8C51672A05}">
      <dgm:prSet/>
      <dgm:spPr/>
      <dgm:t>
        <a:bodyPr/>
        <a:lstStyle/>
        <a:p>
          <a:endParaRPr lang="ru-RU"/>
        </a:p>
      </dgm:t>
    </dgm:pt>
    <dgm:pt modelId="{7C86E510-F35E-42A0-ABC7-33125C8E135A}">
      <dgm:prSet/>
      <dgm:spPr/>
      <dgm:t>
        <a:bodyPr/>
        <a:lstStyle/>
        <a:p>
          <a:endParaRPr lang="ru-RU"/>
        </a:p>
      </dgm:t>
    </dgm:pt>
    <dgm:pt modelId="{D8CC9E6D-FB1F-40DB-A895-6223354A0546}" type="parTrans" cxnId="{16EA8609-1D5A-4A50-B782-5A85B971EF6D}">
      <dgm:prSet/>
      <dgm:spPr/>
      <dgm:t>
        <a:bodyPr/>
        <a:lstStyle/>
        <a:p>
          <a:endParaRPr lang="ru-RU"/>
        </a:p>
      </dgm:t>
    </dgm:pt>
    <dgm:pt modelId="{B235F5C5-E577-4017-8E09-9FCFF8460781}" type="sibTrans" cxnId="{16EA8609-1D5A-4A50-B782-5A85B971EF6D}">
      <dgm:prSet/>
      <dgm:spPr/>
      <dgm:t>
        <a:bodyPr/>
        <a:lstStyle/>
        <a:p>
          <a:endParaRPr lang="ru-RU"/>
        </a:p>
      </dgm:t>
    </dgm:pt>
    <dgm:pt modelId="{5D0D7C9C-EAB2-4295-980B-3456C7779B63}">
      <dgm:prSet/>
      <dgm:spPr/>
      <dgm:t>
        <a:bodyPr/>
        <a:lstStyle/>
        <a:p>
          <a:endParaRPr lang="ru-RU"/>
        </a:p>
      </dgm:t>
    </dgm:pt>
    <dgm:pt modelId="{AD2717B6-042C-4002-AF60-C4575D140118}" type="parTrans" cxnId="{2DDA74E0-68D6-49D3-B702-429EB3DCA5FE}">
      <dgm:prSet/>
      <dgm:spPr/>
      <dgm:t>
        <a:bodyPr/>
        <a:lstStyle/>
        <a:p>
          <a:endParaRPr lang="ru-RU"/>
        </a:p>
      </dgm:t>
    </dgm:pt>
    <dgm:pt modelId="{8C36F87D-C05F-4830-9A33-83198F2D7ED0}" type="sibTrans" cxnId="{2DDA74E0-68D6-49D3-B702-429EB3DCA5FE}">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7"/>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7"/>
      <dgm:spPr/>
      <dgm:t>
        <a:bodyPr/>
        <a:lstStyle/>
        <a:p>
          <a:endParaRPr lang="ru-RU"/>
        </a:p>
      </dgm:t>
    </dgm:pt>
    <dgm:pt modelId="{566083D9-89B6-435D-846D-36DACD77A22D}" type="pres">
      <dgm:prSet presAssocID="{F84F6C66-5521-40C2-99FF-C86F056ED85A}" presName="dstNode" presStyleLbl="node1" presStyleIdx="0" presStyleCnt="7"/>
      <dgm:spPr/>
      <dgm:t>
        <a:bodyPr/>
        <a:lstStyle/>
        <a:p>
          <a:endParaRPr lang="ru-RU"/>
        </a:p>
      </dgm:t>
    </dgm:pt>
    <dgm:pt modelId="{854879FE-BE8F-4624-AAD6-7DAD88595B55}" type="pres">
      <dgm:prSet presAssocID="{A42DB187-3135-4C98-9D1D-37EECE5C3DAA}" presName="text_1" presStyleLbl="node1" presStyleIdx="0" presStyleCnt="7" custScaleX="101038" custScaleY="151139" custLinFactNeighborX="1201">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7"/>
      <dgm:spPr/>
      <dgm:t>
        <a:bodyPr/>
        <a:lstStyle/>
        <a:p>
          <a:endParaRPr lang="ru-RU"/>
        </a:p>
      </dgm:t>
    </dgm:pt>
    <dgm:pt modelId="{ABF9D1C6-CDD4-4E4B-8A98-3FF90DFDD12A}" type="pres">
      <dgm:prSet presAssocID="{71A1EDB5-EF27-44FF-8848-BD77D572C3EC}" presName="text_2" presStyleLbl="node1" presStyleIdx="1" presStyleCnt="7" custScaleX="101612" custScaleY="135540">
        <dgm:presLayoutVars>
          <dgm:bulletEnabled val="1"/>
        </dgm:presLayoutVars>
      </dgm:prSet>
      <dgm:spPr/>
      <dgm:t>
        <a:bodyPr/>
        <a:lstStyle/>
        <a:p>
          <a:endParaRPr lang="ru-RU"/>
        </a:p>
      </dgm:t>
    </dgm:pt>
    <dgm:pt modelId="{E8D0D0C5-5F25-48A0-9048-83C9F54662E6}" type="pres">
      <dgm:prSet presAssocID="{71A1EDB5-EF27-44FF-8848-BD77D572C3EC}" presName="accent_2" presStyleCnt="0"/>
      <dgm:spPr/>
      <dgm:t>
        <a:bodyPr/>
        <a:lstStyle/>
        <a:p>
          <a:endParaRPr lang="ru-RU"/>
        </a:p>
      </dgm:t>
    </dgm:pt>
    <dgm:pt modelId="{9A094A17-BD9E-4F96-872F-1B0CA58639B0}" type="pres">
      <dgm:prSet presAssocID="{71A1EDB5-EF27-44FF-8848-BD77D572C3EC}" presName="accentRepeatNode" presStyleLbl="solidFgAcc1" presStyleIdx="1" presStyleCnt="7"/>
      <dgm:spPr/>
      <dgm:t>
        <a:bodyPr/>
        <a:lstStyle/>
        <a:p>
          <a:endParaRPr lang="ru-RU"/>
        </a:p>
      </dgm:t>
    </dgm:pt>
    <dgm:pt modelId="{4BCD9386-B42A-43E9-9E42-8860F332838C}" type="pres">
      <dgm:prSet presAssocID="{6986C4B9-B145-472D-B5FE-F8225511AC7D}" presName="text_3" presStyleLbl="node1" presStyleIdx="2" presStyleCnt="7" custScaleX="101912">
        <dgm:presLayoutVars>
          <dgm:bulletEnabled val="1"/>
        </dgm:presLayoutVars>
      </dgm:prSet>
      <dgm:spPr/>
      <dgm:t>
        <a:bodyPr/>
        <a:lstStyle/>
        <a:p>
          <a:endParaRPr lang="ru-RU"/>
        </a:p>
      </dgm:t>
    </dgm:pt>
    <dgm:pt modelId="{26AAD00A-B1DB-482E-8C94-79FE8E0B3C25}" type="pres">
      <dgm:prSet presAssocID="{6986C4B9-B145-472D-B5FE-F8225511AC7D}" presName="accent_3" presStyleCnt="0"/>
      <dgm:spPr/>
    </dgm:pt>
    <dgm:pt modelId="{7FF197B5-19DF-437E-8EA4-F5EF1D7448A3}" type="pres">
      <dgm:prSet presAssocID="{6986C4B9-B145-472D-B5FE-F8225511AC7D}" presName="accentRepeatNode" presStyleLbl="solidFgAcc1" presStyleIdx="2" presStyleCnt="7"/>
      <dgm:spPr/>
      <dgm:t>
        <a:bodyPr/>
        <a:lstStyle/>
        <a:p>
          <a:endParaRPr lang="ru-RU"/>
        </a:p>
      </dgm:t>
    </dgm:pt>
    <dgm:pt modelId="{B0E398A9-C94D-456A-8C1D-57306AD579F3}" type="pres">
      <dgm:prSet presAssocID="{57D1A95B-FCA3-4CCF-BC28-0705EF0DA074}" presName="text_4" presStyleLbl="node1" presStyleIdx="3" presStyleCnt="7" custScaleX="102048">
        <dgm:presLayoutVars>
          <dgm:bulletEnabled val="1"/>
        </dgm:presLayoutVars>
      </dgm:prSet>
      <dgm:spPr/>
      <dgm:t>
        <a:bodyPr/>
        <a:lstStyle/>
        <a:p>
          <a:endParaRPr lang="ru-RU"/>
        </a:p>
      </dgm:t>
    </dgm:pt>
    <dgm:pt modelId="{4F32D860-7A1D-42AA-8FDB-E4C513E06EB3}" type="pres">
      <dgm:prSet presAssocID="{57D1A95B-FCA3-4CCF-BC28-0705EF0DA074}" presName="accent_4" presStyleCnt="0"/>
      <dgm:spPr/>
    </dgm:pt>
    <dgm:pt modelId="{22575A18-223C-4A93-B3F0-1CA215286AC0}" type="pres">
      <dgm:prSet presAssocID="{57D1A95B-FCA3-4CCF-BC28-0705EF0DA074}" presName="accentRepeatNode" presStyleLbl="solidFgAcc1" presStyleIdx="3" presStyleCnt="7"/>
      <dgm:spPr/>
      <dgm:t>
        <a:bodyPr/>
        <a:lstStyle/>
        <a:p>
          <a:endParaRPr lang="ru-RU"/>
        </a:p>
      </dgm:t>
    </dgm:pt>
    <dgm:pt modelId="{CFE8F89A-A6EA-4B4A-BFC3-A2BFF97CA51C}" type="pres">
      <dgm:prSet presAssocID="{948F6537-4B0E-477E-9C5D-FF380AB54D5C}" presName="text_5" presStyleLbl="node1" presStyleIdx="4" presStyleCnt="7" custScaleX="102082">
        <dgm:presLayoutVars>
          <dgm:bulletEnabled val="1"/>
        </dgm:presLayoutVars>
      </dgm:prSet>
      <dgm:spPr/>
      <dgm:t>
        <a:bodyPr/>
        <a:lstStyle/>
        <a:p>
          <a:endParaRPr lang="ru-RU"/>
        </a:p>
      </dgm:t>
    </dgm:pt>
    <dgm:pt modelId="{CE26C5CA-8AB5-4207-A854-41C400CBF33B}" type="pres">
      <dgm:prSet presAssocID="{948F6537-4B0E-477E-9C5D-FF380AB54D5C}" presName="accent_5" presStyleCnt="0"/>
      <dgm:spPr/>
    </dgm:pt>
    <dgm:pt modelId="{C1A7AB6D-E4C5-440A-91BA-9F094ADFD465}" type="pres">
      <dgm:prSet presAssocID="{948F6537-4B0E-477E-9C5D-FF380AB54D5C}" presName="accentRepeatNode" presStyleLbl="solidFgAcc1" presStyleIdx="4" presStyleCnt="7"/>
      <dgm:spPr/>
    </dgm:pt>
    <dgm:pt modelId="{099553F0-8D23-45F3-8603-5759ECC61B36}" type="pres">
      <dgm:prSet presAssocID="{6166C842-3454-4E35-8E0D-1CCF6F70E2CB}" presName="text_6" presStyleLbl="node1" presStyleIdx="5" presStyleCnt="7" custScaleX="102043">
        <dgm:presLayoutVars>
          <dgm:bulletEnabled val="1"/>
        </dgm:presLayoutVars>
      </dgm:prSet>
      <dgm:spPr/>
      <dgm:t>
        <a:bodyPr/>
        <a:lstStyle/>
        <a:p>
          <a:endParaRPr lang="ru-RU"/>
        </a:p>
      </dgm:t>
    </dgm:pt>
    <dgm:pt modelId="{E648CD80-33A0-41AB-BC00-249160529231}" type="pres">
      <dgm:prSet presAssocID="{6166C842-3454-4E35-8E0D-1CCF6F70E2CB}" presName="accent_6" presStyleCnt="0"/>
      <dgm:spPr/>
    </dgm:pt>
    <dgm:pt modelId="{FCAB0A49-B7D1-4DF3-A0F2-205084D70AD4}" type="pres">
      <dgm:prSet presAssocID="{6166C842-3454-4E35-8E0D-1CCF6F70E2CB}" presName="accentRepeatNode" presStyleLbl="solidFgAcc1" presStyleIdx="5" presStyleCnt="7"/>
      <dgm:spPr/>
      <dgm:t>
        <a:bodyPr/>
        <a:lstStyle/>
        <a:p>
          <a:endParaRPr lang="ru-RU"/>
        </a:p>
      </dgm:t>
    </dgm:pt>
    <dgm:pt modelId="{72786334-956A-47AB-9722-2545CB42A0CD}" type="pres">
      <dgm:prSet presAssocID="{784E710D-5277-4DDF-981F-6CFF819163DE}" presName="text_7" presStyleLbl="node1" presStyleIdx="6" presStyleCnt="7" custScaleX="98872" custScaleY="155112" custLinFactNeighborX="1566" custLinFactNeighborY="-2902">
        <dgm:presLayoutVars>
          <dgm:bulletEnabled val="1"/>
        </dgm:presLayoutVars>
      </dgm:prSet>
      <dgm:spPr/>
      <dgm:t>
        <a:bodyPr/>
        <a:lstStyle/>
        <a:p>
          <a:endParaRPr lang="ru-RU"/>
        </a:p>
      </dgm:t>
    </dgm:pt>
    <dgm:pt modelId="{EB93D403-07C6-4CD1-A1F5-BFD6192F15C9}" type="pres">
      <dgm:prSet presAssocID="{784E710D-5277-4DDF-981F-6CFF819163DE}" presName="accent_7" presStyleCnt="0"/>
      <dgm:spPr/>
    </dgm:pt>
    <dgm:pt modelId="{1840B895-E307-4EE0-909A-FDC66DE7CD38}" type="pres">
      <dgm:prSet presAssocID="{784E710D-5277-4DDF-981F-6CFF819163DE}" presName="accentRepeatNode" presStyleLbl="solidFgAcc1" presStyleIdx="6" presStyleCnt="7"/>
      <dgm:spPr/>
    </dgm:pt>
  </dgm:ptLst>
  <dgm:cxnLst>
    <dgm:cxn modelId="{A043D8B4-5886-441B-89F1-52200F4E01D1}" srcId="{F84F6C66-5521-40C2-99FF-C86F056ED85A}" destId="{784E710D-5277-4DDF-981F-6CFF819163DE}" srcOrd="6" destOrd="0" parTransId="{F6B8C360-C76C-4BE5-8711-D78FF6416979}" sibTransId="{EDCF9309-5C6D-4459-9436-B389407D841A}"/>
    <dgm:cxn modelId="{6D9CD42D-D212-47B3-A3D6-3E6EF7E21C70}" srcId="{F84F6C66-5521-40C2-99FF-C86F056ED85A}" destId="{6166C842-3454-4E35-8E0D-1CCF6F70E2CB}" srcOrd="5" destOrd="0" parTransId="{A37FA5B9-18E5-4416-AD15-123923851ED8}" sibTransId="{BC4C99D4-E666-4767-B9CF-E9876F483643}"/>
    <dgm:cxn modelId="{88684AFA-3354-4201-8766-EE9A2893EA95}" type="presOf" srcId="{71A1EDB5-EF27-44FF-8848-BD77D572C3EC}" destId="{ABF9D1C6-CDD4-4E4B-8A98-3FF90DFDD12A}" srcOrd="0" destOrd="0" presId="urn:microsoft.com/office/officeart/2008/layout/VerticalCurvedList"/>
    <dgm:cxn modelId="{454BEBF9-8200-46D3-BDDB-D7EC95BE2CBB}" type="presOf" srcId="{784E710D-5277-4DDF-981F-6CFF819163DE}" destId="{72786334-956A-47AB-9722-2545CB42A0CD}" srcOrd="0" destOrd="0" presId="urn:microsoft.com/office/officeart/2008/layout/VerticalCurvedList"/>
    <dgm:cxn modelId="{FEDFD4FE-F944-4584-96CB-0E8C51672A05}" srcId="{F84F6C66-5521-40C2-99FF-C86F056ED85A}" destId="{9AEC2039-00B0-4302-8AA6-55E9A7B71300}" srcOrd="9" destOrd="0" parTransId="{05A34EA2-D31A-451E-A27F-1F0D49F5241A}" sibTransId="{532DEDBD-65B9-4B9C-A16D-0F5B964E8E50}"/>
    <dgm:cxn modelId="{4D330D37-7588-4370-9E3F-20337A2ED8EA}" srcId="{F84F6C66-5521-40C2-99FF-C86F056ED85A}" destId="{71A1EDB5-EF27-44FF-8848-BD77D572C3EC}" srcOrd="1" destOrd="0" parTransId="{44C72D8D-3946-49B3-965E-0252B20ADEE3}" sibTransId="{48AC3733-19A1-4E9E-AA34-D0954457B576}"/>
    <dgm:cxn modelId="{78B8ACB8-A8BD-4997-AA22-FC37C8D8B14D}" type="presOf" srcId="{A42DB187-3135-4C98-9D1D-37EECE5C3DAA}" destId="{854879FE-BE8F-4624-AAD6-7DAD88595B55}" srcOrd="0" destOrd="0" presId="urn:microsoft.com/office/officeart/2008/layout/VerticalCurvedList"/>
    <dgm:cxn modelId="{1032EDD0-A2B8-4ED2-8E05-4A7EE79425D0}" srcId="{F84F6C66-5521-40C2-99FF-C86F056ED85A}" destId="{948F6537-4B0E-477E-9C5D-FF380AB54D5C}" srcOrd="4" destOrd="0" parTransId="{44E8BAA5-90F2-4DE4-B13A-A043295F60CF}" sibTransId="{4248A1E3-103B-4186-BFEF-54DA6A14372C}"/>
    <dgm:cxn modelId="{45D82B6E-7515-42F6-BCD1-7E009D52A268}" type="presOf" srcId="{6166C842-3454-4E35-8E0D-1CCF6F70E2CB}" destId="{099553F0-8D23-45F3-8603-5759ECC61B36}" srcOrd="0" destOrd="0" presId="urn:microsoft.com/office/officeart/2008/layout/VerticalCurvedList"/>
    <dgm:cxn modelId="{AA12733F-E9AE-4BF9-8B87-079B3FF10231}" srcId="{F84F6C66-5521-40C2-99FF-C86F056ED85A}" destId="{6986C4B9-B145-472D-B5FE-F8225511AC7D}" srcOrd="2" destOrd="0" parTransId="{739FDE78-2533-4329-8AC3-3A63DB680452}" sibTransId="{60A19B1F-4756-4B09-ADE7-D83714F4E966}"/>
    <dgm:cxn modelId="{87987453-0AFD-45F1-94D3-CA7B3114C70B}" type="presOf" srcId="{948F6537-4B0E-477E-9C5D-FF380AB54D5C}" destId="{CFE8F89A-A6EA-4B4A-BFC3-A2BFF97CA51C}"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69566A3C-212D-4B3D-A22C-246022A9C46E}" type="presOf" srcId="{6986C4B9-B145-472D-B5FE-F8225511AC7D}" destId="{4BCD9386-B42A-43E9-9E42-8860F332838C}" srcOrd="0" destOrd="0" presId="urn:microsoft.com/office/officeart/2008/layout/VerticalCurvedList"/>
    <dgm:cxn modelId="{7D62BAFF-7F47-4B97-B4DE-8E37A9DAE2F0}" type="presOf" srcId="{6AB27FEB-6B46-4226-A3D0-F39ED297C4D3}" destId="{30C4D84D-83B0-4115-B1BA-BB76086E6A0A}" srcOrd="0" destOrd="0" presId="urn:microsoft.com/office/officeart/2008/layout/VerticalCurvedList"/>
    <dgm:cxn modelId="{16EA8609-1D5A-4A50-B782-5A85B971EF6D}" srcId="{F84F6C66-5521-40C2-99FF-C86F056ED85A}" destId="{7C86E510-F35E-42A0-ABC7-33125C8E135A}" srcOrd="8" destOrd="0" parTransId="{D8CC9E6D-FB1F-40DB-A895-6223354A0546}" sibTransId="{B235F5C5-E577-4017-8E09-9FCFF8460781}"/>
    <dgm:cxn modelId="{02DF88C0-07CE-49E7-91D1-17FD22084D01}" srcId="{F84F6C66-5521-40C2-99FF-C86F056ED85A}" destId="{57D1A95B-FCA3-4CCF-BC28-0705EF0DA074}" srcOrd="3" destOrd="0" parTransId="{1191505A-3AE0-48A1-8DBF-71E3C42AB60A}" sibTransId="{875898E9-CE1B-4FC3-A10D-75A6FED452FD}"/>
    <dgm:cxn modelId="{02F0B549-4FDE-47FA-A56B-2AF5871C9A56}" type="presOf" srcId="{57D1A95B-FCA3-4CCF-BC28-0705EF0DA074}" destId="{B0E398A9-C94D-456A-8C1D-57306AD579F3}" srcOrd="0" destOrd="0" presId="urn:microsoft.com/office/officeart/2008/layout/VerticalCurvedList"/>
    <dgm:cxn modelId="{AC41D241-A6AC-4286-B272-479F7E042781}" type="presOf" srcId="{F84F6C66-5521-40C2-99FF-C86F056ED85A}" destId="{CC40E849-C888-4AC7-910D-E24D8544BF0D}" srcOrd="0" destOrd="0" presId="urn:microsoft.com/office/officeart/2008/layout/VerticalCurvedList"/>
    <dgm:cxn modelId="{2DDA74E0-68D6-49D3-B702-429EB3DCA5FE}" srcId="{F84F6C66-5521-40C2-99FF-C86F056ED85A}" destId="{5D0D7C9C-EAB2-4295-980B-3456C7779B63}" srcOrd="7" destOrd="0" parTransId="{AD2717B6-042C-4002-AF60-C4575D140118}" sibTransId="{8C36F87D-C05F-4830-9A33-83198F2D7ED0}"/>
    <dgm:cxn modelId="{D39552C1-0078-48C2-91FB-B658128E9ABA}" type="presParOf" srcId="{CC40E849-C888-4AC7-910D-E24D8544BF0D}" destId="{3170B91E-7745-44B8-97A4-A475B63696D5}" srcOrd="0" destOrd="0" presId="urn:microsoft.com/office/officeart/2008/layout/VerticalCurvedList"/>
    <dgm:cxn modelId="{17B1D579-85E2-4FC9-87F7-4E835A3CA522}" type="presParOf" srcId="{3170B91E-7745-44B8-97A4-A475B63696D5}" destId="{B63202F2-F136-4A53-BBC0-18A18E8C1FF9}" srcOrd="0" destOrd="0" presId="urn:microsoft.com/office/officeart/2008/layout/VerticalCurvedList"/>
    <dgm:cxn modelId="{49DDE468-C1B5-4EA3-B82B-21322A89BCA3}" type="presParOf" srcId="{B63202F2-F136-4A53-BBC0-18A18E8C1FF9}" destId="{7E7B918D-80DD-4DD8-AF7E-2AC82BB8EC7D}" srcOrd="0" destOrd="0" presId="urn:microsoft.com/office/officeart/2008/layout/VerticalCurvedList"/>
    <dgm:cxn modelId="{BB565844-6C22-42FC-8C42-3EFCF7F238CB}" type="presParOf" srcId="{B63202F2-F136-4A53-BBC0-18A18E8C1FF9}" destId="{30C4D84D-83B0-4115-B1BA-BB76086E6A0A}" srcOrd="1" destOrd="0" presId="urn:microsoft.com/office/officeart/2008/layout/VerticalCurvedList"/>
    <dgm:cxn modelId="{E2596E7A-280A-429F-B1BD-027A98A07E69}" type="presParOf" srcId="{B63202F2-F136-4A53-BBC0-18A18E8C1FF9}" destId="{A159ED3E-2BCE-454E-809E-1592E13B2FD6}" srcOrd="2" destOrd="0" presId="urn:microsoft.com/office/officeart/2008/layout/VerticalCurvedList"/>
    <dgm:cxn modelId="{59AC0AC1-0925-4714-A19C-829CFF0DC8F1}" type="presParOf" srcId="{B63202F2-F136-4A53-BBC0-18A18E8C1FF9}" destId="{566083D9-89B6-435D-846D-36DACD77A22D}" srcOrd="3" destOrd="0" presId="urn:microsoft.com/office/officeart/2008/layout/VerticalCurvedList"/>
    <dgm:cxn modelId="{69424C91-AE26-4E28-A671-8B083F56FF7D}" type="presParOf" srcId="{3170B91E-7745-44B8-97A4-A475B63696D5}" destId="{854879FE-BE8F-4624-AAD6-7DAD88595B55}" srcOrd="1" destOrd="0" presId="urn:microsoft.com/office/officeart/2008/layout/VerticalCurvedList"/>
    <dgm:cxn modelId="{25964F51-1E5E-4985-A6DC-9274505DD340}" type="presParOf" srcId="{3170B91E-7745-44B8-97A4-A475B63696D5}" destId="{576EA7A6-9687-48F0-B5E9-2EC6C67105D3}" srcOrd="2" destOrd="0" presId="urn:microsoft.com/office/officeart/2008/layout/VerticalCurvedList"/>
    <dgm:cxn modelId="{F5E36092-269D-48ED-9975-B588B36A983A}" type="presParOf" srcId="{576EA7A6-9687-48F0-B5E9-2EC6C67105D3}" destId="{2CC09460-0385-4576-B212-932E023A1EEB}" srcOrd="0" destOrd="0" presId="urn:microsoft.com/office/officeart/2008/layout/VerticalCurvedList"/>
    <dgm:cxn modelId="{6CFD455F-D015-440D-BC03-EABD7EA6CC39}" type="presParOf" srcId="{3170B91E-7745-44B8-97A4-A475B63696D5}" destId="{ABF9D1C6-CDD4-4E4B-8A98-3FF90DFDD12A}" srcOrd="3" destOrd="0" presId="urn:microsoft.com/office/officeart/2008/layout/VerticalCurvedList"/>
    <dgm:cxn modelId="{432DF648-B3C1-4B6C-9FF0-AADE9C3132C9}" type="presParOf" srcId="{3170B91E-7745-44B8-97A4-A475B63696D5}" destId="{E8D0D0C5-5F25-48A0-9048-83C9F54662E6}" srcOrd="4" destOrd="0" presId="urn:microsoft.com/office/officeart/2008/layout/VerticalCurvedList"/>
    <dgm:cxn modelId="{9E4A08D3-6925-41D5-AE86-25D32FBD0FAB}" type="presParOf" srcId="{E8D0D0C5-5F25-48A0-9048-83C9F54662E6}" destId="{9A094A17-BD9E-4F96-872F-1B0CA58639B0}" srcOrd="0" destOrd="0" presId="urn:microsoft.com/office/officeart/2008/layout/VerticalCurvedList"/>
    <dgm:cxn modelId="{FAE5F4AE-9F3E-4070-88EA-19C45C8FD25D}" type="presParOf" srcId="{3170B91E-7745-44B8-97A4-A475B63696D5}" destId="{4BCD9386-B42A-43E9-9E42-8860F332838C}" srcOrd="5" destOrd="0" presId="urn:microsoft.com/office/officeart/2008/layout/VerticalCurvedList"/>
    <dgm:cxn modelId="{969E0A1B-1995-4203-9041-3CADD3DDEBEE}" type="presParOf" srcId="{3170B91E-7745-44B8-97A4-A475B63696D5}" destId="{26AAD00A-B1DB-482E-8C94-79FE8E0B3C25}" srcOrd="6" destOrd="0" presId="urn:microsoft.com/office/officeart/2008/layout/VerticalCurvedList"/>
    <dgm:cxn modelId="{3D7863F9-98E7-4C35-AB63-5AAEA65CA94E}" type="presParOf" srcId="{26AAD00A-B1DB-482E-8C94-79FE8E0B3C25}" destId="{7FF197B5-19DF-437E-8EA4-F5EF1D7448A3}" srcOrd="0" destOrd="0" presId="urn:microsoft.com/office/officeart/2008/layout/VerticalCurvedList"/>
    <dgm:cxn modelId="{0885600E-2F14-40E9-AD78-5017DE1EC951}" type="presParOf" srcId="{3170B91E-7745-44B8-97A4-A475B63696D5}" destId="{B0E398A9-C94D-456A-8C1D-57306AD579F3}" srcOrd="7" destOrd="0" presId="urn:microsoft.com/office/officeart/2008/layout/VerticalCurvedList"/>
    <dgm:cxn modelId="{5AF0B2B2-B4C7-4978-A5EA-C67A1915BA17}" type="presParOf" srcId="{3170B91E-7745-44B8-97A4-A475B63696D5}" destId="{4F32D860-7A1D-42AA-8FDB-E4C513E06EB3}" srcOrd="8" destOrd="0" presId="urn:microsoft.com/office/officeart/2008/layout/VerticalCurvedList"/>
    <dgm:cxn modelId="{119E96F4-11F1-431C-9587-F2602A0EF844}" type="presParOf" srcId="{4F32D860-7A1D-42AA-8FDB-E4C513E06EB3}" destId="{22575A18-223C-4A93-B3F0-1CA215286AC0}" srcOrd="0" destOrd="0" presId="urn:microsoft.com/office/officeart/2008/layout/VerticalCurvedList"/>
    <dgm:cxn modelId="{D6F7D9BD-6E73-437F-B0DE-307FAC7747DB}" type="presParOf" srcId="{3170B91E-7745-44B8-97A4-A475B63696D5}" destId="{CFE8F89A-A6EA-4B4A-BFC3-A2BFF97CA51C}" srcOrd="9" destOrd="0" presId="urn:microsoft.com/office/officeart/2008/layout/VerticalCurvedList"/>
    <dgm:cxn modelId="{1511D833-6CBD-4576-A7B0-DB8DE8C22E26}" type="presParOf" srcId="{3170B91E-7745-44B8-97A4-A475B63696D5}" destId="{CE26C5CA-8AB5-4207-A854-41C400CBF33B}" srcOrd="10" destOrd="0" presId="urn:microsoft.com/office/officeart/2008/layout/VerticalCurvedList"/>
    <dgm:cxn modelId="{B9B3D187-F0F9-4A24-8F3D-3554AA8341A4}" type="presParOf" srcId="{CE26C5CA-8AB5-4207-A854-41C400CBF33B}" destId="{C1A7AB6D-E4C5-440A-91BA-9F094ADFD465}" srcOrd="0" destOrd="0" presId="urn:microsoft.com/office/officeart/2008/layout/VerticalCurvedList"/>
    <dgm:cxn modelId="{CAD0323D-0A05-4452-973D-5A1FE0C8408E}" type="presParOf" srcId="{3170B91E-7745-44B8-97A4-A475B63696D5}" destId="{099553F0-8D23-45F3-8603-5759ECC61B36}" srcOrd="11" destOrd="0" presId="urn:microsoft.com/office/officeart/2008/layout/VerticalCurvedList"/>
    <dgm:cxn modelId="{FECEBB4C-E797-40A0-A08B-89668B266661}" type="presParOf" srcId="{3170B91E-7745-44B8-97A4-A475B63696D5}" destId="{E648CD80-33A0-41AB-BC00-249160529231}" srcOrd="12" destOrd="0" presId="urn:microsoft.com/office/officeart/2008/layout/VerticalCurvedList"/>
    <dgm:cxn modelId="{40ABB494-DFE5-4D02-B4AB-13CF8352C158}" type="presParOf" srcId="{E648CD80-33A0-41AB-BC00-249160529231}" destId="{FCAB0A49-B7D1-4DF3-A0F2-205084D70AD4}" srcOrd="0" destOrd="0" presId="urn:microsoft.com/office/officeart/2008/layout/VerticalCurvedList"/>
    <dgm:cxn modelId="{E8956B52-E21B-40DA-8753-A9FFBDDE9AE3}" type="presParOf" srcId="{3170B91E-7745-44B8-97A4-A475B63696D5}" destId="{72786334-956A-47AB-9722-2545CB42A0CD}" srcOrd="13" destOrd="0" presId="urn:microsoft.com/office/officeart/2008/layout/VerticalCurvedList"/>
    <dgm:cxn modelId="{500C6FB3-1749-4229-B641-2DA5912CE5B4}" type="presParOf" srcId="{3170B91E-7745-44B8-97A4-A475B63696D5}" destId="{EB93D403-07C6-4CD1-A1F5-BFD6192F15C9}" srcOrd="14" destOrd="0" presId="urn:microsoft.com/office/officeart/2008/layout/VerticalCurvedList"/>
    <dgm:cxn modelId="{7F89379B-D623-4302-9EE2-0090926B273B}" type="presParOf" srcId="{EB93D403-07C6-4CD1-A1F5-BFD6192F15C9}" destId="{1840B895-E307-4EE0-909A-FDC66DE7CD3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FEE30B3A-C4F8-4EC6-8EA4-5753C35FC2EA}">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Доплата к пенсии муниципальных служащих 1 884,9 тыс. рублей; социальная поддержка старшего поколения, ветеранов и инвалидов, иных категорий 629,0 тыс. рублей</a:t>
          </a:r>
          <a:endParaRPr lang="ru-RU" i="1" dirty="0">
            <a:solidFill>
              <a:schemeClr val="tx1"/>
            </a:solidFill>
            <a:latin typeface="Times New Roman" pitchFamily="18" charset="0"/>
            <a:cs typeface="Times New Roman" pitchFamily="18" charset="0"/>
          </a:endParaRPr>
        </a:p>
      </dgm:t>
    </dgm:pt>
    <dgm:pt modelId="{1D84F916-3CFF-412E-BF63-BD08EBD75A9E}" type="parTrans" cxnId="{87A77F23-99C9-4787-BAC0-A378B6B09F72}">
      <dgm:prSet/>
      <dgm:spPr/>
      <dgm:t>
        <a:bodyPr/>
        <a:lstStyle/>
        <a:p>
          <a:endParaRPr lang="ru-RU"/>
        </a:p>
      </dgm:t>
    </dgm:pt>
    <dgm:pt modelId="{309CF2EB-9F89-4689-B3E6-BCE404DB5074}" type="sibTrans" cxnId="{87A77F23-99C9-4787-BAC0-A378B6B09F72}">
      <dgm:prSet/>
      <dgm:spPr/>
      <dgm:t>
        <a:bodyPr/>
        <a:lstStyle/>
        <a:p>
          <a:endParaRPr lang="ru-RU"/>
        </a:p>
      </dgm:t>
    </dgm:pt>
    <dgm:pt modelId="{6986C4B9-B145-472D-B5FE-F8225511AC7D}">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в детских садах 2 081,4</a:t>
          </a:r>
          <a:r>
            <a:rPr lang="en-US" i="1" dirty="0" smtClean="0">
              <a:solidFill>
                <a:schemeClr val="tx1"/>
              </a:solidFill>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тыс. рублей</a:t>
          </a:r>
          <a:endParaRPr lang="ru-RU" i="1" dirty="0">
            <a:solidFill>
              <a:schemeClr val="tx1"/>
            </a:solidFill>
            <a:latin typeface="Times New Roman" pitchFamily="18" charset="0"/>
            <a:cs typeface="Times New Roman" pitchFamily="18" charset="0"/>
          </a:endParaRPr>
        </a:p>
      </dgm:t>
    </dgm:pt>
    <dgm:pt modelId="{739FDE78-2533-4329-8AC3-3A63DB680452}" type="parTrans" cxnId="{AA12733F-E9AE-4BF9-8B87-079B3FF10231}">
      <dgm:prSet/>
      <dgm:spPr/>
      <dgm:t>
        <a:bodyPr/>
        <a:lstStyle/>
        <a:p>
          <a:endParaRPr lang="ru-RU"/>
        </a:p>
      </dgm:t>
    </dgm:pt>
    <dgm:pt modelId="{60A19B1F-4756-4B09-ADE7-D83714F4E966}" type="sibTrans" cxnId="{AA12733F-E9AE-4BF9-8B87-079B3FF10231}">
      <dgm:prSet/>
      <dgm:spPr/>
      <dgm:t>
        <a:bodyPr/>
        <a:lstStyle/>
        <a:p>
          <a:endParaRPr lang="ru-RU"/>
        </a:p>
      </dgm:t>
    </dgm:pt>
    <dgm:pt modelId="{AF01EF08-2799-4C6A-929A-2A15551D8D32}">
      <dgm:prSet phldrT="[Текст]"/>
      <dgm:spPr>
        <a:solidFill>
          <a:schemeClr val="accent2">
            <a:lumMod val="40000"/>
            <a:lumOff val="60000"/>
          </a:schemeClr>
        </a:solidFill>
        <a:ln>
          <a:solidFill>
            <a:schemeClr val="bg1"/>
          </a:solidFill>
        </a:ln>
      </dgm:spPr>
      <dgm:t>
        <a:bodyPr/>
        <a:lstStyle/>
        <a:p>
          <a:r>
            <a:rPr lang="ru-RU" i="1" dirty="0" smtClean="0">
              <a:solidFill>
                <a:schemeClr val="tx1"/>
              </a:solidFill>
              <a:latin typeface="Times New Roman" pitchFamily="18" charset="0"/>
              <a:cs typeface="Times New Roman" pitchFamily="18" charset="0"/>
            </a:rPr>
            <a:t>Реализация мероприятий по обеспечению жильем молодых семей 7 056,4 тыс. рублей</a:t>
          </a:r>
          <a:endParaRPr lang="ru-RU" i="1" dirty="0">
            <a:solidFill>
              <a:schemeClr val="tx1"/>
            </a:solidFill>
            <a:latin typeface="Times New Roman" pitchFamily="18" charset="0"/>
            <a:cs typeface="Times New Roman" pitchFamily="18" charset="0"/>
          </a:endParaRPr>
        </a:p>
      </dgm:t>
    </dgm:pt>
    <dgm:pt modelId="{ECCF450B-01A7-4768-BEA0-6B0BAEEC488E}" type="parTrans" cxnId="{21355851-7154-443D-B2FD-8DD1657782CE}">
      <dgm:prSet/>
      <dgm:spPr/>
      <dgm:t>
        <a:bodyPr/>
        <a:lstStyle/>
        <a:p>
          <a:endParaRPr lang="ru-RU"/>
        </a:p>
      </dgm:t>
    </dgm:pt>
    <dgm:pt modelId="{C70B2A5A-3523-499F-B32C-4564AFC3CDF7}" type="sibTrans" cxnId="{21355851-7154-443D-B2FD-8DD1657782CE}">
      <dgm:prSet/>
      <dgm:spPr/>
      <dgm:t>
        <a:bodyPr/>
        <a:lstStyle/>
        <a:p>
          <a:endParaRPr lang="ru-RU"/>
        </a:p>
      </dgm:t>
    </dgm:pt>
    <dgm:pt modelId="{A72E44ED-20D6-43BA-8BFB-3D49339C0985}">
      <dgm:prSet phldrT="[Текст]"/>
      <dgm:spPr>
        <a:solidFill>
          <a:schemeClr val="accent2">
            <a:lumMod val="40000"/>
            <a:lumOff val="60000"/>
          </a:schemeClr>
        </a:solidFill>
        <a:ln>
          <a:solidFill>
            <a:schemeClr val="bg1"/>
          </a:solidFill>
        </a:ln>
      </dgm:spPr>
      <dgm:t>
        <a:bodyPr/>
        <a:lstStyle/>
        <a:p>
          <a:r>
            <a:rPr lang="ru-RU" b="0" i="1" dirty="0" smtClean="0">
              <a:latin typeface="Times New Roman" pitchFamily="18" charset="0"/>
              <a:cs typeface="Times New Roman" pitchFamily="18" charset="0"/>
            </a:rPr>
            <a:t>  </a:t>
          </a:r>
          <a:r>
            <a:rPr lang="ru-RU" b="0" i="1" dirty="0" smtClean="0">
              <a:solidFill>
                <a:schemeClr val="tx1"/>
              </a:solidFill>
              <a:latin typeface="Times New Roman" pitchFamily="18" charset="0"/>
              <a:cs typeface="Times New Roman" pitchFamily="18" charset="0"/>
            </a:rPr>
            <a:t>Поддержка многодетных семей 9 070,1 тыс. рублей</a:t>
          </a:r>
          <a:endParaRPr lang="ru-RU" b="0" i="1" dirty="0">
            <a:solidFill>
              <a:schemeClr val="tx1"/>
            </a:solidFill>
            <a:latin typeface="Times New Roman" pitchFamily="18" charset="0"/>
            <a:cs typeface="Times New Roman" pitchFamily="18" charset="0"/>
          </a:endParaRPr>
        </a:p>
      </dgm:t>
    </dgm:pt>
    <dgm:pt modelId="{77699D2A-0A7A-4462-B74C-D68DABE3F582}" type="parTrans" cxnId="{0112D811-2DA9-4E58-AE9D-962FE2A4A61D}">
      <dgm:prSet/>
      <dgm:spPr/>
      <dgm:t>
        <a:bodyPr/>
        <a:lstStyle/>
        <a:p>
          <a:endParaRPr lang="ru-RU"/>
        </a:p>
      </dgm:t>
    </dgm:pt>
    <dgm:pt modelId="{1A4B600A-EDBA-43AD-8598-AA4063970E68}" type="sibTrans" cxnId="{0112D811-2DA9-4E58-AE9D-962FE2A4A61D}">
      <dgm:prSet/>
      <dgm:spPr/>
      <dgm:t>
        <a:bodyPr/>
        <a:lstStyle/>
        <a:p>
          <a:endParaRPr lang="ru-RU"/>
        </a:p>
      </dgm:t>
    </dgm:pt>
    <dgm:pt modelId="{3ABBCC88-4534-43AC-BF89-CBA3FF1D5FF1}">
      <dgm:prSet phldrT="[Текст]"/>
      <dgm:spPr>
        <a:solidFill>
          <a:schemeClr val="accent2">
            <a:lumMod val="40000"/>
            <a:lumOff val="60000"/>
          </a:schemeClr>
        </a:solidFill>
        <a:ln>
          <a:solidFill>
            <a:schemeClr val="bg1"/>
          </a:solidFill>
        </a:ln>
      </dgm:spPr>
      <dgm:t>
        <a:bodyPr/>
        <a:lstStyle/>
        <a:p>
          <a:r>
            <a:rPr lang="ru-RU" i="1" dirty="0" smtClean="0">
              <a:solidFill>
                <a:schemeClr val="tx1"/>
              </a:solidFill>
              <a:latin typeface="Times New Roman" pitchFamily="18" charset="0"/>
              <a:cs typeface="Times New Roman" pitchFamily="18" charset="0"/>
            </a:rPr>
            <a:t>Расходы по присмотру и уходу за детьми-инвалидами, детьми-сиротами и детьми, оставшимися без попечения родителей 231,5 тыс. рублей</a:t>
          </a:r>
          <a:endParaRPr lang="ru-RU" i="1" dirty="0">
            <a:solidFill>
              <a:schemeClr val="tx1"/>
            </a:solidFill>
            <a:latin typeface="Times New Roman" pitchFamily="18" charset="0"/>
            <a:cs typeface="Times New Roman" pitchFamily="18" charset="0"/>
          </a:endParaRPr>
        </a:p>
      </dgm:t>
    </dgm:pt>
    <dgm:pt modelId="{99E02236-A0E9-4DC6-9A6D-B26F6F9C8520}" type="parTrans" cxnId="{86B0C289-A366-49BD-A081-2FBC2F7B51EC}">
      <dgm:prSet/>
      <dgm:spPr/>
      <dgm:t>
        <a:bodyPr/>
        <a:lstStyle/>
        <a:p>
          <a:endParaRPr lang="ru-RU"/>
        </a:p>
      </dgm:t>
    </dgm:pt>
    <dgm:pt modelId="{07E801EB-2AE5-4676-9B92-48A0C9D2EA2B}" type="sibTrans" cxnId="{86B0C289-A366-49BD-A081-2FBC2F7B51EC}">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6686BB53-5A98-4F6E-B677-5418C173ABB2}" type="pres">
      <dgm:prSet presAssocID="{FEE30B3A-C4F8-4EC6-8EA4-5753C35FC2EA}" presName="text_1" presStyleLbl="node1" presStyleIdx="0" presStyleCnt="5">
        <dgm:presLayoutVars>
          <dgm:bulletEnabled val="1"/>
        </dgm:presLayoutVars>
      </dgm:prSet>
      <dgm:spPr/>
      <dgm:t>
        <a:bodyPr/>
        <a:lstStyle/>
        <a:p>
          <a:endParaRPr lang="ru-RU"/>
        </a:p>
      </dgm:t>
    </dgm:pt>
    <dgm:pt modelId="{AC7C80F1-F11D-4DAE-8BDF-72F5FE129DBD}" type="pres">
      <dgm:prSet presAssocID="{FEE30B3A-C4F8-4EC6-8EA4-5753C35FC2EA}" presName="accent_1" presStyleCnt="0"/>
      <dgm:spPr/>
    </dgm:pt>
    <dgm:pt modelId="{666F0470-AA64-4EAB-A3C2-C237F6CC60A4}" type="pres">
      <dgm:prSet presAssocID="{FEE30B3A-C4F8-4EC6-8EA4-5753C35FC2EA}" presName="accentRepeatNode" presStyleLbl="solidFgAcc1" presStyleIdx="0" presStyleCnt="5"/>
      <dgm:spPr/>
      <dgm:t>
        <a:bodyPr/>
        <a:lstStyle/>
        <a:p>
          <a:endParaRPr lang="ru-RU"/>
        </a:p>
      </dgm:t>
    </dgm:pt>
    <dgm:pt modelId="{7D08F00E-63CC-4829-8AA7-507DE868C3E2}" type="pres">
      <dgm:prSet presAssocID="{6986C4B9-B145-472D-B5FE-F8225511AC7D}" presName="text_2" presStyleLbl="node1" presStyleIdx="1" presStyleCnt="5">
        <dgm:presLayoutVars>
          <dgm:bulletEnabled val="1"/>
        </dgm:presLayoutVars>
      </dgm:prSet>
      <dgm:spPr/>
      <dgm:t>
        <a:bodyPr/>
        <a:lstStyle/>
        <a:p>
          <a:endParaRPr lang="ru-RU"/>
        </a:p>
      </dgm:t>
    </dgm:pt>
    <dgm:pt modelId="{102EC73A-7851-4C2D-AFCB-65E5091734F0}" type="pres">
      <dgm:prSet presAssocID="{6986C4B9-B145-472D-B5FE-F8225511AC7D}" presName="accent_2" presStyleCnt="0"/>
      <dgm:spPr/>
    </dgm:pt>
    <dgm:pt modelId="{7FF197B5-19DF-437E-8EA4-F5EF1D7448A3}" type="pres">
      <dgm:prSet presAssocID="{6986C4B9-B145-472D-B5FE-F8225511AC7D}" presName="accentRepeatNode" presStyleLbl="solidFgAcc1" presStyleIdx="1" presStyleCnt="5"/>
      <dgm:spPr/>
      <dgm:t>
        <a:bodyPr/>
        <a:lstStyle/>
        <a:p>
          <a:endParaRPr lang="ru-RU"/>
        </a:p>
      </dgm:t>
    </dgm:pt>
    <dgm:pt modelId="{2CF3FDC1-BBA2-43CA-8B84-12839BB632B6}" type="pres">
      <dgm:prSet presAssocID="{AF01EF08-2799-4C6A-929A-2A15551D8D32}" presName="text_3" presStyleLbl="node1" presStyleIdx="2" presStyleCnt="5">
        <dgm:presLayoutVars>
          <dgm:bulletEnabled val="1"/>
        </dgm:presLayoutVars>
      </dgm:prSet>
      <dgm:spPr/>
      <dgm:t>
        <a:bodyPr/>
        <a:lstStyle/>
        <a:p>
          <a:endParaRPr lang="ru-RU"/>
        </a:p>
      </dgm:t>
    </dgm:pt>
    <dgm:pt modelId="{08E95451-C8BF-4BCA-96EC-C1FC8EB8EB6B}" type="pres">
      <dgm:prSet presAssocID="{AF01EF08-2799-4C6A-929A-2A15551D8D32}" presName="accent_3" presStyleCnt="0"/>
      <dgm:spPr/>
    </dgm:pt>
    <dgm:pt modelId="{AEA2F258-E6EB-4F32-89BB-D45632EC2648}" type="pres">
      <dgm:prSet presAssocID="{AF01EF08-2799-4C6A-929A-2A15551D8D32}" presName="accentRepeatNode" presStyleLbl="solidFgAcc1" presStyleIdx="2" presStyleCnt="5"/>
      <dgm:spPr/>
      <dgm:t>
        <a:bodyPr/>
        <a:lstStyle/>
        <a:p>
          <a:endParaRPr lang="ru-RU"/>
        </a:p>
      </dgm:t>
    </dgm:pt>
    <dgm:pt modelId="{02D54272-9E6A-4E8E-BA94-3B20F042AE8B}" type="pres">
      <dgm:prSet presAssocID="{A72E44ED-20D6-43BA-8BFB-3D49339C0985}" presName="text_4" presStyleLbl="node1" presStyleIdx="3" presStyleCnt="5">
        <dgm:presLayoutVars>
          <dgm:bulletEnabled val="1"/>
        </dgm:presLayoutVars>
      </dgm:prSet>
      <dgm:spPr/>
      <dgm:t>
        <a:bodyPr/>
        <a:lstStyle/>
        <a:p>
          <a:endParaRPr lang="ru-RU"/>
        </a:p>
      </dgm:t>
    </dgm:pt>
    <dgm:pt modelId="{7AFC0789-924C-40D0-9A32-44EC9E6AD323}" type="pres">
      <dgm:prSet presAssocID="{A72E44ED-20D6-43BA-8BFB-3D49339C0985}" presName="accent_4" presStyleCnt="0"/>
      <dgm:spPr/>
    </dgm:pt>
    <dgm:pt modelId="{C7062D9B-4A87-46F0-8AA9-37927D866D8E}" type="pres">
      <dgm:prSet presAssocID="{A72E44ED-20D6-43BA-8BFB-3D49339C0985}" presName="accentRepeatNode" presStyleLbl="solidFgAcc1" presStyleIdx="3" presStyleCnt="5"/>
      <dgm:spPr/>
      <dgm:t>
        <a:bodyPr/>
        <a:lstStyle/>
        <a:p>
          <a:endParaRPr lang="ru-RU"/>
        </a:p>
      </dgm:t>
    </dgm:pt>
    <dgm:pt modelId="{A6A6F5BE-0D12-4ACF-84C6-CDC22CBEB267}" type="pres">
      <dgm:prSet presAssocID="{3ABBCC88-4534-43AC-BF89-CBA3FF1D5FF1}" presName="text_5" presStyleLbl="node1" presStyleIdx="4" presStyleCnt="5">
        <dgm:presLayoutVars>
          <dgm:bulletEnabled val="1"/>
        </dgm:presLayoutVars>
      </dgm:prSet>
      <dgm:spPr/>
      <dgm:t>
        <a:bodyPr/>
        <a:lstStyle/>
        <a:p>
          <a:endParaRPr lang="ru-RU"/>
        </a:p>
      </dgm:t>
    </dgm:pt>
    <dgm:pt modelId="{67D753EB-6B75-467C-9332-34EDEEE3DD01}" type="pres">
      <dgm:prSet presAssocID="{3ABBCC88-4534-43AC-BF89-CBA3FF1D5FF1}" presName="accent_5" presStyleCnt="0"/>
      <dgm:spPr/>
    </dgm:pt>
    <dgm:pt modelId="{9D5879F5-67C6-4A7B-8E54-3BDB26C031C0}" type="pres">
      <dgm:prSet presAssocID="{3ABBCC88-4534-43AC-BF89-CBA3FF1D5FF1}" presName="accentRepeatNode" presStyleLbl="solidFgAcc1" presStyleIdx="4" presStyleCnt="5"/>
      <dgm:spPr/>
    </dgm:pt>
  </dgm:ptLst>
  <dgm:cxnLst>
    <dgm:cxn modelId="{41F5046C-E5FB-4F44-B16D-9AEA25F40187}" type="presOf" srcId="{F84F6C66-5521-40C2-99FF-C86F056ED85A}" destId="{CC40E849-C888-4AC7-910D-E24D8544BF0D}" srcOrd="0" destOrd="0" presId="urn:microsoft.com/office/officeart/2008/layout/VerticalCurvedList"/>
    <dgm:cxn modelId="{AA12733F-E9AE-4BF9-8B87-079B3FF10231}" srcId="{F84F6C66-5521-40C2-99FF-C86F056ED85A}" destId="{6986C4B9-B145-472D-B5FE-F8225511AC7D}" srcOrd="1" destOrd="0" parTransId="{739FDE78-2533-4329-8AC3-3A63DB680452}" sibTransId="{60A19B1F-4756-4B09-ADE7-D83714F4E966}"/>
    <dgm:cxn modelId="{653754CE-5203-46C4-9F51-F54061395732}" type="presOf" srcId="{AF01EF08-2799-4C6A-929A-2A15551D8D32}" destId="{2CF3FDC1-BBA2-43CA-8B84-12839BB632B6}" srcOrd="0" destOrd="0" presId="urn:microsoft.com/office/officeart/2008/layout/VerticalCurvedList"/>
    <dgm:cxn modelId="{3527A256-8B20-4513-AA58-DA24E2AF3AE0}" type="presOf" srcId="{FEE30B3A-C4F8-4EC6-8EA4-5753C35FC2EA}" destId="{6686BB53-5A98-4F6E-B677-5418C173ABB2}" srcOrd="0" destOrd="0" presId="urn:microsoft.com/office/officeart/2008/layout/VerticalCurvedList"/>
    <dgm:cxn modelId="{85866387-82CC-477F-80BE-5DD31A6DF943}" type="presOf" srcId="{309CF2EB-9F89-4689-B3E6-BCE404DB5074}" destId="{30C4D84D-83B0-4115-B1BA-BB76086E6A0A}" srcOrd="0" destOrd="0" presId="urn:microsoft.com/office/officeart/2008/layout/VerticalCurvedList"/>
    <dgm:cxn modelId="{6FE00132-438A-4242-BF41-31910809B952}" type="presOf" srcId="{6986C4B9-B145-472D-B5FE-F8225511AC7D}" destId="{7D08F00E-63CC-4829-8AA7-507DE868C3E2}" srcOrd="0" destOrd="0" presId="urn:microsoft.com/office/officeart/2008/layout/VerticalCurvedList"/>
    <dgm:cxn modelId="{87A77F23-99C9-4787-BAC0-A378B6B09F72}" srcId="{F84F6C66-5521-40C2-99FF-C86F056ED85A}" destId="{FEE30B3A-C4F8-4EC6-8EA4-5753C35FC2EA}" srcOrd="0" destOrd="0" parTransId="{1D84F916-3CFF-412E-BF63-BD08EBD75A9E}" sibTransId="{309CF2EB-9F89-4689-B3E6-BCE404DB5074}"/>
    <dgm:cxn modelId="{21355851-7154-443D-B2FD-8DD1657782CE}" srcId="{F84F6C66-5521-40C2-99FF-C86F056ED85A}" destId="{AF01EF08-2799-4C6A-929A-2A15551D8D32}" srcOrd="2" destOrd="0" parTransId="{ECCF450B-01A7-4768-BEA0-6B0BAEEC488E}" sibTransId="{C70B2A5A-3523-499F-B32C-4564AFC3CDF7}"/>
    <dgm:cxn modelId="{86B0C289-A366-49BD-A081-2FBC2F7B51EC}" srcId="{F84F6C66-5521-40C2-99FF-C86F056ED85A}" destId="{3ABBCC88-4534-43AC-BF89-CBA3FF1D5FF1}" srcOrd="4" destOrd="0" parTransId="{99E02236-A0E9-4DC6-9A6D-B26F6F9C8520}" sibTransId="{07E801EB-2AE5-4676-9B92-48A0C9D2EA2B}"/>
    <dgm:cxn modelId="{F282D1EB-AD1C-4B33-8DF0-463351622422}" type="presOf" srcId="{3ABBCC88-4534-43AC-BF89-CBA3FF1D5FF1}" destId="{A6A6F5BE-0D12-4ACF-84C6-CDC22CBEB267}" srcOrd="0" destOrd="0" presId="urn:microsoft.com/office/officeart/2008/layout/VerticalCurvedList"/>
    <dgm:cxn modelId="{436CE756-B9DB-449A-82D1-B4A2CE8FFB76}" type="presOf" srcId="{A72E44ED-20D6-43BA-8BFB-3D49339C0985}" destId="{02D54272-9E6A-4E8E-BA94-3B20F042AE8B}" srcOrd="0" destOrd="0" presId="urn:microsoft.com/office/officeart/2008/layout/VerticalCurvedList"/>
    <dgm:cxn modelId="{0112D811-2DA9-4E58-AE9D-962FE2A4A61D}" srcId="{F84F6C66-5521-40C2-99FF-C86F056ED85A}" destId="{A72E44ED-20D6-43BA-8BFB-3D49339C0985}" srcOrd="3" destOrd="0" parTransId="{77699D2A-0A7A-4462-B74C-D68DABE3F582}" sibTransId="{1A4B600A-EDBA-43AD-8598-AA4063970E68}"/>
    <dgm:cxn modelId="{CBB39713-9604-4FD8-B5FA-DDAF64B35EBE}" type="presParOf" srcId="{CC40E849-C888-4AC7-910D-E24D8544BF0D}" destId="{3170B91E-7745-44B8-97A4-A475B63696D5}" srcOrd="0" destOrd="0" presId="urn:microsoft.com/office/officeart/2008/layout/VerticalCurvedList"/>
    <dgm:cxn modelId="{22012E61-1079-4153-A1BF-983C7DC9B97A}" type="presParOf" srcId="{3170B91E-7745-44B8-97A4-A475B63696D5}" destId="{B63202F2-F136-4A53-BBC0-18A18E8C1FF9}" srcOrd="0" destOrd="0" presId="urn:microsoft.com/office/officeart/2008/layout/VerticalCurvedList"/>
    <dgm:cxn modelId="{5BC6BD11-628C-43F4-A772-7CF7505FF71F}" type="presParOf" srcId="{B63202F2-F136-4A53-BBC0-18A18E8C1FF9}" destId="{7E7B918D-80DD-4DD8-AF7E-2AC82BB8EC7D}" srcOrd="0" destOrd="0" presId="urn:microsoft.com/office/officeart/2008/layout/VerticalCurvedList"/>
    <dgm:cxn modelId="{FC99753F-4CB2-4146-9AD8-AB85EF0D316F}" type="presParOf" srcId="{B63202F2-F136-4A53-BBC0-18A18E8C1FF9}" destId="{30C4D84D-83B0-4115-B1BA-BB76086E6A0A}" srcOrd="1" destOrd="0" presId="urn:microsoft.com/office/officeart/2008/layout/VerticalCurvedList"/>
    <dgm:cxn modelId="{4AF675C7-288B-4BD6-9B07-00E85AA0D68C}" type="presParOf" srcId="{B63202F2-F136-4A53-BBC0-18A18E8C1FF9}" destId="{A159ED3E-2BCE-454E-809E-1592E13B2FD6}" srcOrd="2" destOrd="0" presId="urn:microsoft.com/office/officeart/2008/layout/VerticalCurvedList"/>
    <dgm:cxn modelId="{F033EB66-FF4E-4D73-A414-D7E2D5040F39}" type="presParOf" srcId="{B63202F2-F136-4A53-BBC0-18A18E8C1FF9}" destId="{566083D9-89B6-435D-846D-36DACD77A22D}" srcOrd="3" destOrd="0" presId="urn:microsoft.com/office/officeart/2008/layout/VerticalCurvedList"/>
    <dgm:cxn modelId="{9F9B29BC-7814-42A7-A9AA-4D500CD086C6}" type="presParOf" srcId="{3170B91E-7745-44B8-97A4-A475B63696D5}" destId="{6686BB53-5A98-4F6E-B677-5418C173ABB2}" srcOrd="1" destOrd="0" presId="urn:microsoft.com/office/officeart/2008/layout/VerticalCurvedList"/>
    <dgm:cxn modelId="{8A1A23A8-32D5-4789-83BF-EE9B4D83C8D7}" type="presParOf" srcId="{3170B91E-7745-44B8-97A4-A475B63696D5}" destId="{AC7C80F1-F11D-4DAE-8BDF-72F5FE129DBD}" srcOrd="2" destOrd="0" presId="urn:microsoft.com/office/officeart/2008/layout/VerticalCurvedList"/>
    <dgm:cxn modelId="{20FAC969-F845-4EAD-AAB8-DF0A3D4D5772}" type="presParOf" srcId="{AC7C80F1-F11D-4DAE-8BDF-72F5FE129DBD}" destId="{666F0470-AA64-4EAB-A3C2-C237F6CC60A4}" srcOrd="0" destOrd="0" presId="urn:microsoft.com/office/officeart/2008/layout/VerticalCurvedList"/>
    <dgm:cxn modelId="{F42C1415-3ABB-4435-A0A6-DA16749A29C6}" type="presParOf" srcId="{3170B91E-7745-44B8-97A4-A475B63696D5}" destId="{7D08F00E-63CC-4829-8AA7-507DE868C3E2}" srcOrd="3" destOrd="0" presId="urn:microsoft.com/office/officeart/2008/layout/VerticalCurvedList"/>
    <dgm:cxn modelId="{A4040155-5540-4EA1-9B48-E0FD3D0023CC}" type="presParOf" srcId="{3170B91E-7745-44B8-97A4-A475B63696D5}" destId="{102EC73A-7851-4C2D-AFCB-65E5091734F0}" srcOrd="4" destOrd="0" presId="urn:microsoft.com/office/officeart/2008/layout/VerticalCurvedList"/>
    <dgm:cxn modelId="{59985BB5-3412-4E0F-A8EB-FA993AED1338}" type="presParOf" srcId="{102EC73A-7851-4C2D-AFCB-65E5091734F0}" destId="{7FF197B5-19DF-437E-8EA4-F5EF1D7448A3}" srcOrd="0" destOrd="0" presId="urn:microsoft.com/office/officeart/2008/layout/VerticalCurvedList"/>
    <dgm:cxn modelId="{0AD40454-6F20-4CE4-A5E7-0F05E8E5EF14}" type="presParOf" srcId="{3170B91E-7745-44B8-97A4-A475B63696D5}" destId="{2CF3FDC1-BBA2-43CA-8B84-12839BB632B6}" srcOrd="5" destOrd="0" presId="urn:microsoft.com/office/officeart/2008/layout/VerticalCurvedList"/>
    <dgm:cxn modelId="{FFB28255-7561-408E-9D6C-B9CA75991F7C}" type="presParOf" srcId="{3170B91E-7745-44B8-97A4-A475B63696D5}" destId="{08E95451-C8BF-4BCA-96EC-C1FC8EB8EB6B}" srcOrd="6" destOrd="0" presId="urn:microsoft.com/office/officeart/2008/layout/VerticalCurvedList"/>
    <dgm:cxn modelId="{627ED1D7-7E51-4EC8-AB41-9A744C0ECA8E}" type="presParOf" srcId="{08E95451-C8BF-4BCA-96EC-C1FC8EB8EB6B}" destId="{AEA2F258-E6EB-4F32-89BB-D45632EC2648}" srcOrd="0" destOrd="0" presId="urn:microsoft.com/office/officeart/2008/layout/VerticalCurvedList"/>
    <dgm:cxn modelId="{B3F8FE1F-BEF5-478B-8B4F-D8A15856B1E0}" type="presParOf" srcId="{3170B91E-7745-44B8-97A4-A475B63696D5}" destId="{02D54272-9E6A-4E8E-BA94-3B20F042AE8B}" srcOrd="7" destOrd="0" presId="urn:microsoft.com/office/officeart/2008/layout/VerticalCurvedList"/>
    <dgm:cxn modelId="{08B2EADA-D995-4B28-BB92-8964BF327695}" type="presParOf" srcId="{3170B91E-7745-44B8-97A4-A475B63696D5}" destId="{7AFC0789-924C-40D0-9A32-44EC9E6AD323}" srcOrd="8" destOrd="0" presId="urn:microsoft.com/office/officeart/2008/layout/VerticalCurvedList"/>
    <dgm:cxn modelId="{0598042F-39F8-4541-AA29-0E500378C173}" type="presParOf" srcId="{7AFC0789-924C-40D0-9A32-44EC9E6AD323}" destId="{C7062D9B-4A87-46F0-8AA9-37927D866D8E}" srcOrd="0" destOrd="0" presId="urn:microsoft.com/office/officeart/2008/layout/VerticalCurvedList"/>
    <dgm:cxn modelId="{823F4DBF-B81B-45A6-8A6C-77E9712BDA19}" type="presParOf" srcId="{3170B91E-7745-44B8-97A4-A475B63696D5}" destId="{A6A6F5BE-0D12-4ACF-84C6-CDC22CBEB267}" srcOrd="9" destOrd="0" presId="urn:microsoft.com/office/officeart/2008/layout/VerticalCurvedList"/>
    <dgm:cxn modelId="{4569C8A7-C7BF-4B39-8A5E-7458AEDF8BDD}" type="presParOf" srcId="{3170B91E-7745-44B8-97A4-A475B63696D5}" destId="{67D753EB-6B75-467C-9332-34EDEEE3DD01}" srcOrd="10" destOrd="0" presId="urn:microsoft.com/office/officeart/2008/layout/VerticalCurvedList"/>
    <dgm:cxn modelId="{84FB66CF-19F2-451C-BF62-9833A074D049}" type="presParOf" srcId="{67D753EB-6B75-467C-9332-34EDEEE3DD01}" destId="{9D5879F5-67C6-4A7B-8E54-3BDB26C031C0}"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D8CA2D-C14E-47C4-881F-4359DCF3DA31}"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ru-RU"/>
        </a:p>
      </dgm:t>
    </dgm:pt>
    <dgm:pt modelId="{1EF13B4F-3252-4E3C-B339-151F98E1AA54}">
      <dgm:prSet phldrT="[Текст]" custT="1"/>
      <dgm:spPr>
        <a:solidFill>
          <a:schemeClr val="bg2">
            <a:lumMod val="75000"/>
          </a:schemeClr>
        </a:solidFill>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Обеспечение сбалансированности и повышение устойчивости бюджета</a:t>
          </a:r>
          <a:endParaRPr lang="ru-RU" sz="1400" dirty="0">
            <a:solidFill>
              <a:schemeClr val="tx1"/>
            </a:solidFill>
            <a:latin typeface="Times New Roman" panose="02020603050405020304" pitchFamily="18" charset="0"/>
            <a:cs typeface="Times New Roman" panose="02020603050405020304" pitchFamily="18" charset="0"/>
          </a:endParaRPr>
        </a:p>
      </dgm:t>
    </dgm:pt>
    <dgm:pt modelId="{C8BE725A-FF13-45D9-B7FE-9546BB3C2F99}" type="parTrans" cxnId="{57DB2C6B-938F-45D2-AEF5-9AA4FDF8C784}">
      <dgm:prSet/>
      <dgm:spPr/>
      <dgm:t>
        <a:bodyPr/>
        <a:lstStyle/>
        <a:p>
          <a:endParaRPr lang="ru-RU"/>
        </a:p>
      </dgm:t>
    </dgm:pt>
    <dgm:pt modelId="{4B42C90B-B7EB-440B-BF2B-372B6ABA6331}" type="sibTrans" cxnId="{57DB2C6B-938F-45D2-AEF5-9AA4FDF8C784}">
      <dgm:prSet/>
      <dgm:spPr/>
      <dgm:t>
        <a:bodyPr/>
        <a:lstStyle/>
        <a:p>
          <a:endParaRPr lang="ru-RU"/>
        </a:p>
      </dgm:t>
    </dgm:pt>
    <dgm:pt modelId="{BAF63970-0144-4B3A-8465-0431B034A068}">
      <dgm:prSet phldrT="[Текст]" custT="1"/>
      <dgm:spPr>
        <a:solidFill>
          <a:schemeClr val="bg2">
            <a:lumMod val="75000"/>
          </a:schemeClr>
        </a:solidFill>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Стратегическая </a:t>
          </a:r>
          <a:r>
            <a:rPr lang="ru-RU" sz="1400" dirty="0" err="1" smtClean="0">
              <a:solidFill>
                <a:schemeClr val="tx1"/>
              </a:solidFill>
              <a:latin typeface="Times New Roman" panose="02020603050405020304" pitchFamily="18" charset="0"/>
              <a:cs typeface="Times New Roman" panose="02020603050405020304" pitchFamily="18" charset="0"/>
            </a:rPr>
            <a:t>приоритизация</a:t>
          </a:r>
          <a:r>
            <a:rPr lang="ru-RU" sz="1400" dirty="0" smtClean="0">
              <a:solidFill>
                <a:schemeClr val="tx1"/>
              </a:solidFill>
              <a:latin typeface="Times New Roman" panose="02020603050405020304" pitchFamily="18" charset="0"/>
              <a:cs typeface="Times New Roman" panose="02020603050405020304" pitchFamily="18" charset="0"/>
            </a:rPr>
            <a:t> расходов, гарантированное исполнение социальных обязательств бюджета </a:t>
          </a:r>
          <a:endParaRPr lang="ru-RU" sz="1400" dirty="0">
            <a:solidFill>
              <a:schemeClr val="tx1"/>
            </a:solidFill>
            <a:latin typeface="Times New Roman" panose="02020603050405020304" pitchFamily="18" charset="0"/>
            <a:cs typeface="Times New Roman" panose="02020603050405020304" pitchFamily="18" charset="0"/>
          </a:endParaRPr>
        </a:p>
      </dgm:t>
    </dgm:pt>
    <dgm:pt modelId="{C6666B7D-68D9-4B9B-9C6B-0396B851FF52}" type="parTrans" cxnId="{88E8FE7A-FE59-4DD1-840B-D97F710ED740}">
      <dgm:prSet/>
      <dgm:spPr/>
      <dgm:t>
        <a:bodyPr/>
        <a:lstStyle/>
        <a:p>
          <a:endParaRPr lang="ru-RU"/>
        </a:p>
      </dgm:t>
    </dgm:pt>
    <dgm:pt modelId="{E9B7211B-5D9A-412E-9F07-64DC1C9B2FF0}" type="sibTrans" cxnId="{88E8FE7A-FE59-4DD1-840B-D97F710ED740}">
      <dgm:prSet/>
      <dgm:spPr/>
      <dgm:t>
        <a:bodyPr/>
        <a:lstStyle/>
        <a:p>
          <a:endParaRPr lang="ru-RU"/>
        </a:p>
      </dgm:t>
    </dgm:pt>
    <dgm:pt modelId="{4E190DFA-E90C-4B7E-B412-F85C85AECFE3}">
      <dgm:prSet phldrT="[Текст]" custT="1"/>
      <dgm:spPr>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Обеспечение достижения целей и показателей региональных проектов и муниципальных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a:t>
          </a:r>
          <a:endParaRPr lang="ru-RU" sz="1200" dirty="0">
            <a:solidFill>
              <a:schemeClr val="tx1"/>
            </a:solidFill>
            <a:latin typeface="Times New Roman" panose="02020603050405020304" pitchFamily="18" charset="0"/>
            <a:cs typeface="Times New Roman" panose="02020603050405020304" pitchFamily="18" charset="0"/>
          </a:endParaRPr>
        </a:p>
      </dgm:t>
    </dgm:pt>
    <dgm:pt modelId="{8CECB170-C8ED-46AE-9C7C-FF5DEEE8665C}" type="parTrans" cxnId="{E58E8B56-6ECA-4B23-BF7A-0A4886FCD4F7}">
      <dgm:prSet/>
      <dgm:spPr/>
      <dgm:t>
        <a:bodyPr/>
        <a:lstStyle/>
        <a:p>
          <a:endParaRPr lang="ru-RU"/>
        </a:p>
      </dgm:t>
    </dgm:pt>
    <dgm:pt modelId="{67CE47C6-F62A-4905-864E-09DBC4ECE97B}" type="sibTrans" cxnId="{E58E8B56-6ECA-4B23-BF7A-0A4886FCD4F7}">
      <dgm:prSet/>
      <dgm:spPr/>
      <dgm:t>
        <a:bodyPr/>
        <a:lstStyle/>
        <a:p>
          <a:endParaRPr lang="ru-RU"/>
        </a:p>
      </dgm:t>
    </dgm:pt>
    <dgm:pt modelId="{25F4D164-0A41-4784-92A2-C71E5D877C9A}" type="pres">
      <dgm:prSet presAssocID="{59D8CA2D-C14E-47C4-881F-4359DCF3DA31}" presName="linearFlow" presStyleCnt="0">
        <dgm:presLayoutVars>
          <dgm:dir/>
          <dgm:resizeHandles val="exact"/>
        </dgm:presLayoutVars>
      </dgm:prSet>
      <dgm:spPr/>
      <dgm:t>
        <a:bodyPr/>
        <a:lstStyle/>
        <a:p>
          <a:endParaRPr lang="ru-RU"/>
        </a:p>
      </dgm:t>
    </dgm:pt>
    <dgm:pt modelId="{5A092272-B21C-434C-BDCC-8FDBAF5A9DF0}" type="pres">
      <dgm:prSet presAssocID="{1EF13B4F-3252-4E3C-B339-151F98E1AA54}" presName="composite" presStyleCnt="0"/>
      <dgm:spPr/>
    </dgm:pt>
    <dgm:pt modelId="{F809C857-96F3-4678-BCCC-F99D1512783A}" type="pres">
      <dgm:prSet presAssocID="{1EF13B4F-3252-4E3C-B339-151F98E1AA54}"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solidFill>
            <a:schemeClr val="tx1">
              <a:lumMod val="75000"/>
              <a:lumOff val="25000"/>
            </a:schemeClr>
          </a:solidFill>
        </a:ln>
      </dgm:spPr>
      <dgm:t>
        <a:bodyPr/>
        <a:lstStyle/>
        <a:p>
          <a:endParaRPr lang="ru-RU"/>
        </a:p>
      </dgm:t>
    </dgm:pt>
    <dgm:pt modelId="{EAB40BD9-A807-463F-A326-36BD63120954}" type="pres">
      <dgm:prSet presAssocID="{1EF13B4F-3252-4E3C-B339-151F98E1AA54}" presName="txShp" presStyleLbl="node1" presStyleIdx="0" presStyleCnt="3" custScaleX="107046">
        <dgm:presLayoutVars>
          <dgm:bulletEnabled val="1"/>
        </dgm:presLayoutVars>
      </dgm:prSet>
      <dgm:spPr/>
      <dgm:t>
        <a:bodyPr/>
        <a:lstStyle/>
        <a:p>
          <a:endParaRPr lang="ru-RU"/>
        </a:p>
      </dgm:t>
    </dgm:pt>
    <dgm:pt modelId="{C21771E8-4ACC-4EC4-B352-8764F679B85F}" type="pres">
      <dgm:prSet presAssocID="{4B42C90B-B7EB-440B-BF2B-372B6ABA6331}" presName="spacing" presStyleCnt="0"/>
      <dgm:spPr/>
    </dgm:pt>
    <dgm:pt modelId="{60D8B06C-D115-4BC2-BFF0-81E91B1B24BC}" type="pres">
      <dgm:prSet presAssocID="{BAF63970-0144-4B3A-8465-0431B034A068}" presName="composite" presStyleCnt="0"/>
      <dgm:spPr/>
    </dgm:pt>
    <dgm:pt modelId="{73C3013D-78B4-47C4-9E5F-A96D2C58568E}" type="pres">
      <dgm:prSet presAssocID="{BAF63970-0144-4B3A-8465-0431B034A068}"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a:solidFill>
            <a:schemeClr val="tx1">
              <a:lumMod val="75000"/>
              <a:lumOff val="25000"/>
            </a:schemeClr>
          </a:solidFill>
        </a:ln>
      </dgm:spPr>
      <dgm:t>
        <a:bodyPr/>
        <a:lstStyle/>
        <a:p>
          <a:endParaRPr lang="ru-RU"/>
        </a:p>
      </dgm:t>
    </dgm:pt>
    <dgm:pt modelId="{AA8E34BE-B114-42E4-B40C-44C7F4561E63}" type="pres">
      <dgm:prSet presAssocID="{BAF63970-0144-4B3A-8465-0431B034A068}" presName="txShp" presStyleLbl="node1" presStyleIdx="1" presStyleCnt="3" custScaleX="106456">
        <dgm:presLayoutVars>
          <dgm:bulletEnabled val="1"/>
        </dgm:presLayoutVars>
      </dgm:prSet>
      <dgm:spPr/>
      <dgm:t>
        <a:bodyPr/>
        <a:lstStyle/>
        <a:p>
          <a:endParaRPr lang="ru-RU"/>
        </a:p>
      </dgm:t>
    </dgm:pt>
    <dgm:pt modelId="{DA9964DA-086F-4D94-BF0E-BC4FFE1EE6BE}" type="pres">
      <dgm:prSet presAssocID="{E9B7211B-5D9A-412E-9F07-64DC1C9B2FF0}" presName="spacing" presStyleCnt="0"/>
      <dgm:spPr/>
    </dgm:pt>
    <dgm:pt modelId="{36F68740-0C87-45FB-9976-430085F98233}" type="pres">
      <dgm:prSet presAssocID="{4E190DFA-E90C-4B7E-B412-F85C85AECFE3}" presName="composite" presStyleCnt="0"/>
      <dgm:spPr/>
    </dgm:pt>
    <dgm:pt modelId="{A9A09C50-4CA2-4E95-B1F2-91CFDA75C6D6}" type="pres">
      <dgm:prSet presAssocID="{4E190DFA-E90C-4B7E-B412-F85C85AECFE3}"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chemeClr val="tx1">
              <a:lumMod val="75000"/>
              <a:lumOff val="25000"/>
            </a:schemeClr>
          </a:solidFill>
        </a:ln>
      </dgm:spPr>
      <dgm:t>
        <a:bodyPr/>
        <a:lstStyle/>
        <a:p>
          <a:endParaRPr lang="ru-RU"/>
        </a:p>
      </dgm:t>
    </dgm:pt>
    <dgm:pt modelId="{60BAD2B0-F4C4-45A6-9423-077E44969997}" type="pres">
      <dgm:prSet presAssocID="{4E190DFA-E90C-4B7E-B412-F85C85AECFE3}" presName="txShp" presStyleLbl="node1" presStyleIdx="2" presStyleCnt="3" custScaleX="115256" custScaleY="183907">
        <dgm:presLayoutVars>
          <dgm:bulletEnabled val="1"/>
        </dgm:presLayoutVars>
      </dgm:prSet>
      <dgm:spPr/>
      <dgm:t>
        <a:bodyPr/>
        <a:lstStyle/>
        <a:p>
          <a:endParaRPr lang="ru-RU"/>
        </a:p>
      </dgm:t>
    </dgm:pt>
  </dgm:ptLst>
  <dgm:cxnLst>
    <dgm:cxn modelId="{D4285913-0EEB-45BF-A246-2E13BC1D72B7}" type="presOf" srcId="{1EF13B4F-3252-4E3C-B339-151F98E1AA54}" destId="{EAB40BD9-A807-463F-A326-36BD63120954}" srcOrd="0" destOrd="0" presId="urn:microsoft.com/office/officeart/2005/8/layout/vList3"/>
    <dgm:cxn modelId="{1949EAB8-D962-40D2-BEA9-4377FD08472F}" type="presOf" srcId="{BAF63970-0144-4B3A-8465-0431B034A068}" destId="{AA8E34BE-B114-42E4-B40C-44C7F4561E63}" srcOrd="0" destOrd="0" presId="urn:microsoft.com/office/officeart/2005/8/layout/vList3"/>
    <dgm:cxn modelId="{88E8FE7A-FE59-4DD1-840B-D97F710ED740}" srcId="{59D8CA2D-C14E-47C4-881F-4359DCF3DA31}" destId="{BAF63970-0144-4B3A-8465-0431B034A068}" srcOrd="1" destOrd="0" parTransId="{C6666B7D-68D9-4B9B-9C6B-0396B851FF52}" sibTransId="{E9B7211B-5D9A-412E-9F07-64DC1C9B2FF0}"/>
    <dgm:cxn modelId="{E58E8B56-6ECA-4B23-BF7A-0A4886FCD4F7}" srcId="{59D8CA2D-C14E-47C4-881F-4359DCF3DA31}" destId="{4E190DFA-E90C-4B7E-B412-F85C85AECFE3}" srcOrd="2" destOrd="0" parTransId="{8CECB170-C8ED-46AE-9C7C-FF5DEEE8665C}" sibTransId="{67CE47C6-F62A-4905-864E-09DBC4ECE97B}"/>
    <dgm:cxn modelId="{A0A358E6-205E-47FB-94E3-9E344CD41CAD}" type="presOf" srcId="{59D8CA2D-C14E-47C4-881F-4359DCF3DA31}" destId="{25F4D164-0A41-4784-92A2-C71E5D877C9A}" srcOrd="0" destOrd="0" presId="urn:microsoft.com/office/officeart/2005/8/layout/vList3"/>
    <dgm:cxn modelId="{D8C2907E-3C69-41E0-949D-62F1AA15AA0B}" type="presOf" srcId="{4E190DFA-E90C-4B7E-B412-F85C85AECFE3}" destId="{60BAD2B0-F4C4-45A6-9423-077E44969997}" srcOrd="0" destOrd="0" presId="urn:microsoft.com/office/officeart/2005/8/layout/vList3"/>
    <dgm:cxn modelId="{57DB2C6B-938F-45D2-AEF5-9AA4FDF8C784}" srcId="{59D8CA2D-C14E-47C4-881F-4359DCF3DA31}" destId="{1EF13B4F-3252-4E3C-B339-151F98E1AA54}" srcOrd="0" destOrd="0" parTransId="{C8BE725A-FF13-45D9-B7FE-9546BB3C2F99}" sibTransId="{4B42C90B-B7EB-440B-BF2B-372B6ABA6331}"/>
    <dgm:cxn modelId="{987D3789-E63C-4A2B-8633-7634DC00C28F}" type="presParOf" srcId="{25F4D164-0A41-4784-92A2-C71E5D877C9A}" destId="{5A092272-B21C-434C-BDCC-8FDBAF5A9DF0}" srcOrd="0" destOrd="0" presId="urn:microsoft.com/office/officeart/2005/8/layout/vList3"/>
    <dgm:cxn modelId="{491B0E3F-804B-42F5-B32B-2357470247F8}" type="presParOf" srcId="{5A092272-B21C-434C-BDCC-8FDBAF5A9DF0}" destId="{F809C857-96F3-4678-BCCC-F99D1512783A}" srcOrd="0" destOrd="0" presId="urn:microsoft.com/office/officeart/2005/8/layout/vList3"/>
    <dgm:cxn modelId="{238D1628-4C18-400F-B3CA-D762CB8D7645}" type="presParOf" srcId="{5A092272-B21C-434C-BDCC-8FDBAF5A9DF0}" destId="{EAB40BD9-A807-463F-A326-36BD63120954}" srcOrd="1" destOrd="0" presId="urn:microsoft.com/office/officeart/2005/8/layout/vList3"/>
    <dgm:cxn modelId="{31AC9A13-15B7-4B03-BCB6-5DC3F83F333B}" type="presParOf" srcId="{25F4D164-0A41-4784-92A2-C71E5D877C9A}" destId="{C21771E8-4ACC-4EC4-B352-8764F679B85F}" srcOrd="1" destOrd="0" presId="urn:microsoft.com/office/officeart/2005/8/layout/vList3"/>
    <dgm:cxn modelId="{9AFB1F88-92D5-448E-A321-7EFC86F9CC32}" type="presParOf" srcId="{25F4D164-0A41-4784-92A2-C71E5D877C9A}" destId="{60D8B06C-D115-4BC2-BFF0-81E91B1B24BC}" srcOrd="2" destOrd="0" presId="urn:microsoft.com/office/officeart/2005/8/layout/vList3"/>
    <dgm:cxn modelId="{8A272D01-93B9-4C1A-92D5-88526FE2276B}" type="presParOf" srcId="{60D8B06C-D115-4BC2-BFF0-81E91B1B24BC}" destId="{73C3013D-78B4-47C4-9E5F-A96D2C58568E}" srcOrd="0" destOrd="0" presId="urn:microsoft.com/office/officeart/2005/8/layout/vList3"/>
    <dgm:cxn modelId="{09BCAFCC-6BC2-4E5D-878C-CA9F647F8D6F}" type="presParOf" srcId="{60D8B06C-D115-4BC2-BFF0-81E91B1B24BC}" destId="{AA8E34BE-B114-42E4-B40C-44C7F4561E63}" srcOrd="1" destOrd="0" presId="urn:microsoft.com/office/officeart/2005/8/layout/vList3"/>
    <dgm:cxn modelId="{211EFCF1-DB83-459C-9796-BDC38581B059}" type="presParOf" srcId="{25F4D164-0A41-4784-92A2-C71E5D877C9A}" destId="{DA9964DA-086F-4D94-BF0E-BC4FFE1EE6BE}" srcOrd="3" destOrd="0" presId="urn:microsoft.com/office/officeart/2005/8/layout/vList3"/>
    <dgm:cxn modelId="{CE9B576F-A5DA-4321-A0A6-76930D81A96B}" type="presParOf" srcId="{25F4D164-0A41-4784-92A2-C71E5D877C9A}" destId="{36F68740-0C87-45FB-9976-430085F98233}" srcOrd="4" destOrd="0" presId="urn:microsoft.com/office/officeart/2005/8/layout/vList3"/>
    <dgm:cxn modelId="{1EF73555-E1B1-4EF9-BAA1-4B48184F84A0}" type="presParOf" srcId="{36F68740-0C87-45FB-9976-430085F98233}" destId="{A9A09C50-4CA2-4E95-B1F2-91CFDA75C6D6}" srcOrd="0" destOrd="0" presId="urn:microsoft.com/office/officeart/2005/8/layout/vList3"/>
    <dgm:cxn modelId="{025668B2-D786-4ED5-AC73-CB96C52CF9B4}" type="presParOf" srcId="{36F68740-0C87-45FB-9976-430085F98233}" destId="{60BAD2B0-F4C4-45A6-9423-077E4496999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007B78-BE26-4A72-875D-72A2D15D32BC}" type="doc">
      <dgm:prSet loTypeId="urn:microsoft.com/office/officeart/2005/8/layout/vList3" loCatId="list" qsTypeId="urn:microsoft.com/office/officeart/2005/8/quickstyle/3d1" qsCatId="3D" csTypeId="urn:microsoft.com/office/officeart/2005/8/colors/accent1_2" csCatId="accent1" phldr="1"/>
      <dgm:spPr/>
    </dgm:pt>
    <dgm:pt modelId="{743152BD-9924-4E7F-9668-EFFC65ABDFD2}">
      <dgm:prSet phldrT="[Текст]"/>
      <dgm:spPr>
        <a:solidFill>
          <a:schemeClr val="bg2">
            <a:lumMod val="75000"/>
          </a:schemeClr>
        </a:solidFill>
      </dgm:spPr>
      <dgm:t>
        <a:bodyPr/>
        <a:lstStyle/>
        <a:p>
          <a:r>
            <a:rPr lang="ru-RU" dirty="0" smtClean="0">
              <a:solidFill>
                <a:schemeClr val="tx1"/>
              </a:solidFill>
              <a:latin typeface="Times New Roman" panose="02020603050405020304" pitchFamily="18" charset="0"/>
              <a:cs typeface="Times New Roman" panose="02020603050405020304" pitchFamily="18" charset="0"/>
            </a:rPr>
            <a:t> Недопущение необоснованного роста муниципального долга и неисполнения долговых обязательств</a:t>
          </a:r>
          <a:endParaRPr lang="ru-RU" dirty="0">
            <a:solidFill>
              <a:schemeClr val="tx1"/>
            </a:solidFill>
            <a:latin typeface="Times New Roman" panose="02020603050405020304" pitchFamily="18" charset="0"/>
            <a:cs typeface="Times New Roman" panose="02020603050405020304" pitchFamily="18" charset="0"/>
          </a:endParaRPr>
        </a:p>
      </dgm:t>
    </dgm:pt>
    <dgm:pt modelId="{1CA74BDF-EF3C-4DE7-8BA5-5846D97771AA}" type="parTrans" cxnId="{C64B0F0C-190E-48E5-8456-3537CDDD0830}">
      <dgm:prSet/>
      <dgm:spPr/>
      <dgm:t>
        <a:bodyPr/>
        <a:lstStyle/>
        <a:p>
          <a:endParaRPr lang="ru-RU"/>
        </a:p>
      </dgm:t>
    </dgm:pt>
    <dgm:pt modelId="{2388BD60-E54A-4748-9832-3A511C4E402B}" type="sibTrans" cxnId="{C64B0F0C-190E-48E5-8456-3537CDDD0830}">
      <dgm:prSet/>
      <dgm:spPr/>
      <dgm:t>
        <a:bodyPr/>
        <a:lstStyle/>
        <a:p>
          <a:endParaRPr lang="ru-RU"/>
        </a:p>
      </dgm:t>
    </dgm:pt>
    <dgm:pt modelId="{512A9302-F01F-4C36-BBB7-732EDA2997B7}">
      <dgm:prSet phldrT="[Текст]"/>
      <dgm:spPr>
        <a:solidFill>
          <a:schemeClr val="bg2">
            <a:lumMod val="75000"/>
          </a:schemeClr>
        </a:solidFill>
      </dgm:spPr>
      <dgm:t>
        <a:bodyPr/>
        <a:lstStyle/>
        <a:p>
          <a:r>
            <a:rPr lang="ru-RU" dirty="0" smtClean="0">
              <a:solidFill>
                <a:schemeClr val="tx1"/>
              </a:solidFill>
              <a:latin typeface="Times New Roman" panose="02020603050405020304" pitchFamily="18" charset="0"/>
              <a:cs typeface="Times New Roman" panose="02020603050405020304" pitchFamily="18" charset="0"/>
            </a:rPr>
            <a:t>Привлечение объема муниципальных заимствований, способных обеспечить решение социально-экономических задач по развитию района</a:t>
          </a:r>
          <a:endParaRPr lang="ru-RU" dirty="0">
            <a:solidFill>
              <a:schemeClr val="tx1"/>
            </a:solidFill>
            <a:latin typeface="Times New Roman" panose="02020603050405020304" pitchFamily="18" charset="0"/>
            <a:cs typeface="Times New Roman" panose="02020603050405020304" pitchFamily="18" charset="0"/>
          </a:endParaRPr>
        </a:p>
      </dgm:t>
    </dgm:pt>
    <dgm:pt modelId="{20E4B86B-CF66-45CA-A08C-6F8B8874FFA2}" type="parTrans" cxnId="{BB9FEABB-9847-439E-B677-E30187CD79A1}">
      <dgm:prSet/>
      <dgm:spPr/>
      <dgm:t>
        <a:bodyPr/>
        <a:lstStyle/>
        <a:p>
          <a:endParaRPr lang="ru-RU"/>
        </a:p>
      </dgm:t>
    </dgm:pt>
    <dgm:pt modelId="{155A6899-637F-4E92-944B-181CB21CF66F}" type="sibTrans" cxnId="{BB9FEABB-9847-439E-B677-E30187CD79A1}">
      <dgm:prSet/>
      <dgm:spPr/>
      <dgm:t>
        <a:bodyPr/>
        <a:lstStyle/>
        <a:p>
          <a:endParaRPr lang="ru-RU"/>
        </a:p>
      </dgm:t>
    </dgm:pt>
    <dgm:pt modelId="{D70C2C8F-9843-4434-86EC-4AE2923F73ED}">
      <dgm:prSet phldrT="[Текст]"/>
      <dgm:spPr>
        <a:solidFill>
          <a:schemeClr val="bg2">
            <a:lumMod val="75000"/>
          </a:schemeClr>
        </a:solidFill>
      </dgm:spPr>
      <dgm:t>
        <a:bodyPr/>
        <a:lstStyle/>
        <a:p>
          <a:r>
            <a:rPr lang="ru-RU" dirty="0" smtClean="0">
              <a:solidFill>
                <a:schemeClr val="tx1"/>
              </a:solidFill>
              <a:latin typeface="Times New Roman" panose="02020603050405020304" pitchFamily="18" charset="0"/>
              <a:cs typeface="Times New Roman" panose="02020603050405020304" pitchFamily="18" charset="0"/>
            </a:rPr>
            <a:t>Проведение мероприятий, направленных на снижение расходов по обслуживанию муниципального долга</a:t>
          </a:r>
          <a:endParaRPr lang="ru-RU" dirty="0">
            <a:solidFill>
              <a:schemeClr val="tx1"/>
            </a:solidFill>
            <a:latin typeface="Times New Roman" panose="02020603050405020304" pitchFamily="18" charset="0"/>
            <a:cs typeface="Times New Roman" panose="02020603050405020304" pitchFamily="18" charset="0"/>
          </a:endParaRPr>
        </a:p>
      </dgm:t>
    </dgm:pt>
    <dgm:pt modelId="{FEDC8106-8824-44F6-8E50-B78D8D286215}" type="parTrans" cxnId="{E21DB955-A13D-4BB1-83E6-B6E793E6A889}">
      <dgm:prSet/>
      <dgm:spPr/>
      <dgm:t>
        <a:bodyPr/>
        <a:lstStyle/>
        <a:p>
          <a:endParaRPr lang="ru-RU"/>
        </a:p>
      </dgm:t>
    </dgm:pt>
    <dgm:pt modelId="{7FC595D8-D5F2-4434-9B67-B90C963FE129}" type="sibTrans" cxnId="{E21DB955-A13D-4BB1-83E6-B6E793E6A889}">
      <dgm:prSet/>
      <dgm:spPr/>
      <dgm:t>
        <a:bodyPr/>
        <a:lstStyle/>
        <a:p>
          <a:endParaRPr lang="ru-RU"/>
        </a:p>
      </dgm:t>
    </dgm:pt>
    <dgm:pt modelId="{3A2A1616-1155-4AEE-A5B8-830D2C548A7E}" type="pres">
      <dgm:prSet presAssocID="{07007B78-BE26-4A72-875D-72A2D15D32BC}" presName="linearFlow" presStyleCnt="0">
        <dgm:presLayoutVars>
          <dgm:dir/>
          <dgm:resizeHandles val="exact"/>
        </dgm:presLayoutVars>
      </dgm:prSet>
      <dgm:spPr/>
    </dgm:pt>
    <dgm:pt modelId="{7526A157-FD7E-4FA9-A219-73106BD16AA9}" type="pres">
      <dgm:prSet presAssocID="{743152BD-9924-4E7F-9668-EFFC65ABDFD2}" presName="composite" presStyleCnt="0"/>
      <dgm:spPr/>
    </dgm:pt>
    <dgm:pt modelId="{67718B4B-EF46-4378-A347-A97D59CA5429}" type="pres">
      <dgm:prSet presAssocID="{743152BD-9924-4E7F-9668-EFFC65ABDFD2}"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a:solidFill>
            <a:schemeClr val="tx1">
              <a:lumMod val="75000"/>
              <a:lumOff val="25000"/>
            </a:schemeClr>
          </a:solidFill>
        </a:ln>
      </dgm:spPr>
    </dgm:pt>
    <dgm:pt modelId="{21FD4CB5-2CC8-4661-BD47-F0E174A6C8B4}" type="pres">
      <dgm:prSet presAssocID="{743152BD-9924-4E7F-9668-EFFC65ABDFD2}" presName="txShp" presStyleLbl="node1" presStyleIdx="0" presStyleCnt="3">
        <dgm:presLayoutVars>
          <dgm:bulletEnabled val="1"/>
        </dgm:presLayoutVars>
      </dgm:prSet>
      <dgm:spPr/>
      <dgm:t>
        <a:bodyPr/>
        <a:lstStyle/>
        <a:p>
          <a:endParaRPr lang="ru-RU"/>
        </a:p>
      </dgm:t>
    </dgm:pt>
    <dgm:pt modelId="{D09D4307-1F83-42F3-AF46-DE768E96E322}" type="pres">
      <dgm:prSet presAssocID="{2388BD60-E54A-4748-9832-3A511C4E402B}" presName="spacing" presStyleCnt="0"/>
      <dgm:spPr/>
    </dgm:pt>
    <dgm:pt modelId="{2E144FDE-2600-4666-BC21-D5506721D74A}" type="pres">
      <dgm:prSet presAssocID="{512A9302-F01F-4C36-BBB7-732EDA2997B7}" presName="composite" presStyleCnt="0"/>
      <dgm:spPr/>
    </dgm:pt>
    <dgm:pt modelId="{1FFFFB2A-ED5B-4F1C-A72E-0C1BB6F2C783}" type="pres">
      <dgm:prSet presAssocID="{512A9302-F01F-4C36-BBB7-732EDA2997B7}"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chemeClr val="tx1">
              <a:lumMod val="75000"/>
              <a:lumOff val="25000"/>
            </a:schemeClr>
          </a:solidFill>
        </a:ln>
      </dgm:spPr>
    </dgm:pt>
    <dgm:pt modelId="{7304A90D-E2F0-485B-A335-7CFB93EBE2F2}" type="pres">
      <dgm:prSet presAssocID="{512A9302-F01F-4C36-BBB7-732EDA2997B7}" presName="txShp" presStyleLbl="node1" presStyleIdx="1" presStyleCnt="3">
        <dgm:presLayoutVars>
          <dgm:bulletEnabled val="1"/>
        </dgm:presLayoutVars>
      </dgm:prSet>
      <dgm:spPr/>
      <dgm:t>
        <a:bodyPr/>
        <a:lstStyle/>
        <a:p>
          <a:endParaRPr lang="ru-RU"/>
        </a:p>
      </dgm:t>
    </dgm:pt>
    <dgm:pt modelId="{D6328AA6-F917-4FA3-B4EB-671B9531A4C7}" type="pres">
      <dgm:prSet presAssocID="{155A6899-637F-4E92-944B-181CB21CF66F}" presName="spacing" presStyleCnt="0"/>
      <dgm:spPr/>
    </dgm:pt>
    <dgm:pt modelId="{31E54536-9520-4150-B51C-674E8DE324CA}" type="pres">
      <dgm:prSet presAssocID="{D70C2C8F-9843-4434-86EC-4AE2923F73ED}" presName="composite" presStyleCnt="0"/>
      <dgm:spPr/>
    </dgm:pt>
    <dgm:pt modelId="{BD1D9C07-2C1B-450A-BC52-C98881AE20AA}" type="pres">
      <dgm:prSet presAssocID="{D70C2C8F-9843-4434-86EC-4AE2923F73ED}"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4000" r="-44000"/>
          </a:stretch>
        </a:blipFill>
        <a:ln>
          <a:solidFill>
            <a:schemeClr val="tx1">
              <a:lumMod val="75000"/>
              <a:lumOff val="25000"/>
            </a:schemeClr>
          </a:solidFill>
        </a:ln>
      </dgm:spPr>
    </dgm:pt>
    <dgm:pt modelId="{878B5DDA-55B7-4003-AF11-CBE8AC3D3A26}" type="pres">
      <dgm:prSet presAssocID="{D70C2C8F-9843-4434-86EC-4AE2923F73ED}" presName="txShp" presStyleLbl="node1" presStyleIdx="2" presStyleCnt="3" custScaleX="86445" custScaleY="119721" custLinFactNeighborX="3927" custLinFactNeighborY="-5365">
        <dgm:presLayoutVars>
          <dgm:bulletEnabled val="1"/>
        </dgm:presLayoutVars>
      </dgm:prSet>
      <dgm:spPr/>
      <dgm:t>
        <a:bodyPr/>
        <a:lstStyle/>
        <a:p>
          <a:endParaRPr lang="ru-RU"/>
        </a:p>
      </dgm:t>
    </dgm:pt>
  </dgm:ptLst>
  <dgm:cxnLst>
    <dgm:cxn modelId="{E21DB955-A13D-4BB1-83E6-B6E793E6A889}" srcId="{07007B78-BE26-4A72-875D-72A2D15D32BC}" destId="{D70C2C8F-9843-4434-86EC-4AE2923F73ED}" srcOrd="2" destOrd="0" parTransId="{FEDC8106-8824-44F6-8E50-B78D8D286215}" sibTransId="{7FC595D8-D5F2-4434-9B67-B90C963FE129}"/>
    <dgm:cxn modelId="{EEBB9529-B38E-4BA7-A266-DCBBC08B9CFC}" type="presOf" srcId="{07007B78-BE26-4A72-875D-72A2D15D32BC}" destId="{3A2A1616-1155-4AEE-A5B8-830D2C548A7E}" srcOrd="0" destOrd="0" presId="urn:microsoft.com/office/officeart/2005/8/layout/vList3"/>
    <dgm:cxn modelId="{00F3EA17-B317-426A-AD3B-EA8DA0C90FDD}" type="presOf" srcId="{D70C2C8F-9843-4434-86EC-4AE2923F73ED}" destId="{878B5DDA-55B7-4003-AF11-CBE8AC3D3A26}" srcOrd="0" destOrd="0" presId="urn:microsoft.com/office/officeart/2005/8/layout/vList3"/>
    <dgm:cxn modelId="{B672910F-0A59-485B-B116-6AAC27E9CA97}" type="presOf" srcId="{512A9302-F01F-4C36-BBB7-732EDA2997B7}" destId="{7304A90D-E2F0-485B-A335-7CFB93EBE2F2}" srcOrd="0" destOrd="0" presId="urn:microsoft.com/office/officeart/2005/8/layout/vList3"/>
    <dgm:cxn modelId="{BB9FEABB-9847-439E-B677-E30187CD79A1}" srcId="{07007B78-BE26-4A72-875D-72A2D15D32BC}" destId="{512A9302-F01F-4C36-BBB7-732EDA2997B7}" srcOrd="1" destOrd="0" parTransId="{20E4B86B-CF66-45CA-A08C-6F8B8874FFA2}" sibTransId="{155A6899-637F-4E92-944B-181CB21CF66F}"/>
    <dgm:cxn modelId="{C64B0F0C-190E-48E5-8456-3537CDDD0830}" srcId="{07007B78-BE26-4A72-875D-72A2D15D32BC}" destId="{743152BD-9924-4E7F-9668-EFFC65ABDFD2}" srcOrd="0" destOrd="0" parTransId="{1CA74BDF-EF3C-4DE7-8BA5-5846D97771AA}" sibTransId="{2388BD60-E54A-4748-9832-3A511C4E402B}"/>
    <dgm:cxn modelId="{B5F7A9E9-5E5A-4932-B6AE-DD9EE32C062A}" type="presOf" srcId="{743152BD-9924-4E7F-9668-EFFC65ABDFD2}" destId="{21FD4CB5-2CC8-4661-BD47-F0E174A6C8B4}" srcOrd="0" destOrd="0" presId="urn:microsoft.com/office/officeart/2005/8/layout/vList3"/>
    <dgm:cxn modelId="{A9F6C29C-8594-418C-87F6-C7283601C3AE}" type="presParOf" srcId="{3A2A1616-1155-4AEE-A5B8-830D2C548A7E}" destId="{7526A157-FD7E-4FA9-A219-73106BD16AA9}" srcOrd="0" destOrd="0" presId="urn:microsoft.com/office/officeart/2005/8/layout/vList3"/>
    <dgm:cxn modelId="{C51F9839-2F5F-4894-B7B6-BFF348347A54}" type="presParOf" srcId="{7526A157-FD7E-4FA9-A219-73106BD16AA9}" destId="{67718B4B-EF46-4378-A347-A97D59CA5429}" srcOrd="0" destOrd="0" presId="urn:microsoft.com/office/officeart/2005/8/layout/vList3"/>
    <dgm:cxn modelId="{4871ABF6-4CCA-41D2-8969-581A74FDB473}" type="presParOf" srcId="{7526A157-FD7E-4FA9-A219-73106BD16AA9}" destId="{21FD4CB5-2CC8-4661-BD47-F0E174A6C8B4}" srcOrd="1" destOrd="0" presId="urn:microsoft.com/office/officeart/2005/8/layout/vList3"/>
    <dgm:cxn modelId="{414C92E1-C314-4091-8A3A-BF68C08B179F}" type="presParOf" srcId="{3A2A1616-1155-4AEE-A5B8-830D2C548A7E}" destId="{D09D4307-1F83-42F3-AF46-DE768E96E322}" srcOrd="1" destOrd="0" presId="urn:microsoft.com/office/officeart/2005/8/layout/vList3"/>
    <dgm:cxn modelId="{2DC915F8-6265-43C2-83C0-508787712418}" type="presParOf" srcId="{3A2A1616-1155-4AEE-A5B8-830D2C548A7E}" destId="{2E144FDE-2600-4666-BC21-D5506721D74A}" srcOrd="2" destOrd="0" presId="urn:microsoft.com/office/officeart/2005/8/layout/vList3"/>
    <dgm:cxn modelId="{B9599462-2C90-4296-942D-41EBE315A920}" type="presParOf" srcId="{2E144FDE-2600-4666-BC21-D5506721D74A}" destId="{1FFFFB2A-ED5B-4F1C-A72E-0C1BB6F2C783}" srcOrd="0" destOrd="0" presId="urn:microsoft.com/office/officeart/2005/8/layout/vList3"/>
    <dgm:cxn modelId="{B111FEC7-FFBC-431C-8BBC-CCCA1DB8507E}" type="presParOf" srcId="{2E144FDE-2600-4666-BC21-D5506721D74A}" destId="{7304A90D-E2F0-485B-A335-7CFB93EBE2F2}" srcOrd="1" destOrd="0" presId="urn:microsoft.com/office/officeart/2005/8/layout/vList3"/>
    <dgm:cxn modelId="{08C25A96-9406-45DF-AA37-93C3D9F07449}" type="presParOf" srcId="{3A2A1616-1155-4AEE-A5B8-830D2C548A7E}" destId="{D6328AA6-F917-4FA3-B4EB-671B9531A4C7}" srcOrd="3" destOrd="0" presId="urn:microsoft.com/office/officeart/2005/8/layout/vList3"/>
    <dgm:cxn modelId="{9E4B4600-56A0-4F71-B0FB-82DD26D6310E}" type="presParOf" srcId="{3A2A1616-1155-4AEE-A5B8-830D2C548A7E}" destId="{31E54536-9520-4150-B51C-674E8DE324CA}" srcOrd="4" destOrd="0" presId="urn:microsoft.com/office/officeart/2005/8/layout/vList3"/>
    <dgm:cxn modelId="{99FDB31D-621B-4AEF-986B-5352737E0ECB}" type="presParOf" srcId="{31E54536-9520-4150-B51C-674E8DE324CA}" destId="{BD1D9C07-2C1B-450A-BC52-C98881AE20AA}" srcOrd="0" destOrd="0" presId="urn:microsoft.com/office/officeart/2005/8/layout/vList3"/>
    <dgm:cxn modelId="{A1BAF85F-B2C0-411F-BDB5-C838D9805A85}" type="presParOf" srcId="{31E54536-9520-4150-B51C-674E8DE324CA}" destId="{878B5DDA-55B7-4003-AF11-CBE8AC3D3A26}"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6B326A-B1A6-4289-8661-B4FCEBAC4D5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390CB856-25D9-4CFB-A2AD-FD0F9CA12B7D}">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700" b="1"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«Муниципальный округ </a:t>
          </a:r>
          <a:r>
            <a:rPr lang="ru-RU" sz="1700" b="1" dirty="0" err="1" smtClean="0">
              <a:solidFill>
                <a:schemeClr val="tx1"/>
              </a:solidFill>
              <a:latin typeface="Times New Roman" pitchFamily="18" charset="0"/>
              <a:cs typeface="Times New Roman" pitchFamily="18" charset="0"/>
            </a:rPr>
            <a:t>Малопургинский</a:t>
          </a:r>
          <a:r>
            <a:rPr lang="ru-RU" sz="1700" b="1" dirty="0" smtClean="0">
              <a:solidFill>
                <a:schemeClr val="tx1"/>
              </a:solidFill>
              <a:latin typeface="Times New Roman" pitchFamily="18" charset="0"/>
              <a:cs typeface="Times New Roman" pitchFamily="18" charset="0"/>
            </a:rPr>
            <a:t> район Удмуртской Республики»        </a:t>
          </a:r>
        </a:p>
        <a:p>
          <a:pPr algn="ctr"/>
          <a:r>
            <a:rPr lang="ru-RU" sz="1700" b="1" dirty="0" smtClean="0">
              <a:solidFill>
                <a:schemeClr val="tx1"/>
              </a:solidFill>
              <a:latin typeface="Times New Roman" pitchFamily="18" charset="0"/>
              <a:cs typeface="Times New Roman" pitchFamily="18" charset="0"/>
            </a:rPr>
            <a:t>   с учетом:</a:t>
          </a:r>
          <a:endParaRPr lang="ru-RU" sz="1700" b="1" dirty="0">
            <a:solidFill>
              <a:schemeClr val="tx1"/>
            </a:solidFill>
            <a:latin typeface="Times New Roman" pitchFamily="18" charset="0"/>
            <a:cs typeface="Times New Roman" pitchFamily="18" charset="0"/>
          </a:endParaRPr>
        </a:p>
      </dgm:t>
    </dgm:pt>
    <dgm:pt modelId="{4A253B56-A39F-4A6B-9E93-7FD696550198}" type="parTrans" cxnId="{03162FDF-2B5F-4BFD-945F-FE759B6F5D7E}">
      <dgm:prSet/>
      <dgm:spPr/>
      <dgm:t>
        <a:bodyPr/>
        <a:lstStyle/>
        <a:p>
          <a:endParaRPr lang="ru-RU"/>
        </a:p>
      </dgm:t>
    </dgm:pt>
    <dgm:pt modelId="{EF057A0D-4297-44E4-BC5D-339A246363B3}" type="sibTrans" cxnId="{03162FDF-2B5F-4BFD-945F-FE759B6F5D7E}">
      <dgm:prSet/>
      <dgm:spPr/>
      <dgm:t>
        <a:bodyPr/>
        <a:lstStyle/>
        <a:p>
          <a:endParaRPr lang="ru-RU"/>
        </a:p>
      </dgm:t>
    </dgm:pt>
    <dgm:pt modelId="{1EDD2E1F-7D23-435C-8498-29151650CCEA}" type="pres">
      <dgm:prSet presAssocID="{A76B326A-B1A6-4289-8661-B4FCEBAC4D59}" presName="linear" presStyleCnt="0">
        <dgm:presLayoutVars>
          <dgm:animLvl val="lvl"/>
          <dgm:resizeHandles val="exact"/>
        </dgm:presLayoutVars>
      </dgm:prSet>
      <dgm:spPr/>
      <dgm:t>
        <a:bodyPr/>
        <a:lstStyle/>
        <a:p>
          <a:endParaRPr lang="ru-RU"/>
        </a:p>
      </dgm:t>
    </dgm:pt>
    <dgm:pt modelId="{FB3B9877-007F-4FF8-A415-B5437830542E}" type="pres">
      <dgm:prSet presAssocID="{390CB856-25D9-4CFB-A2AD-FD0F9CA12B7D}" presName="parentText" presStyleLbl="node1" presStyleIdx="0" presStyleCnt="1" custScaleY="62957" custLinFactY="-68867" custLinFactNeighborX="219" custLinFactNeighborY="-100000">
        <dgm:presLayoutVars>
          <dgm:chMax val="0"/>
          <dgm:bulletEnabled val="1"/>
        </dgm:presLayoutVars>
      </dgm:prSet>
      <dgm:spPr/>
      <dgm:t>
        <a:bodyPr/>
        <a:lstStyle/>
        <a:p>
          <a:endParaRPr lang="ru-RU"/>
        </a:p>
      </dgm:t>
    </dgm:pt>
  </dgm:ptLst>
  <dgm:cxnLst>
    <dgm:cxn modelId="{42C5BBC0-4F60-4134-83F5-73FC82FC1A3C}" type="presOf" srcId="{A76B326A-B1A6-4289-8661-B4FCEBAC4D59}" destId="{1EDD2E1F-7D23-435C-8498-29151650CCEA}" srcOrd="0" destOrd="0" presId="urn:microsoft.com/office/officeart/2005/8/layout/vList2"/>
    <dgm:cxn modelId="{03162FDF-2B5F-4BFD-945F-FE759B6F5D7E}" srcId="{A76B326A-B1A6-4289-8661-B4FCEBAC4D59}" destId="{390CB856-25D9-4CFB-A2AD-FD0F9CA12B7D}" srcOrd="0" destOrd="0" parTransId="{4A253B56-A39F-4A6B-9E93-7FD696550198}" sibTransId="{EF057A0D-4297-44E4-BC5D-339A246363B3}"/>
    <dgm:cxn modelId="{A75070A8-A10B-4577-A6A3-ACD69DE83C46}" type="presOf" srcId="{390CB856-25D9-4CFB-A2AD-FD0F9CA12B7D}" destId="{FB3B9877-007F-4FF8-A415-B5437830542E}" srcOrd="0" destOrd="0" presId="urn:microsoft.com/office/officeart/2005/8/layout/vList2"/>
    <dgm:cxn modelId="{65DBAE4C-B552-464E-A110-20C318DA908D}" type="presParOf" srcId="{1EDD2E1F-7D23-435C-8498-29151650CCEA}" destId="{FB3B9877-007F-4FF8-A415-B543783054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83429FB5-E0E7-4728-BF1D-5693DA5A9B05}">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800" b="1" dirty="0" smtClean="0">
              <a:solidFill>
                <a:schemeClr val="tx1"/>
              </a:solidFill>
              <a:latin typeface="Times New Roman" pitchFamily="18" charset="0"/>
              <a:cs typeface="Times New Roman" pitchFamily="18" charset="0"/>
            </a:rPr>
            <a:t>Повышение эффективности управления бюджетными ресурсами, </a:t>
          </a:r>
        </a:p>
        <a:p>
          <a:pPr algn="ctr"/>
          <a:r>
            <a:rPr lang="ru-RU" sz="1800" b="1" dirty="0" smtClean="0">
              <a:solidFill>
                <a:schemeClr val="tx1"/>
              </a:solidFill>
              <a:latin typeface="Times New Roman" pitchFamily="18" charset="0"/>
              <a:cs typeface="Times New Roman" pitchFamily="18" charset="0"/>
            </a:rPr>
            <a:t>в том числе за счет:</a:t>
          </a:r>
          <a:endParaRPr lang="ru-RU" sz="1800" b="1" dirty="0">
            <a:solidFill>
              <a:schemeClr val="tx1"/>
            </a:solidFill>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1" custScaleY="38302" custLinFactY="-100000" custLinFactNeighborY="-105575">
        <dgm:presLayoutVars>
          <dgm:chMax val="0"/>
          <dgm:bulletEnabled val="1"/>
        </dgm:presLayoutVars>
      </dgm:prSet>
      <dgm:spPr/>
      <dgm:t>
        <a:bodyPr/>
        <a:lstStyle/>
        <a:p>
          <a:endParaRPr lang="ru-RU"/>
        </a:p>
      </dgm:t>
    </dgm:pt>
  </dgm:ptLst>
  <dgm:cxnLst>
    <dgm:cxn modelId="{A381CFCA-6BBF-43DB-9DE7-EF59FECD1A9B}" srcId="{7B4CAF70-FD7D-4F4E-B149-9CD27B9DCC44}" destId="{83429FB5-E0E7-4728-BF1D-5693DA5A9B05}" srcOrd="0" destOrd="0" parTransId="{68CB53C5-B564-43BB-8C98-0CE135779DBA}" sibTransId="{3B92519C-FA09-4F7D-B9CE-ED411060F2D1}"/>
    <dgm:cxn modelId="{6D0EE187-689D-4CFA-A045-0226707247A6}" type="presOf" srcId="{7B4CAF70-FD7D-4F4E-B149-9CD27B9DCC44}" destId="{7501055E-F915-45B3-A34B-8BF86EDF43BE}" srcOrd="0" destOrd="0" presId="urn:microsoft.com/office/officeart/2005/8/layout/vList2"/>
    <dgm:cxn modelId="{2F8C1967-FAD2-49FB-9080-1C91C993946D}" type="presOf" srcId="{83429FB5-E0E7-4728-BF1D-5693DA5A9B05}" destId="{CECF27C9-391B-4FFF-A627-649ACE127A65}" srcOrd="0" destOrd="0" presId="urn:microsoft.com/office/officeart/2005/8/layout/vList2"/>
    <dgm:cxn modelId="{ED0B4821-CE75-4C31-A4E0-82EAFC8F4586}" type="presParOf" srcId="{7501055E-F915-45B3-A34B-8BF86EDF43BE}" destId="{CECF27C9-391B-4FFF-A627-649ACE127A6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ru-RU"/>
        </a:p>
      </dgm:t>
    </dgm:pt>
    <dgm:pt modelId="{83429FB5-E0E7-4728-BF1D-5693DA5A9B05}">
      <dgm:prSet phldrT="[Текст]" custT="1"/>
      <dgm:spPr/>
      <dgm:t>
        <a:bodyPr/>
        <a:lstStyle/>
        <a:p>
          <a:pPr algn="ctr"/>
          <a:r>
            <a:rPr lang="ru-RU" sz="1600" dirty="0" smtClean="0">
              <a:latin typeface="Times New Roman" panose="02020603050405020304" pitchFamily="18" charset="0"/>
              <a:cs typeface="Times New Roman" panose="02020603050405020304" pitchFamily="18" charset="0"/>
            </a:rPr>
            <a:t>Снижение рисков возникновения просроченной кредиторской задолженности</a:t>
          </a:r>
          <a:endParaRPr lang="ru-RU" sz="1600" b="1" dirty="0">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042A2875-3359-4A8C-84A8-96B4A75F2A1B}">
      <dgm:prSet custT="1"/>
      <dgm:spPr/>
      <dgm:t>
        <a:bodyPr/>
        <a:lstStyle/>
        <a:p>
          <a:pPr algn="ctr"/>
          <a:r>
            <a:rPr lang="ru-RU" sz="1600" u="none" dirty="0" smtClean="0">
              <a:latin typeface="Times New Roman" panose="02020603050405020304" pitchFamily="18" charset="0"/>
              <a:cs typeface="Times New Roman" panose="02020603050405020304" pitchFamily="18" charset="0"/>
            </a:rPr>
            <a:t>Реализация мероприятий подпрограммы «Управление муниципальными финансами и повышение эффективности расходов бюджета муниципального образования «Муниципальный округ </a:t>
          </a:r>
          <a:r>
            <a:rPr lang="ru-RU" sz="1600" u="none" dirty="0" err="1" smtClean="0">
              <a:latin typeface="Times New Roman" panose="02020603050405020304" pitchFamily="18" charset="0"/>
              <a:cs typeface="Times New Roman" panose="02020603050405020304" pitchFamily="18" charset="0"/>
            </a:rPr>
            <a:t>Малопургинский</a:t>
          </a:r>
          <a:r>
            <a:rPr lang="ru-RU" sz="1600" u="none" dirty="0" smtClean="0">
              <a:latin typeface="Times New Roman" panose="02020603050405020304" pitchFamily="18" charset="0"/>
              <a:cs typeface="Times New Roman" panose="02020603050405020304" pitchFamily="18" charset="0"/>
            </a:rPr>
            <a:t> район Удмуртской Республики»;</a:t>
          </a:r>
          <a:endParaRPr lang="ru-RU" sz="1600" b="1" dirty="0">
            <a:latin typeface="Times New Roman" pitchFamily="18" charset="0"/>
            <a:cs typeface="Times New Roman" pitchFamily="18" charset="0"/>
          </a:endParaRPr>
        </a:p>
      </dgm:t>
    </dgm:pt>
    <dgm:pt modelId="{93F934BB-66A7-4871-8173-B78A6DFC13CE}" type="parTrans" cxnId="{FDBBFDDE-C804-4FDB-9668-BE3B6C584078}">
      <dgm:prSet/>
      <dgm:spPr/>
      <dgm:t>
        <a:bodyPr/>
        <a:lstStyle/>
        <a:p>
          <a:endParaRPr lang="ru-RU"/>
        </a:p>
      </dgm:t>
    </dgm:pt>
    <dgm:pt modelId="{4A68CD71-B711-4922-8FA8-1ED53C2304A6}" type="sibTrans" cxnId="{FDBBFDDE-C804-4FDB-9668-BE3B6C584078}">
      <dgm:prSet/>
      <dgm:spPr/>
      <dgm:t>
        <a:bodyPr/>
        <a:lstStyle/>
        <a:p>
          <a:endParaRPr lang="ru-RU"/>
        </a:p>
      </dgm:t>
    </dgm:pt>
    <dgm:pt modelId="{85EF42FA-0C5A-417D-9092-FEFC6F624C46}">
      <dgm:prSet custT="1"/>
      <dgm:spPr/>
      <dgm:t>
        <a:bodyPr/>
        <a:lstStyle/>
        <a:p>
          <a:pPr algn="ctr"/>
          <a:r>
            <a:rPr lang="ru-RU" sz="1600" dirty="0" smtClean="0">
              <a:latin typeface="Times New Roman" panose="02020603050405020304" pitchFamily="18" charset="0"/>
              <a:cs typeface="Times New Roman" panose="02020603050405020304" pitchFamily="18" charset="0"/>
            </a:rPr>
            <a:t>Обеспечение открытости бюджетного процесса в муниципальном образовании «Муниципальный округ </a:t>
          </a:r>
          <a:r>
            <a:rPr lang="ru-RU" sz="1600" dirty="0" err="1" smtClean="0">
              <a:latin typeface="Times New Roman" panose="02020603050405020304" pitchFamily="18" charset="0"/>
              <a:cs typeface="Times New Roman" panose="02020603050405020304" pitchFamily="18" charset="0"/>
            </a:rPr>
            <a:t>Малопургинский</a:t>
          </a:r>
          <a:r>
            <a:rPr lang="ru-RU" sz="1600" dirty="0" smtClean="0">
              <a:latin typeface="Times New Roman" panose="02020603050405020304" pitchFamily="18" charset="0"/>
              <a:cs typeface="Times New Roman" panose="02020603050405020304" pitchFamily="18" charset="0"/>
            </a:rPr>
            <a:t> район Удмуртской Республики» и вовлечения в него граждан</a:t>
          </a:r>
          <a:r>
            <a:rPr lang="ru-RU" sz="1400" b="1"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dgm:t>
    </dgm:pt>
    <dgm:pt modelId="{91774053-A3F3-48E1-B08D-C22AB9C90532}" type="parTrans" cxnId="{685B0B9F-702C-4235-A80A-3092EE393E52}">
      <dgm:prSet/>
      <dgm:spPr/>
      <dgm:t>
        <a:bodyPr/>
        <a:lstStyle/>
        <a:p>
          <a:endParaRPr lang="ru-RU"/>
        </a:p>
      </dgm:t>
    </dgm:pt>
    <dgm:pt modelId="{ACCBCDD4-CCF6-4E4F-B2DA-34F78FF9635C}" type="sibTrans" cxnId="{685B0B9F-702C-4235-A80A-3092EE393E52}">
      <dgm:prSet/>
      <dgm:spPr/>
      <dgm:t>
        <a:bodyPr/>
        <a:lstStyle/>
        <a:p>
          <a:endParaRPr lang="ru-RU"/>
        </a:p>
      </dgm:t>
    </dgm:pt>
    <dgm:pt modelId="{D286C8C2-A92B-4950-9B98-776FE9EB006B}">
      <dgm:prSet custT="1"/>
      <dgm:spPr/>
      <dgm:t>
        <a:bodyPr/>
        <a:lstStyle/>
        <a:p>
          <a:pPr algn="ctr"/>
          <a:r>
            <a:rPr lang="ru-RU" sz="1600" dirty="0" smtClean="0">
              <a:latin typeface="Times New Roman" panose="02020603050405020304" pitchFamily="18" charset="0"/>
              <a:cs typeface="Times New Roman" panose="02020603050405020304" pitchFamily="18" charset="0"/>
            </a:rPr>
            <a:t>Расширение практики общественного участия в управлении муниципальными финансами посредством развития механизмов инициативного бюджетирования и самообложения граждан</a:t>
          </a:r>
          <a:endParaRPr lang="ru-RU" sz="1600" b="1" dirty="0">
            <a:latin typeface="Times New Roman" pitchFamily="18" charset="0"/>
            <a:cs typeface="Times New Roman" pitchFamily="18" charset="0"/>
          </a:endParaRPr>
        </a:p>
      </dgm:t>
    </dgm:pt>
    <dgm:pt modelId="{30CFA4B3-99F3-4753-8EDB-312070797A64}" type="parTrans" cxnId="{442F0AD3-C457-4AB1-BE41-9E64BD2C030E}">
      <dgm:prSet/>
      <dgm:spPr/>
      <dgm:t>
        <a:bodyPr/>
        <a:lstStyle/>
        <a:p>
          <a:endParaRPr lang="ru-RU"/>
        </a:p>
      </dgm:t>
    </dgm:pt>
    <dgm:pt modelId="{BDC7C1F4-3511-452B-B0F7-1C94129554AE}" type="sibTrans" cxnId="{442F0AD3-C457-4AB1-BE41-9E64BD2C030E}">
      <dgm:prSet/>
      <dgm:spPr/>
      <dgm:t>
        <a:bodyPr/>
        <a:lstStyle/>
        <a:p>
          <a:endParaRPr lang="ru-RU"/>
        </a:p>
      </dgm:t>
    </dgm:pt>
    <dgm:pt modelId="{B9C71AC1-4143-4A5C-913F-733F3A18E6BF}">
      <dgm:prSet custT="1"/>
      <dgm:spPr/>
      <dgm:t>
        <a:bodyPr/>
        <a:lstStyle/>
        <a:p>
          <a:pPr algn="ctr"/>
          <a:r>
            <a:rPr lang="ru-RU" sz="1600" dirty="0" smtClean="0">
              <a:latin typeface="Times New Roman" panose="02020603050405020304" pitchFamily="18" charset="0"/>
              <a:cs typeface="Times New Roman" panose="02020603050405020304" pitchFamily="18" charset="0"/>
            </a:rPr>
            <a:t>Формирование и продвижение положительного инвестиционного имиджа муниципального образования «Муниципальный округ </a:t>
          </a:r>
          <a:r>
            <a:rPr lang="ru-RU" sz="1600" dirty="0" err="1" smtClean="0">
              <a:latin typeface="Times New Roman" panose="02020603050405020304" pitchFamily="18" charset="0"/>
              <a:cs typeface="Times New Roman" panose="02020603050405020304" pitchFamily="18" charset="0"/>
            </a:rPr>
            <a:t>Малопургинский</a:t>
          </a:r>
          <a:r>
            <a:rPr lang="ru-RU" sz="1600" dirty="0" smtClean="0">
              <a:latin typeface="Times New Roman" panose="02020603050405020304" pitchFamily="18" charset="0"/>
              <a:cs typeface="Times New Roman" panose="02020603050405020304" pitchFamily="18" charset="0"/>
            </a:rPr>
            <a:t> район Удмуртской Республики»,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r>
            <a:rPr lang="ru-RU" sz="1600" b="1" dirty="0" smtClean="0">
              <a:latin typeface="Times New Roman" pitchFamily="18" charset="0"/>
              <a:cs typeface="Times New Roman" pitchFamily="18" charset="0"/>
            </a:rPr>
            <a:t>;</a:t>
          </a:r>
          <a:endParaRPr lang="ru-RU" sz="1600" b="1" dirty="0">
            <a:latin typeface="Times New Roman" pitchFamily="18" charset="0"/>
            <a:cs typeface="Times New Roman" pitchFamily="18" charset="0"/>
          </a:endParaRPr>
        </a:p>
      </dgm:t>
    </dgm:pt>
    <dgm:pt modelId="{F443ED06-DF19-4927-8347-BCF7AEA38FAB}" type="parTrans" cxnId="{D1A516E7-B375-49E2-AC95-1BFD80293813}">
      <dgm:prSet/>
      <dgm:spPr/>
      <dgm:t>
        <a:bodyPr/>
        <a:lstStyle/>
        <a:p>
          <a:endParaRPr lang="ru-RU"/>
        </a:p>
      </dgm:t>
    </dgm:pt>
    <dgm:pt modelId="{6B531CE6-552C-41D0-B569-DCDA5C7CB8A4}" type="sibTrans" cxnId="{D1A516E7-B375-49E2-AC95-1BFD80293813}">
      <dgm:prSet/>
      <dgm:spPr/>
      <dgm:t>
        <a:bodyPr/>
        <a:lstStyle/>
        <a:p>
          <a:endParaRPr lang="ru-RU"/>
        </a:p>
      </dgm:t>
    </dgm:pt>
    <dgm:pt modelId="{ADF1C350-1864-46AB-8916-150472AD38F3}">
      <dgm:prSet custT="1"/>
      <dgm:spPr/>
      <dgm:t>
        <a:bodyPr/>
        <a:lstStyle/>
        <a:p>
          <a:r>
            <a:rPr lang="ru-RU" sz="1600" dirty="0" smtClean="0">
              <a:latin typeface="Times New Roman" panose="02020603050405020304" pitchFamily="18" charset="0"/>
              <a:cs typeface="Times New Roman" panose="02020603050405020304" pitchFamily="18" charset="0"/>
            </a:rPr>
            <a:t>Реализация </a:t>
          </a:r>
          <a:r>
            <a:rPr lang="ru-RU" sz="1600" dirty="0" err="1" smtClean="0">
              <a:latin typeface="Times New Roman" panose="02020603050405020304" pitchFamily="18" charset="0"/>
              <a:cs typeface="Times New Roman" panose="02020603050405020304" pitchFamily="18" charset="0"/>
            </a:rPr>
            <a:t>проактивного</a:t>
          </a:r>
          <a:r>
            <a:rPr lang="ru-RU" sz="1600" dirty="0" smtClean="0">
              <a:latin typeface="Times New Roman" panose="02020603050405020304" pitchFamily="18" charset="0"/>
              <a:cs typeface="Times New Roman" panose="02020603050405020304" pitchFamily="18" charset="0"/>
            </a:rPr>
            <a:t> подхода по выявлению и минимизации рисков финансовых нарушений. Мониторинг состояния процессов без фактического выхода на объект контроля</a:t>
          </a:r>
          <a:r>
            <a:rPr lang="ru-RU" sz="1600" b="1" u="none" dirty="0" smtClean="0">
              <a:latin typeface="Times New Roman" panose="02020603050405020304" pitchFamily="18" charset="0"/>
              <a:cs typeface="Times New Roman" panose="02020603050405020304" pitchFamily="18" charset="0"/>
            </a:rPr>
            <a:t>.</a:t>
          </a:r>
          <a:endParaRPr lang="ru-RU" sz="1600" b="1" u="none" dirty="0">
            <a:latin typeface="Times New Roman" panose="02020603050405020304" pitchFamily="18" charset="0"/>
            <a:cs typeface="Times New Roman" panose="02020603050405020304" pitchFamily="18" charset="0"/>
          </a:endParaRPr>
        </a:p>
      </dgm:t>
    </dgm:pt>
    <dgm:pt modelId="{0A726F71-56C6-4774-A844-28105FA84D0B}" type="parTrans" cxnId="{5A260625-4F75-44BE-B137-77FE3B50D1AD}">
      <dgm:prSet/>
      <dgm:spPr/>
      <dgm:t>
        <a:bodyPr/>
        <a:lstStyle/>
        <a:p>
          <a:endParaRPr lang="ru-RU"/>
        </a:p>
      </dgm:t>
    </dgm:pt>
    <dgm:pt modelId="{9FA827ED-F08C-4921-8465-A47966577431}" type="sibTrans" cxnId="{5A260625-4F75-44BE-B137-77FE3B50D1AD}">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6" custScaleY="21342" custLinFactY="-23700" custLinFactNeighborX="877" custLinFactNeighborY="-100000">
        <dgm:presLayoutVars>
          <dgm:chMax val="0"/>
          <dgm:bulletEnabled val="1"/>
        </dgm:presLayoutVars>
      </dgm:prSet>
      <dgm:spPr/>
      <dgm:t>
        <a:bodyPr/>
        <a:lstStyle/>
        <a:p>
          <a:endParaRPr lang="ru-RU"/>
        </a:p>
      </dgm:t>
    </dgm:pt>
    <dgm:pt modelId="{C5F33424-F2EC-415C-877D-CCC9BEF6B615}" type="pres">
      <dgm:prSet presAssocID="{3B92519C-FA09-4F7D-B9CE-ED411060F2D1}" presName="spacer" presStyleCnt="0"/>
      <dgm:spPr/>
      <dgm:t>
        <a:bodyPr/>
        <a:lstStyle/>
        <a:p>
          <a:endParaRPr lang="ru-RU"/>
        </a:p>
      </dgm:t>
    </dgm:pt>
    <dgm:pt modelId="{4676942F-5B98-4889-B706-55B5B9D69E0D}" type="pres">
      <dgm:prSet presAssocID="{042A2875-3359-4A8C-84A8-96B4A75F2A1B}" presName="parentText" presStyleLbl="node1" presStyleIdx="1" presStyleCnt="6" custScaleY="57868" custLinFactY="-16532" custLinFactNeighborY="-100000">
        <dgm:presLayoutVars>
          <dgm:chMax val="0"/>
          <dgm:bulletEnabled val="1"/>
        </dgm:presLayoutVars>
      </dgm:prSet>
      <dgm:spPr/>
      <dgm:t>
        <a:bodyPr/>
        <a:lstStyle/>
        <a:p>
          <a:endParaRPr lang="ru-RU"/>
        </a:p>
      </dgm:t>
    </dgm:pt>
    <dgm:pt modelId="{2193C5D9-1B6B-4EA8-9B26-EE40A46F02B4}" type="pres">
      <dgm:prSet presAssocID="{4A68CD71-B711-4922-8FA8-1ED53C2304A6}" presName="spacer" presStyleCnt="0"/>
      <dgm:spPr/>
      <dgm:t>
        <a:bodyPr/>
        <a:lstStyle/>
        <a:p>
          <a:endParaRPr lang="ru-RU"/>
        </a:p>
      </dgm:t>
    </dgm:pt>
    <dgm:pt modelId="{A1CC4FC0-F5F6-4AF5-AA3B-2DD0039CF50B}" type="pres">
      <dgm:prSet presAssocID="{85EF42FA-0C5A-417D-9092-FEFC6F624C46}" presName="parentText" presStyleLbl="node1" presStyleIdx="2" presStyleCnt="6" custScaleY="45226" custLinFactY="-16152" custLinFactNeighborX="877" custLinFactNeighborY="-100000">
        <dgm:presLayoutVars>
          <dgm:chMax val="0"/>
          <dgm:bulletEnabled val="1"/>
        </dgm:presLayoutVars>
      </dgm:prSet>
      <dgm:spPr/>
      <dgm:t>
        <a:bodyPr/>
        <a:lstStyle/>
        <a:p>
          <a:endParaRPr lang="ru-RU"/>
        </a:p>
      </dgm:t>
    </dgm:pt>
    <dgm:pt modelId="{B6EC5007-77F3-4953-BF6A-7811F7969D6F}" type="pres">
      <dgm:prSet presAssocID="{ACCBCDD4-CCF6-4E4F-B2DA-34F78FF9635C}" presName="spacer" presStyleCnt="0"/>
      <dgm:spPr/>
      <dgm:t>
        <a:bodyPr/>
        <a:lstStyle/>
        <a:p>
          <a:endParaRPr lang="ru-RU"/>
        </a:p>
      </dgm:t>
    </dgm:pt>
    <dgm:pt modelId="{42EC9324-E045-4205-BC82-638DFF23D7F6}" type="pres">
      <dgm:prSet presAssocID="{B9C71AC1-4143-4A5C-913F-733F3A18E6BF}" presName="parentText" presStyleLbl="node1" presStyleIdx="3" presStyleCnt="6" custScaleY="80031" custLinFactY="-3838" custLinFactNeighborX="-877" custLinFactNeighborY="-100000">
        <dgm:presLayoutVars>
          <dgm:chMax val="0"/>
          <dgm:bulletEnabled val="1"/>
        </dgm:presLayoutVars>
      </dgm:prSet>
      <dgm:spPr/>
      <dgm:t>
        <a:bodyPr/>
        <a:lstStyle/>
        <a:p>
          <a:endParaRPr lang="ru-RU"/>
        </a:p>
      </dgm:t>
    </dgm:pt>
    <dgm:pt modelId="{7265776F-446C-4231-A6D5-4C84AFD4E087}" type="pres">
      <dgm:prSet presAssocID="{6B531CE6-552C-41D0-B569-DCDA5C7CB8A4}" presName="spacer" presStyleCnt="0"/>
      <dgm:spPr/>
      <dgm:t>
        <a:bodyPr/>
        <a:lstStyle/>
        <a:p>
          <a:endParaRPr lang="ru-RU"/>
        </a:p>
      </dgm:t>
    </dgm:pt>
    <dgm:pt modelId="{63B0F66A-B1CF-42A6-A39D-6127461354E8}" type="pres">
      <dgm:prSet presAssocID="{D286C8C2-A92B-4950-9B98-776FE9EB006B}" presName="parentText" presStyleLbl="node1" presStyleIdx="4" presStyleCnt="6" custScaleY="61840" custLinFactY="-2793" custLinFactNeighborY="-100000">
        <dgm:presLayoutVars>
          <dgm:chMax val="0"/>
          <dgm:bulletEnabled val="1"/>
        </dgm:presLayoutVars>
      </dgm:prSet>
      <dgm:spPr/>
      <dgm:t>
        <a:bodyPr/>
        <a:lstStyle/>
        <a:p>
          <a:endParaRPr lang="ru-RU"/>
        </a:p>
      </dgm:t>
    </dgm:pt>
    <dgm:pt modelId="{ECA62968-B2AA-416C-B055-D237AD019E74}" type="pres">
      <dgm:prSet presAssocID="{BDC7C1F4-3511-452B-B0F7-1C94129554AE}" presName="spacer" presStyleCnt="0"/>
      <dgm:spPr/>
    </dgm:pt>
    <dgm:pt modelId="{971D4AAE-1448-4F92-AA34-94C381A00D05}" type="pres">
      <dgm:prSet presAssocID="{ADF1C350-1864-46AB-8916-150472AD38F3}" presName="parentText" presStyleLbl="node1" presStyleIdx="5" presStyleCnt="6" custScaleY="59581">
        <dgm:presLayoutVars>
          <dgm:chMax val="0"/>
          <dgm:bulletEnabled val="1"/>
        </dgm:presLayoutVars>
      </dgm:prSet>
      <dgm:spPr/>
      <dgm:t>
        <a:bodyPr/>
        <a:lstStyle/>
        <a:p>
          <a:endParaRPr lang="ru-RU"/>
        </a:p>
      </dgm:t>
    </dgm:pt>
  </dgm:ptLst>
  <dgm:cxnLst>
    <dgm:cxn modelId="{442F0AD3-C457-4AB1-BE41-9E64BD2C030E}" srcId="{7B4CAF70-FD7D-4F4E-B149-9CD27B9DCC44}" destId="{D286C8C2-A92B-4950-9B98-776FE9EB006B}" srcOrd="4" destOrd="0" parTransId="{30CFA4B3-99F3-4753-8EDB-312070797A64}" sibTransId="{BDC7C1F4-3511-452B-B0F7-1C94129554AE}"/>
    <dgm:cxn modelId="{D89A448D-F4F5-453B-B3E3-CF8FA18367AD}" type="presOf" srcId="{042A2875-3359-4A8C-84A8-96B4A75F2A1B}" destId="{4676942F-5B98-4889-B706-55B5B9D69E0D}" srcOrd="0" destOrd="0" presId="urn:microsoft.com/office/officeart/2005/8/layout/vList2"/>
    <dgm:cxn modelId="{685B0B9F-702C-4235-A80A-3092EE393E52}" srcId="{7B4CAF70-FD7D-4F4E-B149-9CD27B9DCC44}" destId="{85EF42FA-0C5A-417D-9092-FEFC6F624C46}" srcOrd="2" destOrd="0" parTransId="{91774053-A3F3-48E1-B08D-C22AB9C90532}" sibTransId="{ACCBCDD4-CCF6-4E4F-B2DA-34F78FF9635C}"/>
    <dgm:cxn modelId="{5A260625-4F75-44BE-B137-77FE3B50D1AD}" srcId="{7B4CAF70-FD7D-4F4E-B149-9CD27B9DCC44}" destId="{ADF1C350-1864-46AB-8916-150472AD38F3}" srcOrd="5" destOrd="0" parTransId="{0A726F71-56C6-4774-A844-28105FA84D0B}" sibTransId="{9FA827ED-F08C-4921-8465-A47966577431}"/>
    <dgm:cxn modelId="{368A2ECB-F2A6-465E-8633-1F9273010C23}" type="presOf" srcId="{7B4CAF70-FD7D-4F4E-B149-9CD27B9DCC44}" destId="{7501055E-F915-45B3-A34B-8BF86EDF43BE}" srcOrd="0" destOrd="0" presId="urn:microsoft.com/office/officeart/2005/8/layout/vList2"/>
    <dgm:cxn modelId="{02FBD46F-573C-4400-A957-8ABA8830BDF0}" type="presOf" srcId="{B9C71AC1-4143-4A5C-913F-733F3A18E6BF}" destId="{42EC9324-E045-4205-BC82-638DFF23D7F6}" srcOrd="0" destOrd="0" presId="urn:microsoft.com/office/officeart/2005/8/layout/vList2"/>
    <dgm:cxn modelId="{0D517A0C-6FA0-4267-ABD5-11789901ECCE}" type="presOf" srcId="{83429FB5-E0E7-4728-BF1D-5693DA5A9B05}" destId="{CECF27C9-391B-4FFF-A627-649ACE127A65}" srcOrd="0" destOrd="0" presId="urn:microsoft.com/office/officeart/2005/8/layout/vList2"/>
    <dgm:cxn modelId="{FDBBFDDE-C804-4FDB-9668-BE3B6C584078}" srcId="{7B4CAF70-FD7D-4F4E-B149-9CD27B9DCC44}" destId="{042A2875-3359-4A8C-84A8-96B4A75F2A1B}" srcOrd="1" destOrd="0" parTransId="{93F934BB-66A7-4871-8173-B78A6DFC13CE}" sibTransId="{4A68CD71-B711-4922-8FA8-1ED53C2304A6}"/>
    <dgm:cxn modelId="{334DB494-4CE6-4A24-B629-8D11A7BB115C}" type="presOf" srcId="{D286C8C2-A92B-4950-9B98-776FE9EB006B}" destId="{63B0F66A-B1CF-42A6-A39D-6127461354E8}" srcOrd="0" destOrd="0" presId="urn:microsoft.com/office/officeart/2005/8/layout/vList2"/>
    <dgm:cxn modelId="{A381CFCA-6BBF-43DB-9DE7-EF59FECD1A9B}" srcId="{7B4CAF70-FD7D-4F4E-B149-9CD27B9DCC44}" destId="{83429FB5-E0E7-4728-BF1D-5693DA5A9B05}" srcOrd="0" destOrd="0" parTransId="{68CB53C5-B564-43BB-8C98-0CE135779DBA}" sibTransId="{3B92519C-FA09-4F7D-B9CE-ED411060F2D1}"/>
    <dgm:cxn modelId="{54DA0C4A-3984-43B4-873C-CFC0198F6BFE}" type="presOf" srcId="{ADF1C350-1864-46AB-8916-150472AD38F3}" destId="{971D4AAE-1448-4F92-AA34-94C381A00D05}" srcOrd="0" destOrd="0" presId="urn:microsoft.com/office/officeart/2005/8/layout/vList2"/>
    <dgm:cxn modelId="{D1A516E7-B375-49E2-AC95-1BFD80293813}" srcId="{7B4CAF70-FD7D-4F4E-B149-9CD27B9DCC44}" destId="{B9C71AC1-4143-4A5C-913F-733F3A18E6BF}" srcOrd="3" destOrd="0" parTransId="{F443ED06-DF19-4927-8347-BCF7AEA38FAB}" sibTransId="{6B531CE6-552C-41D0-B569-DCDA5C7CB8A4}"/>
    <dgm:cxn modelId="{3EB711B5-375B-40FF-9CB5-2D36873284C3}" type="presOf" srcId="{85EF42FA-0C5A-417D-9092-FEFC6F624C46}" destId="{A1CC4FC0-F5F6-4AF5-AA3B-2DD0039CF50B}" srcOrd="0" destOrd="0" presId="urn:microsoft.com/office/officeart/2005/8/layout/vList2"/>
    <dgm:cxn modelId="{A658ADFC-510B-4354-8A38-348202C659A9}" type="presParOf" srcId="{7501055E-F915-45B3-A34B-8BF86EDF43BE}" destId="{CECF27C9-391B-4FFF-A627-649ACE127A65}" srcOrd="0" destOrd="0" presId="urn:microsoft.com/office/officeart/2005/8/layout/vList2"/>
    <dgm:cxn modelId="{D0DA982E-F70F-4ECA-A84C-677B81E38EDC}" type="presParOf" srcId="{7501055E-F915-45B3-A34B-8BF86EDF43BE}" destId="{C5F33424-F2EC-415C-877D-CCC9BEF6B615}" srcOrd="1" destOrd="0" presId="urn:microsoft.com/office/officeart/2005/8/layout/vList2"/>
    <dgm:cxn modelId="{52C00224-3AAB-47AB-93B5-F61D3504A9CB}" type="presParOf" srcId="{7501055E-F915-45B3-A34B-8BF86EDF43BE}" destId="{4676942F-5B98-4889-B706-55B5B9D69E0D}" srcOrd="2" destOrd="0" presId="urn:microsoft.com/office/officeart/2005/8/layout/vList2"/>
    <dgm:cxn modelId="{A794078B-5458-4EF1-8AE5-66703C450F07}" type="presParOf" srcId="{7501055E-F915-45B3-A34B-8BF86EDF43BE}" destId="{2193C5D9-1B6B-4EA8-9B26-EE40A46F02B4}" srcOrd="3" destOrd="0" presId="urn:microsoft.com/office/officeart/2005/8/layout/vList2"/>
    <dgm:cxn modelId="{D43D8D76-1039-47EB-ABD1-6E2C37154366}" type="presParOf" srcId="{7501055E-F915-45B3-A34B-8BF86EDF43BE}" destId="{A1CC4FC0-F5F6-4AF5-AA3B-2DD0039CF50B}" srcOrd="4" destOrd="0" presId="urn:microsoft.com/office/officeart/2005/8/layout/vList2"/>
    <dgm:cxn modelId="{D5353833-4571-4490-A25F-13EC038D8205}" type="presParOf" srcId="{7501055E-F915-45B3-A34B-8BF86EDF43BE}" destId="{B6EC5007-77F3-4953-BF6A-7811F7969D6F}" srcOrd="5" destOrd="0" presId="urn:microsoft.com/office/officeart/2005/8/layout/vList2"/>
    <dgm:cxn modelId="{BCC4B69D-F842-4B25-BC42-17102681601C}" type="presParOf" srcId="{7501055E-F915-45B3-A34B-8BF86EDF43BE}" destId="{42EC9324-E045-4205-BC82-638DFF23D7F6}" srcOrd="6" destOrd="0" presId="urn:microsoft.com/office/officeart/2005/8/layout/vList2"/>
    <dgm:cxn modelId="{9A52722C-ABAE-4833-95DA-FDF5809493E9}" type="presParOf" srcId="{7501055E-F915-45B3-A34B-8BF86EDF43BE}" destId="{7265776F-446C-4231-A6D5-4C84AFD4E087}" srcOrd="7" destOrd="0" presId="urn:microsoft.com/office/officeart/2005/8/layout/vList2"/>
    <dgm:cxn modelId="{C76241FE-5EC0-4262-A923-6B0CF617A735}" type="presParOf" srcId="{7501055E-F915-45B3-A34B-8BF86EDF43BE}" destId="{63B0F66A-B1CF-42A6-A39D-6127461354E8}" srcOrd="8" destOrd="0" presId="urn:microsoft.com/office/officeart/2005/8/layout/vList2"/>
    <dgm:cxn modelId="{925F0120-87D6-47A6-8FB2-FA09CC78C5D3}" type="presParOf" srcId="{7501055E-F915-45B3-A34B-8BF86EDF43BE}" destId="{ECA62968-B2AA-416C-B055-D237AD019E74}" srcOrd="9" destOrd="0" presId="urn:microsoft.com/office/officeart/2005/8/layout/vList2"/>
    <dgm:cxn modelId="{6AFAE195-F0D9-4116-8E02-D1740FB820A1}" type="presParOf" srcId="{7501055E-F915-45B3-A34B-8BF86EDF43BE}" destId="{971D4AAE-1448-4F92-AA34-94C381A00D0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75A1A5-0896-433E-BA91-78C3856BD7D9}" type="doc">
      <dgm:prSet loTypeId="urn:microsoft.com/office/officeart/2005/8/layout/chevron2" loCatId="list" qsTypeId="urn:microsoft.com/office/officeart/2005/8/quickstyle/3d1" qsCatId="3D" csTypeId="urn:microsoft.com/office/officeart/2005/8/colors/colorful3" csCatId="colorful" phldr="1"/>
      <dgm:spPr/>
      <dgm:t>
        <a:bodyPr/>
        <a:lstStyle/>
        <a:p>
          <a:endParaRPr lang="ru-RU"/>
        </a:p>
      </dgm:t>
    </dgm:pt>
    <dgm:pt modelId="{43E791CD-00E1-4D30-BCD5-1EA4857975C7}">
      <dgm:prSet phldrT="[Текст]" custT="1"/>
      <dgm:spPr/>
      <dgm:t>
        <a:bodyPr/>
        <a:lstStyle/>
        <a:p>
          <a:pPr algn="l"/>
          <a:endParaRPr lang="ru-RU" sz="1600" b="1" dirty="0" smtClean="0">
            <a:solidFill>
              <a:schemeClr val="tx1"/>
            </a:solidFill>
          </a:endParaRPr>
        </a:p>
      </dgm:t>
    </dgm:pt>
    <dgm:pt modelId="{332F8DA6-6D9C-4BC0-BBC4-0C835E28C1AF}" type="sibTrans" cxnId="{3784C0E0-3FF5-4C52-ADA7-D95084A49CA0}">
      <dgm:prSet/>
      <dgm:spPr/>
      <dgm:t>
        <a:bodyPr/>
        <a:lstStyle/>
        <a:p>
          <a:endParaRPr lang="ru-RU"/>
        </a:p>
      </dgm:t>
    </dgm:pt>
    <dgm:pt modelId="{69E93514-DF63-4B06-9BEE-ED636B95538A}" type="parTrans" cxnId="{3784C0E0-3FF5-4C52-ADA7-D95084A49CA0}">
      <dgm:prSet/>
      <dgm:spPr/>
      <dgm:t>
        <a:bodyPr/>
        <a:lstStyle/>
        <a:p>
          <a:endParaRPr lang="ru-RU"/>
        </a:p>
      </dgm:t>
    </dgm:pt>
    <dgm:pt modelId="{7AF7F297-943D-4165-A8A8-54DA59560CD7}">
      <dgm:prSet phldrT="[Текст]" custT="1"/>
      <dgm:spPr/>
      <dgm:t>
        <a:bodyPr/>
        <a:lstStyle/>
        <a:p>
          <a:pPr algn="l"/>
          <a:endParaRPr lang="ru-RU" sz="1400" b="1" dirty="0" smtClean="0">
            <a:solidFill>
              <a:schemeClr val="tx1"/>
            </a:solidFill>
          </a:endParaRPr>
        </a:p>
      </dgm:t>
    </dgm:pt>
    <dgm:pt modelId="{C885DA16-C873-468A-A64B-CC8D27ABB87D}" type="sibTrans" cxnId="{1439231D-97B4-4F40-B5C8-D1C188E4E197}">
      <dgm:prSet/>
      <dgm:spPr/>
      <dgm:t>
        <a:bodyPr/>
        <a:lstStyle/>
        <a:p>
          <a:endParaRPr lang="ru-RU"/>
        </a:p>
      </dgm:t>
    </dgm:pt>
    <dgm:pt modelId="{9537DFCC-875F-4684-8B9E-802F2AC8EFFB}" type="parTrans" cxnId="{1439231D-97B4-4F40-B5C8-D1C188E4E197}">
      <dgm:prSet/>
      <dgm:spPr/>
      <dgm:t>
        <a:bodyPr/>
        <a:lstStyle/>
        <a:p>
          <a:endParaRPr lang="ru-RU"/>
        </a:p>
      </dgm:t>
    </dgm:pt>
    <dgm:pt modelId="{E948EA84-102C-437F-80FA-896499AE9317}">
      <dgm:prSet phldrT="[Текст]" custT="1"/>
      <dgm:spPr/>
      <dgm:t>
        <a:bodyPr/>
        <a:lstStyle/>
        <a:p>
          <a:pPr algn="l"/>
          <a:endParaRPr lang="ru-RU" sz="1300" b="1" dirty="0"/>
        </a:p>
      </dgm:t>
    </dgm:pt>
    <dgm:pt modelId="{AFFD2F5B-1ECB-4E46-AC3B-08F56C5DB04C}" type="sibTrans" cxnId="{6FBF8FDE-9725-478F-92D6-1E36D3881D33}">
      <dgm:prSet/>
      <dgm:spPr/>
      <dgm:t>
        <a:bodyPr/>
        <a:lstStyle/>
        <a:p>
          <a:endParaRPr lang="ru-RU"/>
        </a:p>
      </dgm:t>
    </dgm:pt>
    <dgm:pt modelId="{9D60C099-0732-487A-9511-D9BA8DBD8245}" type="parTrans" cxnId="{6FBF8FDE-9725-478F-92D6-1E36D3881D33}">
      <dgm:prSet/>
      <dgm:spPr/>
      <dgm:t>
        <a:bodyPr/>
        <a:lstStyle/>
        <a:p>
          <a:endParaRPr lang="ru-RU"/>
        </a:p>
      </dgm:t>
    </dgm:pt>
    <dgm:pt modelId="{9748E425-1F62-4E54-AB72-024F4DE93407}">
      <dgm:prSet phldrT="[Текст]" custT="1"/>
      <dgm:spPr/>
      <dgm:t>
        <a:bodyPr/>
        <a:lstStyle/>
        <a:p>
          <a:pPr algn="l"/>
          <a:endParaRPr lang="ru-RU" sz="1300" b="1" dirty="0">
            <a:solidFill>
              <a:schemeClr val="tx1"/>
            </a:solidFill>
          </a:endParaRPr>
        </a:p>
      </dgm:t>
    </dgm:pt>
    <dgm:pt modelId="{4C985B15-CCC8-41E5-9AB2-556CFD98936E}" type="sibTrans" cxnId="{DEBF1D61-273D-4ED9-8958-0C051EC072B8}">
      <dgm:prSet/>
      <dgm:spPr/>
      <dgm:t>
        <a:bodyPr/>
        <a:lstStyle/>
        <a:p>
          <a:endParaRPr lang="ru-RU"/>
        </a:p>
      </dgm:t>
    </dgm:pt>
    <dgm:pt modelId="{9A75D3E3-D02A-4BE3-A087-B6E91E07991C}" type="parTrans" cxnId="{DEBF1D61-273D-4ED9-8958-0C051EC072B8}">
      <dgm:prSet/>
      <dgm:spPr/>
      <dgm:t>
        <a:bodyPr/>
        <a:lstStyle/>
        <a:p>
          <a:endParaRPr lang="ru-RU"/>
        </a:p>
      </dgm:t>
    </dgm:pt>
    <dgm:pt modelId="{1C2F1FB4-02DF-4B45-997F-AD883C89DE44}">
      <dgm:prSet custT="1"/>
      <dgm:spPr>
        <a:solidFill>
          <a:schemeClr val="lt1">
            <a:hueOff val="0"/>
            <a:satOff val="0"/>
            <a:lumOff val="0"/>
          </a:schemeClr>
        </a:solidFill>
      </dgm:spPr>
      <dgm:t>
        <a:bodyPr/>
        <a:lstStyle/>
        <a:p>
          <a:pPr algn="just"/>
          <a:r>
            <a:rPr lang="ru-RU" sz="1200" dirty="0" smtClean="0">
              <a:latin typeface="Times New Roman" panose="02020603050405020304" pitchFamily="18" charset="0"/>
              <a:cs typeface="Times New Roman" panose="02020603050405020304" pitchFamily="18" charset="0"/>
            </a:rPr>
            <a:t>обеспечение устойчивого развития экономики и социальной стабильности в муниципальном образовании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a:t>
          </a:r>
          <a:endParaRPr lang="ru-RU" sz="1200" b="1" i="1" dirty="0">
            <a:latin typeface="Times New Roman" pitchFamily="18" charset="0"/>
            <a:cs typeface="Times New Roman" pitchFamily="18" charset="0"/>
          </a:endParaRPr>
        </a:p>
      </dgm:t>
    </dgm:pt>
    <dgm:pt modelId="{FC7ED8CD-D11F-472A-A60A-21CB4DB7EEE1}" type="parTrans" cxnId="{291E4716-C357-42C6-B593-A4B7B38047D6}">
      <dgm:prSet/>
      <dgm:spPr/>
      <dgm:t>
        <a:bodyPr/>
        <a:lstStyle/>
        <a:p>
          <a:endParaRPr lang="ru-RU"/>
        </a:p>
      </dgm:t>
    </dgm:pt>
    <dgm:pt modelId="{F815C551-40F5-44BA-96D3-6F0E4A8009F0}" type="sibTrans" cxnId="{291E4716-C357-42C6-B593-A4B7B38047D6}">
      <dgm:prSet/>
      <dgm:spPr/>
      <dgm:t>
        <a:bodyPr/>
        <a:lstStyle/>
        <a:p>
          <a:endParaRPr lang="ru-RU"/>
        </a:p>
      </dgm:t>
    </dgm:pt>
    <dgm:pt modelId="{A2261A13-B070-413A-93C1-72BF776512ED}">
      <dgm:prSet custT="1"/>
      <dgm:spPr/>
      <dgm:t>
        <a:bodyPr/>
        <a:lstStyle/>
        <a:p>
          <a:pPr algn="just"/>
          <a:r>
            <a:rPr lang="ru-RU" sz="1200" dirty="0" smtClean="0">
              <a:latin typeface="Times New Roman" panose="02020603050405020304" pitchFamily="18" charset="0"/>
              <a:cs typeface="Times New Roman" panose="02020603050405020304" pitchFamily="18" charset="0"/>
            </a:rPr>
            <a:t>укрепление доходной базы бюджета муниципального образования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a:t>
          </a:r>
          <a:endParaRPr lang="ru-RU" sz="1200" b="1" i="1" dirty="0">
            <a:latin typeface="Times New Roman" pitchFamily="18" charset="0"/>
            <a:cs typeface="Times New Roman" pitchFamily="18" charset="0"/>
          </a:endParaRPr>
        </a:p>
      </dgm:t>
    </dgm:pt>
    <dgm:pt modelId="{5BD92A68-75F2-4D9B-956B-A7EB48C7E69A}" type="parTrans" cxnId="{788EF789-FCFA-469A-A0A4-720561C51A52}">
      <dgm:prSet/>
      <dgm:spPr/>
      <dgm:t>
        <a:bodyPr/>
        <a:lstStyle/>
        <a:p>
          <a:endParaRPr lang="ru-RU"/>
        </a:p>
      </dgm:t>
    </dgm:pt>
    <dgm:pt modelId="{A79C033D-DA0E-44B6-B11D-CECA4D195058}" type="sibTrans" cxnId="{788EF789-FCFA-469A-A0A4-720561C51A52}">
      <dgm:prSet/>
      <dgm:spPr/>
      <dgm:t>
        <a:bodyPr/>
        <a:lstStyle/>
        <a:p>
          <a:endParaRPr lang="ru-RU"/>
        </a:p>
      </dgm:t>
    </dgm:pt>
    <dgm:pt modelId="{98987586-3A4E-4117-841C-FA7DD5296F9C}">
      <dgm:prSet custT="1"/>
      <dgm:spPr/>
      <dgm:t>
        <a:bodyPr/>
        <a:lstStyle/>
        <a:p>
          <a:pPr algn="just"/>
          <a:r>
            <a:rPr lang="ru-RU" sz="1200" dirty="0" smtClean="0">
              <a:latin typeface="Times New Roman" panose="02020603050405020304" pitchFamily="18" charset="0"/>
              <a:cs typeface="Times New Roman" panose="02020603050405020304" pitchFamily="18" charset="0"/>
            </a:rPr>
            <a:t>повышение качества администрирования доходов бюджета муниципального образования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 на основе межведомственного взаимодействия исполнительных органов государственной власти Удмуртской Республики, органов местного самоуправления муниципального образования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 Управления Федеральной налоговой службы по Удмуртской Республике</a:t>
          </a:r>
          <a:endParaRPr lang="ru-RU" sz="1200" b="1" i="1" dirty="0">
            <a:latin typeface="Times New Roman" pitchFamily="18" charset="0"/>
            <a:cs typeface="Times New Roman" pitchFamily="18" charset="0"/>
          </a:endParaRPr>
        </a:p>
      </dgm:t>
    </dgm:pt>
    <dgm:pt modelId="{1AFA7F55-768F-45AA-A5B3-8CF51FA11482}" type="parTrans" cxnId="{AD1CD8D3-23B7-4F47-AB90-E526F0C2E939}">
      <dgm:prSet/>
      <dgm:spPr/>
      <dgm:t>
        <a:bodyPr/>
        <a:lstStyle/>
        <a:p>
          <a:endParaRPr lang="ru-RU"/>
        </a:p>
      </dgm:t>
    </dgm:pt>
    <dgm:pt modelId="{F037AA84-507C-45B3-B11B-624DC22CB31D}" type="sibTrans" cxnId="{AD1CD8D3-23B7-4F47-AB90-E526F0C2E939}">
      <dgm:prSet/>
      <dgm:spPr/>
      <dgm:t>
        <a:bodyPr/>
        <a:lstStyle/>
        <a:p>
          <a:endParaRPr lang="ru-RU"/>
        </a:p>
      </dgm:t>
    </dgm:pt>
    <dgm:pt modelId="{97B23A07-11E7-4074-AE24-DF22F55F2831}">
      <dgm:prSet custT="1"/>
      <dgm:spPr/>
      <dgm:t>
        <a:bodyPr/>
        <a:lstStyle/>
        <a:p>
          <a:r>
            <a:rPr lang="ru-RU" sz="1200" dirty="0" smtClean="0">
              <a:latin typeface="Times New Roman" panose="02020603050405020304" pitchFamily="18" charset="0"/>
              <a:cs typeface="Times New Roman" panose="02020603050405020304" pitchFamily="18" charset="0"/>
            </a:rPr>
            <a:t>расширение налоговой базы на основе повышения инвестиционной привлекательности муниципального образования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 обеспечение роста объемов налоговых доходов бюджета муниципального образования «Муниципальный округ </a:t>
          </a:r>
          <a:r>
            <a:rPr lang="ru-RU" sz="1200" dirty="0" err="1" smtClean="0">
              <a:latin typeface="Times New Roman" panose="02020603050405020304" pitchFamily="18" charset="0"/>
              <a:cs typeface="Times New Roman" panose="02020603050405020304" pitchFamily="18" charset="0"/>
            </a:rPr>
            <a:t>Малопургинский</a:t>
          </a:r>
          <a:r>
            <a:rPr lang="ru-RU" sz="1200" dirty="0" smtClean="0">
              <a:latin typeface="Times New Roman" panose="02020603050405020304" pitchFamily="18" charset="0"/>
              <a:cs typeface="Times New Roman" panose="02020603050405020304" pitchFamily="18" charset="0"/>
            </a:rPr>
            <a:t> район Удмуртской Республики</a:t>
          </a:r>
          <a:endParaRPr lang="ru-RU" sz="1200" b="1" i="1" dirty="0" smtClean="0">
            <a:latin typeface="Times New Roman" panose="02020603050405020304" pitchFamily="18" charset="0"/>
            <a:cs typeface="Times New Roman" panose="02020603050405020304" pitchFamily="18" charset="0"/>
          </a:endParaRPr>
        </a:p>
      </dgm:t>
    </dgm:pt>
    <dgm:pt modelId="{AA385FBF-5CB5-4AF2-885F-B3B75D625EB0}" type="parTrans" cxnId="{9A0012AF-6D56-42B2-8638-AF0205C9E616}">
      <dgm:prSet/>
      <dgm:spPr/>
      <dgm:t>
        <a:bodyPr/>
        <a:lstStyle/>
        <a:p>
          <a:endParaRPr lang="ru-RU"/>
        </a:p>
      </dgm:t>
    </dgm:pt>
    <dgm:pt modelId="{B1D4EB03-7D17-4BF9-8D2A-6F32D0FCE77B}" type="sibTrans" cxnId="{9A0012AF-6D56-42B2-8638-AF0205C9E616}">
      <dgm:prSet/>
      <dgm:spPr/>
      <dgm:t>
        <a:bodyPr/>
        <a:lstStyle/>
        <a:p>
          <a:endParaRPr lang="ru-RU"/>
        </a:p>
      </dgm:t>
    </dgm:pt>
    <dgm:pt modelId="{013C9D2A-4A67-4F2D-9580-E76202248BB9}">
      <dgm:prSet custT="1"/>
      <dgm:spPr/>
      <dgm:t>
        <a:bodyPr/>
        <a:lstStyle/>
        <a:p>
          <a:endParaRPr lang="ru-RU" sz="1400" b="1" i="1" dirty="0" smtClean="0">
            <a:latin typeface="Times New Roman" pitchFamily="18" charset="0"/>
            <a:cs typeface="Times New Roman" pitchFamily="18" charset="0"/>
          </a:endParaRPr>
        </a:p>
      </dgm:t>
    </dgm:pt>
    <dgm:pt modelId="{0EDD4EAF-8974-4DFD-B5F2-040CC2D19570}" type="parTrans" cxnId="{A4D93EAA-3BBB-405D-8F41-17D05BC18CF1}">
      <dgm:prSet/>
      <dgm:spPr/>
      <dgm:t>
        <a:bodyPr/>
        <a:lstStyle/>
        <a:p>
          <a:endParaRPr lang="ru-RU"/>
        </a:p>
      </dgm:t>
    </dgm:pt>
    <dgm:pt modelId="{CE9F2F66-0141-407A-926B-36326ABBAE66}" type="sibTrans" cxnId="{A4D93EAA-3BBB-405D-8F41-17D05BC18CF1}">
      <dgm:prSet/>
      <dgm:spPr/>
      <dgm:t>
        <a:bodyPr/>
        <a:lstStyle/>
        <a:p>
          <a:endParaRPr lang="ru-RU"/>
        </a:p>
      </dgm:t>
    </dgm:pt>
    <dgm:pt modelId="{080F7671-AD5E-4CF2-9FDA-77ABD8A6A31C}">
      <dgm:prSet custT="1"/>
      <dgm:spPr/>
      <dgm:t>
        <a:bodyPr/>
        <a:lstStyle/>
        <a:p>
          <a:endParaRPr lang="ru-RU" sz="1400" b="1" i="1" dirty="0" smtClean="0">
            <a:latin typeface="Times New Roman" pitchFamily="18" charset="0"/>
            <a:cs typeface="Times New Roman" pitchFamily="18" charset="0"/>
          </a:endParaRPr>
        </a:p>
      </dgm:t>
    </dgm:pt>
    <dgm:pt modelId="{F1A18B91-75CC-4AE3-9E5E-098D1506EDFB}" type="parTrans" cxnId="{C08000B2-EAED-42C0-99B1-9CB9C240EBBF}">
      <dgm:prSet/>
      <dgm:spPr/>
      <dgm:t>
        <a:bodyPr/>
        <a:lstStyle/>
        <a:p>
          <a:endParaRPr lang="ru-RU"/>
        </a:p>
      </dgm:t>
    </dgm:pt>
    <dgm:pt modelId="{9BE96DD1-3CEB-491E-9793-FD1B60956AEB}" type="sibTrans" cxnId="{C08000B2-EAED-42C0-99B1-9CB9C240EBBF}">
      <dgm:prSet/>
      <dgm:spPr/>
      <dgm:t>
        <a:bodyPr/>
        <a:lstStyle/>
        <a:p>
          <a:endParaRPr lang="ru-RU"/>
        </a:p>
      </dgm:t>
    </dgm:pt>
    <dgm:pt modelId="{C18FC70D-50A6-4C87-9E11-B8B09EB70206}">
      <dgm:prSet custT="1"/>
      <dgm:spPr/>
      <dgm:t>
        <a:bodyPr/>
        <a:lstStyle/>
        <a:p>
          <a:r>
            <a:rPr lang="ru-RU" sz="1200" dirty="0" smtClean="0">
              <a:latin typeface="Times New Roman" panose="02020603050405020304" pitchFamily="18" charset="0"/>
              <a:cs typeface="Times New Roman" panose="02020603050405020304" pitchFamily="18" charset="0"/>
            </a:rPr>
            <a:t>содействие повышению уровня собираемости налогов, снижению доли теневого сектора экономики</a:t>
          </a:r>
          <a:endParaRPr lang="ru-RU" sz="1200" b="1" i="1" dirty="0">
            <a:latin typeface="Times New Roman" panose="02020603050405020304" pitchFamily="18" charset="0"/>
            <a:cs typeface="Times New Roman" panose="02020603050405020304" pitchFamily="18" charset="0"/>
          </a:endParaRPr>
        </a:p>
      </dgm:t>
    </dgm:pt>
    <dgm:pt modelId="{2F7291CC-8654-4FC0-80F3-FD894F530EDC}" type="parTrans" cxnId="{4B378F24-FA6C-42DF-9723-B41176A737BC}">
      <dgm:prSet/>
      <dgm:spPr/>
      <dgm:t>
        <a:bodyPr/>
        <a:lstStyle/>
        <a:p>
          <a:endParaRPr lang="ru-RU"/>
        </a:p>
      </dgm:t>
    </dgm:pt>
    <dgm:pt modelId="{BDD4C5FB-9856-4DBA-8CE8-7EAFAF0C0F39}" type="sibTrans" cxnId="{4B378F24-FA6C-42DF-9723-B41176A737BC}">
      <dgm:prSet/>
      <dgm:spPr/>
      <dgm:t>
        <a:bodyPr/>
        <a:lstStyle/>
        <a:p>
          <a:endParaRPr lang="ru-RU"/>
        </a:p>
      </dgm:t>
    </dgm:pt>
    <dgm:pt modelId="{F896E840-8350-4332-A9E9-78843FE719CE}">
      <dgm:prSet custT="1"/>
      <dgm:spPr/>
      <dgm:t>
        <a:bodyPr/>
        <a:lstStyle/>
        <a:p>
          <a:pPr algn="just"/>
          <a:r>
            <a:rPr lang="ru-RU" sz="1200" dirty="0" smtClean="0">
              <a:latin typeface="Times New Roman" panose="02020603050405020304" pitchFamily="18" charset="0"/>
              <a:cs typeface="Times New Roman" panose="02020603050405020304" pitchFamily="18" charset="0"/>
            </a:rPr>
            <a:t>регламентация процедур контроля, учета и оценки эффективности налоговых льгот на основе концепции «налоговых расходов», развития механизма и методики оценки их эффективности;</a:t>
          </a:r>
          <a:endParaRPr lang="ru-RU" sz="1200" b="1" i="1" dirty="0">
            <a:latin typeface="Times New Roman" panose="02020603050405020304" pitchFamily="18" charset="0"/>
            <a:cs typeface="Times New Roman" panose="02020603050405020304" pitchFamily="18" charset="0"/>
          </a:endParaRPr>
        </a:p>
      </dgm:t>
    </dgm:pt>
    <dgm:pt modelId="{51130DED-2EA8-432B-8053-555873E0832B}" type="parTrans" cxnId="{D77CF591-AFAD-494C-A80C-09CBDD2BD908}">
      <dgm:prSet/>
      <dgm:spPr/>
      <dgm:t>
        <a:bodyPr/>
        <a:lstStyle/>
        <a:p>
          <a:endParaRPr lang="ru-RU"/>
        </a:p>
      </dgm:t>
    </dgm:pt>
    <dgm:pt modelId="{CA50B454-E596-42C8-BAC6-7D3C7199D60F}" type="sibTrans" cxnId="{D77CF591-AFAD-494C-A80C-09CBDD2BD908}">
      <dgm:prSet/>
      <dgm:spPr/>
      <dgm:t>
        <a:bodyPr/>
        <a:lstStyle/>
        <a:p>
          <a:endParaRPr lang="ru-RU"/>
        </a:p>
      </dgm:t>
    </dgm:pt>
    <dgm:pt modelId="{D8CA7F2F-7B53-459D-8265-9A284009FEA0}">
      <dgm:prSet/>
      <dgm:spPr/>
      <dgm:t>
        <a:bodyPr/>
        <a:lstStyle/>
        <a:p>
          <a:endParaRPr lang="ru-RU" dirty="0"/>
        </a:p>
      </dgm:t>
    </dgm:pt>
    <dgm:pt modelId="{F2443786-2632-4271-A9CD-D77F16721B89}" type="parTrans" cxnId="{BA2D90DA-02FE-4D61-98E5-0B5F1EABD3C6}">
      <dgm:prSet/>
      <dgm:spPr/>
      <dgm:t>
        <a:bodyPr/>
        <a:lstStyle/>
        <a:p>
          <a:endParaRPr lang="ru-RU"/>
        </a:p>
      </dgm:t>
    </dgm:pt>
    <dgm:pt modelId="{8923415C-5005-4BFD-8B41-EB174B220DB2}" type="sibTrans" cxnId="{BA2D90DA-02FE-4D61-98E5-0B5F1EABD3C6}">
      <dgm:prSet/>
      <dgm:spPr/>
      <dgm:t>
        <a:bodyPr/>
        <a:lstStyle/>
        <a:p>
          <a:endParaRPr lang="ru-RU"/>
        </a:p>
      </dgm:t>
    </dgm:pt>
    <dgm:pt modelId="{A1AE5C5B-0D4B-4FC2-9033-FC79A8157B09}">
      <dgm:prSet custT="1"/>
      <dgm:spPr/>
      <dgm:t>
        <a:bodyPr/>
        <a:lstStyle/>
        <a:p>
          <a:r>
            <a:rPr lang="ru-RU" sz="1200" dirty="0" smtClean="0">
              <a:latin typeface="Times New Roman" panose="02020603050405020304" pitchFamily="18" charset="0"/>
              <a:cs typeface="Times New Roman" panose="02020603050405020304" pitchFamily="18" charset="0"/>
            </a:rPr>
            <a:t>продолжение реализации эффективной и сбалансированной налоговой политики, обеспечивающей сохранение стабильных налоговых условий, в том числе по специальным налоговым режимам, повышение эффективности применения стимулирующих налоговых мер с учетом результатов оценки их эффективности;</a:t>
          </a:r>
          <a:endParaRPr lang="ru-RU" sz="1200" b="1" i="1" dirty="0">
            <a:latin typeface="Times New Roman" panose="02020603050405020304" pitchFamily="18" charset="0"/>
            <a:cs typeface="Times New Roman" panose="02020603050405020304" pitchFamily="18" charset="0"/>
          </a:endParaRPr>
        </a:p>
      </dgm:t>
    </dgm:pt>
    <dgm:pt modelId="{1E9B9C46-970C-4464-8678-2A8F1571BD93}" type="parTrans" cxnId="{8BD5807E-DD32-48E2-A512-6910B17DE3D8}">
      <dgm:prSet/>
      <dgm:spPr/>
      <dgm:t>
        <a:bodyPr/>
        <a:lstStyle/>
        <a:p>
          <a:endParaRPr lang="ru-RU"/>
        </a:p>
      </dgm:t>
    </dgm:pt>
    <dgm:pt modelId="{98BAB42F-7C92-45E7-A7FE-2FCFAC910742}" type="sibTrans" cxnId="{8BD5807E-DD32-48E2-A512-6910B17DE3D8}">
      <dgm:prSet/>
      <dgm:spPr/>
      <dgm:t>
        <a:bodyPr/>
        <a:lstStyle/>
        <a:p>
          <a:endParaRPr lang="ru-RU"/>
        </a:p>
      </dgm:t>
    </dgm:pt>
    <dgm:pt modelId="{C2073464-4C82-4467-96CA-64784222A810}">
      <dgm:prSet/>
      <dgm:spPr/>
      <dgm:t>
        <a:bodyPr/>
        <a:lstStyle/>
        <a:p>
          <a:endParaRPr lang="ru-RU"/>
        </a:p>
      </dgm:t>
    </dgm:pt>
    <dgm:pt modelId="{71653B40-9E0A-4CB8-8D7F-53311B0633BA}" type="parTrans" cxnId="{C3121BED-F291-4053-B406-4C268F924F29}">
      <dgm:prSet/>
      <dgm:spPr/>
      <dgm:t>
        <a:bodyPr/>
        <a:lstStyle/>
        <a:p>
          <a:endParaRPr lang="ru-RU"/>
        </a:p>
      </dgm:t>
    </dgm:pt>
    <dgm:pt modelId="{86496C80-D063-46B1-80C5-261C3DF5C2BF}" type="sibTrans" cxnId="{C3121BED-F291-4053-B406-4C268F924F29}">
      <dgm:prSet/>
      <dgm:spPr/>
      <dgm:t>
        <a:bodyPr/>
        <a:lstStyle/>
        <a:p>
          <a:endParaRPr lang="ru-RU"/>
        </a:p>
      </dgm:t>
    </dgm:pt>
    <dgm:pt modelId="{0976A251-CEC3-48E3-937B-63726474E927}">
      <dgm:prSet custT="1"/>
      <dgm:spPr/>
      <dgm:t>
        <a:bodyPr/>
        <a:lstStyle/>
        <a:p>
          <a:r>
            <a:rPr lang="ru-RU" sz="1200" dirty="0" smtClean="0">
              <a:latin typeface="Times New Roman" panose="02020603050405020304" pitchFamily="18" charset="0"/>
              <a:cs typeface="Times New Roman" panose="02020603050405020304" pitchFamily="18" charset="0"/>
            </a:rPr>
            <a:t>эффективное использование и управление имущественными и земельными ресурсам</a:t>
          </a:r>
          <a:endParaRPr lang="ru-RU" sz="1200" dirty="0">
            <a:latin typeface="Times New Roman" panose="02020603050405020304" pitchFamily="18" charset="0"/>
            <a:cs typeface="Times New Roman" panose="02020603050405020304" pitchFamily="18" charset="0"/>
          </a:endParaRPr>
        </a:p>
      </dgm:t>
    </dgm:pt>
    <dgm:pt modelId="{1BFC64D3-3942-4730-8E15-C849170E630E}" type="parTrans" cxnId="{A3DFB335-16CF-48E6-83E5-9CB5EAE8B5CD}">
      <dgm:prSet/>
      <dgm:spPr/>
      <dgm:t>
        <a:bodyPr/>
        <a:lstStyle/>
        <a:p>
          <a:endParaRPr lang="ru-RU"/>
        </a:p>
      </dgm:t>
    </dgm:pt>
    <dgm:pt modelId="{8AC39AA8-69DC-4FD3-8F57-4B166B75AE94}" type="sibTrans" cxnId="{A3DFB335-16CF-48E6-83E5-9CB5EAE8B5CD}">
      <dgm:prSet/>
      <dgm:spPr/>
      <dgm:t>
        <a:bodyPr/>
        <a:lstStyle/>
        <a:p>
          <a:endParaRPr lang="ru-RU"/>
        </a:p>
      </dgm:t>
    </dgm:pt>
    <dgm:pt modelId="{AFFACA98-B8B2-4A0D-B27F-28A65E93C86A}">
      <dgm:prSet/>
      <dgm:spPr/>
      <dgm:t>
        <a:bodyPr/>
        <a:lstStyle/>
        <a:p>
          <a:endParaRPr lang="ru-RU"/>
        </a:p>
      </dgm:t>
    </dgm:pt>
    <dgm:pt modelId="{BED06C7A-186F-48B1-82FA-AB4E28CAFE0C}" type="parTrans" cxnId="{F4D8D03B-DF3D-4985-976F-6FEAE96B579F}">
      <dgm:prSet/>
      <dgm:spPr/>
      <dgm:t>
        <a:bodyPr/>
        <a:lstStyle/>
        <a:p>
          <a:endParaRPr lang="ru-RU"/>
        </a:p>
      </dgm:t>
    </dgm:pt>
    <dgm:pt modelId="{1021FE03-D5FA-4DAB-9564-0C0160E29C43}" type="sibTrans" cxnId="{F4D8D03B-DF3D-4985-976F-6FEAE96B579F}">
      <dgm:prSet/>
      <dgm:spPr/>
      <dgm:t>
        <a:bodyPr/>
        <a:lstStyle/>
        <a:p>
          <a:endParaRPr lang="ru-RU"/>
        </a:p>
      </dgm:t>
    </dgm:pt>
    <dgm:pt modelId="{12F98294-826E-4622-B824-3A31AF20991D}">
      <dgm:prSet/>
      <dgm:spPr/>
      <dgm:t>
        <a:bodyPr/>
        <a:lstStyle/>
        <a:p>
          <a:r>
            <a:rPr lang="ru-RU" dirty="0" smtClean="0">
              <a:latin typeface="Times New Roman" panose="02020603050405020304" pitchFamily="18" charset="0"/>
              <a:cs typeface="Times New Roman" panose="02020603050405020304" pitchFamily="18" charset="0"/>
            </a:rPr>
            <a:t>содействие вовлечению граждан в предпринимательскую деятельность и сокращение неформальной занятости, в том числе путем перехода граждан на применение налога на профессиональный доход</a:t>
          </a:r>
          <a:endParaRPr lang="ru-RU" dirty="0">
            <a:latin typeface="Times New Roman" panose="02020603050405020304" pitchFamily="18" charset="0"/>
            <a:cs typeface="Times New Roman" panose="02020603050405020304" pitchFamily="18" charset="0"/>
          </a:endParaRPr>
        </a:p>
      </dgm:t>
    </dgm:pt>
    <dgm:pt modelId="{37178238-C97F-447B-80C8-97D059D7060A}" type="parTrans" cxnId="{8885889D-C767-4A8F-AA9E-B94BF2A49623}">
      <dgm:prSet/>
      <dgm:spPr/>
      <dgm:t>
        <a:bodyPr/>
        <a:lstStyle/>
        <a:p>
          <a:endParaRPr lang="ru-RU"/>
        </a:p>
      </dgm:t>
    </dgm:pt>
    <dgm:pt modelId="{79FB116A-B89C-4FAD-9EB6-2C38588D91D5}" type="sibTrans" cxnId="{8885889D-C767-4A8F-AA9E-B94BF2A49623}">
      <dgm:prSet/>
      <dgm:spPr/>
      <dgm:t>
        <a:bodyPr/>
        <a:lstStyle/>
        <a:p>
          <a:endParaRPr lang="ru-RU"/>
        </a:p>
      </dgm:t>
    </dgm:pt>
    <dgm:pt modelId="{23F210E5-D318-4B93-86B2-BCFCDB8E5E40}" type="pres">
      <dgm:prSet presAssocID="{FB75A1A5-0896-433E-BA91-78C3856BD7D9}" presName="linearFlow" presStyleCnt="0">
        <dgm:presLayoutVars>
          <dgm:dir/>
          <dgm:animLvl val="lvl"/>
          <dgm:resizeHandles val="exact"/>
        </dgm:presLayoutVars>
      </dgm:prSet>
      <dgm:spPr/>
      <dgm:t>
        <a:bodyPr/>
        <a:lstStyle/>
        <a:p>
          <a:endParaRPr lang="ru-RU"/>
        </a:p>
      </dgm:t>
    </dgm:pt>
    <dgm:pt modelId="{7B4EE0D8-CFC1-4AC5-A2BD-8A5211316CF1}" type="pres">
      <dgm:prSet presAssocID="{9748E425-1F62-4E54-AB72-024F4DE93407}" presName="composite" presStyleCnt="0"/>
      <dgm:spPr/>
      <dgm:t>
        <a:bodyPr/>
        <a:lstStyle/>
        <a:p>
          <a:endParaRPr lang="ru-RU"/>
        </a:p>
      </dgm:t>
    </dgm:pt>
    <dgm:pt modelId="{EDF4C371-C09B-4697-A66E-94C5AA04B36B}" type="pres">
      <dgm:prSet presAssocID="{9748E425-1F62-4E54-AB72-024F4DE93407}" presName="parentText" presStyleLbl="alignNode1" presStyleIdx="0" presStyleCnt="9" custScaleY="110716" custLinFactNeighborY="-12944">
        <dgm:presLayoutVars>
          <dgm:chMax val="1"/>
          <dgm:bulletEnabled val="1"/>
        </dgm:presLayoutVars>
      </dgm:prSet>
      <dgm:spPr/>
      <dgm:t>
        <a:bodyPr/>
        <a:lstStyle/>
        <a:p>
          <a:endParaRPr lang="ru-RU"/>
        </a:p>
      </dgm:t>
    </dgm:pt>
    <dgm:pt modelId="{8C28AE45-F4AA-44F1-A906-48F3FE2B673E}" type="pres">
      <dgm:prSet presAssocID="{9748E425-1F62-4E54-AB72-024F4DE93407}" presName="descendantText" presStyleLbl="alignAcc1" presStyleIdx="0" presStyleCnt="9" custScaleY="104041" custLinFactNeighborX="19" custLinFactNeighborY="6918">
        <dgm:presLayoutVars>
          <dgm:bulletEnabled val="1"/>
        </dgm:presLayoutVars>
      </dgm:prSet>
      <dgm:spPr/>
      <dgm:t>
        <a:bodyPr/>
        <a:lstStyle/>
        <a:p>
          <a:endParaRPr lang="ru-RU"/>
        </a:p>
      </dgm:t>
    </dgm:pt>
    <dgm:pt modelId="{A8B13B57-6126-43E8-93F9-ABE7D8E58E6A}" type="pres">
      <dgm:prSet presAssocID="{4C985B15-CCC8-41E5-9AB2-556CFD98936E}" presName="sp" presStyleCnt="0"/>
      <dgm:spPr/>
      <dgm:t>
        <a:bodyPr/>
        <a:lstStyle/>
        <a:p>
          <a:endParaRPr lang="ru-RU"/>
        </a:p>
      </dgm:t>
    </dgm:pt>
    <dgm:pt modelId="{91B7FD1C-6AB5-4419-BDD4-845FCC2A3A6F}" type="pres">
      <dgm:prSet presAssocID="{E948EA84-102C-437F-80FA-896499AE9317}" presName="composite" presStyleCnt="0"/>
      <dgm:spPr/>
      <dgm:t>
        <a:bodyPr/>
        <a:lstStyle/>
        <a:p>
          <a:endParaRPr lang="ru-RU"/>
        </a:p>
      </dgm:t>
    </dgm:pt>
    <dgm:pt modelId="{1E81F90D-7C12-449C-BF74-DFBDC81748F0}" type="pres">
      <dgm:prSet presAssocID="{E948EA84-102C-437F-80FA-896499AE9317}" presName="parentText" presStyleLbl="alignNode1" presStyleIdx="1" presStyleCnt="9" custScaleY="112032" custLinFactNeighborX="0" custLinFactNeighborY="-11937">
        <dgm:presLayoutVars>
          <dgm:chMax val="1"/>
          <dgm:bulletEnabled val="1"/>
        </dgm:presLayoutVars>
      </dgm:prSet>
      <dgm:spPr/>
      <dgm:t>
        <a:bodyPr/>
        <a:lstStyle/>
        <a:p>
          <a:endParaRPr lang="ru-RU"/>
        </a:p>
      </dgm:t>
    </dgm:pt>
    <dgm:pt modelId="{A01E7E39-A97B-4A9B-BDBA-F06392B84135}" type="pres">
      <dgm:prSet presAssocID="{E948EA84-102C-437F-80FA-896499AE9317}" presName="descendantText" presStyleLbl="alignAcc1" presStyleIdx="1" presStyleCnt="9" custScaleY="117566" custLinFactNeighborX="254" custLinFactNeighborY="-21619">
        <dgm:presLayoutVars>
          <dgm:bulletEnabled val="1"/>
        </dgm:presLayoutVars>
      </dgm:prSet>
      <dgm:spPr/>
      <dgm:t>
        <a:bodyPr/>
        <a:lstStyle/>
        <a:p>
          <a:endParaRPr lang="ru-RU"/>
        </a:p>
      </dgm:t>
    </dgm:pt>
    <dgm:pt modelId="{8CBA7D06-3554-456A-B9F8-3421087C6168}" type="pres">
      <dgm:prSet presAssocID="{AFFD2F5B-1ECB-4E46-AC3B-08F56C5DB04C}" presName="sp" presStyleCnt="0"/>
      <dgm:spPr/>
      <dgm:t>
        <a:bodyPr/>
        <a:lstStyle/>
        <a:p>
          <a:endParaRPr lang="ru-RU"/>
        </a:p>
      </dgm:t>
    </dgm:pt>
    <dgm:pt modelId="{35D49679-1475-43AE-B2FF-12AC97097CCB}" type="pres">
      <dgm:prSet presAssocID="{7AF7F297-943D-4165-A8A8-54DA59560CD7}" presName="composite" presStyleCnt="0"/>
      <dgm:spPr/>
      <dgm:t>
        <a:bodyPr/>
        <a:lstStyle/>
        <a:p>
          <a:endParaRPr lang="ru-RU"/>
        </a:p>
      </dgm:t>
    </dgm:pt>
    <dgm:pt modelId="{2A41DBF3-99E0-4EBA-96C1-D30741F1C516}" type="pres">
      <dgm:prSet presAssocID="{7AF7F297-943D-4165-A8A8-54DA59560CD7}" presName="parentText" presStyleLbl="alignNode1" presStyleIdx="2" presStyleCnt="9" custScaleY="119586" custLinFactNeighborY="-46913">
        <dgm:presLayoutVars>
          <dgm:chMax val="1"/>
          <dgm:bulletEnabled val="1"/>
        </dgm:presLayoutVars>
      </dgm:prSet>
      <dgm:spPr/>
      <dgm:t>
        <a:bodyPr/>
        <a:lstStyle/>
        <a:p>
          <a:endParaRPr lang="ru-RU"/>
        </a:p>
      </dgm:t>
    </dgm:pt>
    <dgm:pt modelId="{F462966B-4B80-426D-9FF6-EEF2EC55E311}" type="pres">
      <dgm:prSet presAssocID="{7AF7F297-943D-4165-A8A8-54DA59560CD7}" presName="descendantText" presStyleLbl="alignAcc1" presStyleIdx="2" presStyleCnt="9" custScaleY="221325" custLinFactNeighborX="254" custLinFactNeighborY="-34677">
        <dgm:presLayoutVars>
          <dgm:bulletEnabled val="1"/>
        </dgm:presLayoutVars>
      </dgm:prSet>
      <dgm:spPr/>
      <dgm:t>
        <a:bodyPr/>
        <a:lstStyle/>
        <a:p>
          <a:endParaRPr lang="ru-RU"/>
        </a:p>
      </dgm:t>
    </dgm:pt>
    <dgm:pt modelId="{6DDF9E4A-9593-43D5-A717-BB4CF5B1B509}" type="pres">
      <dgm:prSet presAssocID="{C885DA16-C873-468A-A64B-CC8D27ABB87D}" presName="sp" presStyleCnt="0"/>
      <dgm:spPr/>
      <dgm:t>
        <a:bodyPr/>
        <a:lstStyle/>
        <a:p>
          <a:endParaRPr lang="ru-RU"/>
        </a:p>
      </dgm:t>
    </dgm:pt>
    <dgm:pt modelId="{1C8CB0F8-42A6-419F-B599-033415DCC38D}" type="pres">
      <dgm:prSet presAssocID="{43E791CD-00E1-4D30-BCD5-1EA4857975C7}" presName="composite" presStyleCnt="0"/>
      <dgm:spPr/>
      <dgm:t>
        <a:bodyPr/>
        <a:lstStyle/>
        <a:p>
          <a:endParaRPr lang="ru-RU"/>
        </a:p>
      </dgm:t>
    </dgm:pt>
    <dgm:pt modelId="{85C8A1A4-1AB8-4974-B763-DB81763921CB}" type="pres">
      <dgm:prSet presAssocID="{43E791CD-00E1-4D30-BCD5-1EA4857975C7}" presName="parentText" presStyleLbl="alignNode1" presStyleIdx="3" presStyleCnt="9" custLinFactNeighborY="-14890">
        <dgm:presLayoutVars>
          <dgm:chMax val="1"/>
          <dgm:bulletEnabled val="1"/>
        </dgm:presLayoutVars>
      </dgm:prSet>
      <dgm:spPr/>
      <dgm:t>
        <a:bodyPr/>
        <a:lstStyle/>
        <a:p>
          <a:endParaRPr lang="ru-RU"/>
        </a:p>
      </dgm:t>
    </dgm:pt>
    <dgm:pt modelId="{FB21711F-29FA-4DD0-8F3C-2057DF279F2E}" type="pres">
      <dgm:prSet presAssocID="{43E791CD-00E1-4D30-BCD5-1EA4857975C7}" presName="descendantText" presStyleLbl="alignAcc1" presStyleIdx="3" presStyleCnt="9" custScaleY="175207" custLinFactNeighborX="464" custLinFactNeighborY="5026">
        <dgm:presLayoutVars>
          <dgm:bulletEnabled val="1"/>
        </dgm:presLayoutVars>
      </dgm:prSet>
      <dgm:spPr/>
      <dgm:t>
        <a:bodyPr/>
        <a:lstStyle/>
        <a:p>
          <a:endParaRPr lang="ru-RU"/>
        </a:p>
      </dgm:t>
    </dgm:pt>
    <dgm:pt modelId="{7656ACD3-C4AC-4F10-86C6-7095CFC2E725}" type="pres">
      <dgm:prSet presAssocID="{332F8DA6-6D9C-4BC0-BBC4-0C835E28C1AF}" presName="sp" presStyleCnt="0"/>
      <dgm:spPr/>
    </dgm:pt>
    <dgm:pt modelId="{EEE93EDD-BF73-4431-A8EE-C806DE9BE555}" type="pres">
      <dgm:prSet presAssocID="{080F7671-AD5E-4CF2-9FDA-77ABD8A6A31C}" presName="composite" presStyleCnt="0"/>
      <dgm:spPr/>
    </dgm:pt>
    <dgm:pt modelId="{F00E930B-F0DB-4564-AF70-C78DBFC228C2}" type="pres">
      <dgm:prSet presAssocID="{080F7671-AD5E-4CF2-9FDA-77ABD8A6A31C}" presName="parentText" presStyleLbl="alignNode1" presStyleIdx="4" presStyleCnt="9" custLinFactNeighborY="11506">
        <dgm:presLayoutVars>
          <dgm:chMax val="1"/>
          <dgm:bulletEnabled val="1"/>
        </dgm:presLayoutVars>
      </dgm:prSet>
      <dgm:spPr/>
      <dgm:t>
        <a:bodyPr/>
        <a:lstStyle/>
        <a:p>
          <a:endParaRPr lang="ru-RU"/>
        </a:p>
      </dgm:t>
    </dgm:pt>
    <dgm:pt modelId="{0CF6178A-3D14-4173-9C67-290CBB0C5415}" type="pres">
      <dgm:prSet presAssocID="{080F7671-AD5E-4CF2-9FDA-77ABD8A6A31C}" presName="descendantText" presStyleLbl="alignAcc1" presStyleIdx="4" presStyleCnt="9" custLinFactNeighborX="464" custLinFactNeighborY="27029">
        <dgm:presLayoutVars>
          <dgm:bulletEnabled val="1"/>
        </dgm:presLayoutVars>
      </dgm:prSet>
      <dgm:spPr/>
      <dgm:t>
        <a:bodyPr/>
        <a:lstStyle/>
        <a:p>
          <a:endParaRPr lang="ru-RU"/>
        </a:p>
      </dgm:t>
    </dgm:pt>
    <dgm:pt modelId="{D411512F-3982-42A1-9C58-67FC0CB3D1DD}" type="pres">
      <dgm:prSet presAssocID="{9BE96DD1-3CEB-491E-9793-FD1B60956AEB}" presName="sp" presStyleCnt="0"/>
      <dgm:spPr/>
    </dgm:pt>
    <dgm:pt modelId="{961FCB2A-FC85-4609-8F56-1DE57A652BF5}" type="pres">
      <dgm:prSet presAssocID="{C2073464-4C82-4467-96CA-64784222A810}" presName="composite" presStyleCnt="0"/>
      <dgm:spPr/>
    </dgm:pt>
    <dgm:pt modelId="{46B8783D-6616-4479-BE67-D992E697A328}" type="pres">
      <dgm:prSet presAssocID="{C2073464-4C82-4467-96CA-64784222A810}" presName="parentText" presStyleLbl="alignNode1" presStyleIdx="5" presStyleCnt="9">
        <dgm:presLayoutVars>
          <dgm:chMax val="1"/>
          <dgm:bulletEnabled val="1"/>
        </dgm:presLayoutVars>
      </dgm:prSet>
      <dgm:spPr/>
      <dgm:t>
        <a:bodyPr/>
        <a:lstStyle/>
        <a:p>
          <a:endParaRPr lang="ru-RU"/>
        </a:p>
      </dgm:t>
    </dgm:pt>
    <dgm:pt modelId="{B98D4255-7CE8-4B18-A9F9-8AA2C400CCE4}" type="pres">
      <dgm:prSet presAssocID="{C2073464-4C82-4467-96CA-64784222A810}" presName="descendantText" presStyleLbl="alignAcc1" presStyleIdx="5" presStyleCnt="9" custLinFactNeighborX="-175" custLinFactNeighborY="25451">
        <dgm:presLayoutVars>
          <dgm:bulletEnabled val="1"/>
        </dgm:presLayoutVars>
      </dgm:prSet>
      <dgm:spPr/>
      <dgm:t>
        <a:bodyPr/>
        <a:lstStyle/>
        <a:p>
          <a:endParaRPr lang="ru-RU"/>
        </a:p>
      </dgm:t>
    </dgm:pt>
    <dgm:pt modelId="{7AA8E922-E3DC-4194-9DEF-784A85CA8730}" type="pres">
      <dgm:prSet presAssocID="{86496C80-D063-46B1-80C5-261C3DF5C2BF}" presName="sp" presStyleCnt="0"/>
      <dgm:spPr/>
    </dgm:pt>
    <dgm:pt modelId="{36F3DF45-1933-4AFE-83BA-21A835F4DDD2}" type="pres">
      <dgm:prSet presAssocID="{AFFACA98-B8B2-4A0D-B27F-28A65E93C86A}" presName="composite" presStyleCnt="0"/>
      <dgm:spPr/>
    </dgm:pt>
    <dgm:pt modelId="{567310A4-49E7-489B-A790-2C6E7AD54FF0}" type="pres">
      <dgm:prSet presAssocID="{AFFACA98-B8B2-4A0D-B27F-28A65E93C86A}" presName="parentText" presStyleLbl="alignNode1" presStyleIdx="6" presStyleCnt="9">
        <dgm:presLayoutVars>
          <dgm:chMax val="1"/>
          <dgm:bulletEnabled val="1"/>
        </dgm:presLayoutVars>
      </dgm:prSet>
      <dgm:spPr/>
      <dgm:t>
        <a:bodyPr/>
        <a:lstStyle/>
        <a:p>
          <a:endParaRPr lang="ru-RU"/>
        </a:p>
      </dgm:t>
    </dgm:pt>
    <dgm:pt modelId="{18638F17-A297-427A-98E6-B695198E87CC}" type="pres">
      <dgm:prSet presAssocID="{AFFACA98-B8B2-4A0D-B27F-28A65E93C86A}" presName="descendantText" presStyleLbl="alignAcc1" presStyleIdx="6" presStyleCnt="9" custLinFactNeighborX="-287" custLinFactNeighborY="24906">
        <dgm:presLayoutVars>
          <dgm:bulletEnabled val="1"/>
        </dgm:presLayoutVars>
      </dgm:prSet>
      <dgm:spPr/>
      <dgm:t>
        <a:bodyPr/>
        <a:lstStyle/>
        <a:p>
          <a:endParaRPr lang="ru-RU"/>
        </a:p>
      </dgm:t>
    </dgm:pt>
    <dgm:pt modelId="{17CAE091-DCE7-4E34-9BC4-A58E99931A78}" type="pres">
      <dgm:prSet presAssocID="{1021FE03-D5FA-4DAB-9564-0C0160E29C43}" presName="sp" presStyleCnt="0"/>
      <dgm:spPr/>
    </dgm:pt>
    <dgm:pt modelId="{52E08335-2653-4189-A1F0-7DFE079FE9D1}" type="pres">
      <dgm:prSet presAssocID="{013C9D2A-4A67-4F2D-9580-E76202248BB9}" presName="composite" presStyleCnt="0"/>
      <dgm:spPr/>
    </dgm:pt>
    <dgm:pt modelId="{84958DCF-77FF-4539-A32D-3302B5D9F724}" type="pres">
      <dgm:prSet presAssocID="{013C9D2A-4A67-4F2D-9580-E76202248BB9}" presName="parentText" presStyleLbl="alignNode1" presStyleIdx="7" presStyleCnt="9" custLinFactNeighborX="0" custLinFactNeighborY="19834">
        <dgm:presLayoutVars>
          <dgm:chMax val="1"/>
          <dgm:bulletEnabled val="1"/>
        </dgm:presLayoutVars>
      </dgm:prSet>
      <dgm:spPr/>
      <dgm:t>
        <a:bodyPr/>
        <a:lstStyle/>
        <a:p>
          <a:endParaRPr lang="ru-RU"/>
        </a:p>
      </dgm:t>
    </dgm:pt>
    <dgm:pt modelId="{027C8995-4972-46A8-A0E4-9B37409AAFC5}" type="pres">
      <dgm:prSet presAssocID="{013C9D2A-4A67-4F2D-9580-E76202248BB9}" presName="descendantText" presStyleLbl="alignAcc1" presStyleIdx="7" presStyleCnt="9" custScaleY="129042" custLinFactNeighborX="464" custLinFactNeighborY="20422">
        <dgm:presLayoutVars>
          <dgm:bulletEnabled val="1"/>
        </dgm:presLayoutVars>
      </dgm:prSet>
      <dgm:spPr/>
      <dgm:t>
        <a:bodyPr/>
        <a:lstStyle/>
        <a:p>
          <a:endParaRPr lang="ru-RU"/>
        </a:p>
      </dgm:t>
    </dgm:pt>
    <dgm:pt modelId="{95E77A67-A31C-434D-811F-9CFF66B75CFD}" type="pres">
      <dgm:prSet presAssocID="{CE9F2F66-0141-407A-926B-36326ABBAE66}" presName="sp" presStyleCnt="0"/>
      <dgm:spPr/>
    </dgm:pt>
    <dgm:pt modelId="{0B78D1A7-CCFF-40FA-B06F-6B553A0157F0}" type="pres">
      <dgm:prSet presAssocID="{D8CA7F2F-7B53-459D-8265-9A284009FEA0}" presName="composite" presStyleCnt="0"/>
      <dgm:spPr/>
    </dgm:pt>
    <dgm:pt modelId="{916754CE-2B94-42C9-8036-A1C5476F9C23}" type="pres">
      <dgm:prSet presAssocID="{D8CA7F2F-7B53-459D-8265-9A284009FEA0}" presName="parentText" presStyleLbl="alignNode1" presStyleIdx="8" presStyleCnt="9" custLinFactNeighborX="0" custLinFactNeighborY="21800">
        <dgm:presLayoutVars>
          <dgm:chMax val="1"/>
          <dgm:bulletEnabled val="1"/>
        </dgm:presLayoutVars>
      </dgm:prSet>
      <dgm:spPr/>
      <dgm:t>
        <a:bodyPr/>
        <a:lstStyle/>
        <a:p>
          <a:endParaRPr lang="ru-RU"/>
        </a:p>
      </dgm:t>
    </dgm:pt>
    <dgm:pt modelId="{F97E809F-F3D3-441B-B12B-F6E4C020C3E2}" type="pres">
      <dgm:prSet presAssocID="{D8CA7F2F-7B53-459D-8265-9A284009FEA0}" presName="descendantText" presStyleLbl="alignAcc1" presStyleIdx="8" presStyleCnt="9" custScaleX="99222" custScaleY="176496" custLinFactNeighborX="-123" custLinFactNeighborY="35091">
        <dgm:presLayoutVars>
          <dgm:bulletEnabled val="1"/>
        </dgm:presLayoutVars>
      </dgm:prSet>
      <dgm:spPr/>
      <dgm:t>
        <a:bodyPr/>
        <a:lstStyle/>
        <a:p>
          <a:endParaRPr lang="ru-RU"/>
        </a:p>
      </dgm:t>
    </dgm:pt>
  </dgm:ptLst>
  <dgm:cxnLst>
    <dgm:cxn modelId="{9A0012AF-6D56-42B2-8638-AF0205C9E616}" srcId="{43E791CD-00E1-4D30-BCD5-1EA4857975C7}" destId="{97B23A07-11E7-4074-AE24-DF22F55F2831}" srcOrd="0" destOrd="0" parTransId="{AA385FBF-5CB5-4AF2-885F-B3B75D625EB0}" sibTransId="{B1D4EB03-7D17-4BF9-8D2A-6F32D0FCE77B}"/>
    <dgm:cxn modelId="{4B378F24-FA6C-42DF-9723-B41176A737BC}" srcId="{080F7671-AD5E-4CF2-9FDA-77ABD8A6A31C}" destId="{C18FC70D-50A6-4C87-9E11-B8B09EB70206}" srcOrd="0" destOrd="0" parTransId="{2F7291CC-8654-4FC0-80F3-FD894F530EDC}" sibTransId="{BDD4C5FB-9856-4DBA-8CE8-7EAFAF0C0F39}"/>
    <dgm:cxn modelId="{F20ECD1F-1CC5-43F2-9C3E-69273C1D02C4}" type="presOf" srcId="{E948EA84-102C-437F-80FA-896499AE9317}" destId="{1E81F90D-7C12-449C-BF74-DFBDC81748F0}" srcOrd="0" destOrd="0" presId="urn:microsoft.com/office/officeart/2005/8/layout/chevron2"/>
    <dgm:cxn modelId="{973DFAEE-4ED2-4947-A208-D9B8086AD444}" type="presOf" srcId="{7AF7F297-943D-4165-A8A8-54DA59560CD7}" destId="{2A41DBF3-99E0-4EBA-96C1-D30741F1C516}" srcOrd="0" destOrd="0" presId="urn:microsoft.com/office/officeart/2005/8/layout/chevron2"/>
    <dgm:cxn modelId="{8BD5807E-DD32-48E2-A512-6910B17DE3D8}" srcId="{D8CA7F2F-7B53-459D-8265-9A284009FEA0}" destId="{A1AE5C5B-0D4B-4FC2-9033-FC79A8157B09}" srcOrd="0" destOrd="0" parTransId="{1E9B9C46-970C-4464-8678-2A8F1571BD93}" sibTransId="{98BAB42F-7C92-45E7-A7FE-2FCFAC910742}"/>
    <dgm:cxn modelId="{0FCE1180-B2CB-488A-B0E3-3B3190788389}" type="presOf" srcId="{080F7671-AD5E-4CF2-9FDA-77ABD8A6A31C}" destId="{F00E930B-F0DB-4564-AF70-C78DBFC228C2}" srcOrd="0" destOrd="0" presId="urn:microsoft.com/office/officeart/2005/8/layout/chevron2"/>
    <dgm:cxn modelId="{A3DFB335-16CF-48E6-83E5-9CB5EAE8B5CD}" srcId="{C2073464-4C82-4467-96CA-64784222A810}" destId="{0976A251-CEC3-48E3-937B-63726474E927}" srcOrd="0" destOrd="0" parTransId="{1BFC64D3-3942-4730-8E15-C849170E630E}" sibTransId="{8AC39AA8-69DC-4FD3-8F57-4B166B75AE94}"/>
    <dgm:cxn modelId="{D77CF591-AFAD-494C-A80C-09CBDD2BD908}" srcId="{013C9D2A-4A67-4F2D-9580-E76202248BB9}" destId="{F896E840-8350-4332-A9E9-78843FE719CE}" srcOrd="0" destOrd="0" parTransId="{51130DED-2EA8-432B-8053-555873E0832B}" sibTransId="{CA50B454-E596-42C8-BAC6-7D3C7199D60F}"/>
    <dgm:cxn modelId="{932EB7A8-57B4-4870-B850-A432D5BD895B}" type="presOf" srcId="{013C9D2A-4A67-4F2D-9580-E76202248BB9}" destId="{84958DCF-77FF-4539-A32D-3302B5D9F724}" srcOrd="0" destOrd="0" presId="urn:microsoft.com/office/officeart/2005/8/layout/chevron2"/>
    <dgm:cxn modelId="{3784C0E0-3FF5-4C52-ADA7-D95084A49CA0}" srcId="{FB75A1A5-0896-433E-BA91-78C3856BD7D9}" destId="{43E791CD-00E1-4D30-BCD5-1EA4857975C7}" srcOrd="3" destOrd="0" parTransId="{69E93514-DF63-4B06-9BEE-ED636B95538A}" sibTransId="{332F8DA6-6D9C-4BC0-BBC4-0C835E28C1AF}"/>
    <dgm:cxn modelId="{5789713D-E90E-455F-ACBE-FA78A2113575}" type="presOf" srcId="{A2261A13-B070-413A-93C1-72BF776512ED}" destId="{A01E7E39-A97B-4A9B-BDBA-F06392B84135}" srcOrd="0" destOrd="0" presId="urn:microsoft.com/office/officeart/2005/8/layout/chevron2"/>
    <dgm:cxn modelId="{4DC57E9C-2606-46F7-B19F-6F98138E5533}" type="presOf" srcId="{A1AE5C5B-0D4B-4FC2-9033-FC79A8157B09}" destId="{F97E809F-F3D3-441B-B12B-F6E4C020C3E2}" srcOrd="0" destOrd="0" presId="urn:microsoft.com/office/officeart/2005/8/layout/chevron2"/>
    <dgm:cxn modelId="{E53F572A-07A2-4CC4-AFFB-813186940A8F}" type="presOf" srcId="{12F98294-826E-4622-B824-3A31AF20991D}" destId="{18638F17-A297-427A-98E6-B695198E87CC}" srcOrd="0" destOrd="0" presId="urn:microsoft.com/office/officeart/2005/8/layout/chevron2"/>
    <dgm:cxn modelId="{8AB091E9-AA8D-4D9E-8E67-C8A79CD2053E}" type="presOf" srcId="{9748E425-1F62-4E54-AB72-024F4DE93407}" destId="{EDF4C371-C09B-4697-A66E-94C5AA04B36B}" srcOrd="0" destOrd="0" presId="urn:microsoft.com/office/officeart/2005/8/layout/chevron2"/>
    <dgm:cxn modelId="{DEBF1D61-273D-4ED9-8958-0C051EC072B8}" srcId="{FB75A1A5-0896-433E-BA91-78C3856BD7D9}" destId="{9748E425-1F62-4E54-AB72-024F4DE93407}" srcOrd="0" destOrd="0" parTransId="{9A75D3E3-D02A-4BE3-A087-B6E91E07991C}" sibTransId="{4C985B15-CCC8-41E5-9AB2-556CFD98936E}"/>
    <dgm:cxn modelId="{8885889D-C767-4A8F-AA9E-B94BF2A49623}" srcId="{AFFACA98-B8B2-4A0D-B27F-28A65E93C86A}" destId="{12F98294-826E-4622-B824-3A31AF20991D}" srcOrd="0" destOrd="0" parTransId="{37178238-C97F-447B-80C8-97D059D7060A}" sibTransId="{79FB116A-B89C-4FAD-9EB6-2C38588D91D5}"/>
    <dgm:cxn modelId="{895A262D-7500-43B4-88DD-DF3C87D2883D}" type="presOf" srcId="{43E791CD-00E1-4D30-BCD5-1EA4857975C7}" destId="{85C8A1A4-1AB8-4974-B763-DB81763921CB}" srcOrd="0" destOrd="0" presId="urn:microsoft.com/office/officeart/2005/8/layout/chevron2"/>
    <dgm:cxn modelId="{D8AFCE51-34E2-4E1D-8130-E2F89471E896}" type="presOf" srcId="{97B23A07-11E7-4074-AE24-DF22F55F2831}" destId="{FB21711F-29FA-4DD0-8F3C-2057DF279F2E}" srcOrd="0" destOrd="0" presId="urn:microsoft.com/office/officeart/2005/8/layout/chevron2"/>
    <dgm:cxn modelId="{8C475E38-49B9-4F2B-957F-2A384D60031D}" type="presOf" srcId="{AFFACA98-B8B2-4A0D-B27F-28A65E93C86A}" destId="{567310A4-49E7-489B-A790-2C6E7AD54FF0}" srcOrd="0" destOrd="0" presId="urn:microsoft.com/office/officeart/2005/8/layout/chevron2"/>
    <dgm:cxn modelId="{F4D8D03B-DF3D-4985-976F-6FEAE96B579F}" srcId="{FB75A1A5-0896-433E-BA91-78C3856BD7D9}" destId="{AFFACA98-B8B2-4A0D-B27F-28A65E93C86A}" srcOrd="6" destOrd="0" parTransId="{BED06C7A-186F-48B1-82FA-AB4E28CAFE0C}" sibTransId="{1021FE03-D5FA-4DAB-9564-0C0160E29C43}"/>
    <dgm:cxn modelId="{AD1CD8D3-23B7-4F47-AB90-E526F0C2E939}" srcId="{7AF7F297-943D-4165-A8A8-54DA59560CD7}" destId="{98987586-3A4E-4117-841C-FA7DD5296F9C}" srcOrd="0" destOrd="0" parTransId="{1AFA7F55-768F-45AA-A5B3-8CF51FA11482}" sibTransId="{F037AA84-507C-45B3-B11B-624DC22CB31D}"/>
    <dgm:cxn modelId="{291E4716-C357-42C6-B593-A4B7B38047D6}" srcId="{9748E425-1F62-4E54-AB72-024F4DE93407}" destId="{1C2F1FB4-02DF-4B45-997F-AD883C89DE44}" srcOrd="0" destOrd="0" parTransId="{FC7ED8CD-D11F-472A-A60A-21CB4DB7EEE1}" sibTransId="{F815C551-40F5-44BA-96D3-6F0E4A8009F0}"/>
    <dgm:cxn modelId="{51E4270C-7692-428F-B335-53F37DCA7D8C}" type="presOf" srcId="{98987586-3A4E-4117-841C-FA7DD5296F9C}" destId="{F462966B-4B80-426D-9FF6-EEF2EC55E311}" srcOrd="0" destOrd="0" presId="urn:microsoft.com/office/officeart/2005/8/layout/chevron2"/>
    <dgm:cxn modelId="{788EF789-FCFA-469A-A0A4-720561C51A52}" srcId="{E948EA84-102C-437F-80FA-896499AE9317}" destId="{A2261A13-B070-413A-93C1-72BF776512ED}" srcOrd="0" destOrd="0" parTransId="{5BD92A68-75F2-4D9B-956B-A7EB48C7E69A}" sibTransId="{A79C033D-DA0E-44B6-B11D-CECA4D195058}"/>
    <dgm:cxn modelId="{0FADB4BA-EED4-4163-BE00-9E52A6A82CA3}" type="presOf" srcId="{F896E840-8350-4332-A9E9-78843FE719CE}" destId="{027C8995-4972-46A8-A0E4-9B37409AAFC5}" srcOrd="0" destOrd="0" presId="urn:microsoft.com/office/officeart/2005/8/layout/chevron2"/>
    <dgm:cxn modelId="{D32A6342-50D8-45AF-ADB5-61A37CD099EE}" type="presOf" srcId="{C2073464-4C82-4467-96CA-64784222A810}" destId="{46B8783D-6616-4479-BE67-D992E697A328}" srcOrd="0" destOrd="0" presId="urn:microsoft.com/office/officeart/2005/8/layout/chevron2"/>
    <dgm:cxn modelId="{6FBF8FDE-9725-478F-92D6-1E36D3881D33}" srcId="{FB75A1A5-0896-433E-BA91-78C3856BD7D9}" destId="{E948EA84-102C-437F-80FA-896499AE9317}" srcOrd="1" destOrd="0" parTransId="{9D60C099-0732-487A-9511-D9BA8DBD8245}" sibTransId="{AFFD2F5B-1ECB-4E46-AC3B-08F56C5DB04C}"/>
    <dgm:cxn modelId="{FA6D0F05-AFB9-45FF-BAB7-0372E06CAE5F}" type="presOf" srcId="{D8CA7F2F-7B53-459D-8265-9A284009FEA0}" destId="{916754CE-2B94-42C9-8036-A1C5476F9C23}" srcOrd="0" destOrd="0" presId="urn:microsoft.com/office/officeart/2005/8/layout/chevron2"/>
    <dgm:cxn modelId="{3E047D84-02C6-4452-A413-7BC3CD94A0EA}" type="presOf" srcId="{1C2F1FB4-02DF-4B45-997F-AD883C89DE44}" destId="{8C28AE45-F4AA-44F1-A906-48F3FE2B673E}" srcOrd="0" destOrd="0" presId="urn:microsoft.com/office/officeart/2005/8/layout/chevron2"/>
    <dgm:cxn modelId="{C3121BED-F291-4053-B406-4C268F924F29}" srcId="{FB75A1A5-0896-433E-BA91-78C3856BD7D9}" destId="{C2073464-4C82-4467-96CA-64784222A810}" srcOrd="5" destOrd="0" parTransId="{71653B40-9E0A-4CB8-8D7F-53311B0633BA}" sibTransId="{86496C80-D063-46B1-80C5-261C3DF5C2BF}"/>
    <dgm:cxn modelId="{A4D93EAA-3BBB-405D-8F41-17D05BC18CF1}" srcId="{FB75A1A5-0896-433E-BA91-78C3856BD7D9}" destId="{013C9D2A-4A67-4F2D-9580-E76202248BB9}" srcOrd="7" destOrd="0" parTransId="{0EDD4EAF-8974-4DFD-B5F2-040CC2D19570}" sibTransId="{CE9F2F66-0141-407A-926B-36326ABBAE66}"/>
    <dgm:cxn modelId="{C08000B2-EAED-42C0-99B1-9CB9C240EBBF}" srcId="{FB75A1A5-0896-433E-BA91-78C3856BD7D9}" destId="{080F7671-AD5E-4CF2-9FDA-77ABD8A6A31C}" srcOrd="4" destOrd="0" parTransId="{F1A18B91-75CC-4AE3-9E5E-098D1506EDFB}" sibTransId="{9BE96DD1-3CEB-491E-9793-FD1B60956AEB}"/>
    <dgm:cxn modelId="{43201822-43D7-46CD-AC2B-969B639126B6}" type="presOf" srcId="{0976A251-CEC3-48E3-937B-63726474E927}" destId="{B98D4255-7CE8-4B18-A9F9-8AA2C400CCE4}" srcOrd="0" destOrd="0" presId="urn:microsoft.com/office/officeart/2005/8/layout/chevron2"/>
    <dgm:cxn modelId="{BA2D90DA-02FE-4D61-98E5-0B5F1EABD3C6}" srcId="{FB75A1A5-0896-433E-BA91-78C3856BD7D9}" destId="{D8CA7F2F-7B53-459D-8265-9A284009FEA0}" srcOrd="8" destOrd="0" parTransId="{F2443786-2632-4271-A9CD-D77F16721B89}" sibTransId="{8923415C-5005-4BFD-8B41-EB174B220DB2}"/>
    <dgm:cxn modelId="{86B43F42-DD01-4146-85B0-6947F3E9075E}" type="presOf" srcId="{C18FC70D-50A6-4C87-9E11-B8B09EB70206}" destId="{0CF6178A-3D14-4173-9C67-290CBB0C5415}" srcOrd="0" destOrd="0" presId="urn:microsoft.com/office/officeart/2005/8/layout/chevron2"/>
    <dgm:cxn modelId="{1439231D-97B4-4F40-B5C8-D1C188E4E197}" srcId="{FB75A1A5-0896-433E-BA91-78C3856BD7D9}" destId="{7AF7F297-943D-4165-A8A8-54DA59560CD7}" srcOrd="2" destOrd="0" parTransId="{9537DFCC-875F-4684-8B9E-802F2AC8EFFB}" sibTransId="{C885DA16-C873-468A-A64B-CC8D27ABB87D}"/>
    <dgm:cxn modelId="{0A22422E-52B4-4D23-B92B-C65285CA1749}" type="presOf" srcId="{FB75A1A5-0896-433E-BA91-78C3856BD7D9}" destId="{23F210E5-D318-4B93-86B2-BCFCDB8E5E40}" srcOrd="0" destOrd="0" presId="urn:microsoft.com/office/officeart/2005/8/layout/chevron2"/>
    <dgm:cxn modelId="{1560C41E-C0BE-4753-9228-2E8C2E7EF6D2}" type="presParOf" srcId="{23F210E5-D318-4B93-86B2-BCFCDB8E5E40}" destId="{7B4EE0D8-CFC1-4AC5-A2BD-8A5211316CF1}" srcOrd="0" destOrd="0" presId="urn:microsoft.com/office/officeart/2005/8/layout/chevron2"/>
    <dgm:cxn modelId="{F06046E3-0F15-48FC-93A0-4F9EB0048AA3}" type="presParOf" srcId="{7B4EE0D8-CFC1-4AC5-A2BD-8A5211316CF1}" destId="{EDF4C371-C09B-4697-A66E-94C5AA04B36B}" srcOrd="0" destOrd="0" presId="urn:microsoft.com/office/officeart/2005/8/layout/chevron2"/>
    <dgm:cxn modelId="{8586363F-C142-4563-BBA5-12D85FA9C36D}" type="presParOf" srcId="{7B4EE0D8-CFC1-4AC5-A2BD-8A5211316CF1}" destId="{8C28AE45-F4AA-44F1-A906-48F3FE2B673E}" srcOrd="1" destOrd="0" presId="urn:microsoft.com/office/officeart/2005/8/layout/chevron2"/>
    <dgm:cxn modelId="{0116DA9F-F1E4-4C99-82E6-73D52176BD43}" type="presParOf" srcId="{23F210E5-D318-4B93-86B2-BCFCDB8E5E40}" destId="{A8B13B57-6126-43E8-93F9-ABE7D8E58E6A}" srcOrd="1" destOrd="0" presId="urn:microsoft.com/office/officeart/2005/8/layout/chevron2"/>
    <dgm:cxn modelId="{B1393555-F6B8-4B67-A339-6740DCC49F0D}" type="presParOf" srcId="{23F210E5-D318-4B93-86B2-BCFCDB8E5E40}" destId="{91B7FD1C-6AB5-4419-BDD4-845FCC2A3A6F}" srcOrd="2" destOrd="0" presId="urn:microsoft.com/office/officeart/2005/8/layout/chevron2"/>
    <dgm:cxn modelId="{C0AF74AC-9745-451D-8F22-817E3920731F}" type="presParOf" srcId="{91B7FD1C-6AB5-4419-BDD4-845FCC2A3A6F}" destId="{1E81F90D-7C12-449C-BF74-DFBDC81748F0}" srcOrd="0" destOrd="0" presId="urn:microsoft.com/office/officeart/2005/8/layout/chevron2"/>
    <dgm:cxn modelId="{B0122582-0586-4005-9F30-B33E74B7FF57}" type="presParOf" srcId="{91B7FD1C-6AB5-4419-BDD4-845FCC2A3A6F}" destId="{A01E7E39-A97B-4A9B-BDBA-F06392B84135}" srcOrd="1" destOrd="0" presId="urn:microsoft.com/office/officeart/2005/8/layout/chevron2"/>
    <dgm:cxn modelId="{C7BDAE7A-A70C-4F1E-9D84-1F6129FC6FD5}" type="presParOf" srcId="{23F210E5-D318-4B93-86B2-BCFCDB8E5E40}" destId="{8CBA7D06-3554-456A-B9F8-3421087C6168}" srcOrd="3" destOrd="0" presId="urn:microsoft.com/office/officeart/2005/8/layout/chevron2"/>
    <dgm:cxn modelId="{DF7D48BB-B8B5-4A9A-B3DF-B84CAFF19B47}" type="presParOf" srcId="{23F210E5-D318-4B93-86B2-BCFCDB8E5E40}" destId="{35D49679-1475-43AE-B2FF-12AC97097CCB}" srcOrd="4" destOrd="0" presId="urn:microsoft.com/office/officeart/2005/8/layout/chevron2"/>
    <dgm:cxn modelId="{033A8BE5-8413-4569-8D12-40E756645363}" type="presParOf" srcId="{35D49679-1475-43AE-B2FF-12AC97097CCB}" destId="{2A41DBF3-99E0-4EBA-96C1-D30741F1C516}" srcOrd="0" destOrd="0" presId="urn:microsoft.com/office/officeart/2005/8/layout/chevron2"/>
    <dgm:cxn modelId="{216C421B-F4C1-4816-9624-1DA66F737823}" type="presParOf" srcId="{35D49679-1475-43AE-B2FF-12AC97097CCB}" destId="{F462966B-4B80-426D-9FF6-EEF2EC55E311}" srcOrd="1" destOrd="0" presId="urn:microsoft.com/office/officeart/2005/8/layout/chevron2"/>
    <dgm:cxn modelId="{BA38E92D-B910-44B5-9FBF-317FC43C990B}" type="presParOf" srcId="{23F210E5-D318-4B93-86B2-BCFCDB8E5E40}" destId="{6DDF9E4A-9593-43D5-A717-BB4CF5B1B509}" srcOrd="5" destOrd="0" presId="urn:microsoft.com/office/officeart/2005/8/layout/chevron2"/>
    <dgm:cxn modelId="{3CEB06C1-0912-4FFC-9434-D87171CF587F}" type="presParOf" srcId="{23F210E5-D318-4B93-86B2-BCFCDB8E5E40}" destId="{1C8CB0F8-42A6-419F-B599-033415DCC38D}" srcOrd="6" destOrd="0" presId="urn:microsoft.com/office/officeart/2005/8/layout/chevron2"/>
    <dgm:cxn modelId="{97C9688A-32A7-4489-820B-FF621140F3C8}" type="presParOf" srcId="{1C8CB0F8-42A6-419F-B599-033415DCC38D}" destId="{85C8A1A4-1AB8-4974-B763-DB81763921CB}" srcOrd="0" destOrd="0" presId="urn:microsoft.com/office/officeart/2005/8/layout/chevron2"/>
    <dgm:cxn modelId="{6B7684AE-6A7C-4E72-BA90-11F866231CEB}" type="presParOf" srcId="{1C8CB0F8-42A6-419F-B599-033415DCC38D}" destId="{FB21711F-29FA-4DD0-8F3C-2057DF279F2E}" srcOrd="1" destOrd="0" presId="urn:microsoft.com/office/officeart/2005/8/layout/chevron2"/>
    <dgm:cxn modelId="{F8060AC1-840C-47EB-8D3B-FBF153C83438}" type="presParOf" srcId="{23F210E5-D318-4B93-86B2-BCFCDB8E5E40}" destId="{7656ACD3-C4AC-4F10-86C6-7095CFC2E725}" srcOrd="7" destOrd="0" presId="urn:microsoft.com/office/officeart/2005/8/layout/chevron2"/>
    <dgm:cxn modelId="{6B0081C8-51A1-41CE-9548-CCDE6532B24D}" type="presParOf" srcId="{23F210E5-D318-4B93-86B2-BCFCDB8E5E40}" destId="{EEE93EDD-BF73-4431-A8EE-C806DE9BE555}" srcOrd="8" destOrd="0" presId="urn:microsoft.com/office/officeart/2005/8/layout/chevron2"/>
    <dgm:cxn modelId="{C11317FC-7649-4BC6-BA98-802DC96E621B}" type="presParOf" srcId="{EEE93EDD-BF73-4431-A8EE-C806DE9BE555}" destId="{F00E930B-F0DB-4564-AF70-C78DBFC228C2}" srcOrd="0" destOrd="0" presId="urn:microsoft.com/office/officeart/2005/8/layout/chevron2"/>
    <dgm:cxn modelId="{80568550-0681-46A1-AD01-63A84B6CE69D}" type="presParOf" srcId="{EEE93EDD-BF73-4431-A8EE-C806DE9BE555}" destId="{0CF6178A-3D14-4173-9C67-290CBB0C5415}" srcOrd="1" destOrd="0" presId="urn:microsoft.com/office/officeart/2005/8/layout/chevron2"/>
    <dgm:cxn modelId="{93F9C5AA-A48C-451D-BA6A-8C5B5E66D076}" type="presParOf" srcId="{23F210E5-D318-4B93-86B2-BCFCDB8E5E40}" destId="{D411512F-3982-42A1-9C58-67FC0CB3D1DD}" srcOrd="9" destOrd="0" presId="urn:microsoft.com/office/officeart/2005/8/layout/chevron2"/>
    <dgm:cxn modelId="{A0512EBA-5A1D-49BF-BA37-77864EDE9858}" type="presParOf" srcId="{23F210E5-D318-4B93-86B2-BCFCDB8E5E40}" destId="{961FCB2A-FC85-4609-8F56-1DE57A652BF5}" srcOrd="10" destOrd="0" presId="urn:microsoft.com/office/officeart/2005/8/layout/chevron2"/>
    <dgm:cxn modelId="{68713732-05EE-4783-BFAD-6EF1F47F93AC}" type="presParOf" srcId="{961FCB2A-FC85-4609-8F56-1DE57A652BF5}" destId="{46B8783D-6616-4479-BE67-D992E697A328}" srcOrd="0" destOrd="0" presId="urn:microsoft.com/office/officeart/2005/8/layout/chevron2"/>
    <dgm:cxn modelId="{C1BA17E9-0831-40C9-AF46-1A8110080905}" type="presParOf" srcId="{961FCB2A-FC85-4609-8F56-1DE57A652BF5}" destId="{B98D4255-7CE8-4B18-A9F9-8AA2C400CCE4}" srcOrd="1" destOrd="0" presId="urn:microsoft.com/office/officeart/2005/8/layout/chevron2"/>
    <dgm:cxn modelId="{1A726F1E-FF6C-469C-97A5-CAD9756F47C5}" type="presParOf" srcId="{23F210E5-D318-4B93-86B2-BCFCDB8E5E40}" destId="{7AA8E922-E3DC-4194-9DEF-784A85CA8730}" srcOrd="11" destOrd="0" presId="urn:microsoft.com/office/officeart/2005/8/layout/chevron2"/>
    <dgm:cxn modelId="{44FE7B8D-A22D-4F43-92C0-9EF701377243}" type="presParOf" srcId="{23F210E5-D318-4B93-86B2-BCFCDB8E5E40}" destId="{36F3DF45-1933-4AFE-83BA-21A835F4DDD2}" srcOrd="12" destOrd="0" presId="urn:microsoft.com/office/officeart/2005/8/layout/chevron2"/>
    <dgm:cxn modelId="{0E9F095F-6061-42B0-AA5B-B3780CF359B1}" type="presParOf" srcId="{36F3DF45-1933-4AFE-83BA-21A835F4DDD2}" destId="{567310A4-49E7-489B-A790-2C6E7AD54FF0}" srcOrd="0" destOrd="0" presId="urn:microsoft.com/office/officeart/2005/8/layout/chevron2"/>
    <dgm:cxn modelId="{D6E8488F-16CE-4FF1-B64B-A00C2F7039CB}" type="presParOf" srcId="{36F3DF45-1933-4AFE-83BA-21A835F4DDD2}" destId="{18638F17-A297-427A-98E6-B695198E87CC}" srcOrd="1" destOrd="0" presId="urn:microsoft.com/office/officeart/2005/8/layout/chevron2"/>
    <dgm:cxn modelId="{0D1D84AC-2331-482B-B96E-8369826993F5}" type="presParOf" srcId="{23F210E5-D318-4B93-86B2-BCFCDB8E5E40}" destId="{17CAE091-DCE7-4E34-9BC4-A58E99931A78}" srcOrd="13" destOrd="0" presId="urn:microsoft.com/office/officeart/2005/8/layout/chevron2"/>
    <dgm:cxn modelId="{2DA473B1-C1DC-44BB-B987-0540F4EA484B}" type="presParOf" srcId="{23F210E5-D318-4B93-86B2-BCFCDB8E5E40}" destId="{52E08335-2653-4189-A1F0-7DFE079FE9D1}" srcOrd="14" destOrd="0" presId="urn:microsoft.com/office/officeart/2005/8/layout/chevron2"/>
    <dgm:cxn modelId="{E57570B9-4DF6-4F14-985E-00768268546C}" type="presParOf" srcId="{52E08335-2653-4189-A1F0-7DFE079FE9D1}" destId="{84958DCF-77FF-4539-A32D-3302B5D9F724}" srcOrd="0" destOrd="0" presId="urn:microsoft.com/office/officeart/2005/8/layout/chevron2"/>
    <dgm:cxn modelId="{B00141EC-B658-4191-8D67-542748A6594B}" type="presParOf" srcId="{52E08335-2653-4189-A1F0-7DFE079FE9D1}" destId="{027C8995-4972-46A8-A0E4-9B37409AAFC5}" srcOrd="1" destOrd="0" presId="urn:microsoft.com/office/officeart/2005/8/layout/chevron2"/>
    <dgm:cxn modelId="{4A9E778A-A1BB-48DC-A9C9-7CFD95F3ED11}" type="presParOf" srcId="{23F210E5-D318-4B93-86B2-BCFCDB8E5E40}" destId="{95E77A67-A31C-434D-811F-9CFF66B75CFD}" srcOrd="15" destOrd="0" presId="urn:microsoft.com/office/officeart/2005/8/layout/chevron2"/>
    <dgm:cxn modelId="{2B2A70C3-9F0C-4CA5-800E-A6EFF1BC99A6}" type="presParOf" srcId="{23F210E5-D318-4B93-86B2-BCFCDB8E5E40}" destId="{0B78D1A7-CCFF-40FA-B06F-6B553A0157F0}" srcOrd="16" destOrd="0" presId="urn:microsoft.com/office/officeart/2005/8/layout/chevron2"/>
    <dgm:cxn modelId="{F64ED1BB-A7A4-48E1-AA10-0CD9DC2BFD0E}" type="presParOf" srcId="{0B78D1A7-CCFF-40FA-B06F-6B553A0157F0}" destId="{916754CE-2B94-42C9-8036-A1C5476F9C23}" srcOrd="0" destOrd="0" presId="urn:microsoft.com/office/officeart/2005/8/layout/chevron2"/>
    <dgm:cxn modelId="{533ECD6C-8329-4F87-8F28-C589C0A8818B}" type="presParOf" srcId="{0B78D1A7-CCFF-40FA-B06F-6B553A0157F0}" destId="{F97E809F-F3D3-441B-B12B-F6E4C020C3E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2B7A8C-FFC9-4A83-834E-839C10870971}"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6EB761CB-AB45-46E9-A4CC-F836C764434E}">
      <dgm:prSet phldrT="[Текст]" custT="1"/>
      <dgm:spPr/>
      <dgm:t>
        <a:bodyPr/>
        <a:lstStyle/>
        <a:p>
          <a:pPr>
            <a:lnSpc>
              <a:spcPct val="70000"/>
            </a:lnSpc>
          </a:pPr>
          <a:r>
            <a:rPr lang="ru-RU" sz="1400" b="1" dirty="0" smtClean="0">
              <a:solidFill>
                <a:schemeClr val="tx1"/>
              </a:solidFill>
              <a:latin typeface="Times New Roman" pitchFamily="18" charset="0"/>
              <a:cs typeface="Times New Roman" pitchFamily="18" charset="0"/>
            </a:rPr>
            <a:t>Федеральный</a:t>
          </a:r>
        </a:p>
        <a:p>
          <a:pPr>
            <a:lnSpc>
              <a:spcPct val="70000"/>
            </a:lnSpc>
          </a:pPr>
          <a:r>
            <a:rPr lang="ru-RU" sz="1400" b="1" dirty="0" smtClean="0">
              <a:solidFill>
                <a:schemeClr val="tx1"/>
              </a:solidFill>
              <a:latin typeface="Times New Roman" pitchFamily="18" charset="0"/>
              <a:cs typeface="Times New Roman" pitchFamily="18" charset="0"/>
            </a:rPr>
            <a:t>бюджет</a:t>
          </a:r>
          <a:endParaRPr lang="ru-RU" sz="1400" b="1" dirty="0">
            <a:solidFill>
              <a:schemeClr val="tx1"/>
            </a:solidFill>
            <a:latin typeface="Times New Roman" pitchFamily="18" charset="0"/>
            <a:cs typeface="Times New Roman" pitchFamily="18" charset="0"/>
          </a:endParaRPr>
        </a:p>
      </dgm:t>
    </dgm:pt>
    <dgm:pt modelId="{71E4BED1-3F38-4117-8474-4D590D23AF81}" type="parTrans" cxnId="{1D63D9AD-47DA-400C-AD57-C2A60336AD9A}">
      <dgm:prSet/>
      <dgm:spPr/>
      <dgm:t>
        <a:bodyPr/>
        <a:lstStyle/>
        <a:p>
          <a:endParaRPr lang="ru-RU"/>
        </a:p>
      </dgm:t>
    </dgm:pt>
    <dgm:pt modelId="{72FBE417-2DD6-4A14-870F-0DC871721402}" type="sibTrans" cxnId="{1D63D9AD-47DA-400C-AD57-C2A60336AD9A}">
      <dgm:prSet/>
      <dgm:spPr/>
      <dgm:t>
        <a:bodyPr/>
        <a:lstStyle/>
        <a:p>
          <a:endParaRPr lang="ru-RU"/>
        </a:p>
      </dgm:t>
    </dgm:pt>
    <dgm:pt modelId="{A0C88DDE-0E91-410C-B314-C767D8E5BBDA}" type="pres">
      <dgm:prSet presAssocID="{6E2B7A8C-FFC9-4A83-834E-839C10870971}" presName="Name0" presStyleCnt="0">
        <dgm:presLayoutVars>
          <dgm:chMax val="4"/>
          <dgm:resizeHandles val="exact"/>
        </dgm:presLayoutVars>
      </dgm:prSet>
      <dgm:spPr/>
      <dgm:t>
        <a:bodyPr/>
        <a:lstStyle/>
        <a:p>
          <a:endParaRPr lang="ru-RU"/>
        </a:p>
      </dgm:t>
    </dgm:pt>
    <dgm:pt modelId="{68F107AA-FD99-46AA-95B7-4C85171CE142}" type="pres">
      <dgm:prSet presAssocID="{6E2B7A8C-FFC9-4A83-834E-839C10870971}" presName="ellipse" presStyleLbl="trBgShp" presStyleIdx="0" presStyleCnt="1"/>
      <dgm:spPr/>
    </dgm:pt>
    <dgm:pt modelId="{5D94704B-7532-4264-BE99-409D9075BDC5}" type="pres">
      <dgm:prSet presAssocID="{6E2B7A8C-FFC9-4A83-834E-839C10870971}" presName="arrow1" presStyleLbl="fgShp" presStyleIdx="0" presStyleCnt="1"/>
      <dgm:spPr>
        <a:solidFill>
          <a:schemeClr val="tx2">
            <a:lumMod val="60000"/>
            <a:lumOff val="40000"/>
          </a:schemeClr>
        </a:solidFill>
      </dgm:spPr>
      <dgm:t>
        <a:bodyPr/>
        <a:lstStyle/>
        <a:p>
          <a:endParaRPr lang="ru-RU"/>
        </a:p>
      </dgm:t>
    </dgm:pt>
    <dgm:pt modelId="{EC405ED0-B7D6-4A6B-ADC0-348419AEE70B}" type="pres">
      <dgm:prSet presAssocID="{6E2B7A8C-FFC9-4A83-834E-839C10870971}" presName="rectangle" presStyleLbl="revTx" presStyleIdx="0" presStyleCnt="1" custLinFactNeighborX="855" custLinFactNeighborY="1909">
        <dgm:presLayoutVars>
          <dgm:bulletEnabled val="1"/>
        </dgm:presLayoutVars>
      </dgm:prSet>
      <dgm:spPr/>
      <dgm:t>
        <a:bodyPr/>
        <a:lstStyle/>
        <a:p>
          <a:endParaRPr lang="ru-RU"/>
        </a:p>
      </dgm:t>
    </dgm:pt>
    <dgm:pt modelId="{04BB68F1-4E3E-4811-A90D-1B5F2555A17B}" type="pres">
      <dgm:prSet presAssocID="{6E2B7A8C-FFC9-4A83-834E-839C10870971}" presName="funnel" presStyleLbl="trAlignAcc1" presStyleIdx="0" presStyleCnt="1"/>
      <dgm:spPr/>
      <dgm:t>
        <a:bodyPr/>
        <a:lstStyle/>
        <a:p>
          <a:endParaRPr lang="ru-RU"/>
        </a:p>
      </dgm:t>
    </dgm:pt>
  </dgm:ptLst>
  <dgm:cxnLst>
    <dgm:cxn modelId="{7F65D21D-7332-4230-A875-4B36ADF764B2}" type="presOf" srcId="{6EB761CB-AB45-46E9-A4CC-F836C764434E}" destId="{EC405ED0-B7D6-4A6B-ADC0-348419AEE70B}" srcOrd="0" destOrd="0" presId="urn:microsoft.com/office/officeart/2005/8/layout/funnel1"/>
    <dgm:cxn modelId="{1D63D9AD-47DA-400C-AD57-C2A60336AD9A}" srcId="{6E2B7A8C-FFC9-4A83-834E-839C10870971}" destId="{6EB761CB-AB45-46E9-A4CC-F836C764434E}" srcOrd="0" destOrd="0" parTransId="{71E4BED1-3F38-4117-8474-4D590D23AF81}" sibTransId="{72FBE417-2DD6-4A14-870F-0DC871721402}"/>
    <dgm:cxn modelId="{0025741E-87B1-4E67-AFA0-22CD4B9965E2}" type="presOf" srcId="{6E2B7A8C-FFC9-4A83-834E-839C10870971}" destId="{A0C88DDE-0E91-410C-B314-C767D8E5BBDA}" srcOrd="0" destOrd="0" presId="urn:microsoft.com/office/officeart/2005/8/layout/funnel1"/>
    <dgm:cxn modelId="{356E28E2-5366-45DE-ADFE-DA37E6939672}" type="presParOf" srcId="{A0C88DDE-0E91-410C-B314-C767D8E5BBDA}" destId="{68F107AA-FD99-46AA-95B7-4C85171CE142}" srcOrd="0" destOrd="0" presId="urn:microsoft.com/office/officeart/2005/8/layout/funnel1"/>
    <dgm:cxn modelId="{F97AB67D-9539-43B5-A7FC-DBC17A86093B}" type="presParOf" srcId="{A0C88DDE-0E91-410C-B314-C767D8E5BBDA}" destId="{5D94704B-7532-4264-BE99-409D9075BDC5}" srcOrd="1" destOrd="0" presId="urn:microsoft.com/office/officeart/2005/8/layout/funnel1"/>
    <dgm:cxn modelId="{C14035F6-46E4-4ABF-BCD0-A27192C67604}" type="presParOf" srcId="{A0C88DDE-0E91-410C-B314-C767D8E5BBDA}" destId="{EC405ED0-B7D6-4A6B-ADC0-348419AEE70B}" srcOrd="2" destOrd="0" presId="urn:microsoft.com/office/officeart/2005/8/layout/funnel1"/>
    <dgm:cxn modelId="{39E34FF2-5716-4F37-90FA-F04D5CFB21C5}" type="presParOf" srcId="{A0C88DDE-0E91-410C-B314-C767D8E5BBDA}" destId="{04BB68F1-4E3E-4811-A90D-1B5F2555A17B}" srcOrd="3" destOrd="0" presId="urn:microsoft.com/office/officeart/2005/8/layout/funnel1"/>
  </dgm:cxnLst>
  <dgm:bg>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30%</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7DFF3BDC-BB27-4CAC-8854-7EF3FDD107F2}">
      <dgm:prSet phldrT="[Текст]"/>
      <dgm:spPr>
        <a:gradFill rotWithShape="0">
          <a:gsLst>
            <a:gs pos="0">
              <a:srgbClr val="FFFF00"/>
            </a:gs>
            <a:gs pos="100000">
              <a:schemeClr val="accent1">
                <a:hueOff val="0"/>
                <a:satOff val="0"/>
                <a:lumOff val="0"/>
                <a:alphaOff val="0"/>
                <a:shade val="76000"/>
                <a:lumMod val="90000"/>
              </a:schemeClr>
            </a:gs>
          </a:gsLst>
        </a:gradFill>
      </dgm:spPr>
      <dgm:t>
        <a:bodyPr/>
        <a:lstStyle/>
        <a:p>
          <a:r>
            <a:rPr lang="ru-RU" b="1" dirty="0" smtClean="0">
              <a:solidFill>
                <a:schemeClr val="tx1"/>
              </a:solidFill>
            </a:rPr>
            <a:t>100%</a:t>
          </a:r>
          <a:endParaRPr lang="ru-RU" b="1" dirty="0">
            <a:solidFill>
              <a:schemeClr val="tx1"/>
            </a:solidFill>
          </a:endParaRPr>
        </a:p>
      </dgm:t>
    </dgm:pt>
    <dgm:pt modelId="{8A80B652-CD98-48E3-9160-A21A95B9163F}" type="parTrans" cxnId="{B70AF114-FB03-4FA7-9759-7EB30BCD2F93}">
      <dgm:prSet/>
      <dgm:spPr/>
      <dgm:t>
        <a:bodyPr/>
        <a:lstStyle/>
        <a:p>
          <a:endParaRPr lang="ru-RU"/>
        </a:p>
      </dgm:t>
    </dgm:pt>
    <dgm:pt modelId="{FA762B56-6C8B-4124-870B-065AC274D51E}" type="sibTrans" cxnId="{B70AF114-FB03-4FA7-9759-7EB30BCD2F93}">
      <dgm:prSet/>
      <dgm:spPr/>
      <dgm:t>
        <a:bodyPr/>
        <a:lstStyle/>
        <a:p>
          <a:endParaRPr lang="ru-RU"/>
        </a:p>
      </dgm:t>
    </dgm:pt>
    <dgm:pt modelId="{19359752-9CAB-4A40-8DA7-B1ABA2EC343E}">
      <dgm:prSet phldrT="[Текст]" custT="1"/>
      <dgm:spPr/>
      <dgm:t>
        <a:bodyPr/>
        <a:lstStyle/>
        <a:p>
          <a:r>
            <a:rPr lang="ru-RU" sz="1400" b="1" dirty="0" smtClean="0">
              <a:latin typeface="Times New Roman" pitchFamily="18" charset="0"/>
              <a:cs typeface="Times New Roman" pitchFamily="18" charset="0"/>
            </a:rPr>
            <a:t>Бюджет УР</a:t>
          </a:r>
          <a:endParaRPr lang="ru-RU" sz="14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custScaleY="120579" custLinFactNeighborX="-1282" custLinFactNeighborY="24424"/>
      <dgm:spPr>
        <a:solidFill>
          <a:schemeClr val="tx2">
            <a:lumMod val="60000"/>
            <a:lumOff val="40000"/>
          </a:schemeClr>
        </a:solidFill>
      </dgm:spPr>
      <dgm:t>
        <a:bodyPr/>
        <a:lstStyle/>
        <a:p>
          <a:endParaRPr lang="ru-RU"/>
        </a:p>
      </dgm:t>
    </dgm:pt>
    <dgm:pt modelId="{17CBF769-3B05-4A3B-B787-E74D4F8AE722}" type="pres">
      <dgm:prSet presAssocID="{764C6B45-3F19-43C1-A63A-BBD3E9F5CBDB}" presName="rectangle" presStyleLbl="revTx" presStyleIdx="0" presStyleCnt="1">
        <dgm:presLayoutVars>
          <dgm:bulletEnabled val="1"/>
        </dgm:presLayoutVars>
      </dgm:prSet>
      <dgm:spPr/>
      <dgm:t>
        <a:bodyPr/>
        <a:lstStyle/>
        <a:p>
          <a:endParaRPr lang="ru-RU"/>
        </a:p>
      </dgm:t>
    </dgm:pt>
    <dgm:pt modelId="{87AB5988-44A4-4DC5-810A-B411AE9EE971}" type="pres">
      <dgm:prSet presAssocID="{7DFF3BDC-BB27-4CAC-8854-7EF3FDD107F2}" presName="item1" presStyleLbl="node1" presStyleIdx="0" presStyleCnt="2">
        <dgm:presLayoutVars>
          <dgm:bulletEnabled val="1"/>
        </dgm:presLayoutVars>
      </dgm:prSet>
      <dgm:spPr/>
      <dgm:t>
        <a:bodyPr/>
        <a:lstStyle/>
        <a:p>
          <a:endParaRPr lang="ru-RU"/>
        </a:p>
      </dgm:t>
    </dgm:pt>
    <dgm:pt modelId="{86618C87-F85A-4D75-BCFE-1828FBF6A733}" type="pres">
      <dgm:prSet presAssocID="{19359752-9CAB-4A40-8DA7-B1ABA2EC343E}" presName="item2" presStyleLbl="node1" presStyleIdx="1" presStyleCnt="2">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549" custLinFactNeighborY="4144"/>
      <dgm:spPr/>
      <dgm:t>
        <a:bodyPr/>
        <a:lstStyle/>
        <a:p>
          <a:endParaRPr lang="ru-RU"/>
        </a:p>
      </dgm:t>
    </dgm:pt>
  </dgm:ptLst>
  <dgm:cxnLst>
    <dgm:cxn modelId="{687E502A-11D4-49A9-8B51-92DB1A4E1230}" type="presOf" srcId="{764C6B45-3F19-43C1-A63A-BBD3E9F5CBDB}" destId="{BC9426A7-1943-445B-A221-64A44E3FFF0B}" srcOrd="0" destOrd="0" presId="urn:microsoft.com/office/officeart/2005/8/layout/funnel1"/>
    <dgm:cxn modelId="{2854DC1F-300A-452D-8039-805E7E6CA96D}" type="presOf" srcId="{19359752-9CAB-4A40-8DA7-B1ABA2EC343E}" destId="{17CBF769-3B05-4A3B-B787-E74D4F8AE722}" srcOrd="0" destOrd="0" presId="urn:microsoft.com/office/officeart/2005/8/layout/funnel1"/>
    <dgm:cxn modelId="{8F689B30-73D9-4637-B29F-315808F41CC1}" type="presOf" srcId="{3993851F-9FD6-42BF-B16A-9CEA8F637875}" destId="{86618C87-F85A-4D75-BCFE-1828FBF6A733}"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F1ACD3FA-F0EA-4D25-82B4-9CBA10DEC3AB}" srcId="{764C6B45-3F19-43C1-A63A-BBD3E9F5CBDB}" destId="{19359752-9CAB-4A40-8DA7-B1ABA2EC343E}" srcOrd="2" destOrd="0" parTransId="{DFCC2E76-BF14-4F65-B9CF-6898ECB6FE23}" sibTransId="{48BC047D-91FF-436A-8102-4ADABE5E779C}"/>
    <dgm:cxn modelId="{CB0E535B-94C5-4F98-8039-1B25B309944C}" type="presOf" srcId="{7DFF3BDC-BB27-4CAC-8854-7EF3FDD107F2}" destId="{87AB5988-44A4-4DC5-810A-B411AE9EE971}" srcOrd="0" destOrd="0" presId="urn:microsoft.com/office/officeart/2005/8/layout/funnel1"/>
    <dgm:cxn modelId="{B70AF114-FB03-4FA7-9759-7EB30BCD2F93}" srcId="{764C6B45-3F19-43C1-A63A-BBD3E9F5CBDB}" destId="{7DFF3BDC-BB27-4CAC-8854-7EF3FDD107F2}" srcOrd="1" destOrd="0" parTransId="{8A80B652-CD98-48E3-9160-A21A95B9163F}" sibTransId="{FA762B56-6C8B-4124-870B-065AC274D51E}"/>
    <dgm:cxn modelId="{4600AD2D-DE63-477C-8FFA-346B52F81CC3}" type="presParOf" srcId="{BC9426A7-1943-445B-A221-64A44E3FFF0B}" destId="{2DA1A661-BB94-4A6F-9E15-9F6B57BD5ACA}" srcOrd="0" destOrd="0" presId="urn:microsoft.com/office/officeart/2005/8/layout/funnel1"/>
    <dgm:cxn modelId="{47EFE168-A336-465B-B562-302F6DDCD838}" type="presParOf" srcId="{BC9426A7-1943-445B-A221-64A44E3FFF0B}" destId="{2C06BE8D-5C68-4834-8056-203D5156C7BD}" srcOrd="1" destOrd="0" presId="urn:microsoft.com/office/officeart/2005/8/layout/funnel1"/>
    <dgm:cxn modelId="{AC0E2F6E-5C6D-4F6F-A6B2-ED33E77EDDCF}" type="presParOf" srcId="{BC9426A7-1943-445B-A221-64A44E3FFF0B}" destId="{17CBF769-3B05-4A3B-B787-E74D4F8AE722}" srcOrd="2" destOrd="0" presId="urn:microsoft.com/office/officeart/2005/8/layout/funnel1"/>
    <dgm:cxn modelId="{E57401BD-A1F4-481E-849F-FECA346A3B3B}" type="presParOf" srcId="{BC9426A7-1943-445B-A221-64A44E3FFF0B}" destId="{87AB5988-44A4-4DC5-810A-B411AE9EE971}" srcOrd="3" destOrd="0" presId="urn:microsoft.com/office/officeart/2005/8/layout/funnel1"/>
    <dgm:cxn modelId="{5AD399C3-13C9-4733-9CFF-CCB6868CF478}" type="presParOf" srcId="{BC9426A7-1943-445B-A221-64A44E3FFF0B}" destId="{86618C87-F85A-4D75-BCFE-1828FBF6A733}" srcOrd="4" destOrd="0" presId="urn:microsoft.com/office/officeart/2005/8/layout/funnel1"/>
    <dgm:cxn modelId="{A54EA3FE-B2F9-4BF0-A7D7-03DB5060407D}" type="presParOf" srcId="{BC9426A7-1943-445B-A221-64A44E3FFF0B}" destId="{BEA1D0D8-9759-4B76-BBE9-738E83B9EB81}" srcOrd="5"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A7D5F-006D-4BEA-9ABC-26596995C78E}">
      <dsp:nvSpPr>
        <dsp:cNvPr id="0" name=""/>
        <dsp:cNvSpPr/>
      </dsp:nvSpPr>
      <dsp:spPr>
        <a:xfrm>
          <a:off x="3486229" y="228595"/>
          <a:ext cx="1619173" cy="812098"/>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Рассмотрение и утверждение бюджета</a:t>
          </a:r>
          <a:endParaRPr lang="ru-RU" sz="1400" b="1" kern="1200" dirty="0">
            <a:solidFill>
              <a:schemeClr val="tx1"/>
            </a:solidFill>
            <a:latin typeface="Arial" pitchFamily="34" charset="0"/>
            <a:cs typeface="Arial" pitchFamily="34" charset="0"/>
          </a:endParaRPr>
        </a:p>
      </dsp:txBody>
      <dsp:txXfrm>
        <a:off x="3486229" y="228595"/>
        <a:ext cx="1619173" cy="812098"/>
      </dsp:txXfrm>
    </dsp:sp>
    <dsp:sp modelId="{5A044165-1FDF-45B8-881D-C09173C2E8A1}">
      <dsp:nvSpPr>
        <dsp:cNvPr id="0" name=""/>
        <dsp:cNvSpPr/>
      </dsp:nvSpPr>
      <dsp:spPr>
        <a:xfrm>
          <a:off x="1096650" y="66820"/>
          <a:ext cx="4203290" cy="4203290"/>
        </a:xfrm>
        <a:prstGeom prst="circularArrow">
          <a:avLst>
            <a:gd name="adj1" fmla="val 5202"/>
            <a:gd name="adj2" fmla="val 336022"/>
            <a:gd name="adj3" fmla="val 122748"/>
            <a:gd name="adj4" fmla="val 19367250"/>
            <a:gd name="adj5" fmla="val 6069"/>
          </a:avLst>
        </a:prstGeom>
        <a:gradFill rotWithShape="0">
          <a:gsLst>
            <a:gs pos="0">
              <a:srgbClr val="FF0000"/>
            </a:gs>
            <a:gs pos="40000">
              <a:schemeClr val="accent1">
                <a:tint val="44500"/>
                <a:satMod val="160000"/>
              </a:schemeClr>
            </a:gs>
            <a:gs pos="100000">
              <a:schemeClr val="accent3">
                <a:lumMod val="75000"/>
              </a:schemeClr>
            </a:gs>
          </a:gsLst>
          <a:lin ang="5400000" scaled="0"/>
        </a:gra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5F116F0B-8710-4BA3-9735-93D090168076}">
      <dsp:nvSpPr>
        <dsp:cNvPr id="0" name=""/>
        <dsp:cNvSpPr/>
      </dsp:nvSpPr>
      <dsp:spPr>
        <a:xfrm>
          <a:off x="4350392" y="2416584"/>
          <a:ext cx="1246217" cy="640975"/>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Исполнение бюджета</a:t>
          </a:r>
          <a:endParaRPr lang="ru-RU" sz="1400" b="1" kern="1200" dirty="0">
            <a:solidFill>
              <a:schemeClr val="tx1"/>
            </a:solidFill>
            <a:latin typeface="Arial" pitchFamily="34" charset="0"/>
            <a:cs typeface="Arial" pitchFamily="34" charset="0"/>
          </a:endParaRPr>
        </a:p>
      </dsp:txBody>
      <dsp:txXfrm>
        <a:off x="4350392" y="2416584"/>
        <a:ext cx="1246217" cy="640975"/>
      </dsp:txXfrm>
    </dsp:sp>
    <dsp:sp modelId="{5CB311D5-D9FF-44A8-BC68-B3DB0E1FC227}">
      <dsp:nvSpPr>
        <dsp:cNvPr id="0" name=""/>
        <dsp:cNvSpPr/>
      </dsp:nvSpPr>
      <dsp:spPr>
        <a:xfrm>
          <a:off x="1131002" y="8430"/>
          <a:ext cx="4203290" cy="4203290"/>
        </a:xfrm>
        <a:prstGeom prst="circularArrow">
          <a:avLst>
            <a:gd name="adj1" fmla="val 5202"/>
            <a:gd name="adj2" fmla="val 336022"/>
            <a:gd name="adj3" fmla="val 4120238"/>
            <a:gd name="adj4" fmla="val 1832215"/>
            <a:gd name="adj5" fmla="val 6069"/>
          </a:avLst>
        </a:prstGeom>
        <a:gradFill rotWithShape="0">
          <a:gsLst>
            <a:gs pos="0">
              <a:srgbClr val="FF0000"/>
            </a:gs>
            <a:gs pos="40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C63F477F-2B93-435D-A8BF-018D8EA2B7C7}">
      <dsp:nvSpPr>
        <dsp:cNvPr id="0" name=""/>
        <dsp:cNvSpPr/>
      </dsp:nvSpPr>
      <dsp:spPr>
        <a:xfrm>
          <a:off x="2499608" y="3536840"/>
          <a:ext cx="1238559" cy="948048"/>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Контроль за исполнением бюджета</a:t>
          </a:r>
          <a:endParaRPr lang="ru-RU" sz="1400" b="1" kern="1200" dirty="0">
            <a:solidFill>
              <a:schemeClr val="tx1"/>
            </a:solidFill>
            <a:latin typeface="Arial" pitchFamily="34" charset="0"/>
            <a:cs typeface="Arial" pitchFamily="34" charset="0"/>
          </a:endParaRPr>
        </a:p>
      </dsp:txBody>
      <dsp:txXfrm>
        <a:off x="2499608" y="3536840"/>
        <a:ext cx="1238559" cy="948048"/>
      </dsp:txXfrm>
    </dsp:sp>
    <dsp:sp modelId="{0C0C8F12-C4C3-40CD-B3D5-824953FAACF3}">
      <dsp:nvSpPr>
        <dsp:cNvPr id="0" name=""/>
        <dsp:cNvSpPr/>
      </dsp:nvSpPr>
      <dsp:spPr>
        <a:xfrm>
          <a:off x="989802" y="35012"/>
          <a:ext cx="4203290" cy="4203290"/>
        </a:xfrm>
        <a:prstGeom prst="circularArrow">
          <a:avLst>
            <a:gd name="adj1" fmla="val 5202"/>
            <a:gd name="adj2" fmla="val 336022"/>
            <a:gd name="adj3" fmla="val 8346329"/>
            <a:gd name="adj4" fmla="val 6510263"/>
            <a:gd name="adj5" fmla="val 6069"/>
          </a:avLst>
        </a:prstGeom>
        <a:gradFill rotWithShape="0">
          <a:gsLst>
            <a:gs pos="0">
              <a:srgbClr val="FF0000"/>
            </a:gs>
            <a:gs pos="40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EA6D6A5F-830B-4016-92AB-5916328771A5}">
      <dsp:nvSpPr>
        <dsp:cNvPr id="0" name=""/>
        <dsp:cNvSpPr/>
      </dsp:nvSpPr>
      <dsp:spPr>
        <a:xfrm>
          <a:off x="719728" y="2260081"/>
          <a:ext cx="1224970" cy="954001"/>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Отчет об исполнении бюджета</a:t>
          </a:r>
          <a:endParaRPr lang="ru-RU" sz="1400" b="1" kern="1200" dirty="0">
            <a:solidFill>
              <a:schemeClr val="tx1"/>
            </a:solidFill>
            <a:latin typeface="Arial" pitchFamily="34" charset="0"/>
            <a:cs typeface="Arial" pitchFamily="34" charset="0"/>
          </a:endParaRPr>
        </a:p>
      </dsp:txBody>
      <dsp:txXfrm>
        <a:off x="719728" y="2260081"/>
        <a:ext cx="1224970" cy="954001"/>
      </dsp:txXfrm>
    </dsp:sp>
    <dsp:sp modelId="{78DC0811-6BC0-4448-9A1C-945055CCAEE6}">
      <dsp:nvSpPr>
        <dsp:cNvPr id="0" name=""/>
        <dsp:cNvSpPr/>
      </dsp:nvSpPr>
      <dsp:spPr>
        <a:xfrm>
          <a:off x="992705" y="-42834"/>
          <a:ext cx="4203290" cy="4203290"/>
        </a:xfrm>
        <a:prstGeom prst="circularArrow">
          <a:avLst>
            <a:gd name="adj1" fmla="val 5202"/>
            <a:gd name="adj2" fmla="val 336022"/>
            <a:gd name="adj3" fmla="val 12255434"/>
            <a:gd name="adj4" fmla="val 10428231"/>
            <a:gd name="adj5" fmla="val 6069"/>
          </a:avLst>
        </a:prstGeom>
        <a:gradFill rotWithShape="0">
          <a:gsLst>
            <a:gs pos="0">
              <a:srgbClr val="FF0000"/>
            </a:gs>
            <a:gs pos="48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58DB0CC2-E164-4E3C-B114-31A80891FE46}">
      <dsp:nvSpPr>
        <dsp:cNvPr id="0" name=""/>
        <dsp:cNvSpPr/>
      </dsp:nvSpPr>
      <dsp:spPr>
        <a:xfrm>
          <a:off x="1219197" y="228603"/>
          <a:ext cx="1288409" cy="901830"/>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Составление проекта бюджета</a:t>
          </a:r>
          <a:endParaRPr lang="ru-RU" sz="1400" b="1" kern="1200" dirty="0">
            <a:solidFill>
              <a:schemeClr val="tx1"/>
            </a:solidFill>
            <a:latin typeface="Arial" pitchFamily="34" charset="0"/>
            <a:cs typeface="Arial" pitchFamily="34" charset="0"/>
          </a:endParaRPr>
        </a:p>
      </dsp:txBody>
      <dsp:txXfrm>
        <a:off x="1219197" y="228603"/>
        <a:ext cx="1288409" cy="901830"/>
      </dsp:txXfrm>
    </dsp:sp>
    <dsp:sp modelId="{3D596900-9661-4F79-92B9-6B021D03520D}">
      <dsp:nvSpPr>
        <dsp:cNvPr id="0" name=""/>
        <dsp:cNvSpPr/>
      </dsp:nvSpPr>
      <dsp:spPr>
        <a:xfrm>
          <a:off x="984965" y="-14170"/>
          <a:ext cx="4203290" cy="4203290"/>
        </a:xfrm>
        <a:prstGeom prst="circularArrow">
          <a:avLst>
            <a:gd name="adj1" fmla="val 5202"/>
            <a:gd name="adj2" fmla="val 336022"/>
            <a:gd name="adj3" fmla="val 16606438"/>
            <a:gd name="adj4" fmla="val 15114662"/>
            <a:gd name="adj5" fmla="val 6069"/>
          </a:avLst>
        </a:prstGeom>
        <a:gradFill rotWithShape="0">
          <a:gsLst>
            <a:gs pos="0">
              <a:srgbClr val="FF0000"/>
            </a:gs>
            <a:gs pos="49000">
              <a:schemeClr val="bg2"/>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376580" y="790571"/>
          <a:ext cx="1376172" cy="477926"/>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742951" y="2075688"/>
          <a:ext cx="266700" cy="286511"/>
        </a:xfrm>
        <a:prstGeom prst="downArrow">
          <a:avLst/>
        </a:prstGeom>
        <a:solidFill>
          <a:schemeClr val="tx2">
            <a:lumMod val="60000"/>
            <a:lumOff val="40000"/>
          </a:schemeClr>
        </a:solidFill>
        <a:ln>
          <a:noFill/>
        </a:ln>
        <a:effectLst>
          <a:reflection blurRad="38100" stA="26000" endPos="23000" dist="25400" dir="5400000" sy="-100000" rotWithShape="0"/>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342895" y="2438400"/>
          <a:ext cx="1280160" cy="32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 округа</a:t>
          </a:r>
        </a:p>
      </dsp:txBody>
      <dsp:txXfrm>
        <a:off x="342895" y="2438400"/>
        <a:ext cx="1280160" cy="320040"/>
      </dsp:txXfrm>
    </dsp:sp>
    <dsp:sp modelId="{642769FA-12A9-4304-8AC8-75A58AE317BA}">
      <dsp:nvSpPr>
        <dsp:cNvPr id="0" name=""/>
        <dsp:cNvSpPr/>
      </dsp:nvSpPr>
      <dsp:spPr>
        <a:xfrm>
          <a:off x="636269" y="1269869"/>
          <a:ext cx="480060" cy="480060"/>
        </a:xfrm>
        <a:prstGeom prst="ellipse">
          <a:avLst/>
        </a:prstGeom>
        <a:solidFill>
          <a:srgbClr val="92D05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706572" y="1340172"/>
        <a:ext cx="339454" cy="339454"/>
      </dsp:txXfrm>
    </dsp:sp>
    <dsp:sp modelId="{B609D13E-004C-48EB-B9DD-9CBD54E88B0E}">
      <dsp:nvSpPr>
        <dsp:cNvPr id="0" name=""/>
        <dsp:cNvSpPr/>
      </dsp:nvSpPr>
      <dsp:spPr>
        <a:xfrm>
          <a:off x="190502" y="888869"/>
          <a:ext cx="480060" cy="480060"/>
        </a:xfrm>
        <a:prstGeom prst="ellipse">
          <a:avLst/>
        </a:prstGeom>
        <a:solidFill>
          <a:srgbClr val="F88A74"/>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260805" y="959172"/>
        <a:ext cx="339454" cy="339454"/>
      </dsp:txXfrm>
    </dsp:sp>
    <dsp:sp modelId="{A3B108B8-7C5A-4C4C-A072-2429E602589F}">
      <dsp:nvSpPr>
        <dsp:cNvPr id="0" name=""/>
        <dsp:cNvSpPr/>
      </dsp:nvSpPr>
      <dsp:spPr>
        <a:xfrm>
          <a:off x="876298" y="787527"/>
          <a:ext cx="547114" cy="477501"/>
        </a:xfrm>
        <a:prstGeom prst="ellipse">
          <a:avLst/>
        </a:prstGeom>
        <a:solidFill>
          <a:srgbClr val="00B0F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70%</a:t>
          </a:r>
          <a:endParaRPr lang="ru-RU" sz="1200" b="1" kern="1200" dirty="0">
            <a:solidFill>
              <a:schemeClr val="tx1"/>
            </a:solidFill>
            <a:latin typeface="Times New Roman" pitchFamily="18" charset="0"/>
            <a:cs typeface="Times New Roman" pitchFamily="18" charset="0"/>
          </a:endParaRPr>
        </a:p>
      </dsp:txBody>
      <dsp:txXfrm>
        <a:off x="956421" y="857455"/>
        <a:ext cx="386868" cy="337645"/>
      </dsp:txXfrm>
    </dsp:sp>
    <dsp:sp modelId="{BEA1D0D8-9759-4B76-BBE9-738E83B9EB81}">
      <dsp:nvSpPr>
        <dsp:cNvPr id="0" name=""/>
        <dsp:cNvSpPr/>
      </dsp:nvSpPr>
      <dsp:spPr>
        <a:xfrm>
          <a:off x="53342" y="685795"/>
          <a:ext cx="1645918" cy="139749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C4A0F-7384-4376-86B0-6F667363E5C1}">
      <dsp:nvSpPr>
        <dsp:cNvPr id="0" name=""/>
        <dsp:cNvSpPr/>
      </dsp:nvSpPr>
      <dsp:spPr>
        <a:xfrm>
          <a:off x="2867023" y="1523997"/>
          <a:ext cx="2814290" cy="1898834"/>
        </a:xfrm>
        <a:prstGeom prst="ellipse">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Расходы бюджета социальной направленности,</a:t>
          </a:r>
        </a:p>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1 071 218,9</a:t>
          </a:r>
        </a:p>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 </a:t>
          </a:r>
          <a:r>
            <a:rPr lang="ru-RU" sz="1800" b="1" u="sng" kern="1200" dirty="0" smtClean="0">
              <a:solidFill>
                <a:schemeClr val="tx1"/>
              </a:solidFill>
              <a:latin typeface="Times New Roman" pitchFamily="18" charset="0"/>
              <a:cs typeface="Times New Roman" pitchFamily="18" charset="0"/>
            </a:rPr>
            <a:t>тыс. рублей</a:t>
          </a:r>
          <a:endParaRPr lang="ru-RU" sz="1800" b="1" kern="1200" dirty="0">
            <a:solidFill>
              <a:schemeClr val="tx1"/>
            </a:solidFill>
            <a:latin typeface="Times New Roman" panose="02020603050405020304" pitchFamily="18" charset="0"/>
            <a:cs typeface="Times New Roman" panose="02020603050405020304" pitchFamily="18" charset="0"/>
          </a:endParaRPr>
        </a:p>
      </dsp:txBody>
      <dsp:txXfrm>
        <a:off x="3279166" y="1802075"/>
        <a:ext cx="1990004" cy="1342678"/>
      </dsp:txXfrm>
    </dsp:sp>
    <dsp:sp modelId="{320115E4-770B-455D-8E24-9F672B4EBAD9}">
      <dsp:nvSpPr>
        <dsp:cNvPr id="0" name=""/>
        <dsp:cNvSpPr/>
      </dsp:nvSpPr>
      <dsp:spPr>
        <a:xfrm rot="16108598">
          <a:off x="4084224" y="1349362"/>
          <a:ext cx="320868" cy="28820"/>
        </a:xfrm>
        <a:custGeom>
          <a:avLst/>
          <a:gdLst/>
          <a:ahLst/>
          <a:cxnLst/>
          <a:rect l="0" t="0" r="0" b="0"/>
          <a:pathLst>
            <a:path>
              <a:moveTo>
                <a:pt x="0" y="14410"/>
              </a:moveTo>
              <a:lnTo>
                <a:pt x="320868" y="14410"/>
              </a:lnTo>
            </a:path>
          </a:pathLst>
        </a:custGeom>
        <a:noFill/>
        <a:ln w="15875"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4236636" y="1355751"/>
        <a:ext cx="16043" cy="16043"/>
      </dsp:txXfrm>
    </dsp:sp>
    <dsp:sp modelId="{395D1ED5-7781-4B1F-B435-AB1F5403448C}">
      <dsp:nvSpPr>
        <dsp:cNvPr id="0" name=""/>
        <dsp:cNvSpPr/>
      </dsp:nvSpPr>
      <dsp:spPr>
        <a:xfrm>
          <a:off x="3019427" y="6"/>
          <a:ext cx="2409931" cy="1203442"/>
        </a:xfrm>
        <a:prstGeom prst="ellipse">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u="none" kern="1200" dirty="0" smtClean="0">
              <a:solidFill>
                <a:schemeClr val="tx1"/>
              </a:solidFill>
              <a:latin typeface="Times New Roman" panose="02020603050405020304" pitchFamily="18" charset="0"/>
              <a:cs typeface="Times New Roman" panose="02020603050405020304" pitchFamily="18" charset="0"/>
            </a:rPr>
            <a:t>Физическая культура и спорт 1,0 %</a:t>
          </a:r>
          <a:endParaRPr lang="ru-RU" sz="2000" b="1" u="none" kern="1200" dirty="0">
            <a:solidFill>
              <a:schemeClr val="tx1"/>
            </a:solidFill>
            <a:latin typeface="Times New Roman" panose="02020603050405020304" pitchFamily="18" charset="0"/>
            <a:cs typeface="Times New Roman" panose="02020603050405020304" pitchFamily="18" charset="0"/>
          </a:endParaRPr>
        </a:p>
      </dsp:txBody>
      <dsp:txXfrm>
        <a:off x="3372353" y="176246"/>
        <a:ext cx="1704079" cy="850962"/>
      </dsp:txXfrm>
    </dsp:sp>
    <dsp:sp modelId="{AB1BA6C3-65D4-45A3-85E2-C1C09F8C00DD}">
      <dsp:nvSpPr>
        <dsp:cNvPr id="0" name=""/>
        <dsp:cNvSpPr/>
      </dsp:nvSpPr>
      <dsp:spPr>
        <a:xfrm rot="21585583">
          <a:off x="5681285" y="2452493"/>
          <a:ext cx="290819" cy="28820"/>
        </a:xfrm>
        <a:custGeom>
          <a:avLst/>
          <a:gdLst/>
          <a:ahLst/>
          <a:cxnLst/>
          <a:rect l="0" t="0" r="0" b="0"/>
          <a:pathLst>
            <a:path>
              <a:moveTo>
                <a:pt x="0" y="14410"/>
              </a:moveTo>
              <a:lnTo>
                <a:pt x="290819" y="14410"/>
              </a:lnTo>
            </a:path>
          </a:pathLst>
        </a:custGeom>
        <a:noFill/>
        <a:ln w="15875"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819424" y="2459633"/>
        <a:ext cx="14540" cy="14540"/>
      </dsp:txXfrm>
    </dsp:sp>
    <dsp:sp modelId="{2039316C-99A9-44F8-9097-21E764BFCBB0}">
      <dsp:nvSpPr>
        <dsp:cNvPr id="0" name=""/>
        <dsp:cNvSpPr/>
      </dsp:nvSpPr>
      <dsp:spPr>
        <a:xfrm>
          <a:off x="5972068" y="1790194"/>
          <a:ext cx="2409931" cy="1342093"/>
        </a:xfrm>
        <a:prstGeom prst="ellipse">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Социальная </a:t>
          </a:r>
        </a:p>
        <a:p>
          <a:pPr lvl="0" algn="ctr" defTabSz="88900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политика  </a:t>
          </a:r>
        </a:p>
        <a:p>
          <a:pPr lvl="0" algn="ctr" defTabSz="88900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2,3 %</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a:off x="6324994" y="1986739"/>
        <a:ext cx="1704079" cy="949003"/>
      </dsp:txXfrm>
    </dsp:sp>
    <dsp:sp modelId="{D581B1F9-E57C-4471-AAF2-9510FE39E9EE}">
      <dsp:nvSpPr>
        <dsp:cNvPr id="0" name=""/>
        <dsp:cNvSpPr/>
      </dsp:nvSpPr>
      <dsp:spPr>
        <a:xfrm rot="5349027">
          <a:off x="4172561" y="3525787"/>
          <a:ext cx="234852" cy="28820"/>
        </a:xfrm>
        <a:custGeom>
          <a:avLst/>
          <a:gdLst/>
          <a:ahLst/>
          <a:cxnLst/>
          <a:rect l="0" t="0" r="0" b="0"/>
          <a:pathLst>
            <a:path>
              <a:moveTo>
                <a:pt x="0" y="14410"/>
              </a:moveTo>
              <a:lnTo>
                <a:pt x="234852" y="14410"/>
              </a:lnTo>
            </a:path>
          </a:pathLst>
        </a:custGeom>
        <a:noFill/>
        <a:ln w="15875"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284116" y="3534326"/>
        <a:ext cx="11742" cy="11742"/>
      </dsp:txXfrm>
    </dsp:sp>
    <dsp:sp modelId="{E8D1690F-4410-4B9B-94CE-45796CBACFF2}">
      <dsp:nvSpPr>
        <dsp:cNvPr id="0" name=""/>
        <dsp:cNvSpPr/>
      </dsp:nvSpPr>
      <dsp:spPr>
        <a:xfrm>
          <a:off x="3095623" y="3657595"/>
          <a:ext cx="2409931" cy="1195054"/>
        </a:xfrm>
        <a:prstGeom prst="ellipse">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Культура 9,9%</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a:off x="3448549" y="3832607"/>
        <a:ext cx="1704079" cy="845030"/>
      </dsp:txXfrm>
    </dsp:sp>
    <dsp:sp modelId="{CFA356C1-B639-4C5D-BF3B-E3EE946A197E}">
      <dsp:nvSpPr>
        <dsp:cNvPr id="0" name=""/>
        <dsp:cNvSpPr/>
      </dsp:nvSpPr>
      <dsp:spPr>
        <a:xfrm rot="10842427">
          <a:off x="2551050" y="2439688"/>
          <a:ext cx="316219" cy="28820"/>
        </a:xfrm>
        <a:custGeom>
          <a:avLst/>
          <a:gdLst/>
          <a:ahLst/>
          <a:cxnLst/>
          <a:rect l="0" t="0" r="0" b="0"/>
          <a:pathLst>
            <a:path>
              <a:moveTo>
                <a:pt x="0" y="14410"/>
              </a:moveTo>
              <a:lnTo>
                <a:pt x="316219" y="14410"/>
              </a:lnTo>
            </a:path>
          </a:pathLst>
        </a:custGeom>
        <a:noFill/>
        <a:ln w="15875"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701255" y="2446193"/>
        <a:ext cx="15810" cy="15810"/>
      </dsp:txXfrm>
    </dsp:sp>
    <dsp:sp modelId="{AC2B9A1C-7D23-4720-9779-318586B0D01A}">
      <dsp:nvSpPr>
        <dsp:cNvPr id="0" name=""/>
        <dsp:cNvSpPr/>
      </dsp:nvSpPr>
      <dsp:spPr>
        <a:xfrm>
          <a:off x="141427" y="1766232"/>
          <a:ext cx="2409931" cy="1342093"/>
        </a:xfrm>
        <a:prstGeom prst="ellipse">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Образование 86,8%</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a:off x="494353" y="1962777"/>
        <a:ext cx="1704079" cy="9490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228601" y="0"/>
          <a:ext cx="1218232" cy="1218232"/>
        </a:xfrm>
        <a:prstGeom prst="ellipse">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43" tIns="22860" rIns="67043"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43 126</a:t>
          </a:r>
        </a:p>
        <a:p>
          <a:pPr lvl="0" algn="ctr"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рубля в год</a:t>
          </a:r>
          <a:endParaRPr lang="ru-RU" sz="1800" b="1" kern="1200" dirty="0">
            <a:solidFill>
              <a:schemeClr val="tx1"/>
            </a:solidFill>
            <a:latin typeface="Times New Roman" panose="02020603050405020304" pitchFamily="18" charset="0"/>
            <a:cs typeface="Times New Roman" panose="02020603050405020304" pitchFamily="18" charset="0"/>
          </a:endParaRPr>
        </a:p>
      </dsp:txBody>
      <dsp:txXfrm>
        <a:off x="407007" y="178406"/>
        <a:ext cx="861420" cy="861420"/>
      </dsp:txXfrm>
    </dsp:sp>
    <dsp:sp modelId="{F2E4C76F-E36C-4091-8DAD-0C405D68E8FF}">
      <dsp:nvSpPr>
        <dsp:cNvPr id="0" name=""/>
        <dsp:cNvSpPr/>
      </dsp:nvSpPr>
      <dsp:spPr>
        <a:xfrm>
          <a:off x="1219199" y="484"/>
          <a:ext cx="1218232" cy="1218232"/>
        </a:xfrm>
        <a:prstGeom prst="ellipse">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43" tIns="21590" rIns="67043"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3 594</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рублей</a:t>
          </a:r>
          <a:r>
            <a:rPr lang="ru-RU" sz="1000" b="1" kern="1200" dirty="0" smtClean="0">
              <a:latin typeface="Times New Roman" panose="02020603050405020304" pitchFamily="18" charset="0"/>
              <a:cs typeface="Times New Roman" panose="02020603050405020304" pitchFamily="18" charset="0"/>
            </a:rPr>
            <a:t>  </a:t>
          </a:r>
          <a:r>
            <a:rPr lang="ru-RU" sz="1700" b="1" kern="1200" dirty="0" smtClean="0">
              <a:latin typeface="Times New Roman" panose="02020603050405020304" pitchFamily="18" charset="0"/>
              <a:cs typeface="Times New Roman" panose="02020603050405020304" pitchFamily="18" charset="0"/>
            </a:rPr>
            <a:t>в месяц</a:t>
          </a:r>
          <a:endParaRPr lang="ru-RU" sz="1700" b="1" kern="1200" dirty="0">
            <a:latin typeface="Times New Roman" panose="02020603050405020304" pitchFamily="18" charset="0"/>
            <a:cs typeface="Times New Roman" panose="02020603050405020304" pitchFamily="18" charset="0"/>
          </a:endParaRPr>
        </a:p>
      </dsp:txBody>
      <dsp:txXfrm>
        <a:off x="1397605" y="178890"/>
        <a:ext cx="861420" cy="8614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236487" y="148"/>
          <a:ext cx="1218902" cy="1218902"/>
        </a:xfrm>
        <a:prstGeom prst="ellipse">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80" tIns="20320" rIns="67080" bIns="2032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28 322</a:t>
          </a:r>
        </a:p>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рублей в год</a:t>
          </a:r>
          <a:endParaRPr lang="ru-RU" sz="1600" b="1" kern="1200" dirty="0">
            <a:latin typeface="Times New Roman" panose="02020603050405020304" pitchFamily="18" charset="0"/>
            <a:cs typeface="Times New Roman" panose="02020603050405020304" pitchFamily="18" charset="0"/>
          </a:endParaRPr>
        </a:p>
      </dsp:txBody>
      <dsp:txXfrm>
        <a:off x="414991" y="178652"/>
        <a:ext cx="861894" cy="861894"/>
      </dsp:txXfrm>
    </dsp:sp>
    <dsp:sp modelId="{F2E4C76F-E36C-4091-8DAD-0C405D68E8FF}">
      <dsp:nvSpPr>
        <dsp:cNvPr id="0" name=""/>
        <dsp:cNvSpPr/>
      </dsp:nvSpPr>
      <dsp:spPr>
        <a:xfrm>
          <a:off x="1295399" y="2"/>
          <a:ext cx="1218902" cy="1218902"/>
        </a:xfrm>
        <a:prstGeom prst="ellipse">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80" tIns="20320" rIns="67080" bIns="2032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2 360</a:t>
          </a:r>
        </a:p>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рублей в месяц</a:t>
          </a:r>
          <a:endParaRPr lang="ru-RU" sz="1600" b="1" kern="1200" dirty="0">
            <a:latin typeface="Times New Roman" panose="02020603050405020304" pitchFamily="18" charset="0"/>
            <a:cs typeface="Times New Roman" panose="02020603050405020304" pitchFamily="18" charset="0"/>
          </a:endParaRPr>
        </a:p>
      </dsp:txBody>
      <dsp:txXfrm>
        <a:off x="1473903" y="178506"/>
        <a:ext cx="861894" cy="8618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0" y="47620"/>
          <a:ext cx="1268015" cy="1268015"/>
        </a:xfrm>
        <a:prstGeom prst="ellipse">
          <a:avLst/>
        </a:prstGeom>
        <a:gradFill rotWithShape="0">
          <a:gsLst>
            <a:gs pos="0">
              <a:srgbClr val="00B050"/>
            </a:gs>
            <a:gs pos="53000">
              <a:schemeClr val="accent1">
                <a:tint val="44500"/>
                <a:satMod val="160000"/>
              </a:schemeClr>
            </a:gs>
            <a:gs pos="100000">
              <a:schemeClr val="accent6">
                <a:lumMod val="75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kern="1200" dirty="0" smtClean="0"/>
            <a:t> </a:t>
          </a:r>
          <a:r>
            <a:rPr lang="ru-RU" sz="1700" b="1" kern="1200" dirty="0" smtClean="0">
              <a:latin typeface="Times New Roman" panose="02020603050405020304" pitchFamily="18" charset="0"/>
              <a:cs typeface="Times New Roman" panose="02020603050405020304" pitchFamily="18" charset="0"/>
            </a:rPr>
            <a:t>4 269</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рубля в год</a:t>
          </a:r>
          <a:endParaRPr lang="ru-RU" sz="1700" b="1" kern="1200" dirty="0">
            <a:latin typeface="Times New Roman" panose="02020603050405020304" pitchFamily="18" charset="0"/>
            <a:cs typeface="Times New Roman" panose="02020603050405020304" pitchFamily="18" charset="0"/>
          </a:endParaRPr>
        </a:p>
      </dsp:txBody>
      <dsp:txXfrm>
        <a:off x="185696" y="233316"/>
        <a:ext cx="896623" cy="896623"/>
      </dsp:txXfrm>
    </dsp:sp>
    <dsp:sp modelId="{F2E4C76F-E36C-4091-8DAD-0C405D68E8FF}">
      <dsp:nvSpPr>
        <dsp:cNvPr id="0" name=""/>
        <dsp:cNvSpPr/>
      </dsp:nvSpPr>
      <dsp:spPr>
        <a:xfrm>
          <a:off x="1017984" y="51792"/>
          <a:ext cx="1268015" cy="1268015"/>
        </a:xfrm>
        <a:prstGeom prst="ellipse">
          <a:avLst/>
        </a:prstGeom>
        <a:gradFill rotWithShape="0">
          <a:gsLst>
            <a:gs pos="0">
              <a:srgbClr val="00B050"/>
            </a:gs>
            <a:gs pos="53000">
              <a:schemeClr val="accent1">
                <a:tint val="44500"/>
                <a:satMod val="160000"/>
              </a:schemeClr>
            </a:gs>
            <a:gs pos="100000">
              <a:schemeClr val="accent6">
                <a:lumMod val="75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356 рублей в месяц</a:t>
          </a:r>
          <a:endParaRPr lang="ru-RU" sz="1700" b="1" kern="1200" dirty="0">
            <a:latin typeface="Times New Roman" panose="02020603050405020304" pitchFamily="18" charset="0"/>
            <a:cs typeface="Times New Roman" panose="02020603050405020304" pitchFamily="18" charset="0"/>
          </a:endParaRPr>
        </a:p>
      </dsp:txBody>
      <dsp:txXfrm>
        <a:off x="1203680" y="237488"/>
        <a:ext cx="896623" cy="8966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0" y="4169"/>
          <a:ext cx="1268015" cy="1268015"/>
        </a:xfrm>
        <a:prstGeom prst="ellipse">
          <a:avLst/>
        </a:prstGeom>
        <a:gradFill rotWithShape="0">
          <a:gsLst>
            <a:gs pos="0">
              <a:srgbClr val="FFFF00"/>
            </a:gs>
            <a:gs pos="53000">
              <a:schemeClr val="accent1">
                <a:tint val="44500"/>
                <a:satMod val="160000"/>
              </a:schemeClr>
            </a:gs>
            <a:gs pos="100000">
              <a:schemeClr val="accent6">
                <a:lumMod val="75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3 216</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рубля  в год</a:t>
          </a:r>
          <a:endParaRPr lang="ru-RU" sz="1700" b="1" kern="1200" dirty="0">
            <a:latin typeface="Times New Roman" panose="02020603050405020304" pitchFamily="18" charset="0"/>
            <a:cs typeface="Times New Roman" panose="02020603050405020304" pitchFamily="18" charset="0"/>
          </a:endParaRPr>
        </a:p>
      </dsp:txBody>
      <dsp:txXfrm>
        <a:off x="185696" y="189865"/>
        <a:ext cx="896623" cy="896623"/>
      </dsp:txXfrm>
    </dsp:sp>
    <dsp:sp modelId="{F2E4C76F-E36C-4091-8DAD-0C405D68E8FF}">
      <dsp:nvSpPr>
        <dsp:cNvPr id="0" name=""/>
        <dsp:cNvSpPr/>
      </dsp:nvSpPr>
      <dsp:spPr>
        <a:xfrm>
          <a:off x="1017984" y="4169"/>
          <a:ext cx="1268015" cy="1268015"/>
        </a:xfrm>
        <a:prstGeom prst="ellipse">
          <a:avLst/>
        </a:prstGeom>
        <a:gradFill rotWithShape="0">
          <a:gsLst>
            <a:gs pos="0">
              <a:srgbClr val="FFFF00"/>
            </a:gs>
            <a:gs pos="53000">
              <a:schemeClr val="accent1">
                <a:tint val="44500"/>
                <a:satMod val="160000"/>
              </a:schemeClr>
            </a:gs>
            <a:gs pos="100000">
              <a:schemeClr val="accent6">
                <a:lumMod val="75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268 рубля</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в месяц</a:t>
          </a:r>
          <a:endParaRPr lang="ru-RU" sz="1700" b="1" kern="1200" dirty="0">
            <a:latin typeface="Times New Roman" panose="02020603050405020304" pitchFamily="18" charset="0"/>
            <a:cs typeface="Times New Roman" panose="02020603050405020304" pitchFamily="18" charset="0"/>
          </a:endParaRPr>
        </a:p>
      </dsp:txBody>
      <dsp:txXfrm>
        <a:off x="1203680" y="189865"/>
        <a:ext cx="896623" cy="8966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3252287" y="-490336"/>
          <a:ext cx="3800073" cy="3800073"/>
        </a:xfrm>
        <a:prstGeom prst="blockArc">
          <a:avLst>
            <a:gd name="adj1" fmla="val 18900000"/>
            <a:gd name="adj2" fmla="val 2700000"/>
            <a:gd name="adj3" fmla="val 568"/>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76434" y="176156"/>
          <a:ext cx="8635791" cy="352537"/>
        </a:xfrm>
        <a:prstGeom prst="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27" tIns="58420" rIns="58420" bIns="58420" numCol="1" spcCol="1270" anchor="ctr" anchorCtr="0">
          <a:noAutofit/>
        </a:bodyPr>
        <a:lstStyle/>
        <a:p>
          <a:pPr lvl="0" algn="l" defTabSz="1022350">
            <a:lnSpc>
              <a:spcPct val="90000"/>
            </a:lnSpc>
            <a:spcBef>
              <a:spcPct val="0"/>
            </a:spcBef>
            <a:spcAft>
              <a:spcPct val="35000"/>
            </a:spcAft>
          </a:pPr>
          <a:r>
            <a:rPr lang="ru-RU" sz="2300" kern="1200" dirty="0" smtClean="0"/>
            <a:t>  </a:t>
          </a:r>
          <a:r>
            <a:rPr lang="ru-RU" sz="1800" i="1" kern="1200" dirty="0" smtClean="0">
              <a:solidFill>
                <a:schemeClr val="tx1"/>
              </a:solidFill>
              <a:latin typeface="Times New Roman" pitchFamily="18" charset="0"/>
              <a:cs typeface="Times New Roman" pitchFamily="18" charset="0"/>
            </a:rPr>
            <a:t>Дошкольное образование </a:t>
          </a:r>
          <a:r>
            <a:rPr lang="en-US" sz="1800" i="1" kern="1200" dirty="0" smtClean="0">
              <a:solidFill>
                <a:schemeClr val="tx1"/>
              </a:solidFill>
              <a:latin typeface="Times New Roman" pitchFamily="18" charset="0"/>
              <a:cs typeface="Times New Roman" pitchFamily="18" charset="0"/>
            </a:rPr>
            <a:t>1</a:t>
          </a:r>
          <a:r>
            <a:rPr lang="ru-RU" sz="1800" i="1" kern="1200" dirty="0" smtClean="0">
              <a:solidFill>
                <a:schemeClr val="tx1"/>
              </a:solidFill>
              <a:latin typeface="Times New Roman" pitchFamily="18" charset="0"/>
              <a:cs typeface="Times New Roman" pitchFamily="18" charset="0"/>
            </a:rPr>
            <a:t>40 110,7 тыс. рублей</a:t>
          </a:r>
          <a:endParaRPr lang="ru-RU" sz="1800" i="1" kern="1200" dirty="0">
            <a:solidFill>
              <a:schemeClr val="tx1"/>
            </a:solidFill>
            <a:latin typeface="Times New Roman" pitchFamily="18" charset="0"/>
            <a:cs typeface="Times New Roman" pitchFamily="18" charset="0"/>
          </a:endParaRPr>
        </a:p>
      </dsp:txBody>
      <dsp:txXfrm>
        <a:off x="76434" y="176156"/>
        <a:ext cx="8635791" cy="352537"/>
      </dsp:txXfrm>
    </dsp:sp>
    <dsp:sp modelId="{2CC09460-0385-4576-B212-932E023A1EEB}">
      <dsp:nvSpPr>
        <dsp:cNvPr id="0" name=""/>
        <dsp:cNvSpPr/>
      </dsp:nvSpPr>
      <dsp:spPr>
        <a:xfrm>
          <a:off x="706" y="121993"/>
          <a:ext cx="440672" cy="440672"/>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8E7858-2E8A-4A1B-8B00-797726621971}">
      <dsp:nvSpPr>
        <dsp:cNvPr id="0" name=""/>
        <dsp:cNvSpPr/>
      </dsp:nvSpPr>
      <dsp:spPr>
        <a:xfrm>
          <a:off x="334710" y="704793"/>
          <a:ext cx="8371858" cy="352537"/>
        </a:xfrm>
        <a:prstGeom prst="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27" tIns="58420" rIns="58420" bIns="58420" numCol="1" spcCol="1270" anchor="ctr" anchorCtr="0">
          <a:noAutofit/>
        </a:bodyPr>
        <a:lstStyle/>
        <a:p>
          <a:pPr lvl="0" algn="l" defTabSz="1022350">
            <a:lnSpc>
              <a:spcPct val="90000"/>
            </a:lnSpc>
            <a:spcBef>
              <a:spcPct val="0"/>
            </a:spcBef>
            <a:spcAft>
              <a:spcPct val="35000"/>
            </a:spcAft>
          </a:pPr>
          <a:r>
            <a:rPr lang="ru-RU" sz="2300" kern="1200" dirty="0" smtClean="0"/>
            <a:t>  </a:t>
          </a:r>
          <a:r>
            <a:rPr lang="ru-RU" sz="1800" i="1" kern="1200" dirty="0" smtClean="0">
              <a:solidFill>
                <a:schemeClr val="tx1"/>
              </a:solidFill>
              <a:latin typeface="Times New Roman" pitchFamily="18" charset="0"/>
              <a:cs typeface="Times New Roman" pitchFamily="18" charset="0"/>
            </a:rPr>
            <a:t>Общее образование 671 093,5 тыс. рублей</a:t>
          </a:r>
          <a:endParaRPr lang="ru-RU" sz="1800" i="1" kern="1200" dirty="0">
            <a:solidFill>
              <a:schemeClr val="tx1"/>
            </a:solidFill>
            <a:latin typeface="Times New Roman" pitchFamily="18" charset="0"/>
            <a:cs typeface="Times New Roman" pitchFamily="18" charset="0"/>
          </a:endParaRPr>
        </a:p>
      </dsp:txBody>
      <dsp:txXfrm>
        <a:off x="334710" y="704793"/>
        <a:ext cx="8371858" cy="352537"/>
      </dsp:txXfrm>
    </dsp:sp>
    <dsp:sp modelId="{5586553E-F5FE-4248-95EC-7786E1F5D059}">
      <dsp:nvSpPr>
        <dsp:cNvPr id="0" name=""/>
        <dsp:cNvSpPr/>
      </dsp:nvSpPr>
      <dsp:spPr>
        <a:xfrm>
          <a:off x="253325" y="650630"/>
          <a:ext cx="440672" cy="440672"/>
        </a:xfrm>
        <a:prstGeom prst="ellipse">
          <a:avLst/>
        </a:prstGeom>
        <a:solidFill>
          <a:schemeClr val="lt1">
            <a:hueOff val="0"/>
            <a:satOff val="0"/>
            <a:lumOff val="0"/>
            <a:alphaOff val="0"/>
          </a:schemeClr>
        </a:solidFill>
        <a:ln w="15875" cap="flat" cmpd="sng" algn="ctr">
          <a:solidFill>
            <a:schemeClr val="accent3">
              <a:hueOff val="1156379"/>
              <a:satOff val="-6199"/>
              <a:lumOff val="-834"/>
              <a:alphaOff val="0"/>
            </a:schemeClr>
          </a:solidFill>
          <a:prstDash val="solid"/>
        </a:ln>
        <a:effectLst/>
      </dsp:spPr>
      <dsp:style>
        <a:lnRef idx="2">
          <a:scrgbClr r="0" g="0" b="0"/>
        </a:lnRef>
        <a:fillRef idx="1">
          <a:scrgbClr r="0" g="0" b="0"/>
        </a:fillRef>
        <a:effectRef idx="0">
          <a:scrgbClr r="0" g="0" b="0"/>
        </a:effectRef>
        <a:fontRef idx="minor"/>
      </dsp:style>
    </dsp:sp>
    <dsp:sp modelId="{9D355CA9-0854-4CE8-BC1C-D943F1375366}">
      <dsp:nvSpPr>
        <dsp:cNvPr id="0" name=""/>
        <dsp:cNvSpPr/>
      </dsp:nvSpPr>
      <dsp:spPr>
        <a:xfrm>
          <a:off x="413603" y="1233431"/>
          <a:ext cx="8291607" cy="352537"/>
        </a:xfrm>
        <a:prstGeom prst="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27" tIns="58420" rIns="58420" bIns="58420" numCol="1" spcCol="1270" anchor="ctr" anchorCtr="0">
          <a:noAutofit/>
        </a:bodyPr>
        <a:lstStyle/>
        <a:p>
          <a:pPr lvl="0" algn="l" defTabSz="1022350">
            <a:lnSpc>
              <a:spcPct val="90000"/>
            </a:lnSpc>
            <a:spcBef>
              <a:spcPct val="0"/>
            </a:spcBef>
            <a:spcAft>
              <a:spcPct val="35000"/>
            </a:spcAft>
          </a:pPr>
          <a:r>
            <a:rPr lang="ru-RU" sz="2300" b="0" i="1" kern="1200" dirty="0" smtClean="0">
              <a:latin typeface="Times New Roman" pitchFamily="18" charset="0"/>
              <a:cs typeface="Times New Roman" pitchFamily="18" charset="0"/>
            </a:rPr>
            <a:t>  </a:t>
          </a:r>
          <a:r>
            <a:rPr lang="ru-RU" sz="1800" b="0" i="1" kern="1200" dirty="0" smtClean="0">
              <a:solidFill>
                <a:schemeClr val="tx1"/>
              </a:solidFill>
              <a:latin typeface="Times New Roman" pitchFamily="18" charset="0"/>
              <a:cs typeface="Times New Roman" pitchFamily="18" charset="0"/>
            </a:rPr>
            <a:t>Дополнительное образование детей </a:t>
          </a:r>
          <a:r>
            <a:rPr lang="ru-RU" sz="1800" b="0" i="1" u="none" kern="1200" dirty="0" smtClean="0">
              <a:solidFill>
                <a:schemeClr val="tx1"/>
              </a:solidFill>
              <a:latin typeface="Times New Roman" pitchFamily="18" charset="0"/>
              <a:cs typeface="Times New Roman" pitchFamily="18" charset="0"/>
            </a:rPr>
            <a:t>50 130,0 тыс. рублей</a:t>
          </a:r>
          <a:endParaRPr lang="ru-RU" sz="1800" b="0" i="1" kern="1200" dirty="0">
            <a:solidFill>
              <a:schemeClr val="tx1"/>
            </a:solidFill>
            <a:latin typeface="Times New Roman" pitchFamily="18" charset="0"/>
            <a:cs typeface="Times New Roman" pitchFamily="18" charset="0"/>
          </a:endParaRPr>
        </a:p>
      </dsp:txBody>
      <dsp:txXfrm>
        <a:off x="413603" y="1233431"/>
        <a:ext cx="8291607" cy="352537"/>
      </dsp:txXfrm>
    </dsp:sp>
    <dsp:sp modelId="{38C6BB7E-B944-41E4-8FAE-BB58C4E07633}">
      <dsp:nvSpPr>
        <dsp:cNvPr id="0" name=""/>
        <dsp:cNvSpPr/>
      </dsp:nvSpPr>
      <dsp:spPr>
        <a:xfrm>
          <a:off x="330858" y="1179268"/>
          <a:ext cx="440672" cy="440672"/>
        </a:xfrm>
        <a:prstGeom prst="ellipse">
          <a:avLst/>
        </a:prstGeom>
        <a:solidFill>
          <a:schemeClr val="lt1">
            <a:hueOff val="0"/>
            <a:satOff val="0"/>
            <a:lumOff val="0"/>
            <a:alphaOff val="0"/>
          </a:schemeClr>
        </a:solidFill>
        <a:ln w="15875" cap="flat" cmpd="sng" algn="ctr">
          <a:solidFill>
            <a:schemeClr val="accent3">
              <a:hueOff val="2312758"/>
              <a:satOff val="-12398"/>
              <a:lumOff val="-1667"/>
              <a:alphaOff val="0"/>
            </a:schemeClr>
          </a:solidFill>
          <a:prstDash val="solid"/>
        </a:ln>
        <a:effectLst/>
      </dsp:spPr>
      <dsp:style>
        <a:lnRef idx="2">
          <a:scrgbClr r="0" g="0" b="0"/>
        </a:lnRef>
        <a:fillRef idx="1">
          <a:scrgbClr r="0" g="0" b="0"/>
        </a:fillRef>
        <a:effectRef idx="0">
          <a:scrgbClr r="0" g="0" b="0"/>
        </a:effectRef>
        <a:fontRef idx="minor"/>
      </dsp:style>
    </dsp:sp>
    <dsp:sp modelId="{CCABBA42-1EB1-4A7A-9E36-3E53ECC59FAB}">
      <dsp:nvSpPr>
        <dsp:cNvPr id="0" name=""/>
        <dsp:cNvSpPr/>
      </dsp:nvSpPr>
      <dsp:spPr>
        <a:xfrm>
          <a:off x="319712" y="1735014"/>
          <a:ext cx="8393400" cy="352537"/>
        </a:xfrm>
        <a:prstGeom prst="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27" tIns="60960" rIns="60960" bIns="60960" numCol="1" spcCol="1270" anchor="ctr" anchorCtr="0">
          <a:noAutofit/>
        </a:bodyPr>
        <a:lstStyle/>
        <a:p>
          <a:pPr lvl="0" algn="l" defTabSz="1066800">
            <a:lnSpc>
              <a:spcPct val="90000"/>
            </a:lnSpc>
            <a:spcBef>
              <a:spcPct val="0"/>
            </a:spcBef>
            <a:spcAft>
              <a:spcPct val="35000"/>
            </a:spcAft>
          </a:pPr>
          <a:r>
            <a:rPr lang="ru-RU" sz="2400" b="0" i="1" u="none" kern="1200" dirty="0" smtClean="0">
              <a:latin typeface="Times New Roman" pitchFamily="18" charset="0"/>
              <a:cs typeface="Times New Roman" pitchFamily="18" charset="0"/>
            </a:rPr>
            <a:t>  </a:t>
          </a:r>
          <a:r>
            <a:rPr lang="ru-RU" sz="1800" b="0" i="1" u="none" kern="1200" dirty="0" smtClean="0">
              <a:solidFill>
                <a:schemeClr val="tx1"/>
              </a:solidFill>
              <a:latin typeface="Times New Roman" pitchFamily="18" charset="0"/>
              <a:cs typeface="Times New Roman" pitchFamily="18" charset="0"/>
            </a:rPr>
            <a:t>Молодежная политика 382,2 тыс. рублей</a:t>
          </a:r>
          <a:endParaRPr lang="ru-RU" sz="1800" b="0" i="1" u="none" kern="1200" dirty="0">
            <a:solidFill>
              <a:schemeClr val="tx1"/>
            </a:solidFill>
            <a:latin typeface="Times New Roman" pitchFamily="18" charset="0"/>
            <a:cs typeface="Times New Roman" pitchFamily="18" charset="0"/>
          </a:endParaRPr>
        </a:p>
      </dsp:txBody>
      <dsp:txXfrm>
        <a:off x="319712" y="1735014"/>
        <a:ext cx="8393400" cy="352537"/>
      </dsp:txXfrm>
    </dsp:sp>
    <dsp:sp modelId="{69030454-3431-4446-8576-CF94328D9C5A}">
      <dsp:nvSpPr>
        <dsp:cNvPr id="0" name=""/>
        <dsp:cNvSpPr/>
      </dsp:nvSpPr>
      <dsp:spPr>
        <a:xfrm>
          <a:off x="253325" y="1707905"/>
          <a:ext cx="440672" cy="440672"/>
        </a:xfrm>
        <a:prstGeom prst="ellipse">
          <a:avLst/>
        </a:prstGeom>
        <a:solidFill>
          <a:schemeClr val="lt1">
            <a:hueOff val="0"/>
            <a:satOff val="0"/>
            <a:lumOff val="0"/>
            <a:alphaOff val="0"/>
          </a:schemeClr>
        </a:solidFill>
        <a:ln w="15875" cap="flat" cmpd="sng" algn="ctr">
          <a:solidFill>
            <a:schemeClr val="accent3">
              <a:hueOff val="3469137"/>
              <a:satOff val="-18597"/>
              <a:lumOff val="-2501"/>
              <a:alphaOff val="0"/>
            </a:schemeClr>
          </a:solidFill>
          <a:prstDash val="solid"/>
        </a:ln>
        <a:effectLst/>
      </dsp:spPr>
      <dsp:style>
        <a:lnRef idx="2">
          <a:scrgbClr r="0" g="0" b="0"/>
        </a:lnRef>
        <a:fillRef idx="1">
          <a:scrgbClr r="0" g="0" b="0"/>
        </a:fillRef>
        <a:effectRef idx="0">
          <a:scrgbClr r="0" g="0" b="0"/>
        </a:effectRef>
        <a:fontRef idx="minor"/>
      </dsp:style>
    </dsp:sp>
    <dsp:sp modelId="{AC72358D-7272-40EC-B7FB-D728770BA4F2}">
      <dsp:nvSpPr>
        <dsp:cNvPr id="0" name=""/>
        <dsp:cNvSpPr/>
      </dsp:nvSpPr>
      <dsp:spPr>
        <a:xfrm>
          <a:off x="73082" y="2290706"/>
          <a:ext cx="8642496" cy="352537"/>
        </a:xfrm>
        <a:prstGeom prst="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27" tIns="60960" rIns="60960" bIns="60960" numCol="1" spcCol="1270" anchor="ctr" anchorCtr="0">
          <a:noAutofit/>
        </a:bodyPr>
        <a:lstStyle/>
        <a:p>
          <a:pPr lvl="0" algn="l" defTabSz="1066800">
            <a:lnSpc>
              <a:spcPct val="90000"/>
            </a:lnSpc>
            <a:spcBef>
              <a:spcPct val="0"/>
            </a:spcBef>
            <a:spcAft>
              <a:spcPct val="35000"/>
            </a:spcAft>
          </a:pPr>
          <a:r>
            <a:rPr lang="ru-RU" sz="2400" i="1" kern="1200" dirty="0" smtClean="0">
              <a:latin typeface="Times New Roman" pitchFamily="18" charset="0"/>
              <a:cs typeface="Times New Roman" pitchFamily="18" charset="0"/>
            </a:rPr>
            <a:t>  </a:t>
          </a:r>
          <a:r>
            <a:rPr lang="ru-RU" sz="1800" i="1" kern="1200" dirty="0" smtClean="0">
              <a:solidFill>
                <a:schemeClr val="tx1"/>
              </a:solidFill>
              <a:latin typeface="Times New Roman" pitchFamily="18" charset="0"/>
              <a:cs typeface="Times New Roman" pitchFamily="18" charset="0"/>
            </a:rPr>
            <a:t>Другие вопросы в области образования 68 366,6 тыс. рублей</a:t>
          </a:r>
          <a:endParaRPr lang="ru-RU" sz="1800" i="1" kern="1200" dirty="0">
            <a:solidFill>
              <a:schemeClr val="tx1"/>
            </a:solidFill>
            <a:latin typeface="Times New Roman" pitchFamily="18" charset="0"/>
            <a:cs typeface="Times New Roman" pitchFamily="18" charset="0"/>
          </a:endParaRPr>
        </a:p>
      </dsp:txBody>
      <dsp:txXfrm>
        <a:off x="73082" y="2290706"/>
        <a:ext cx="8642496" cy="352537"/>
      </dsp:txXfrm>
    </dsp:sp>
    <dsp:sp modelId="{22575A18-223C-4A93-B3F0-1CA215286AC0}">
      <dsp:nvSpPr>
        <dsp:cNvPr id="0" name=""/>
        <dsp:cNvSpPr/>
      </dsp:nvSpPr>
      <dsp:spPr>
        <a:xfrm>
          <a:off x="706" y="2236543"/>
          <a:ext cx="440672" cy="440672"/>
        </a:xfrm>
        <a:prstGeom prst="ellipse">
          <a:avLst/>
        </a:prstGeom>
        <a:solidFill>
          <a:schemeClr val="lt1">
            <a:hueOff val="0"/>
            <a:satOff val="0"/>
            <a:lumOff val="0"/>
            <a:alphaOff val="0"/>
          </a:schemeClr>
        </a:solidFill>
        <a:ln w="15875" cap="flat" cmpd="sng" algn="ctr">
          <a:solidFill>
            <a:schemeClr val="accent3">
              <a:hueOff val="4625516"/>
              <a:satOff val="-24796"/>
              <a:lumOff val="-333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4176347" y="-634507"/>
          <a:ext cx="4926614" cy="4926614"/>
        </a:xfrm>
        <a:prstGeom prst="blockArc">
          <a:avLst>
            <a:gd name="adj1" fmla="val 18900000"/>
            <a:gd name="adj2" fmla="val 2700000"/>
            <a:gd name="adj3" fmla="val 438"/>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217323" y="81280"/>
          <a:ext cx="8574251" cy="502390"/>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845" tIns="35560" rIns="35560" bIns="35560" numCol="1" spcCol="1270" anchor="ctr" anchorCtr="0">
          <a:noAutofit/>
        </a:bodyPr>
        <a:lstStyle/>
        <a:p>
          <a:pPr lvl="0" algn="l" defTabSz="622300">
            <a:lnSpc>
              <a:spcPct val="90000"/>
            </a:lnSpc>
            <a:spcBef>
              <a:spcPct val="0"/>
            </a:spcBef>
            <a:spcAft>
              <a:spcPct val="35000"/>
            </a:spcAft>
          </a:pPr>
          <a:r>
            <a:rPr lang="ru-RU" sz="1400" b="0" i="1" kern="1200" dirty="0" smtClean="0">
              <a:solidFill>
                <a:schemeClr val="tx1"/>
              </a:solidFill>
              <a:latin typeface="Times New Roman" pitchFamily="18" charset="0"/>
              <a:cs typeface="Times New Roman" pitchFamily="18" charset="0"/>
            </a:rPr>
            <a:t>Организация  библиотечного обслуживания  населения и обеспечение доступа к музейным фондам </a:t>
          </a:r>
        </a:p>
        <a:p>
          <a:pPr lvl="0" algn="l" defTabSz="622300">
            <a:lnSpc>
              <a:spcPct val="90000"/>
            </a:lnSpc>
            <a:spcBef>
              <a:spcPct val="0"/>
            </a:spcBef>
            <a:spcAft>
              <a:spcPct val="35000"/>
            </a:spcAft>
          </a:pPr>
          <a:r>
            <a:rPr lang="ru-RU" sz="1400" b="0" i="1" kern="1200" dirty="0" smtClean="0">
              <a:solidFill>
                <a:schemeClr val="tx1"/>
              </a:solidFill>
              <a:latin typeface="Times New Roman" pitchFamily="18" charset="0"/>
              <a:cs typeface="Times New Roman" pitchFamily="18" charset="0"/>
            </a:rPr>
            <a:t>38 021,2 тыс. рублей</a:t>
          </a:r>
          <a:endParaRPr lang="ru-RU" sz="1400" b="0" i="1" kern="1200" dirty="0">
            <a:solidFill>
              <a:schemeClr val="tx1"/>
            </a:solidFill>
            <a:latin typeface="Times New Roman" pitchFamily="18" charset="0"/>
            <a:cs typeface="Times New Roman" pitchFamily="18" charset="0"/>
          </a:endParaRPr>
        </a:p>
      </dsp:txBody>
      <dsp:txXfrm>
        <a:off x="217323" y="81280"/>
        <a:ext cx="8574251" cy="502390"/>
      </dsp:txXfrm>
    </dsp:sp>
    <dsp:sp modelId="{2CC09460-0385-4576-B212-932E023A1EEB}">
      <dsp:nvSpPr>
        <dsp:cNvPr id="0" name=""/>
        <dsp:cNvSpPr/>
      </dsp:nvSpPr>
      <dsp:spPr>
        <a:xfrm>
          <a:off x="7084" y="124724"/>
          <a:ext cx="415503" cy="415503"/>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9D1C6-CDD4-4E4B-8A98-3FF90DFDD12A}">
      <dsp:nvSpPr>
        <dsp:cNvPr id="0" name=""/>
        <dsp:cNvSpPr/>
      </dsp:nvSpPr>
      <dsp:spPr>
        <a:xfrm>
          <a:off x="449884" y="606103"/>
          <a:ext cx="8317089" cy="450538"/>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845"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solidFill>
                <a:schemeClr val="tx1"/>
              </a:solidFill>
              <a:latin typeface="Times New Roman" pitchFamily="18" charset="0"/>
              <a:cs typeface="Times New Roman" pitchFamily="18" charset="0"/>
            </a:rPr>
            <a:t>Организация досуга и предоставление услуг организаций культуры, сохранение и популяризация объектов культурного наследия 61 900,1 тыс. рублей</a:t>
          </a:r>
          <a:endParaRPr lang="ru-RU" sz="1400" i="1" kern="1200" dirty="0">
            <a:solidFill>
              <a:schemeClr val="tx1"/>
            </a:solidFill>
            <a:latin typeface="Times New Roman" pitchFamily="18" charset="0"/>
            <a:cs typeface="Times New Roman" pitchFamily="18" charset="0"/>
          </a:endParaRPr>
        </a:p>
      </dsp:txBody>
      <dsp:txXfrm>
        <a:off x="449884" y="606103"/>
        <a:ext cx="8317089" cy="450538"/>
      </dsp:txXfrm>
    </dsp:sp>
    <dsp:sp modelId="{9A094A17-BD9E-4F96-872F-1B0CA58639B0}">
      <dsp:nvSpPr>
        <dsp:cNvPr id="0" name=""/>
        <dsp:cNvSpPr/>
      </dsp:nvSpPr>
      <dsp:spPr>
        <a:xfrm>
          <a:off x="308104" y="623620"/>
          <a:ext cx="415503" cy="415503"/>
        </a:xfrm>
        <a:prstGeom prst="ellipse">
          <a:avLst/>
        </a:prstGeom>
        <a:solidFill>
          <a:schemeClr val="lt1">
            <a:hueOff val="0"/>
            <a:satOff val="0"/>
            <a:lumOff val="0"/>
            <a:alphaOff val="0"/>
          </a:schemeClr>
        </a:solidFill>
        <a:ln w="15875" cap="flat" cmpd="sng" algn="ctr">
          <a:solidFill>
            <a:schemeClr val="accent3">
              <a:hueOff val="770919"/>
              <a:satOff val="-4133"/>
              <a:lumOff val="-556"/>
              <a:alphaOff val="0"/>
            </a:schemeClr>
          </a:solidFill>
          <a:prstDash val="solid"/>
        </a:ln>
        <a:effectLst/>
      </dsp:spPr>
      <dsp:style>
        <a:lnRef idx="2">
          <a:scrgbClr r="0" g="0" b="0"/>
        </a:lnRef>
        <a:fillRef idx="1">
          <a:scrgbClr r="0" g="0" b="0"/>
        </a:fillRef>
        <a:effectRef idx="0">
          <a:scrgbClr r="0" g="0" b="0"/>
        </a:effectRef>
        <a:fontRef idx="minor"/>
      </dsp:style>
    </dsp:sp>
    <dsp:sp modelId="{4BCD9386-B42A-43E9-9E42-8860F332838C}">
      <dsp:nvSpPr>
        <dsp:cNvPr id="0" name=""/>
        <dsp:cNvSpPr/>
      </dsp:nvSpPr>
      <dsp:spPr>
        <a:xfrm>
          <a:off x="604141" y="1163702"/>
          <a:ext cx="8173533" cy="33240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845"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solidFill>
                <a:schemeClr val="tx1"/>
              </a:solidFill>
              <a:latin typeface="Times New Roman" pitchFamily="18" charset="0"/>
              <a:cs typeface="Times New Roman" pitchFamily="18" charset="0"/>
            </a:rPr>
            <a:t>Развитие этнокультурного наследия района 3 089,3</a:t>
          </a:r>
          <a:r>
            <a:rPr lang="ru-RU" sz="1400" b="0" i="1" u="none" kern="1200" dirty="0" smtClean="0">
              <a:solidFill>
                <a:schemeClr val="tx1"/>
              </a:solidFill>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тыс. рублей</a:t>
          </a:r>
          <a:endParaRPr lang="ru-RU" sz="1400" i="1" kern="1200" dirty="0">
            <a:solidFill>
              <a:schemeClr val="tx1"/>
            </a:solidFill>
            <a:latin typeface="Times New Roman" pitchFamily="18" charset="0"/>
            <a:cs typeface="Times New Roman" pitchFamily="18" charset="0"/>
          </a:endParaRPr>
        </a:p>
      </dsp:txBody>
      <dsp:txXfrm>
        <a:off x="604141" y="1163702"/>
        <a:ext cx="8173533" cy="332402"/>
      </dsp:txXfrm>
    </dsp:sp>
    <dsp:sp modelId="{7FF197B5-19DF-437E-8EA4-F5EF1D7448A3}">
      <dsp:nvSpPr>
        <dsp:cNvPr id="0" name=""/>
        <dsp:cNvSpPr/>
      </dsp:nvSpPr>
      <dsp:spPr>
        <a:xfrm>
          <a:off x="473062" y="1122151"/>
          <a:ext cx="415503" cy="415503"/>
        </a:xfrm>
        <a:prstGeom prst="ellipse">
          <a:avLst/>
        </a:prstGeom>
        <a:solidFill>
          <a:schemeClr val="lt1">
            <a:hueOff val="0"/>
            <a:satOff val="0"/>
            <a:lumOff val="0"/>
            <a:alphaOff val="0"/>
          </a:schemeClr>
        </a:solidFill>
        <a:ln w="15875" cap="flat" cmpd="sng" algn="ctr">
          <a:solidFill>
            <a:schemeClr val="accent3">
              <a:hueOff val="1541839"/>
              <a:satOff val="-8265"/>
              <a:lumOff val="-1111"/>
              <a:alphaOff val="0"/>
            </a:schemeClr>
          </a:solidFill>
          <a:prstDash val="solid"/>
        </a:ln>
        <a:effectLst/>
      </dsp:spPr>
      <dsp:style>
        <a:lnRef idx="2">
          <a:scrgbClr r="0" g="0" b="0"/>
        </a:lnRef>
        <a:fillRef idx="1">
          <a:scrgbClr r="0" g="0" b="0"/>
        </a:fillRef>
        <a:effectRef idx="0">
          <a:scrgbClr r="0" g="0" b="0"/>
        </a:effectRef>
        <a:fontRef idx="minor"/>
      </dsp:style>
    </dsp:sp>
    <dsp:sp modelId="{B0E398A9-C94D-456A-8C1D-57306AD579F3}">
      <dsp:nvSpPr>
        <dsp:cNvPr id="0" name=""/>
        <dsp:cNvSpPr/>
      </dsp:nvSpPr>
      <dsp:spPr>
        <a:xfrm>
          <a:off x="651896" y="1662598"/>
          <a:ext cx="8130692" cy="33240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845"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solidFill>
                <a:schemeClr val="tx1"/>
              </a:solidFill>
              <a:latin typeface="Times New Roman" pitchFamily="18" charset="0"/>
              <a:cs typeface="Times New Roman" pitchFamily="18" charset="0"/>
            </a:rPr>
            <a:t>Безопасность учреждений культуры 100,0 тыс. рублей</a:t>
          </a:r>
          <a:endParaRPr lang="ru-RU" sz="1400" i="1" kern="1200" dirty="0">
            <a:solidFill>
              <a:schemeClr val="tx1"/>
            </a:solidFill>
            <a:latin typeface="Times New Roman" pitchFamily="18" charset="0"/>
            <a:cs typeface="Times New Roman" pitchFamily="18" charset="0"/>
          </a:endParaRPr>
        </a:p>
      </dsp:txBody>
      <dsp:txXfrm>
        <a:off x="651896" y="1662598"/>
        <a:ext cx="8130692" cy="332402"/>
      </dsp:txXfrm>
    </dsp:sp>
    <dsp:sp modelId="{22575A18-223C-4A93-B3F0-1CA215286AC0}">
      <dsp:nvSpPr>
        <dsp:cNvPr id="0" name=""/>
        <dsp:cNvSpPr/>
      </dsp:nvSpPr>
      <dsp:spPr>
        <a:xfrm>
          <a:off x="525732" y="1621048"/>
          <a:ext cx="415503" cy="415503"/>
        </a:xfrm>
        <a:prstGeom prst="ellipse">
          <a:avLst/>
        </a:prstGeom>
        <a:solidFill>
          <a:schemeClr val="lt1">
            <a:hueOff val="0"/>
            <a:satOff val="0"/>
            <a:lumOff val="0"/>
            <a:alphaOff val="0"/>
          </a:schemeClr>
        </a:solidFill>
        <a:ln w="15875" cap="flat" cmpd="sng" algn="ctr">
          <a:solidFill>
            <a:schemeClr val="accent3">
              <a:hueOff val="2312758"/>
              <a:satOff val="-12398"/>
              <a:lumOff val="-1667"/>
              <a:alphaOff val="0"/>
            </a:schemeClr>
          </a:solidFill>
          <a:prstDash val="solid"/>
        </a:ln>
        <a:effectLst/>
      </dsp:spPr>
      <dsp:style>
        <a:lnRef idx="2">
          <a:scrgbClr r="0" g="0" b="0"/>
        </a:lnRef>
        <a:fillRef idx="1">
          <a:scrgbClr r="0" g="0" b="0"/>
        </a:fillRef>
        <a:effectRef idx="0">
          <a:scrgbClr r="0" g="0" b="0"/>
        </a:effectRef>
        <a:fontRef idx="minor"/>
      </dsp:style>
    </dsp:sp>
    <dsp:sp modelId="{CFE8F89A-A6EA-4B4A-BFC3-A2BFF97CA51C}">
      <dsp:nvSpPr>
        <dsp:cNvPr id="0" name=""/>
        <dsp:cNvSpPr/>
      </dsp:nvSpPr>
      <dsp:spPr>
        <a:xfrm>
          <a:off x="597324" y="2161495"/>
          <a:ext cx="8187167" cy="33240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845"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solidFill>
                <a:schemeClr val="tx1"/>
              </a:solidFill>
              <a:latin typeface="Times New Roman" panose="02020603050405020304" pitchFamily="18" charset="0"/>
              <a:cs typeface="Times New Roman" panose="02020603050405020304" pitchFamily="18" charset="0"/>
            </a:rPr>
            <a:t>Формирование современного облика сельских территорий 1 737,5 тыс. рублей</a:t>
          </a:r>
          <a:endParaRPr lang="ru-RU" sz="1400" i="1" kern="1200" dirty="0">
            <a:solidFill>
              <a:schemeClr val="tx1"/>
            </a:solidFill>
            <a:latin typeface="Times New Roman" panose="02020603050405020304" pitchFamily="18" charset="0"/>
            <a:cs typeface="Times New Roman" panose="02020603050405020304" pitchFamily="18" charset="0"/>
          </a:endParaRPr>
        </a:p>
      </dsp:txBody>
      <dsp:txXfrm>
        <a:off x="597324" y="2161495"/>
        <a:ext cx="8187167" cy="332402"/>
      </dsp:txXfrm>
    </dsp:sp>
    <dsp:sp modelId="{C1A7AB6D-E4C5-440A-91BA-9F094ADFD465}">
      <dsp:nvSpPr>
        <dsp:cNvPr id="0" name=""/>
        <dsp:cNvSpPr/>
      </dsp:nvSpPr>
      <dsp:spPr>
        <a:xfrm>
          <a:off x="473062" y="2119944"/>
          <a:ext cx="415503" cy="415503"/>
        </a:xfrm>
        <a:prstGeom prst="ellipse">
          <a:avLst/>
        </a:prstGeom>
        <a:solidFill>
          <a:schemeClr val="lt1">
            <a:hueOff val="0"/>
            <a:satOff val="0"/>
            <a:lumOff val="0"/>
            <a:alphaOff val="0"/>
          </a:schemeClr>
        </a:solidFill>
        <a:ln w="15875" cap="flat" cmpd="sng" algn="ctr">
          <a:solidFill>
            <a:schemeClr val="accent3">
              <a:hueOff val="3083677"/>
              <a:satOff val="-16531"/>
              <a:lumOff val="-2223"/>
              <a:alphaOff val="0"/>
            </a:schemeClr>
          </a:solidFill>
          <a:prstDash val="solid"/>
        </a:ln>
        <a:effectLst/>
      </dsp:spPr>
      <dsp:style>
        <a:lnRef idx="2">
          <a:scrgbClr r="0" g="0" b="0"/>
        </a:lnRef>
        <a:fillRef idx="1">
          <a:scrgbClr r="0" g="0" b="0"/>
        </a:fillRef>
        <a:effectRef idx="0">
          <a:scrgbClr r="0" g="0" b="0"/>
        </a:effectRef>
        <a:fontRef idx="minor"/>
      </dsp:style>
    </dsp:sp>
    <dsp:sp modelId="{099553F0-8D23-45F3-8603-5759ECC61B36}">
      <dsp:nvSpPr>
        <dsp:cNvPr id="0" name=""/>
        <dsp:cNvSpPr/>
      </dsp:nvSpPr>
      <dsp:spPr>
        <a:xfrm>
          <a:off x="432245" y="2660026"/>
          <a:ext cx="8352367" cy="33240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845"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Проведение районных праздников и мероприятий 500,0 тыс. рублей</a:t>
          </a:r>
          <a:endParaRPr lang="ru-RU" sz="1400" i="1" kern="1200" dirty="0">
            <a:solidFill>
              <a:schemeClr val="tx1"/>
            </a:solidFill>
            <a:latin typeface="Times New Roman" pitchFamily="18" charset="0"/>
            <a:cs typeface="Times New Roman" pitchFamily="18" charset="0"/>
          </a:endParaRPr>
        </a:p>
      </dsp:txBody>
      <dsp:txXfrm>
        <a:off x="432245" y="2660026"/>
        <a:ext cx="8352367" cy="332402"/>
      </dsp:txXfrm>
    </dsp:sp>
    <dsp:sp modelId="{FCAB0A49-B7D1-4DF3-A0F2-205084D70AD4}">
      <dsp:nvSpPr>
        <dsp:cNvPr id="0" name=""/>
        <dsp:cNvSpPr/>
      </dsp:nvSpPr>
      <dsp:spPr>
        <a:xfrm>
          <a:off x="308104" y="2618475"/>
          <a:ext cx="415503" cy="415503"/>
        </a:xfrm>
        <a:prstGeom prst="ellipse">
          <a:avLst/>
        </a:prstGeom>
        <a:solidFill>
          <a:schemeClr val="lt1">
            <a:hueOff val="0"/>
            <a:satOff val="0"/>
            <a:lumOff val="0"/>
            <a:alphaOff val="0"/>
          </a:schemeClr>
        </a:solidFill>
        <a:ln w="15875" cap="flat" cmpd="sng" algn="ctr">
          <a:solidFill>
            <a:schemeClr val="accent3">
              <a:hueOff val="3854596"/>
              <a:satOff val="-20663"/>
              <a:lumOff val="-2778"/>
              <a:alphaOff val="0"/>
            </a:schemeClr>
          </a:solidFill>
          <a:prstDash val="solid"/>
        </a:ln>
        <a:effectLst/>
      </dsp:spPr>
      <dsp:style>
        <a:lnRef idx="2">
          <a:scrgbClr r="0" g="0" b="0"/>
        </a:lnRef>
        <a:fillRef idx="1">
          <a:scrgbClr r="0" g="0" b="0"/>
        </a:fillRef>
        <a:effectRef idx="0">
          <a:scrgbClr r="0" g="0" b="0"/>
        </a:effectRef>
        <a:fontRef idx="minor"/>
      </dsp:style>
    </dsp:sp>
    <dsp:sp modelId="{72786334-956A-47AB-9722-2545CB42A0CD}">
      <dsp:nvSpPr>
        <dsp:cNvPr id="0" name=""/>
        <dsp:cNvSpPr/>
      </dsp:nvSpPr>
      <dsp:spPr>
        <a:xfrm>
          <a:off x="395591" y="3057679"/>
          <a:ext cx="8390441" cy="515596"/>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845"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solidFill>
                <a:schemeClr val="tx1"/>
              </a:solidFill>
              <a:latin typeface="Times New Roman" panose="02020603050405020304" pitchFamily="18" charset="0"/>
              <a:cs typeface="Times New Roman" panose="02020603050405020304" pitchFamily="18" charset="0"/>
            </a:rPr>
            <a:t> </a:t>
          </a:r>
          <a:r>
            <a:rPr lang="ru-RU" sz="1300" i="1" kern="1200" dirty="0" smtClean="0">
              <a:solidFill>
                <a:schemeClr val="tx1"/>
              </a:solidFill>
              <a:latin typeface="Times New Roman" panose="02020603050405020304" pitchFamily="18" charset="0"/>
              <a:cs typeface="Times New Roman" panose="02020603050405020304" pitchFamily="18" charset="0"/>
            </a:rPr>
            <a:t>Расходы на решение вопросов местного значения, осуществляемые с участием средств самообложения                    граждан 65,0 тыс. руб.; молодежное инициативное бюджетирование  (</a:t>
          </a:r>
          <a:r>
            <a:rPr lang="ru-RU" sz="1300" i="1" kern="1200" dirty="0" err="1" smtClean="0">
              <a:solidFill>
                <a:schemeClr val="tx1"/>
              </a:solidFill>
              <a:latin typeface="Times New Roman" panose="02020603050405020304" pitchFamily="18" charset="0"/>
              <a:cs typeface="Times New Roman" panose="02020603050405020304" pitchFamily="18" charset="0"/>
            </a:rPr>
            <a:t>софинансирование</a:t>
          </a:r>
          <a:r>
            <a:rPr lang="ru-RU" sz="1300" i="1" kern="1200" dirty="0" smtClean="0">
              <a:solidFill>
                <a:schemeClr val="tx1"/>
              </a:solidFill>
              <a:latin typeface="Times New Roman" panose="02020603050405020304" pitchFamily="18" charset="0"/>
              <a:cs typeface="Times New Roman" panose="02020603050405020304" pitchFamily="18" charset="0"/>
            </a:rPr>
            <a:t>) 196,8 тыс. руб.</a:t>
          </a:r>
          <a:endParaRPr lang="ru-RU" sz="1300" i="1" kern="1200" dirty="0">
            <a:solidFill>
              <a:schemeClr val="tx1"/>
            </a:solidFill>
            <a:latin typeface="Times New Roman" panose="02020603050405020304" pitchFamily="18" charset="0"/>
            <a:cs typeface="Times New Roman" panose="02020603050405020304" pitchFamily="18" charset="0"/>
          </a:endParaRPr>
        </a:p>
      </dsp:txBody>
      <dsp:txXfrm>
        <a:off x="395591" y="3057679"/>
        <a:ext cx="8390441" cy="515596"/>
      </dsp:txXfrm>
    </dsp:sp>
    <dsp:sp modelId="{1840B895-E307-4EE0-909A-FDC66DE7CD38}">
      <dsp:nvSpPr>
        <dsp:cNvPr id="0" name=""/>
        <dsp:cNvSpPr/>
      </dsp:nvSpPr>
      <dsp:spPr>
        <a:xfrm>
          <a:off x="7084" y="3117372"/>
          <a:ext cx="415503" cy="415503"/>
        </a:xfrm>
        <a:prstGeom prst="ellipse">
          <a:avLst/>
        </a:prstGeom>
        <a:solidFill>
          <a:schemeClr val="lt1">
            <a:hueOff val="0"/>
            <a:satOff val="0"/>
            <a:lumOff val="0"/>
            <a:alphaOff val="0"/>
          </a:schemeClr>
        </a:solidFill>
        <a:ln w="15875" cap="flat" cmpd="sng" algn="ctr">
          <a:solidFill>
            <a:schemeClr val="accent3">
              <a:hueOff val="4625516"/>
              <a:satOff val="-24796"/>
              <a:lumOff val="-333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4098036" y="-628957"/>
          <a:ext cx="4883248" cy="4883248"/>
        </a:xfrm>
        <a:prstGeom prst="blockArc">
          <a:avLst>
            <a:gd name="adj1" fmla="val 18900000"/>
            <a:gd name="adj2" fmla="val 2700000"/>
            <a:gd name="adj3" fmla="val 442"/>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86BB53-5A98-4F6E-B677-5418C173ABB2}">
      <dsp:nvSpPr>
        <dsp:cNvPr id="0" name=""/>
        <dsp:cNvSpPr/>
      </dsp:nvSpPr>
      <dsp:spPr>
        <a:xfrm>
          <a:off x="344002" y="226510"/>
          <a:ext cx="8142138" cy="453311"/>
        </a:xfrm>
        <a:prstGeom prst="rect">
          <a:avLst/>
        </a:prstGeom>
        <a:solidFill>
          <a:schemeClr val="accent2">
            <a:lumMod val="40000"/>
            <a:lumOff val="6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81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Доплата к пенсии муниципальных служащих 1 884,9 тыс. рублей; социальная поддержка старшего поколения, ветеранов и инвалидов, иных категорий 629,0 тыс. рублей</a:t>
          </a:r>
          <a:endParaRPr lang="ru-RU" sz="1400" i="1" kern="1200" dirty="0">
            <a:solidFill>
              <a:schemeClr val="tx1"/>
            </a:solidFill>
            <a:latin typeface="Times New Roman" pitchFamily="18" charset="0"/>
            <a:cs typeface="Times New Roman" pitchFamily="18" charset="0"/>
          </a:endParaRPr>
        </a:p>
      </dsp:txBody>
      <dsp:txXfrm>
        <a:off x="344002" y="226510"/>
        <a:ext cx="8142138" cy="453311"/>
      </dsp:txXfrm>
    </dsp:sp>
    <dsp:sp modelId="{666F0470-AA64-4EAB-A3C2-C237F6CC60A4}">
      <dsp:nvSpPr>
        <dsp:cNvPr id="0" name=""/>
        <dsp:cNvSpPr/>
      </dsp:nvSpPr>
      <dsp:spPr>
        <a:xfrm>
          <a:off x="60682" y="169846"/>
          <a:ext cx="566639" cy="566639"/>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08F00E-63CC-4829-8AA7-507DE868C3E2}">
      <dsp:nvSpPr>
        <dsp:cNvPr id="0" name=""/>
        <dsp:cNvSpPr/>
      </dsp:nvSpPr>
      <dsp:spPr>
        <a:xfrm>
          <a:off x="668832" y="906260"/>
          <a:ext cx="7817308" cy="453311"/>
        </a:xfrm>
        <a:prstGeom prst="rect">
          <a:avLst/>
        </a:prstGeom>
        <a:solidFill>
          <a:schemeClr val="accent2">
            <a:lumMod val="40000"/>
            <a:lumOff val="6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81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в детских садах 2 081,4</a:t>
          </a:r>
          <a:r>
            <a:rPr lang="en-US" sz="1400" i="1" kern="1200" dirty="0" smtClean="0">
              <a:solidFill>
                <a:schemeClr val="tx1"/>
              </a:solidFill>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тыс. рублей</a:t>
          </a:r>
          <a:endParaRPr lang="ru-RU" sz="1400" i="1" kern="1200" dirty="0">
            <a:solidFill>
              <a:schemeClr val="tx1"/>
            </a:solidFill>
            <a:latin typeface="Times New Roman" pitchFamily="18" charset="0"/>
            <a:cs typeface="Times New Roman" pitchFamily="18" charset="0"/>
          </a:endParaRPr>
        </a:p>
      </dsp:txBody>
      <dsp:txXfrm>
        <a:off x="668832" y="906260"/>
        <a:ext cx="7817308" cy="453311"/>
      </dsp:txXfrm>
    </dsp:sp>
    <dsp:sp modelId="{7FF197B5-19DF-437E-8EA4-F5EF1D7448A3}">
      <dsp:nvSpPr>
        <dsp:cNvPr id="0" name=""/>
        <dsp:cNvSpPr/>
      </dsp:nvSpPr>
      <dsp:spPr>
        <a:xfrm>
          <a:off x="385512" y="849597"/>
          <a:ext cx="566639" cy="566639"/>
        </a:xfrm>
        <a:prstGeom prst="ellipse">
          <a:avLst/>
        </a:prstGeom>
        <a:solidFill>
          <a:schemeClr val="lt1">
            <a:hueOff val="0"/>
            <a:satOff val="0"/>
            <a:lumOff val="0"/>
            <a:alphaOff val="0"/>
          </a:schemeClr>
        </a:solidFill>
        <a:ln w="15875" cap="flat" cmpd="sng" algn="ctr">
          <a:solidFill>
            <a:schemeClr val="accent3">
              <a:hueOff val="1156379"/>
              <a:satOff val="-6199"/>
              <a:lumOff val="-834"/>
              <a:alphaOff val="0"/>
            </a:schemeClr>
          </a:solidFill>
          <a:prstDash val="solid"/>
        </a:ln>
        <a:effectLst/>
      </dsp:spPr>
      <dsp:style>
        <a:lnRef idx="2">
          <a:scrgbClr r="0" g="0" b="0"/>
        </a:lnRef>
        <a:fillRef idx="1">
          <a:scrgbClr r="0" g="0" b="0"/>
        </a:fillRef>
        <a:effectRef idx="0">
          <a:scrgbClr r="0" g="0" b="0"/>
        </a:effectRef>
        <a:fontRef idx="minor"/>
      </dsp:style>
    </dsp:sp>
    <dsp:sp modelId="{2CF3FDC1-BBA2-43CA-8B84-12839BB632B6}">
      <dsp:nvSpPr>
        <dsp:cNvPr id="0" name=""/>
        <dsp:cNvSpPr/>
      </dsp:nvSpPr>
      <dsp:spPr>
        <a:xfrm>
          <a:off x="768529" y="1586011"/>
          <a:ext cx="7717612" cy="453311"/>
        </a:xfrm>
        <a:prstGeom prst="rect">
          <a:avLst/>
        </a:prstGeom>
        <a:solidFill>
          <a:schemeClr val="accent2">
            <a:lumMod val="40000"/>
            <a:lumOff val="6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81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solidFill>
                <a:schemeClr val="tx1"/>
              </a:solidFill>
              <a:latin typeface="Times New Roman" pitchFamily="18" charset="0"/>
              <a:cs typeface="Times New Roman" pitchFamily="18" charset="0"/>
            </a:rPr>
            <a:t>Реализация мероприятий по обеспечению жильем молодых семей 7 056,4 тыс. рублей</a:t>
          </a:r>
          <a:endParaRPr lang="ru-RU" sz="1400" i="1" kern="1200" dirty="0">
            <a:solidFill>
              <a:schemeClr val="tx1"/>
            </a:solidFill>
            <a:latin typeface="Times New Roman" pitchFamily="18" charset="0"/>
            <a:cs typeface="Times New Roman" pitchFamily="18" charset="0"/>
          </a:endParaRPr>
        </a:p>
      </dsp:txBody>
      <dsp:txXfrm>
        <a:off x="768529" y="1586011"/>
        <a:ext cx="7717612" cy="453311"/>
      </dsp:txXfrm>
    </dsp:sp>
    <dsp:sp modelId="{AEA2F258-E6EB-4F32-89BB-D45632EC2648}">
      <dsp:nvSpPr>
        <dsp:cNvPr id="0" name=""/>
        <dsp:cNvSpPr/>
      </dsp:nvSpPr>
      <dsp:spPr>
        <a:xfrm>
          <a:off x="485209" y="1529347"/>
          <a:ext cx="566639" cy="566639"/>
        </a:xfrm>
        <a:prstGeom prst="ellipse">
          <a:avLst/>
        </a:prstGeom>
        <a:solidFill>
          <a:schemeClr val="lt1">
            <a:hueOff val="0"/>
            <a:satOff val="0"/>
            <a:lumOff val="0"/>
            <a:alphaOff val="0"/>
          </a:schemeClr>
        </a:solidFill>
        <a:ln w="15875" cap="flat" cmpd="sng" algn="ctr">
          <a:solidFill>
            <a:schemeClr val="accent3">
              <a:hueOff val="2312758"/>
              <a:satOff val="-12398"/>
              <a:lumOff val="-1667"/>
              <a:alphaOff val="0"/>
            </a:schemeClr>
          </a:solidFill>
          <a:prstDash val="solid"/>
        </a:ln>
        <a:effectLst/>
      </dsp:spPr>
      <dsp:style>
        <a:lnRef idx="2">
          <a:scrgbClr r="0" g="0" b="0"/>
        </a:lnRef>
        <a:fillRef idx="1">
          <a:scrgbClr r="0" g="0" b="0"/>
        </a:fillRef>
        <a:effectRef idx="0">
          <a:scrgbClr r="0" g="0" b="0"/>
        </a:effectRef>
        <a:fontRef idx="minor"/>
      </dsp:style>
    </dsp:sp>
    <dsp:sp modelId="{02D54272-9E6A-4E8E-BA94-3B20F042AE8B}">
      <dsp:nvSpPr>
        <dsp:cNvPr id="0" name=""/>
        <dsp:cNvSpPr/>
      </dsp:nvSpPr>
      <dsp:spPr>
        <a:xfrm>
          <a:off x="668832" y="2265761"/>
          <a:ext cx="7817308" cy="453311"/>
        </a:xfrm>
        <a:prstGeom prst="rect">
          <a:avLst/>
        </a:prstGeom>
        <a:solidFill>
          <a:schemeClr val="accent2">
            <a:lumMod val="40000"/>
            <a:lumOff val="6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816" tIns="35560" rIns="35560" bIns="35560" numCol="1" spcCol="1270" anchor="ctr" anchorCtr="0">
          <a:noAutofit/>
        </a:bodyPr>
        <a:lstStyle/>
        <a:p>
          <a:pPr lvl="0" algn="l" defTabSz="622300">
            <a:lnSpc>
              <a:spcPct val="90000"/>
            </a:lnSpc>
            <a:spcBef>
              <a:spcPct val="0"/>
            </a:spcBef>
            <a:spcAft>
              <a:spcPct val="35000"/>
            </a:spcAft>
          </a:pPr>
          <a:r>
            <a:rPr lang="ru-RU" sz="1400" b="0" i="1" kern="1200" dirty="0" smtClean="0">
              <a:latin typeface="Times New Roman" pitchFamily="18" charset="0"/>
              <a:cs typeface="Times New Roman" pitchFamily="18" charset="0"/>
            </a:rPr>
            <a:t>  </a:t>
          </a:r>
          <a:r>
            <a:rPr lang="ru-RU" sz="1400" b="0" i="1" kern="1200" dirty="0" smtClean="0">
              <a:solidFill>
                <a:schemeClr val="tx1"/>
              </a:solidFill>
              <a:latin typeface="Times New Roman" pitchFamily="18" charset="0"/>
              <a:cs typeface="Times New Roman" pitchFamily="18" charset="0"/>
            </a:rPr>
            <a:t>Поддержка многодетных семей 9 070,1 тыс. рублей</a:t>
          </a:r>
          <a:endParaRPr lang="ru-RU" sz="1400" b="0" i="1" kern="1200" dirty="0">
            <a:solidFill>
              <a:schemeClr val="tx1"/>
            </a:solidFill>
            <a:latin typeface="Times New Roman" pitchFamily="18" charset="0"/>
            <a:cs typeface="Times New Roman" pitchFamily="18" charset="0"/>
          </a:endParaRPr>
        </a:p>
      </dsp:txBody>
      <dsp:txXfrm>
        <a:off x="668832" y="2265761"/>
        <a:ext cx="7817308" cy="453311"/>
      </dsp:txXfrm>
    </dsp:sp>
    <dsp:sp modelId="{C7062D9B-4A87-46F0-8AA9-37927D866D8E}">
      <dsp:nvSpPr>
        <dsp:cNvPr id="0" name=""/>
        <dsp:cNvSpPr/>
      </dsp:nvSpPr>
      <dsp:spPr>
        <a:xfrm>
          <a:off x="385512" y="2209097"/>
          <a:ext cx="566639" cy="566639"/>
        </a:xfrm>
        <a:prstGeom prst="ellipse">
          <a:avLst/>
        </a:prstGeom>
        <a:solidFill>
          <a:schemeClr val="lt1">
            <a:hueOff val="0"/>
            <a:satOff val="0"/>
            <a:lumOff val="0"/>
            <a:alphaOff val="0"/>
          </a:schemeClr>
        </a:solidFill>
        <a:ln w="15875" cap="flat" cmpd="sng" algn="ctr">
          <a:solidFill>
            <a:schemeClr val="accent3">
              <a:hueOff val="3469137"/>
              <a:satOff val="-18597"/>
              <a:lumOff val="-2501"/>
              <a:alphaOff val="0"/>
            </a:schemeClr>
          </a:solidFill>
          <a:prstDash val="solid"/>
        </a:ln>
        <a:effectLst/>
      </dsp:spPr>
      <dsp:style>
        <a:lnRef idx="2">
          <a:scrgbClr r="0" g="0" b="0"/>
        </a:lnRef>
        <a:fillRef idx="1">
          <a:scrgbClr r="0" g="0" b="0"/>
        </a:fillRef>
        <a:effectRef idx="0">
          <a:scrgbClr r="0" g="0" b="0"/>
        </a:effectRef>
        <a:fontRef idx="minor"/>
      </dsp:style>
    </dsp:sp>
    <dsp:sp modelId="{A6A6F5BE-0D12-4ACF-84C6-CDC22CBEB267}">
      <dsp:nvSpPr>
        <dsp:cNvPr id="0" name=""/>
        <dsp:cNvSpPr/>
      </dsp:nvSpPr>
      <dsp:spPr>
        <a:xfrm>
          <a:off x="344002" y="2945511"/>
          <a:ext cx="8142138" cy="453311"/>
        </a:xfrm>
        <a:prstGeom prst="rect">
          <a:avLst/>
        </a:prstGeom>
        <a:solidFill>
          <a:schemeClr val="accent2">
            <a:lumMod val="40000"/>
            <a:lumOff val="6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81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solidFill>
                <a:schemeClr val="tx1"/>
              </a:solidFill>
              <a:latin typeface="Times New Roman" pitchFamily="18" charset="0"/>
              <a:cs typeface="Times New Roman" pitchFamily="18" charset="0"/>
            </a:rPr>
            <a:t>Расходы по присмотру и уходу за детьми-инвалидами, детьми-сиротами и детьми, оставшимися без попечения родителей 231,5 тыс. рублей</a:t>
          </a:r>
          <a:endParaRPr lang="ru-RU" sz="1400" i="1" kern="1200" dirty="0">
            <a:solidFill>
              <a:schemeClr val="tx1"/>
            </a:solidFill>
            <a:latin typeface="Times New Roman" pitchFamily="18" charset="0"/>
            <a:cs typeface="Times New Roman" pitchFamily="18" charset="0"/>
          </a:endParaRPr>
        </a:p>
      </dsp:txBody>
      <dsp:txXfrm>
        <a:off x="344002" y="2945511"/>
        <a:ext cx="8142138" cy="453311"/>
      </dsp:txXfrm>
    </dsp:sp>
    <dsp:sp modelId="{9D5879F5-67C6-4A7B-8E54-3BDB26C031C0}">
      <dsp:nvSpPr>
        <dsp:cNvPr id="0" name=""/>
        <dsp:cNvSpPr/>
      </dsp:nvSpPr>
      <dsp:spPr>
        <a:xfrm>
          <a:off x="60682" y="2888847"/>
          <a:ext cx="566639" cy="566639"/>
        </a:xfrm>
        <a:prstGeom prst="ellipse">
          <a:avLst/>
        </a:prstGeom>
        <a:solidFill>
          <a:schemeClr val="lt1">
            <a:hueOff val="0"/>
            <a:satOff val="0"/>
            <a:lumOff val="0"/>
            <a:alphaOff val="0"/>
          </a:schemeClr>
        </a:solidFill>
        <a:ln w="15875" cap="flat" cmpd="sng" algn="ctr">
          <a:solidFill>
            <a:schemeClr val="accent3">
              <a:hueOff val="4625516"/>
              <a:satOff val="-24796"/>
              <a:lumOff val="-333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40BD9-A807-463F-A326-36BD63120954}">
      <dsp:nvSpPr>
        <dsp:cNvPr id="0" name=""/>
        <dsp:cNvSpPr/>
      </dsp:nvSpPr>
      <dsp:spPr>
        <a:xfrm rot="10800000">
          <a:off x="868415" y="1569"/>
          <a:ext cx="3308848" cy="1012753"/>
        </a:xfrm>
        <a:prstGeom prst="homePlate">
          <a:avLst/>
        </a:prstGeom>
        <a:solidFill>
          <a:schemeClr val="bg2">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6596" tIns="53340" rIns="99568"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Обеспечение сбалансированности и повышение устойчивости бюджета</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rot="10800000">
        <a:off x="1121603" y="1569"/>
        <a:ext cx="3055660" cy="1012753"/>
      </dsp:txXfrm>
    </dsp:sp>
    <dsp:sp modelId="{F809C857-96F3-4678-BCCC-F99D1512783A}">
      <dsp:nvSpPr>
        <dsp:cNvPr id="0" name=""/>
        <dsp:cNvSpPr/>
      </dsp:nvSpPr>
      <dsp:spPr>
        <a:xfrm>
          <a:off x="470936" y="1569"/>
          <a:ext cx="1012753" cy="10127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A8E34BE-B114-42E4-B40C-44C7F4561E63}">
      <dsp:nvSpPr>
        <dsp:cNvPr id="0" name=""/>
        <dsp:cNvSpPr/>
      </dsp:nvSpPr>
      <dsp:spPr>
        <a:xfrm rot="10800000">
          <a:off x="882093" y="1316637"/>
          <a:ext cx="3290611" cy="1012753"/>
        </a:xfrm>
        <a:prstGeom prst="homePlate">
          <a:avLst/>
        </a:prstGeom>
        <a:solidFill>
          <a:schemeClr val="bg2">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6596" tIns="53340" rIns="99568"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Стратегическая </a:t>
          </a:r>
          <a:r>
            <a:rPr lang="ru-RU" sz="1400" kern="1200" dirty="0" err="1" smtClean="0">
              <a:solidFill>
                <a:schemeClr val="tx1"/>
              </a:solidFill>
              <a:latin typeface="Times New Roman" panose="02020603050405020304" pitchFamily="18" charset="0"/>
              <a:cs typeface="Times New Roman" panose="02020603050405020304" pitchFamily="18" charset="0"/>
            </a:rPr>
            <a:t>приоритизация</a:t>
          </a:r>
          <a:r>
            <a:rPr lang="ru-RU" sz="1400" kern="1200" dirty="0" smtClean="0">
              <a:solidFill>
                <a:schemeClr val="tx1"/>
              </a:solidFill>
              <a:latin typeface="Times New Roman" panose="02020603050405020304" pitchFamily="18" charset="0"/>
              <a:cs typeface="Times New Roman" panose="02020603050405020304" pitchFamily="18" charset="0"/>
            </a:rPr>
            <a:t> расходов, гарантированное исполнение социальных обязательств бюджета </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rot="10800000">
        <a:off x="1135281" y="1316637"/>
        <a:ext cx="3037423" cy="1012753"/>
      </dsp:txXfrm>
    </dsp:sp>
    <dsp:sp modelId="{73C3013D-78B4-47C4-9E5F-A96D2C58568E}">
      <dsp:nvSpPr>
        <dsp:cNvPr id="0" name=""/>
        <dsp:cNvSpPr/>
      </dsp:nvSpPr>
      <dsp:spPr>
        <a:xfrm>
          <a:off x="475495" y="1316637"/>
          <a:ext cx="1012753" cy="10127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0BAD2B0-F4C4-45A6-9423-077E44969997}">
      <dsp:nvSpPr>
        <dsp:cNvPr id="0" name=""/>
        <dsp:cNvSpPr/>
      </dsp:nvSpPr>
      <dsp:spPr>
        <a:xfrm rot="10800000">
          <a:off x="678083" y="2631705"/>
          <a:ext cx="3562624" cy="1862525"/>
        </a:xfrm>
        <a:prstGeom prst="homePlate">
          <a:avLst/>
        </a:prstGeom>
        <a:solidFill>
          <a:schemeClr val="bg2">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446596" tIns="45720" rIns="85344"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Обеспечение достижения целей и показателей региональных проектов и муниципальных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rot="10800000">
        <a:off x="1143714" y="2631705"/>
        <a:ext cx="3096993" cy="1862525"/>
      </dsp:txXfrm>
    </dsp:sp>
    <dsp:sp modelId="{A9A09C50-4CA2-4E95-B1F2-91CFDA75C6D6}">
      <dsp:nvSpPr>
        <dsp:cNvPr id="0" name=""/>
        <dsp:cNvSpPr/>
      </dsp:nvSpPr>
      <dsp:spPr>
        <a:xfrm>
          <a:off x="407492" y="3056591"/>
          <a:ext cx="1012753" cy="101275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D4CB5-2CC8-4661-BD47-F0E174A6C8B4}">
      <dsp:nvSpPr>
        <dsp:cNvPr id="0" name=""/>
        <dsp:cNvSpPr/>
      </dsp:nvSpPr>
      <dsp:spPr>
        <a:xfrm rot="10800000">
          <a:off x="1159060" y="480"/>
          <a:ext cx="3445764" cy="1164569"/>
        </a:xfrm>
        <a:prstGeom prst="homePlate">
          <a:avLst/>
        </a:prstGeom>
        <a:solidFill>
          <a:schemeClr val="bg2">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3543" tIns="53340" rIns="99568"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 Недопущение необоснованного роста муниципального долга и неисполнения долговых обязательств</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rot="10800000">
        <a:off x="1450202" y="480"/>
        <a:ext cx="3154622" cy="1164569"/>
      </dsp:txXfrm>
    </dsp:sp>
    <dsp:sp modelId="{67718B4B-EF46-4378-A347-A97D59CA5429}">
      <dsp:nvSpPr>
        <dsp:cNvPr id="0" name=""/>
        <dsp:cNvSpPr/>
      </dsp:nvSpPr>
      <dsp:spPr>
        <a:xfrm>
          <a:off x="576775" y="480"/>
          <a:ext cx="1164569" cy="11645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304A90D-E2F0-485B-A335-7CFB93EBE2F2}">
      <dsp:nvSpPr>
        <dsp:cNvPr id="0" name=""/>
        <dsp:cNvSpPr/>
      </dsp:nvSpPr>
      <dsp:spPr>
        <a:xfrm rot="10800000">
          <a:off x="1159060" y="1512682"/>
          <a:ext cx="3445764" cy="1164569"/>
        </a:xfrm>
        <a:prstGeom prst="homePlate">
          <a:avLst/>
        </a:prstGeom>
        <a:solidFill>
          <a:schemeClr val="bg2">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3543" tIns="53340" rIns="99568"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Привлечение объема муниципальных заимствований, способных обеспечить решение социально-экономических задач по развитию района</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rot="10800000">
        <a:off x="1450202" y="1512682"/>
        <a:ext cx="3154622" cy="1164569"/>
      </dsp:txXfrm>
    </dsp:sp>
    <dsp:sp modelId="{1FFFFB2A-ED5B-4F1C-A72E-0C1BB6F2C783}">
      <dsp:nvSpPr>
        <dsp:cNvPr id="0" name=""/>
        <dsp:cNvSpPr/>
      </dsp:nvSpPr>
      <dsp:spPr>
        <a:xfrm>
          <a:off x="576775" y="1512682"/>
          <a:ext cx="1164569" cy="116456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78B5DDA-55B7-4003-AF11-CBE8AC3D3A26}">
      <dsp:nvSpPr>
        <dsp:cNvPr id="0" name=""/>
        <dsp:cNvSpPr/>
      </dsp:nvSpPr>
      <dsp:spPr>
        <a:xfrm rot="10800000">
          <a:off x="1644680" y="2962406"/>
          <a:ext cx="2978690" cy="1394234"/>
        </a:xfrm>
        <a:prstGeom prst="homePlate">
          <a:avLst/>
        </a:prstGeom>
        <a:solidFill>
          <a:schemeClr val="bg2">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3543" tIns="53340" rIns="99568"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Проведение мероприятий, направленных на снижение расходов по обслуживанию муниципального долга</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rot="10800000">
        <a:off x="1993238" y="2962406"/>
        <a:ext cx="2630132" cy="1394234"/>
      </dsp:txXfrm>
    </dsp:sp>
    <dsp:sp modelId="{BD1D9C07-2C1B-450A-BC52-C98881AE20AA}">
      <dsp:nvSpPr>
        <dsp:cNvPr id="0" name=""/>
        <dsp:cNvSpPr/>
      </dsp:nvSpPr>
      <dsp:spPr>
        <a:xfrm>
          <a:off x="693543" y="3139717"/>
          <a:ext cx="1164569" cy="116456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4000" r="-44000"/>
          </a:stretch>
        </a:blipFill>
        <a:ln>
          <a:solidFill>
            <a:schemeClr val="tx1">
              <a:lumMod val="75000"/>
              <a:lumOff val="25000"/>
            </a:schemeClr>
          </a:solidFill>
        </a:ln>
        <a:effectLst>
          <a:outerShdw blurRad="40005" dist="22984"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9877-007F-4FF8-A415-B5437830542E}">
      <dsp:nvSpPr>
        <dsp:cNvPr id="0" name=""/>
        <dsp:cNvSpPr/>
      </dsp:nvSpPr>
      <dsp:spPr>
        <a:xfrm>
          <a:off x="0" y="381000"/>
          <a:ext cx="8686800" cy="754275"/>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«Муниципальный округ </a:t>
          </a:r>
          <a:r>
            <a:rPr lang="ru-RU" sz="1700" b="1" kern="1200" dirty="0" err="1" smtClean="0">
              <a:solidFill>
                <a:schemeClr val="tx1"/>
              </a:solidFill>
              <a:latin typeface="Times New Roman" pitchFamily="18" charset="0"/>
              <a:cs typeface="Times New Roman" pitchFamily="18" charset="0"/>
            </a:rPr>
            <a:t>Малопургинский</a:t>
          </a:r>
          <a:r>
            <a:rPr lang="ru-RU" sz="1700" b="1" kern="1200" dirty="0" smtClean="0">
              <a:solidFill>
                <a:schemeClr val="tx1"/>
              </a:solidFill>
              <a:latin typeface="Times New Roman" pitchFamily="18" charset="0"/>
              <a:cs typeface="Times New Roman" pitchFamily="18" charset="0"/>
            </a:rPr>
            <a:t> район Удмуртской Республики»        </a:t>
          </a:r>
        </a:p>
        <a:p>
          <a:pPr lvl="0" algn="ctr" defTabSz="755650">
            <a:lnSpc>
              <a:spcPct val="90000"/>
            </a:lnSpc>
            <a:spcBef>
              <a:spcPct val="0"/>
            </a:spcBef>
            <a:spcAft>
              <a:spcPct val="35000"/>
            </a:spcAft>
          </a:pPr>
          <a:r>
            <a:rPr lang="ru-RU" sz="1700" b="1" kern="1200" dirty="0" smtClean="0">
              <a:solidFill>
                <a:schemeClr val="tx1"/>
              </a:solidFill>
              <a:latin typeface="Times New Roman" pitchFamily="18" charset="0"/>
              <a:cs typeface="Times New Roman" pitchFamily="18" charset="0"/>
            </a:rPr>
            <a:t>   с учетом:</a:t>
          </a:r>
          <a:endParaRPr lang="ru-RU" sz="1700" b="1" kern="1200" dirty="0">
            <a:solidFill>
              <a:schemeClr val="tx1"/>
            </a:solidFill>
            <a:latin typeface="Times New Roman" pitchFamily="18" charset="0"/>
            <a:cs typeface="Times New Roman" pitchFamily="18" charset="0"/>
          </a:endParaRPr>
        </a:p>
      </dsp:txBody>
      <dsp:txXfrm>
        <a:off x="36821" y="417821"/>
        <a:ext cx="8613158" cy="680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88902"/>
          <a:ext cx="8686800" cy="458888"/>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Повышение эффективности управления бюджетными ресурсами, </a:t>
          </a:r>
        </a:p>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в том числе за счет:</a:t>
          </a:r>
          <a:endParaRPr lang="ru-RU" sz="1800" b="1" kern="1200" dirty="0">
            <a:solidFill>
              <a:schemeClr val="tx1"/>
            </a:solidFill>
            <a:latin typeface="Times New Roman" pitchFamily="18" charset="0"/>
            <a:cs typeface="Times New Roman" pitchFamily="18" charset="0"/>
          </a:endParaRPr>
        </a:p>
      </dsp:txBody>
      <dsp:txXfrm>
        <a:off x="22401" y="111303"/>
        <a:ext cx="8641998" cy="4140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0"/>
          <a:ext cx="8686800" cy="255694"/>
        </a:xfrm>
        <a:prstGeom prst="roundRect">
          <a:avLst/>
        </a:prstGeom>
        <a:gradFill rotWithShape="0">
          <a:gsLst>
            <a:gs pos="28000">
              <a:schemeClr val="accent3">
                <a:hueOff val="0"/>
                <a:satOff val="0"/>
                <a:lumOff val="0"/>
                <a:alphaOff val="0"/>
                <a:tint val="18000"/>
                <a:satMod val="120000"/>
                <a:lumMod val="88000"/>
              </a:schemeClr>
            </a:gs>
            <a:gs pos="100000">
              <a:schemeClr val="accent3">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Снижение рисков возникновения просроченной кредиторской задолженности</a:t>
          </a:r>
          <a:endParaRPr lang="ru-RU" sz="1600" b="1" kern="1200" dirty="0">
            <a:latin typeface="Times New Roman" pitchFamily="18" charset="0"/>
            <a:cs typeface="Times New Roman" pitchFamily="18" charset="0"/>
          </a:endParaRPr>
        </a:p>
      </dsp:txBody>
      <dsp:txXfrm>
        <a:off x="12482" y="12482"/>
        <a:ext cx="8661836" cy="230730"/>
      </dsp:txXfrm>
    </dsp:sp>
    <dsp:sp modelId="{4676942F-5B98-4889-B706-55B5B9D69E0D}">
      <dsp:nvSpPr>
        <dsp:cNvPr id="0" name=""/>
        <dsp:cNvSpPr/>
      </dsp:nvSpPr>
      <dsp:spPr>
        <a:xfrm>
          <a:off x="0" y="444978"/>
          <a:ext cx="8686800" cy="693304"/>
        </a:xfrm>
        <a:prstGeom prst="roundRect">
          <a:avLst/>
        </a:prstGeom>
        <a:gradFill rotWithShape="0">
          <a:gsLst>
            <a:gs pos="28000">
              <a:schemeClr val="accent3">
                <a:hueOff val="925103"/>
                <a:satOff val="-4959"/>
                <a:lumOff val="-667"/>
                <a:alphaOff val="0"/>
                <a:tint val="18000"/>
                <a:satMod val="120000"/>
                <a:lumMod val="88000"/>
              </a:schemeClr>
            </a:gs>
            <a:gs pos="100000">
              <a:schemeClr val="accent3">
                <a:hueOff val="925103"/>
                <a:satOff val="-4959"/>
                <a:lumOff val="-667"/>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u="none" kern="1200" dirty="0" smtClean="0">
              <a:latin typeface="Times New Roman" panose="02020603050405020304" pitchFamily="18" charset="0"/>
              <a:cs typeface="Times New Roman" panose="02020603050405020304" pitchFamily="18" charset="0"/>
            </a:rPr>
            <a:t>Реализация мероприятий подпрограммы «Управление муниципальными финансами и повышение эффективности расходов бюджета муниципального образования «Муниципальный округ </a:t>
          </a:r>
          <a:r>
            <a:rPr lang="ru-RU" sz="1600" u="none" kern="1200" dirty="0" err="1" smtClean="0">
              <a:latin typeface="Times New Roman" panose="02020603050405020304" pitchFamily="18" charset="0"/>
              <a:cs typeface="Times New Roman" panose="02020603050405020304" pitchFamily="18" charset="0"/>
            </a:rPr>
            <a:t>Малопургинский</a:t>
          </a:r>
          <a:r>
            <a:rPr lang="ru-RU" sz="1600" u="none" kern="1200" dirty="0" smtClean="0">
              <a:latin typeface="Times New Roman" panose="02020603050405020304" pitchFamily="18" charset="0"/>
              <a:cs typeface="Times New Roman" panose="02020603050405020304" pitchFamily="18" charset="0"/>
            </a:rPr>
            <a:t> район Удмуртской Республики»;</a:t>
          </a:r>
          <a:endParaRPr lang="ru-RU" sz="1600" b="1" kern="1200" dirty="0">
            <a:latin typeface="Times New Roman" pitchFamily="18" charset="0"/>
            <a:cs typeface="Times New Roman" pitchFamily="18" charset="0"/>
          </a:endParaRPr>
        </a:p>
      </dsp:txBody>
      <dsp:txXfrm>
        <a:off x="33844" y="478822"/>
        <a:ext cx="8619112" cy="625616"/>
      </dsp:txXfrm>
    </dsp:sp>
    <dsp:sp modelId="{A1CC4FC0-F5F6-4AF5-AA3B-2DD0039CF50B}">
      <dsp:nvSpPr>
        <dsp:cNvPr id="0" name=""/>
        <dsp:cNvSpPr/>
      </dsp:nvSpPr>
      <dsp:spPr>
        <a:xfrm>
          <a:off x="0" y="1327155"/>
          <a:ext cx="8686800" cy="541843"/>
        </a:xfrm>
        <a:prstGeom prst="roundRect">
          <a:avLst/>
        </a:prstGeom>
        <a:gradFill rotWithShape="0">
          <a:gsLst>
            <a:gs pos="28000">
              <a:schemeClr val="accent3">
                <a:hueOff val="1850206"/>
                <a:satOff val="-9918"/>
                <a:lumOff val="-1334"/>
                <a:alphaOff val="0"/>
                <a:tint val="18000"/>
                <a:satMod val="120000"/>
                <a:lumMod val="88000"/>
              </a:schemeClr>
            </a:gs>
            <a:gs pos="100000">
              <a:schemeClr val="accent3">
                <a:hueOff val="1850206"/>
                <a:satOff val="-9918"/>
                <a:lumOff val="-1334"/>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Обеспечение открытости бюджетного процесса в муниципальном образовании «Муниципальный округ </a:t>
          </a:r>
          <a:r>
            <a:rPr lang="ru-RU" sz="1600" kern="1200" dirty="0" err="1" smtClean="0">
              <a:latin typeface="Times New Roman" panose="02020603050405020304" pitchFamily="18" charset="0"/>
              <a:cs typeface="Times New Roman" panose="02020603050405020304" pitchFamily="18" charset="0"/>
            </a:rPr>
            <a:t>Малопургинский</a:t>
          </a:r>
          <a:r>
            <a:rPr lang="ru-RU" sz="1600" kern="1200" dirty="0" smtClean="0">
              <a:latin typeface="Times New Roman" panose="02020603050405020304" pitchFamily="18" charset="0"/>
              <a:cs typeface="Times New Roman" panose="02020603050405020304" pitchFamily="18" charset="0"/>
            </a:rPr>
            <a:t> район Удмуртской Республики» и вовлечения в него граждан</a:t>
          </a:r>
          <a:r>
            <a:rPr lang="ru-RU" sz="1400" b="1" kern="1200" dirty="0" smtClean="0">
              <a:latin typeface="Times New Roman" pitchFamily="18" charset="0"/>
              <a:cs typeface="Times New Roman" pitchFamily="18" charset="0"/>
            </a:rPr>
            <a:t>;</a:t>
          </a:r>
          <a:endParaRPr lang="ru-RU" sz="1400" b="1" kern="1200" dirty="0">
            <a:latin typeface="Times New Roman" pitchFamily="18" charset="0"/>
            <a:cs typeface="Times New Roman" pitchFamily="18" charset="0"/>
          </a:endParaRPr>
        </a:p>
      </dsp:txBody>
      <dsp:txXfrm>
        <a:off x="26451" y="1353606"/>
        <a:ext cx="8633898" cy="488941"/>
      </dsp:txXfrm>
    </dsp:sp>
    <dsp:sp modelId="{42EC9324-E045-4205-BC82-638DFF23D7F6}">
      <dsp:nvSpPr>
        <dsp:cNvPr id="0" name=""/>
        <dsp:cNvSpPr/>
      </dsp:nvSpPr>
      <dsp:spPr>
        <a:xfrm>
          <a:off x="0" y="2200851"/>
          <a:ext cx="8686800" cy="958835"/>
        </a:xfrm>
        <a:prstGeom prst="roundRect">
          <a:avLst/>
        </a:prstGeom>
        <a:gradFill rotWithShape="0">
          <a:gsLst>
            <a:gs pos="28000">
              <a:schemeClr val="accent3">
                <a:hueOff val="2775309"/>
                <a:satOff val="-14878"/>
                <a:lumOff val="-2000"/>
                <a:alphaOff val="0"/>
                <a:tint val="18000"/>
                <a:satMod val="120000"/>
                <a:lumMod val="88000"/>
              </a:schemeClr>
            </a:gs>
            <a:gs pos="100000">
              <a:schemeClr val="accent3">
                <a:hueOff val="2775309"/>
                <a:satOff val="-14878"/>
                <a:lumOff val="-200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Формирование и продвижение положительного инвестиционного имиджа муниципального образования «Муниципальный округ </a:t>
          </a:r>
          <a:r>
            <a:rPr lang="ru-RU" sz="1600" kern="1200" dirty="0" err="1" smtClean="0">
              <a:latin typeface="Times New Roman" panose="02020603050405020304" pitchFamily="18" charset="0"/>
              <a:cs typeface="Times New Roman" panose="02020603050405020304" pitchFamily="18" charset="0"/>
            </a:rPr>
            <a:t>Малопургинский</a:t>
          </a:r>
          <a:r>
            <a:rPr lang="ru-RU" sz="1600" kern="1200" dirty="0" smtClean="0">
              <a:latin typeface="Times New Roman" panose="02020603050405020304" pitchFamily="18" charset="0"/>
              <a:cs typeface="Times New Roman" panose="02020603050405020304" pitchFamily="18" charset="0"/>
            </a:rPr>
            <a:t> район Удмуртской Республики»,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r>
            <a:rPr lang="ru-RU" sz="1600" b="1" kern="1200" dirty="0" smtClean="0">
              <a:latin typeface="Times New Roman" pitchFamily="18" charset="0"/>
              <a:cs typeface="Times New Roman" pitchFamily="18" charset="0"/>
            </a:rPr>
            <a:t>;</a:t>
          </a:r>
          <a:endParaRPr lang="ru-RU" sz="1600" b="1" kern="1200" dirty="0">
            <a:latin typeface="Times New Roman" pitchFamily="18" charset="0"/>
            <a:cs typeface="Times New Roman" pitchFamily="18" charset="0"/>
          </a:endParaRPr>
        </a:p>
      </dsp:txBody>
      <dsp:txXfrm>
        <a:off x="46806" y="2247657"/>
        <a:ext cx="8593188" cy="865223"/>
      </dsp:txXfrm>
    </dsp:sp>
    <dsp:sp modelId="{63B0F66A-B1CF-42A6-A39D-6127461354E8}">
      <dsp:nvSpPr>
        <dsp:cNvPr id="0" name=""/>
        <dsp:cNvSpPr/>
      </dsp:nvSpPr>
      <dsp:spPr>
        <a:xfrm>
          <a:off x="0" y="3356526"/>
          <a:ext cx="8686800" cy="740892"/>
        </a:xfrm>
        <a:prstGeom prst="roundRect">
          <a:avLst/>
        </a:prstGeom>
        <a:gradFill rotWithShape="0">
          <a:gsLst>
            <a:gs pos="28000">
              <a:schemeClr val="accent3">
                <a:hueOff val="3700413"/>
                <a:satOff val="-19837"/>
                <a:lumOff val="-2667"/>
                <a:alphaOff val="0"/>
                <a:tint val="18000"/>
                <a:satMod val="120000"/>
                <a:lumMod val="88000"/>
              </a:schemeClr>
            </a:gs>
            <a:gs pos="100000">
              <a:schemeClr val="accent3">
                <a:hueOff val="3700413"/>
                <a:satOff val="-19837"/>
                <a:lumOff val="-2667"/>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Расширение практики общественного участия в управлении муниципальными финансами посредством развития механизмов инициативного бюджетирования и самообложения граждан</a:t>
          </a:r>
          <a:endParaRPr lang="ru-RU" sz="1600" b="1" kern="1200" dirty="0">
            <a:latin typeface="Times New Roman" pitchFamily="18" charset="0"/>
            <a:cs typeface="Times New Roman" pitchFamily="18" charset="0"/>
          </a:endParaRPr>
        </a:p>
      </dsp:txBody>
      <dsp:txXfrm>
        <a:off x="36167" y="3392693"/>
        <a:ext cx="8614466" cy="668558"/>
      </dsp:txXfrm>
    </dsp:sp>
    <dsp:sp modelId="{971D4AAE-1448-4F92-AA34-94C381A00D05}">
      <dsp:nvSpPr>
        <dsp:cNvPr id="0" name=""/>
        <dsp:cNvSpPr/>
      </dsp:nvSpPr>
      <dsp:spPr>
        <a:xfrm>
          <a:off x="0" y="4499521"/>
          <a:ext cx="8686800" cy="713828"/>
        </a:xfrm>
        <a:prstGeom prst="roundRect">
          <a:avLst/>
        </a:prstGeom>
        <a:gradFill rotWithShape="0">
          <a:gsLst>
            <a:gs pos="28000">
              <a:schemeClr val="accent3">
                <a:hueOff val="4625516"/>
                <a:satOff val="-24796"/>
                <a:lumOff val="-3334"/>
                <a:alphaOff val="0"/>
                <a:tint val="18000"/>
                <a:satMod val="120000"/>
                <a:lumMod val="88000"/>
              </a:schemeClr>
            </a:gs>
            <a:gs pos="100000">
              <a:schemeClr val="accent3">
                <a:hueOff val="4625516"/>
                <a:satOff val="-24796"/>
                <a:lumOff val="-3334"/>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Реализация </a:t>
          </a:r>
          <a:r>
            <a:rPr lang="ru-RU" sz="1600" kern="1200" dirty="0" err="1" smtClean="0">
              <a:latin typeface="Times New Roman" panose="02020603050405020304" pitchFamily="18" charset="0"/>
              <a:cs typeface="Times New Roman" panose="02020603050405020304" pitchFamily="18" charset="0"/>
            </a:rPr>
            <a:t>проактивного</a:t>
          </a:r>
          <a:r>
            <a:rPr lang="ru-RU" sz="1600" kern="1200" dirty="0" smtClean="0">
              <a:latin typeface="Times New Roman" panose="02020603050405020304" pitchFamily="18" charset="0"/>
              <a:cs typeface="Times New Roman" panose="02020603050405020304" pitchFamily="18" charset="0"/>
            </a:rPr>
            <a:t> подхода по выявлению и минимизации рисков финансовых нарушений. Мониторинг состояния процессов без фактического выхода на объект контроля</a:t>
          </a:r>
          <a:r>
            <a:rPr lang="ru-RU" sz="1600" b="1" u="none" kern="1200" dirty="0" smtClean="0">
              <a:latin typeface="Times New Roman" panose="02020603050405020304" pitchFamily="18" charset="0"/>
              <a:cs typeface="Times New Roman" panose="02020603050405020304" pitchFamily="18" charset="0"/>
            </a:rPr>
            <a:t>.</a:t>
          </a:r>
          <a:endParaRPr lang="ru-RU" sz="1600" b="1" u="none" kern="1200" dirty="0">
            <a:latin typeface="Times New Roman" panose="02020603050405020304" pitchFamily="18" charset="0"/>
            <a:cs typeface="Times New Roman" panose="02020603050405020304" pitchFamily="18" charset="0"/>
          </a:endParaRPr>
        </a:p>
      </dsp:txBody>
      <dsp:txXfrm>
        <a:off x="34846" y="4534367"/>
        <a:ext cx="8617108" cy="6441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4C371-C09B-4697-A66E-94C5AA04B36B}">
      <dsp:nvSpPr>
        <dsp:cNvPr id="0" name=""/>
        <dsp:cNvSpPr/>
      </dsp:nvSpPr>
      <dsp:spPr>
        <a:xfrm rot="5400000">
          <a:off x="-112129" y="112129"/>
          <a:ext cx="609808" cy="385550"/>
        </a:xfrm>
        <a:prstGeom prst="chevron">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w="9525" cap="flat" cmpd="sng" algn="ctr">
          <a:solidFill>
            <a:schemeClr val="accent3">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endParaRPr lang="ru-RU" sz="1300" b="1" kern="1200" dirty="0">
            <a:solidFill>
              <a:schemeClr val="tx1"/>
            </a:solidFill>
          </a:endParaRPr>
        </a:p>
      </dsp:txBody>
      <dsp:txXfrm rot="-5400000">
        <a:off x="0" y="192775"/>
        <a:ext cx="385550" cy="224258"/>
      </dsp:txXfrm>
    </dsp:sp>
    <dsp:sp modelId="{8C28AE45-F4AA-44F1-A906-48F3FE2B673E}">
      <dsp:nvSpPr>
        <dsp:cNvPr id="0" name=""/>
        <dsp:cNvSpPr/>
      </dsp:nvSpPr>
      <dsp:spPr>
        <a:xfrm rot="5400000">
          <a:off x="4311836" y="-3864392"/>
          <a:ext cx="372478" cy="8225049"/>
        </a:xfrm>
        <a:prstGeom prst="round2SameRect">
          <a:avLst/>
        </a:prstGeom>
        <a:solidFill>
          <a:schemeClr val="lt1">
            <a:hueOff val="0"/>
            <a:satOff val="0"/>
            <a:lumOff val="0"/>
          </a:schemeClr>
        </a:solidFill>
        <a:ln w="9525" cap="flat" cmpd="sng" algn="ctr">
          <a:solidFill>
            <a:schemeClr val="accent3">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обеспечение устойчивого развития экономики и социальной стабильности в муниципальном образовании «Муниципальный округ </a:t>
          </a:r>
          <a:r>
            <a:rPr lang="ru-RU" sz="1200" kern="1200" dirty="0" err="1" smtClean="0">
              <a:latin typeface="Times New Roman" panose="02020603050405020304" pitchFamily="18" charset="0"/>
              <a:cs typeface="Times New Roman" panose="02020603050405020304" pitchFamily="18" charset="0"/>
            </a:rPr>
            <a:t>Малопургинский</a:t>
          </a:r>
          <a:r>
            <a:rPr lang="ru-RU" sz="1200" kern="1200" dirty="0" smtClean="0">
              <a:latin typeface="Times New Roman" panose="02020603050405020304" pitchFamily="18" charset="0"/>
              <a:cs typeface="Times New Roman" panose="02020603050405020304" pitchFamily="18" charset="0"/>
            </a:rPr>
            <a:t> район Удмуртской Республики»</a:t>
          </a:r>
          <a:endParaRPr lang="ru-RU" sz="1200" b="1" i="1" kern="1200" dirty="0">
            <a:latin typeface="Times New Roman" pitchFamily="18" charset="0"/>
            <a:cs typeface="Times New Roman" pitchFamily="18" charset="0"/>
          </a:endParaRPr>
        </a:p>
      </dsp:txBody>
      <dsp:txXfrm rot="-5400000">
        <a:off x="385551" y="80076"/>
        <a:ext cx="8206866" cy="336112"/>
      </dsp:txXfrm>
    </dsp:sp>
    <dsp:sp modelId="{1E81F90D-7C12-449C-BF74-DFBDC81748F0}">
      <dsp:nvSpPr>
        <dsp:cNvPr id="0" name=""/>
        <dsp:cNvSpPr/>
      </dsp:nvSpPr>
      <dsp:spPr>
        <a:xfrm rot="5400000">
          <a:off x="-115753" y="618547"/>
          <a:ext cx="617056" cy="385550"/>
        </a:xfrm>
        <a:prstGeom prst="chevron">
          <a:avLst/>
        </a:prstGeom>
        <a:gradFill rotWithShape="0">
          <a:gsLst>
            <a:gs pos="0">
              <a:schemeClr val="accent3">
                <a:hueOff val="578189"/>
                <a:satOff val="-3100"/>
                <a:lumOff val="-417"/>
                <a:alphaOff val="0"/>
                <a:lumMod val="95000"/>
              </a:schemeClr>
            </a:gs>
            <a:gs pos="100000">
              <a:schemeClr val="accent3">
                <a:hueOff val="578189"/>
                <a:satOff val="-3100"/>
                <a:lumOff val="-417"/>
                <a:alphaOff val="0"/>
                <a:shade val="82000"/>
                <a:satMod val="125000"/>
                <a:lumMod val="74000"/>
              </a:schemeClr>
            </a:gs>
          </a:gsLst>
          <a:lin ang="5400000" scaled="0"/>
        </a:gradFill>
        <a:ln w="9525" cap="flat" cmpd="sng" algn="ctr">
          <a:solidFill>
            <a:schemeClr val="accent3">
              <a:hueOff val="578189"/>
              <a:satOff val="-3100"/>
              <a:lumOff val="-417"/>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endParaRPr lang="ru-RU" sz="1300" b="1" kern="1200" dirty="0"/>
        </a:p>
      </dsp:txBody>
      <dsp:txXfrm rot="-5400000">
        <a:off x="0" y="695569"/>
        <a:ext cx="385550" cy="231506"/>
      </dsp:txXfrm>
    </dsp:sp>
    <dsp:sp modelId="{A01E7E39-A97B-4A9B-BDBA-F06392B84135}">
      <dsp:nvSpPr>
        <dsp:cNvPr id="0" name=""/>
        <dsp:cNvSpPr/>
      </dsp:nvSpPr>
      <dsp:spPr>
        <a:xfrm rot="5400000">
          <a:off x="4287625" y="-3409241"/>
          <a:ext cx="420899" cy="8225049"/>
        </a:xfrm>
        <a:prstGeom prst="round2SameRect">
          <a:avLst/>
        </a:prstGeom>
        <a:solidFill>
          <a:schemeClr val="lt1">
            <a:alpha val="90000"/>
            <a:hueOff val="0"/>
            <a:satOff val="0"/>
            <a:lumOff val="0"/>
            <a:alphaOff val="0"/>
          </a:schemeClr>
        </a:solidFill>
        <a:ln w="9525" cap="flat" cmpd="sng" algn="ctr">
          <a:solidFill>
            <a:schemeClr val="accent3">
              <a:hueOff val="578189"/>
              <a:satOff val="-3100"/>
              <a:lumOff val="-417"/>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укрепление доходной базы бюджета муниципального образования «Муниципальный округ </a:t>
          </a:r>
          <a:r>
            <a:rPr lang="ru-RU" sz="1200" kern="1200" dirty="0" err="1" smtClean="0">
              <a:latin typeface="Times New Roman" panose="02020603050405020304" pitchFamily="18" charset="0"/>
              <a:cs typeface="Times New Roman" panose="02020603050405020304" pitchFamily="18" charset="0"/>
            </a:rPr>
            <a:t>Малопургинский</a:t>
          </a:r>
          <a:r>
            <a:rPr lang="ru-RU" sz="1200" kern="1200" dirty="0" smtClean="0">
              <a:latin typeface="Times New Roman" panose="02020603050405020304" pitchFamily="18" charset="0"/>
              <a:cs typeface="Times New Roman" panose="02020603050405020304" pitchFamily="18" charset="0"/>
            </a:rPr>
            <a:t> район Удмуртской Республики»</a:t>
          </a:r>
          <a:endParaRPr lang="ru-RU" sz="1200" b="1" i="1" kern="1200" dirty="0">
            <a:latin typeface="Times New Roman" pitchFamily="18" charset="0"/>
            <a:cs typeface="Times New Roman" pitchFamily="18" charset="0"/>
          </a:endParaRPr>
        </a:p>
      </dsp:txBody>
      <dsp:txXfrm rot="-5400000">
        <a:off x="385551" y="513380"/>
        <a:ext cx="8204502" cy="379805"/>
      </dsp:txXfrm>
    </dsp:sp>
    <dsp:sp modelId="{2A41DBF3-99E0-4EBA-96C1-D30741F1C516}">
      <dsp:nvSpPr>
        <dsp:cNvPr id="0" name=""/>
        <dsp:cNvSpPr/>
      </dsp:nvSpPr>
      <dsp:spPr>
        <a:xfrm rot="5400000">
          <a:off x="-136556" y="1170888"/>
          <a:ext cx="658663" cy="385550"/>
        </a:xfrm>
        <a:prstGeom prst="chevron">
          <a:avLst/>
        </a:prstGeom>
        <a:gradFill rotWithShape="0">
          <a:gsLst>
            <a:gs pos="0">
              <a:schemeClr val="accent3">
                <a:hueOff val="1156379"/>
                <a:satOff val="-6199"/>
                <a:lumOff val="-834"/>
                <a:alphaOff val="0"/>
                <a:lumMod val="95000"/>
              </a:schemeClr>
            </a:gs>
            <a:gs pos="100000">
              <a:schemeClr val="accent3">
                <a:hueOff val="1156379"/>
                <a:satOff val="-6199"/>
                <a:lumOff val="-834"/>
                <a:alphaOff val="0"/>
                <a:shade val="82000"/>
                <a:satMod val="125000"/>
                <a:lumMod val="74000"/>
              </a:schemeClr>
            </a:gs>
          </a:gsLst>
          <a:lin ang="5400000" scaled="0"/>
        </a:gradFill>
        <a:ln w="9525" cap="flat" cmpd="sng" algn="ctr">
          <a:solidFill>
            <a:schemeClr val="accent3">
              <a:hueOff val="1156379"/>
              <a:satOff val="-6199"/>
              <a:lumOff val="-834"/>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ru-RU" sz="1400" b="1" kern="1200" dirty="0" smtClean="0">
            <a:solidFill>
              <a:schemeClr val="tx1"/>
            </a:solidFill>
          </a:endParaRPr>
        </a:p>
      </dsp:txBody>
      <dsp:txXfrm rot="-5400000">
        <a:off x="1" y="1227106"/>
        <a:ext cx="385550" cy="273113"/>
      </dsp:txXfrm>
    </dsp:sp>
    <dsp:sp modelId="{F462966B-4B80-426D-9FF6-EEF2EC55E311}">
      <dsp:nvSpPr>
        <dsp:cNvPr id="0" name=""/>
        <dsp:cNvSpPr/>
      </dsp:nvSpPr>
      <dsp:spPr>
        <a:xfrm rot="5400000">
          <a:off x="4101891" y="-2711006"/>
          <a:ext cx="792367" cy="8225049"/>
        </a:xfrm>
        <a:prstGeom prst="round2SameRect">
          <a:avLst/>
        </a:prstGeom>
        <a:solidFill>
          <a:schemeClr val="lt1">
            <a:alpha val="90000"/>
            <a:hueOff val="0"/>
            <a:satOff val="0"/>
            <a:lumOff val="0"/>
            <a:alphaOff val="0"/>
          </a:schemeClr>
        </a:solidFill>
        <a:ln w="9525" cap="flat" cmpd="sng" algn="ctr">
          <a:solidFill>
            <a:schemeClr val="accent3">
              <a:hueOff val="1156379"/>
              <a:satOff val="-6199"/>
              <a:lumOff val="-834"/>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повышение качества администрирования доходов бюджета муниципального образования «Муниципальный округ </a:t>
          </a:r>
          <a:r>
            <a:rPr lang="ru-RU" sz="1200" kern="1200" dirty="0" err="1" smtClean="0">
              <a:latin typeface="Times New Roman" panose="02020603050405020304" pitchFamily="18" charset="0"/>
              <a:cs typeface="Times New Roman" panose="02020603050405020304" pitchFamily="18" charset="0"/>
            </a:rPr>
            <a:t>Малопургинский</a:t>
          </a:r>
          <a:r>
            <a:rPr lang="ru-RU" sz="1200" kern="1200" dirty="0" smtClean="0">
              <a:latin typeface="Times New Roman" panose="02020603050405020304" pitchFamily="18" charset="0"/>
              <a:cs typeface="Times New Roman" panose="02020603050405020304" pitchFamily="18" charset="0"/>
            </a:rPr>
            <a:t> район Удмуртской Республики» на основе межведомственного взаимодействия исполнительных органов государственной власти Удмуртской Республики, органов местного самоуправления муниципального образования «Муниципальный округ </a:t>
          </a:r>
          <a:r>
            <a:rPr lang="ru-RU" sz="1200" kern="1200" dirty="0" err="1" smtClean="0">
              <a:latin typeface="Times New Roman" panose="02020603050405020304" pitchFamily="18" charset="0"/>
              <a:cs typeface="Times New Roman" panose="02020603050405020304" pitchFamily="18" charset="0"/>
            </a:rPr>
            <a:t>Малопургинский</a:t>
          </a:r>
          <a:r>
            <a:rPr lang="ru-RU" sz="1200" kern="1200" dirty="0" smtClean="0">
              <a:latin typeface="Times New Roman" panose="02020603050405020304" pitchFamily="18" charset="0"/>
              <a:cs typeface="Times New Roman" panose="02020603050405020304" pitchFamily="18" charset="0"/>
            </a:rPr>
            <a:t> район Удмуртской Республики», Управления Федеральной налоговой службы по Удмуртской Республике</a:t>
          </a:r>
          <a:endParaRPr lang="ru-RU" sz="1200" b="1" i="1" kern="1200" dirty="0">
            <a:latin typeface="Times New Roman" pitchFamily="18" charset="0"/>
            <a:cs typeface="Times New Roman" pitchFamily="18" charset="0"/>
          </a:endParaRPr>
        </a:p>
      </dsp:txBody>
      <dsp:txXfrm rot="-5400000">
        <a:off x="385550" y="1044015"/>
        <a:ext cx="8186369" cy="715007"/>
      </dsp:txXfrm>
    </dsp:sp>
    <dsp:sp modelId="{85C8A1A4-1AB8-4974-B763-DB81763921CB}">
      <dsp:nvSpPr>
        <dsp:cNvPr id="0" name=""/>
        <dsp:cNvSpPr/>
      </dsp:nvSpPr>
      <dsp:spPr>
        <a:xfrm rot="5400000">
          <a:off x="-82617" y="2030500"/>
          <a:ext cx="550786" cy="385550"/>
        </a:xfrm>
        <a:prstGeom prst="chevron">
          <a:avLst/>
        </a:prstGeom>
        <a:gradFill rotWithShape="0">
          <a:gsLst>
            <a:gs pos="0">
              <a:schemeClr val="accent3">
                <a:hueOff val="1734568"/>
                <a:satOff val="-9299"/>
                <a:lumOff val="-1250"/>
                <a:alphaOff val="0"/>
                <a:lumMod val="95000"/>
              </a:schemeClr>
            </a:gs>
            <a:gs pos="100000">
              <a:schemeClr val="accent3">
                <a:hueOff val="1734568"/>
                <a:satOff val="-9299"/>
                <a:lumOff val="-1250"/>
                <a:alphaOff val="0"/>
                <a:shade val="82000"/>
                <a:satMod val="125000"/>
                <a:lumMod val="74000"/>
              </a:schemeClr>
            </a:gs>
          </a:gsLst>
          <a:lin ang="5400000" scaled="0"/>
        </a:gradFill>
        <a:ln w="9525" cap="flat" cmpd="sng" algn="ctr">
          <a:solidFill>
            <a:schemeClr val="accent3">
              <a:hueOff val="1734568"/>
              <a:satOff val="-9299"/>
              <a:lumOff val="-1250"/>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endParaRPr lang="ru-RU" sz="1600" b="1" kern="1200" dirty="0" smtClean="0">
            <a:solidFill>
              <a:schemeClr val="tx1"/>
            </a:solidFill>
          </a:endParaRPr>
        </a:p>
      </dsp:txBody>
      <dsp:txXfrm rot="-5400000">
        <a:off x="1" y="2140657"/>
        <a:ext cx="385550" cy="165236"/>
      </dsp:txXfrm>
    </dsp:sp>
    <dsp:sp modelId="{FB21711F-29FA-4DD0-8F3C-2057DF279F2E}">
      <dsp:nvSpPr>
        <dsp:cNvPr id="0" name=""/>
        <dsp:cNvSpPr/>
      </dsp:nvSpPr>
      <dsp:spPr>
        <a:xfrm rot="5400000">
          <a:off x="4184445" y="-1885631"/>
          <a:ext cx="627260" cy="8225049"/>
        </a:xfrm>
        <a:prstGeom prst="round2SameRect">
          <a:avLst/>
        </a:prstGeom>
        <a:solidFill>
          <a:schemeClr val="lt1">
            <a:alpha val="90000"/>
            <a:hueOff val="0"/>
            <a:satOff val="0"/>
            <a:lumOff val="0"/>
            <a:alphaOff val="0"/>
          </a:schemeClr>
        </a:solidFill>
        <a:ln w="9525" cap="flat" cmpd="sng" algn="ctr">
          <a:solidFill>
            <a:schemeClr val="accent3">
              <a:hueOff val="1734568"/>
              <a:satOff val="-9299"/>
              <a:lumOff val="-125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расширение налоговой базы на основе повышения инвестиционной привлекательности муниципального образования «Муниципальный округ </a:t>
          </a:r>
          <a:r>
            <a:rPr lang="ru-RU" sz="1200" kern="1200" dirty="0" err="1" smtClean="0">
              <a:latin typeface="Times New Roman" panose="02020603050405020304" pitchFamily="18" charset="0"/>
              <a:cs typeface="Times New Roman" panose="02020603050405020304" pitchFamily="18" charset="0"/>
            </a:rPr>
            <a:t>Малопургинский</a:t>
          </a:r>
          <a:r>
            <a:rPr lang="ru-RU" sz="1200" kern="1200" dirty="0" smtClean="0">
              <a:latin typeface="Times New Roman" panose="02020603050405020304" pitchFamily="18" charset="0"/>
              <a:cs typeface="Times New Roman" panose="02020603050405020304" pitchFamily="18" charset="0"/>
            </a:rPr>
            <a:t> район Удмуртской Республики», обеспечение роста объемов налоговых доходов бюджета муниципального образования «Муниципальный округ </a:t>
          </a:r>
          <a:r>
            <a:rPr lang="ru-RU" sz="1200" kern="1200" dirty="0" err="1" smtClean="0">
              <a:latin typeface="Times New Roman" panose="02020603050405020304" pitchFamily="18" charset="0"/>
              <a:cs typeface="Times New Roman" panose="02020603050405020304" pitchFamily="18" charset="0"/>
            </a:rPr>
            <a:t>Малопургинский</a:t>
          </a:r>
          <a:r>
            <a:rPr lang="ru-RU" sz="1200" kern="1200" dirty="0" smtClean="0">
              <a:latin typeface="Times New Roman" panose="02020603050405020304" pitchFamily="18" charset="0"/>
              <a:cs typeface="Times New Roman" panose="02020603050405020304" pitchFamily="18" charset="0"/>
            </a:rPr>
            <a:t> район Удмуртской Республики</a:t>
          </a:r>
          <a:endParaRPr lang="ru-RU" sz="1200" b="1" i="1" kern="1200" dirty="0" smtClean="0">
            <a:latin typeface="Times New Roman" panose="02020603050405020304" pitchFamily="18" charset="0"/>
            <a:cs typeface="Times New Roman" panose="02020603050405020304" pitchFamily="18" charset="0"/>
          </a:endParaRPr>
        </a:p>
      </dsp:txBody>
      <dsp:txXfrm rot="-5400000">
        <a:off x="385551" y="1943883"/>
        <a:ext cx="8194429" cy="566020"/>
      </dsp:txXfrm>
    </dsp:sp>
    <dsp:sp modelId="{F00E930B-F0DB-4564-AF70-C78DBFC228C2}">
      <dsp:nvSpPr>
        <dsp:cNvPr id="0" name=""/>
        <dsp:cNvSpPr/>
      </dsp:nvSpPr>
      <dsp:spPr>
        <a:xfrm rot="5400000">
          <a:off x="-82617" y="2670556"/>
          <a:ext cx="550786" cy="385550"/>
        </a:xfrm>
        <a:prstGeom prst="chevron">
          <a:avLst/>
        </a:prstGeom>
        <a:gradFill rotWithShape="0">
          <a:gsLst>
            <a:gs pos="0">
              <a:schemeClr val="accent3">
                <a:hueOff val="2312758"/>
                <a:satOff val="-12398"/>
                <a:lumOff val="-1667"/>
                <a:alphaOff val="0"/>
                <a:lumMod val="95000"/>
              </a:schemeClr>
            </a:gs>
            <a:gs pos="100000">
              <a:schemeClr val="accent3">
                <a:hueOff val="2312758"/>
                <a:satOff val="-12398"/>
                <a:lumOff val="-1667"/>
                <a:alphaOff val="0"/>
                <a:shade val="82000"/>
                <a:satMod val="125000"/>
                <a:lumMod val="74000"/>
              </a:schemeClr>
            </a:gs>
          </a:gsLst>
          <a:lin ang="5400000" scaled="0"/>
        </a:gradFill>
        <a:ln w="9525" cap="flat" cmpd="sng" algn="ctr">
          <a:solidFill>
            <a:schemeClr val="accent3">
              <a:hueOff val="2312758"/>
              <a:satOff val="-12398"/>
              <a:lumOff val="-1667"/>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b="1" i="1" kern="1200" dirty="0" smtClean="0">
            <a:latin typeface="Times New Roman" pitchFamily="18" charset="0"/>
            <a:cs typeface="Times New Roman" pitchFamily="18" charset="0"/>
          </a:endParaRPr>
        </a:p>
      </dsp:txBody>
      <dsp:txXfrm rot="-5400000">
        <a:off x="1" y="2780713"/>
        <a:ext cx="385550" cy="165236"/>
      </dsp:txXfrm>
    </dsp:sp>
    <dsp:sp modelId="{0CF6178A-3D14-4173-9C67-290CBB0C5415}">
      <dsp:nvSpPr>
        <dsp:cNvPr id="0" name=""/>
        <dsp:cNvSpPr/>
      </dsp:nvSpPr>
      <dsp:spPr>
        <a:xfrm rot="5400000">
          <a:off x="4319069" y="-1312187"/>
          <a:ext cx="358010" cy="8225049"/>
        </a:xfrm>
        <a:prstGeom prst="round2SameRect">
          <a:avLst/>
        </a:prstGeom>
        <a:solidFill>
          <a:schemeClr val="lt1">
            <a:alpha val="90000"/>
            <a:hueOff val="0"/>
            <a:satOff val="0"/>
            <a:lumOff val="0"/>
            <a:alphaOff val="0"/>
          </a:schemeClr>
        </a:solidFill>
        <a:ln w="9525" cap="flat" cmpd="sng" algn="ctr">
          <a:solidFill>
            <a:schemeClr val="accent3">
              <a:hueOff val="2312758"/>
              <a:satOff val="-12398"/>
              <a:lumOff val="-1667"/>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содействие повышению уровня собираемости налогов, снижению доли теневого сектора экономики</a:t>
          </a:r>
          <a:endParaRPr lang="ru-RU" sz="1200" b="1" i="1" kern="1200" dirty="0">
            <a:latin typeface="Times New Roman" panose="02020603050405020304" pitchFamily="18" charset="0"/>
            <a:cs typeface="Times New Roman" panose="02020603050405020304" pitchFamily="18" charset="0"/>
          </a:endParaRPr>
        </a:p>
      </dsp:txBody>
      <dsp:txXfrm rot="-5400000">
        <a:off x="385550" y="2638809"/>
        <a:ext cx="8207572" cy="323056"/>
      </dsp:txXfrm>
    </dsp:sp>
    <dsp:sp modelId="{46B8783D-6616-4479-BE67-D992E697A328}">
      <dsp:nvSpPr>
        <dsp:cNvPr id="0" name=""/>
        <dsp:cNvSpPr/>
      </dsp:nvSpPr>
      <dsp:spPr>
        <a:xfrm rot="5400000">
          <a:off x="-82617" y="3101853"/>
          <a:ext cx="550786" cy="385550"/>
        </a:xfrm>
        <a:prstGeom prst="chevron">
          <a:avLst/>
        </a:prstGeom>
        <a:gradFill rotWithShape="0">
          <a:gsLst>
            <a:gs pos="0">
              <a:schemeClr val="accent3">
                <a:hueOff val="2890947"/>
                <a:satOff val="-15498"/>
                <a:lumOff val="-2084"/>
                <a:alphaOff val="0"/>
                <a:lumMod val="95000"/>
              </a:schemeClr>
            </a:gs>
            <a:gs pos="100000">
              <a:schemeClr val="accent3">
                <a:hueOff val="2890947"/>
                <a:satOff val="-15498"/>
                <a:lumOff val="-2084"/>
                <a:alphaOff val="0"/>
                <a:shade val="82000"/>
                <a:satMod val="125000"/>
                <a:lumMod val="74000"/>
              </a:schemeClr>
            </a:gs>
          </a:gsLst>
          <a:lin ang="5400000" scaled="0"/>
        </a:gradFill>
        <a:ln w="9525" cap="flat" cmpd="sng" algn="ctr">
          <a:solidFill>
            <a:schemeClr val="accent3">
              <a:hueOff val="2890947"/>
              <a:satOff val="-15498"/>
              <a:lumOff val="-2084"/>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ru-RU" sz="1100" kern="1200"/>
        </a:p>
      </dsp:txBody>
      <dsp:txXfrm rot="-5400000">
        <a:off x="1" y="3212010"/>
        <a:ext cx="385550" cy="165236"/>
      </dsp:txXfrm>
    </dsp:sp>
    <dsp:sp modelId="{B98D4255-7CE8-4B18-A9F9-8AA2C400CCE4}">
      <dsp:nvSpPr>
        <dsp:cNvPr id="0" name=""/>
        <dsp:cNvSpPr/>
      </dsp:nvSpPr>
      <dsp:spPr>
        <a:xfrm rot="5400000">
          <a:off x="4304675" y="-823166"/>
          <a:ext cx="358010" cy="8225049"/>
        </a:xfrm>
        <a:prstGeom prst="round2SameRect">
          <a:avLst/>
        </a:prstGeom>
        <a:solidFill>
          <a:schemeClr val="lt1">
            <a:alpha val="90000"/>
            <a:hueOff val="0"/>
            <a:satOff val="0"/>
            <a:lumOff val="0"/>
            <a:alphaOff val="0"/>
          </a:schemeClr>
        </a:solidFill>
        <a:ln w="9525" cap="flat" cmpd="sng" algn="ctr">
          <a:solidFill>
            <a:schemeClr val="accent3">
              <a:hueOff val="2890947"/>
              <a:satOff val="-15498"/>
              <a:lumOff val="-2084"/>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эффективное использование и управление имущественными и земельными ресурсам</a:t>
          </a:r>
          <a:endParaRPr lang="ru-RU" sz="1200" kern="1200" dirty="0">
            <a:latin typeface="Times New Roman" panose="02020603050405020304" pitchFamily="18" charset="0"/>
            <a:cs typeface="Times New Roman" panose="02020603050405020304" pitchFamily="18" charset="0"/>
          </a:endParaRPr>
        </a:p>
      </dsp:txBody>
      <dsp:txXfrm rot="-5400000">
        <a:off x="371156" y="3127830"/>
        <a:ext cx="8207572" cy="323056"/>
      </dsp:txXfrm>
    </dsp:sp>
    <dsp:sp modelId="{567310A4-49E7-489B-A790-2C6E7AD54FF0}">
      <dsp:nvSpPr>
        <dsp:cNvPr id="0" name=""/>
        <dsp:cNvSpPr/>
      </dsp:nvSpPr>
      <dsp:spPr>
        <a:xfrm rot="5400000">
          <a:off x="-82617" y="3596523"/>
          <a:ext cx="550786" cy="385550"/>
        </a:xfrm>
        <a:prstGeom prst="chevron">
          <a:avLst/>
        </a:prstGeom>
        <a:gradFill rotWithShape="0">
          <a:gsLst>
            <a:gs pos="0">
              <a:schemeClr val="accent3">
                <a:hueOff val="3469137"/>
                <a:satOff val="-18597"/>
                <a:lumOff val="-2501"/>
                <a:alphaOff val="0"/>
                <a:lumMod val="95000"/>
              </a:schemeClr>
            </a:gs>
            <a:gs pos="100000">
              <a:schemeClr val="accent3">
                <a:hueOff val="3469137"/>
                <a:satOff val="-18597"/>
                <a:lumOff val="-2501"/>
                <a:alphaOff val="0"/>
                <a:shade val="82000"/>
                <a:satMod val="125000"/>
                <a:lumMod val="74000"/>
              </a:schemeClr>
            </a:gs>
          </a:gsLst>
          <a:lin ang="5400000" scaled="0"/>
        </a:gradFill>
        <a:ln w="9525" cap="flat" cmpd="sng" algn="ctr">
          <a:solidFill>
            <a:schemeClr val="accent3">
              <a:hueOff val="3469137"/>
              <a:satOff val="-18597"/>
              <a:lumOff val="-2501"/>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ru-RU" sz="1100" kern="1200"/>
        </a:p>
      </dsp:txBody>
      <dsp:txXfrm rot="-5400000">
        <a:off x="1" y="3706680"/>
        <a:ext cx="385550" cy="165236"/>
      </dsp:txXfrm>
    </dsp:sp>
    <dsp:sp modelId="{18638F17-A297-427A-98E6-B695198E87CC}">
      <dsp:nvSpPr>
        <dsp:cNvPr id="0" name=""/>
        <dsp:cNvSpPr/>
      </dsp:nvSpPr>
      <dsp:spPr>
        <a:xfrm rot="5400000">
          <a:off x="4295463" y="-330447"/>
          <a:ext cx="358010" cy="8225049"/>
        </a:xfrm>
        <a:prstGeom prst="round2SameRect">
          <a:avLst/>
        </a:prstGeom>
        <a:solidFill>
          <a:schemeClr val="lt1">
            <a:alpha val="90000"/>
            <a:hueOff val="0"/>
            <a:satOff val="0"/>
            <a:lumOff val="0"/>
            <a:alphaOff val="0"/>
          </a:schemeClr>
        </a:solidFill>
        <a:ln w="9525" cap="flat" cmpd="sng" algn="ctr">
          <a:solidFill>
            <a:schemeClr val="accent3">
              <a:hueOff val="3469137"/>
              <a:satOff val="-18597"/>
              <a:lumOff val="-2501"/>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содействие вовлечению граждан в предпринимательскую деятельность и сокращение неформальной занятости, в том числе путем перехода граждан на применение налога на профессиональный доход</a:t>
          </a:r>
          <a:endParaRPr lang="ru-RU" sz="1100" kern="1200" dirty="0">
            <a:latin typeface="Times New Roman" panose="02020603050405020304" pitchFamily="18" charset="0"/>
            <a:cs typeface="Times New Roman" panose="02020603050405020304" pitchFamily="18" charset="0"/>
          </a:endParaRPr>
        </a:p>
      </dsp:txBody>
      <dsp:txXfrm rot="-5400000">
        <a:off x="361944" y="3620549"/>
        <a:ext cx="8207572" cy="323056"/>
      </dsp:txXfrm>
    </dsp:sp>
    <dsp:sp modelId="{84958DCF-77FF-4539-A32D-3302B5D9F724}">
      <dsp:nvSpPr>
        <dsp:cNvPr id="0" name=""/>
        <dsp:cNvSpPr/>
      </dsp:nvSpPr>
      <dsp:spPr>
        <a:xfrm rot="5400000">
          <a:off x="-82617" y="4252423"/>
          <a:ext cx="550786" cy="385550"/>
        </a:xfrm>
        <a:prstGeom prst="chevron">
          <a:avLst/>
        </a:prstGeom>
        <a:gradFill rotWithShape="0">
          <a:gsLst>
            <a:gs pos="0">
              <a:schemeClr val="accent3">
                <a:hueOff val="4047326"/>
                <a:satOff val="-21697"/>
                <a:lumOff val="-2917"/>
                <a:alphaOff val="0"/>
                <a:lumMod val="95000"/>
              </a:schemeClr>
            </a:gs>
            <a:gs pos="100000">
              <a:schemeClr val="accent3">
                <a:hueOff val="4047326"/>
                <a:satOff val="-21697"/>
                <a:lumOff val="-2917"/>
                <a:alphaOff val="0"/>
                <a:shade val="82000"/>
                <a:satMod val="125000"/>
                <a:lumMod val="74000"/>
              </a:schemeClr>
            </a:gs>
          </a:gsLst>
          <a:lin ang="5400000" scaled="0"/>
        </a:gradFill>
        <a:ln w="9525" cap="flat" cmpd="sng" algn="ctr">
          <a:solidFill>
            <a:schemeClr val="accent3">
              <a:hueOff val="4047326"/>
              <a:satOff val="-21697"/>
              <a:lumOff val="-2917"/>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b="1" i="1" kern="1200" dirty="0" smtClean="0">
            <a:latin typeface="Times New Roman" pitchFamily="18" charset="0"/>
            <a:cs typeface="Times New Roman" pitchFamily="18" charset="0"/>
          </a:endParaRPr>
        </a:p>
      </dsp:txBody>
      <dsp:txXfrm rot="-5400000">
        <a:off x="1" y="4362580"/>
        <a:ext cx="385550" cy="165236"/>
      </dsp:txXfrm>
    </dsp:sp>
    <dsp:sp modelId="{027C8995-4972-46A8-A0E4-9B37409AAFC5}">
      <dsp:nvSpPr>
        <dsp:cNvPr id="0" name=""/>
        <dsp:cNvSpPr/>
      </dsp:nvSpPr>
      <dsp:spPr>
        <a:xfrm rot="5400000">
          <a:off x="4267082" y="200156"/>
          <a:ext cx="461984" cy="8225049"/>
        </a:xfrm>
        <a:prstGeom prst="round2SameRect">
          <a:avLst/>
        </a:prstGeom>
        <a:solidFill>
          <a:schemeClr val="lt1">
            <a:alpha val="90000"/>
            <a:hueOff val="0"/>
            <a:satOff val="0"/>
            <a:lumOff val="0"/>
            <a:alphaOff val="0"/>
          </a:schemeClr>
        </a:solidFill>
        <a:ln w="9525" cap="flat" cmpd="sng" algn="ctr">
          <a:solidFill>
            <a:schemeClr val="accent3">
              <a:hueOff val="4047326"/>
              <a:satOff val="-21697"/>
              <a:lumOff val="-2917"/>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регламентация процедур контроля, учета и оценки эффективности налоговых льгот на основе концепции «налоговых расходов», развития механизма и методики оценки их эффективности;</a:t>
          </a:r>
          <a:endParaRPr lang="ru-RU" sz="1200" b="1" i="1" kern="1200" dirty="0">
            <a:latin typeface="Times New Roman" panose="02020603050405020304" pitchFamily="18" charset="0"/>
            <a:cs typeface="Times New Roman" panose="02020603050405020304" pitchFamily="18" charset="0"/>
          </a:endParaRPr>
        </a:p>
      </dsp:txBody>
      <dsp:txXfrm rot="-5400000">
        <a:off x="385550" y="4104240"/>
        <a:ext cx="8202497" cy="416880"/>
      </dsp:txXfrm>
    </dsp:sp>
    <dsp:sp modelId="{916754CE-2B94-42C9-8036-A1C5476F9C23}">
      <dsp:nvSpPr>
        <dsp:cNvPr id="0" name=""/>
        <dsp:cNvSpPr/>
      </dsp:nvSpPr>
      <dsp:spPr>
        <a:xfrm rot="5400000">
          <a:off x="-82617" y="4789631"/>
          <a:ext cx="550786" cy="385550"/>
        </a:xfrm>
        <a:prstGeom prst="chevron">
          <a:avLst/>
        </a:prstGeom>
        <a:gradFill rotWithShape="0">
          <a:gsLst>
            <a:gs pos="0">
              <a:schemeClr val="accent3">
                <a:hueOff val="4625516"/>
                <a:satOff val="-24796"/>
                <a:lumOff val="-3334"/>
                <a:alphaOff val="0"/>
                <a:lumMod val="95000"/>
              </a:schemeClr>
            </a:gs>
            <a:gs pos="100000">
              <a:schemeClr val="accent3">
                <a:hueOff val="4625516"/>
                <a:satOff val="-24796"/>
                <a:lumOff val="-3334"/>
                <a:alphaOff val="0"/>
                <a:shade val="82000"/>
                <a:satMod val="125000"/>
                <a:lumMod val="74000"/>
              </a:schemeClr>
            </a:gs>
          </a:gsLst>
          <a:lin ang="5400000" scaled="0"/>
        </a:gradFill>
        <a:ln w="9525" cap="flat" cmpd="sng" algn="ctr">
          <a:solidFill>
            <a:schemeClr val="accent3">
              <a:hueOff val="4625516"/>
              <a:satOff val="-24796"/>
              <a:lumOff val="-3334"/>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ru-RU" sz="1100" kern="1200" dirty="0"/>
        </a:p>
      </dsp:txBody>
      <dsp:txXfrm rot="-5400000">
        <a:off x="1" y="4899788"/>
        <a:ext cx="385550" cy="165236"/>
      </dsp:txXfrm>
    </dsp:sp>
    <dsp:sp modelId="{F97E809F-F3D3-441B-B12B-F6E4C020C3E2}">
      <dsp:nvSpPr>
        <dsp:cNvPr id="0" name=""/>
        <dsp:cNvSpPr/>
      </dsp:nvSpPr>
      <dsp:spPr>
        <a:xfrm rot="5400000">
          <a:off x="4172020" y="861333"/>
          <a:ext cx="631875" cy="8161058"/>
        </a:xfrm>
        <a:prstGeom prst="round2SameRect">
          <a:avLst/>
        </a:prstGeom>
        <a:solidFill>
          <a:schemeClr val="lt1">
            <a:alpha val="90000"/>
            <a:hueOff val="0"/>
            <a:satOff val="0"/>
            <a:lumOff val="0"/>
            <a:alphaOff val="0"/>
          </a:schemeClr>
        </a:solidFill>
        <a:ln w="9525" cap="flat" cmpd="sng" algn="ctr">
          <a:solidFill>
            <a:schemeClr val="accent3">
              <a:hueOff val="4625516"/>
              <a:satOff val="-24796"/>
              <a:lumOff val="-3334"/>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продолжение реализации эффективной и сбалансированной налоговой политики, обеспечивающей сохранение стабильных налоговых условий, в том числе по специальным налоговым режимам, повышение эффективности применения стимулирующих налоговых мер с учетом результатов оценки их эффективности;</a:t>
          </a:r>
          <a:endParaRPr lang="ru-RU" sz="1200" b="1" i="1" kern="1200" dirty="0">
            <a:latin typeface="Times New Roman" panose="02020603050405020304" pitchFamily="18" charset="0"/>
            <a:cs typeface="Times New Roman" panose="02020603050405020304" pitchFamily="18" charset="0"/>
          </a:endParaRPr>
        </a:p>
      </dsp:txBody>
      <dsp:txXfrm rot="-5400000">
        <a:off x="407429" y="4656770"/>
        <a:ext cx="8130212" cy="5701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107AA-FD99-46AA-95B7-4C85171CE142}">
      <dsp:nvSpPr>
        <dsp:cNvPr id="0" name=""/>
        <dsp:cNvSpPr/>
      </dsp:nvSpPr>
      <dsp:spPr>
        <a:xfrm>
          <a:off x="551421" y="591756"/>
          <a:ext cx="2015109" cy="69982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5D94704B-7532-4264-BE99-409D9075BDC5}">
      <dsp:nvSpPr>
        <dsp:cNvPr id="0" name=""/>
        <dsp:cNvSpPr/>
      </dsp:nvSpPr>
      <dsp:spPr>
        <a:xfrm>
          <a:off x="1366837" y="2305380"/>
          <a:ext cx="390525" cy="249936"/>
        </a:xfrm>
        <a:prstGeom prst="downArrow">
          <a:avLst/>
        </a:prstGeom>
        <a:solidFill>
          <a:schemeClr val="tx2">
            <a:lumMod val="60000"/>
            <a:lumOff val="40000"/>
          </a:schemeClr>
        </a:solidFill>
        <a:ln>
          <a:noFill/>
        </a:ln>
        <a:effectLst>
          <a:reflection blurRad="38100" stA="26000" endPos="23000" dist="25400" dir="5400000" sy="-100000" rotWithShape="0"/>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EC405ED0-B7D6-4A6B-ADC0-348419AEE70B}">
      <dsp:nvSpPr>
        <dsp:cNvPr id="0" name=""/>
        <dsp:cNvSpPr/>
      </dsp:nvSpPr>
      <dsp:spPr>
        <a:xfrm>
          <a:off x="640867" y="2514275"/>
          <a:ext cx="1874520" cy="468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Федеральный</a:t>
          </a:r>
        </a:p>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бюджет</a:t>
          </a:r>
          <a:endParaRPr lang="ru-RU" sz="1400" b="1" kern="1200" dirty="0">
            <a:solidFill>
              <a:schemeClr val="tx1"/>
            </a:solidFill>
            <a:latin typeface="Times New Roman" pitchFamily="18" charset="0"/>
            <a:cs typeface="Times New Roman" pitchFamily="18" charset="0"/>
          </a:endParaRPr>
        </a:p>
      </dsp:txBody>
      <dsp:txXfrm>
        <a:off x="640867" y="2514275"/>
        <a:ext cx="1874520" cy="468630"/>
      </dsp:txXfrm>
    </dsp:sp>
    <dsp:sp modelId="{04BB68F1-4E3E-4811-A90D-1B5F2555A17B}">
      <dsp:nvSpPr>
        <dsp:cNvPr id="0" name=""/>
        <dsp:cNvSpPr/>
      </dsp:nvSpPr>
      <dsp:spPr>
        <a:xfrm>
          <a:off x="468629" y="505840"/>
          <a:ext cx="2186940" cy="174955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524522" y="469963"/>
          <a:ext cx="1916811" cy="665683"/>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1295400" y="2133599"/>
          <a:ext cx="371475" cy="286669"/>
        </a:xfrm>
        <a:prstGeom prst="downArrow">
          <a:avLst/>
        </a:prstGeom>
        <a:solidFill>
          <a:schemeClr val="tx2">
            <a:lumMod val="60000"/>
            <a:lumOff val="40000"/>
          </a:schemeClr>
        </a:solidFill>
        <a:ln>
          <a:noFill/>
        </a:ln>
        <a:effectLst>
          <a:reflection blurRad="38100" stA="26000" endPos="23000" dist="25400" dir="5400000" sy="-100000" rotWithShape="0"/>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594359" y="2290190"/>
          <a:ext cx="1783080" cy="445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 УР</a:t>
          </a:r>
          <a:endParaRPr lang="ru-RU" sz="1400" b="1" kern="1200" dirty="0">
            <a:latin typeface="Times New Roman" pitchFamily="18" charset="0"/>
            <a:cs typeface="Times New Roman" pitchFamily="18" charset="0"/>
          </a:endParaRPr>
        </a:p>
      </dsp:txBody>
      <dsp:txXfrm>
        <a:off x="594359" y="2290190"/>
        <a:ext cx="1783080" cy="445770"/>
      </dsp:txXfrm>
    </dsp:sp>
    <dsp:sp modelId="{87AB5988-44A4-4DC5-810A-B411AE9EE971}">
      <dsp:nvSpPr>
        <dsp:cNvPr id="0" name=""/>
        <dsp:cNvSpPr/>
      </dsp:nvSpPr>
      <dsp:spPr>
        <a:xfrm>
          <a:off x="1221409" y="1187058"/>
          <a:ext cx="668655" cy="668655"/>
        </a:xfrm>
        <a:prstGeom prst="ellipse">
          <a:avLst/>
        </a:prstGeom>
        <a:gradFill rotWithShape="0">
          <a:gsLst>
            <a:gs pos="0">
              <a:srgbClr val="FFFF00"/>
            </a:gs>
            <a:gs pos="100000">
              <a:schemeClr val="accent1">
                <a:hueOff val="0"/>
                <a:satOff val="0"/>
                <a:lumOff val="0"/>
                <a:alphaOff val="0"/>
                <a:shade val="76000"/>
                <a:lumMod val="90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100%</a:t>
          </a:r>
          <a:endParaRPr lang="ru-RU" sz="1400" b="1" kern="1200" dirty="0">
            <a:solidFill>
              <a:schemeClr val="tx1"/>
            </a:solidFill>
          </a:endParaRPr>
        </a:p>
      </dsp:txBody>
      <dsp:txXfrm>
        <a:off x="1319331" y="1284980"/>
        <a:ext cx="472811" cy="472811"/>
      </dsp:txXfrm>
    </dsp:sp>
    <dsp:sp modelId="{86618C87-F85A-4D75-BCFE-1828FBF6A733}">
      <dsp:nvSpPr>
        <dsp:cNvPr id="0" name=""/>
        <dsp:cNvSpPr/>
      </dsp:nvSpPr>
      <dsp:spPr>
        <a:xfrm>
          <a:off x="742949" y="685418"/>
          <a:ext cx="668655" cy="668655"/>
        </a:xfrm>
        <a:prstGeom prst="ellipse">
          <a:avLst/>
        </a:prstGeom>
        <a:solidFill>
          <a:srgbClr val="00B0F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30%</a:t>
          </a:r>
          <a:endParaRPr lang="ru-RU" sz="1400" b="1" kern="1200" dirty="0">
            <a:solidFill>
              <a:schemeClr val="tx1"/>
            </a:solidFill>
          </a:endParaRPr>
        </a:p>
      </dsp:txBody>
      <dsp:txXfrm>
        <a:off x="840871" y="783340"/>
        <a:ext cx="472811" cy="472811"/>
      </dsp:txXfrm>
    </dsp:sp>
    <dsp:sp modelId="{BEA1D0D8-9759-4B76-BBE9-738E83B9EB81}">
      <dsp:nvSpPr>
        <dsp:cNvPr id="0" name=""/>
        <dsp:cNvSpPr/>
      </dsp:nvSpPr>
      <dsp:spPr>
        <a:xfrm>
          <a:off x="457190" y="457203"/>
          <a:ext cx="2080260" cy="166420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drawing1.xml><?xml version="1.0" encoding="utf-8"?>
<c:userShapes xmlns:c="http://schemas.openxmlformats.org/drawingml/2006/chart">
  <cdr:relSizeAnchor xmlns:cdr="http://schemas.openxmlformats.org/drawingml/2006/chartDrawing">
    <cdr:from>
      <cdr:x>0.83114</cdr:x>
      <cdr:y>0.20192</cdr:y>
    </cdr:from>
    <cdr:to>
      <cdr:x>0.85651</cdr:x>
      <cdr:y>0.39966</cdr:y>
    </cdr:to>
    <cdr:sp macro="" textlink="">
      <cdr:nvSpPr>
        <cdr:cNvPr id="2" name="Правая фигурная скобка 1"/>
        <cdr:cNvSpPr/>
      </cdr:nvSpPr>
      <cdr:spPr>
        <a:xfrm xmlns:a="http://schemas.openxmlformats.org/drawingml/2006/main">
          <a:off x="6903244" y="1092408"/>
          <a:ext cx="210718" cy="1069813"/>
        </a:xfrm>
        <a:prstGeom xmlns:a="http://schemas.openxmlformats.org/drawingml/2006/main" prst="rightBrace">
          <a:avLst>
            <a:gd name="adj1" fmla="val 0"/>
            <a:gd name="adj2" fmla="val 50000"/>
          </a:avLst>
        </a:prstGeom>
        <a:ln xmlns:a="http://schemas.openxmlformats.org/drawingml/2006/main" w="41275" cmpd="sng">
          <a:headEnd type="stealth"/>
          <a:tailEnd type="stealth"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5" y="2"/>
            <a:ext cx="2945659" cy="496411"/>
          </a:xfrm>
          <a:prstGeom prst="rect">
            <a:avLst/>
          </a:prstGeom>
        </p:spPr>
        <p:txBody>
          <a:bodyPr vert="horz" lIns="91440" tIns="45720" rIns="91440" bIns="45720" rtlCol="0"/>
          <a:lstStyle>
            <a:lvl1pPr algn="r">
              <a:defRPr sz="1200"/>
            </a:lvl1pPr>
          </a:lstStyle>
          <a:p>
            <a:fld id="{E59378AE-47F6-4CF3-99F7-41DE5E005EA0}" type="datetimeFigureOut">
              <a:rPr lang="ru-RU" smtClean="0"/>
              <a:pPr/>
              <a:t>14.04.2023</a:t>
            </a:fld>
            <a:endParaRPr lang="ru-RU" dirty="0"/>
          </a:p>
        </p:txBody>
      </p:sp>
      <p:sp>
        <p:nvSpPr>
          <p:cNvPr id="4" name="Образ слайда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30092"/>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5" y="9430092"/>
            <a:ext cx="2945659" cy="496411"/>
          </a:xfrm>
          <a:prstGeom prst="rect">
            <a:avLst/>
          </a:prstGeom>
        </p:spPr>
        <p:txBody>
          <a:bodyPr vert="horz" lIns="91440" tIns="45720" rIns="91440" bIns="45720" rtlCol="0" anchor="b"/>
          <a:lstStyle>
            <a:lvl1pPr algn="r">
              <a:defRPr sz="1200"/>
            </a:lvl1pPr>
          </a:lstStyle>
          <a:p>
            <a:fld id="{8BB52F5E-54B1-493C-A8EC-56FCA59DDC22}" type="slidenum">
              <a:rPr lang="ru-RU" smtClean="0"/>
              <a:pPr/>
              <a:t>‹#›</a:t>
            </a:fld>
            <a:endParaRPr lang="ru-RU" dirty="0"/>
          </a:p>
        </p:txBody>
      </p:sp>
    </p:spTree>
    <p:extLst>
      <p:ext uri="{BB962C8B-B14F-4D97-AF65-F5344CB8AC3E}">
        <p14:creationId xmlns:p14="http://schemas.microsoft.com/office/powerpoint/2010/main" val="15386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6</a:t>
            </a:fld>
            <a:endParaRPr lang="ru-RU" dirty="0"/>
          </a:p>
        </p:txBody>
      </p:sp>
    </p:spTree>
    <p:extLst>
      <p:ext uri="{BB962C8B-B14F-4D97-AF65-F5344CB8AC3E}">
        <p14:creationId xmlns:p14="http://schemas.microsoft.com/office/powerpoint/2010/main" val="2187554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36</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37</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39</a:t>
            </a:fld>
            <a:endParaRPr lang="ru-RU" dirty="0"/>
          </a:p>
        </p:txBody>
      </p:sp>
    </p:spTree>
    <p:extLst>
      <p:ext uri="{BB962C8B-B14F-4D97-AF65-F5344CB8AC3E}">
        <p14:creationId xmlns:p14="http://schemas.microsoft.com/office/powerpoint/2010/main" val="155981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13</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1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8BB52F5E-54B1-493C-A8EC-56FCA59DDC22}" type="slidenum">
              <a:rPr lang="ru-RU" smtClean="0"/>
              <a:pPr/>
              <a:t>14</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15</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22</a:t>
            </a:fld>
            <a:endParaRPr lang="ru-RU" dirty="0"/>
          </a:p>
        </p:txBody>
      </p:sp>
    </p:spTree>
    <p:extLst>
      <p:ext uri="{BB962C8B-B14F-4D97-AF65-F5344CB8AC3E}">
        <p14:creationId xmlns:p14="http://schemas.microsoft.com/office/powerpoint/2010/main" val="287856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24</a:t>
            </a:fld>
            <a:endParaRPr lang="ru-RU" dirty="0"/>
          </a:p>
        </p:txBody>
      </p:sp>
    </p:spTree>
    <p:extLst>
      <p:ext uri="{BB962C8B-B14F-4D97-AF65-F5344CB8AC3E}">
        <p14:creationId xmlns:p14="http://schemas.microsoft.com/office/powerpoint/2010/main" val="241019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25</a:t>
            </a:fld>
            <a:endParaRPr lang="ru-RU" dirty="0"/>
          </a:p>
        </p:txBody>
      </p:sp>
    </p:spTree>
    <p:extLst>
      <p:ext uri="{BB962C8B-B14F-4D97-AF65-F5344CB8AC3E}">
        <p14:creationId xmlns:p14="http://schemas.microsoft.com/office/powerpoint/2010/main" val="4190667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28</a:t>
            </a:fld>
            <a:endParaRPr lang="ru-RU" dirty="0"/>
          </a:p>
        </p:txBody>
      </p:sp>
    </p:spTree>
    <p:extLst>
      <p:ext uri="{BB962C8B-B14F-4D97-AF65-F5344CB8AC3E}">
        <p14:creationId xmlns:p14="http://schemas.microsoft.com/office/powerpoint/2010/main" val="42212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30</a:t>
            </a:fld>
            <a:endParaRPr lang="ru-RU" dirty="0"/>
          </a:p>
        </p:txBody>
      </p:sp>
    </p:spTree>
    <p:extLst>
      <p:ext uri="{BB962C8B-B14F-4D97-AF65-F5344CB8AC3E}">
        <p14:creationId xmlns:p14="http://schemas.microsoft.com/office/powerpoint/2010/main" val="2274986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A8B44B4-8A59-4247-A73F-0EA3BD31722C}" type="slidenum">
              <a:rPr lang="ru-RU" altLang="en-US" smtClean="0"/>
              <a:pPr>
                <a:defRPr/>
              </a:pPr>
              <a:t>‹#›</a:t>
            </a:fld>
            <a:endParaRPr lang="ru-RU" alt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058C3DF0-3E39-41C6-AF0A-F4DE5BCA67E3}"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A740945-AE74-4E97-BC73-8B93EA020ED2}"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1D9BE2-D30B-476E-B33D-EECC05711F8D}" type="slidenum">
              <a:rPr lang="ru-RU" altLang="en-US"/>
              <a:pPr>
                <a:defRPr/>
              </a:pPr>
              <a:t>‹#›</a:t>
            </a:fld>
            <a:endParaRPr lang="ru-RU" altLang="en-US" dirty="0"/>
          </a:p>
        </p:txBody>
      </p:sp>
    </p:spTree>
    <p:extLst>
      <p:ext uri="{BB962C8B-B14F-4D97-AF65-F5344CB8AC3E}">
        <p14:creationId xmlns:p14="http://schemas.microsoft.com/office/powerpoint/2010/main" val="275262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E02ED3D-AE6F-4B50-891F-AF21B83345F3}" type="slidenum">
              <a:rPr lang="ru-RU" altLang="en-US" smtClean="0"/>
              <a:pPr>
                <a:defRPr/>
              </a:pPr>
              <a:t>‹#›</a:t>
            </a:fld>
            <a:endParaRPr lang="ru-RU" alt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D68C0DED-1D59-4565-971A-72EFE641D4CE}"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05440551-6719-423A-A66C-EADCFD3CF8BE}" type="slidenum">
              <a:rPr lang="ru-RU" altLang="en-US" smtClean="0"/>
              <a:pPr>
                <a:defRPr/>
              </a:pPr>
              <a:t>‹#›</a:t>
            </a:fld>
            <a:endParaRPr lang="ru-RU" alt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ltLang="en-US" dirty="0"/>
          </a:p>
        </p:txBody>
      </p:sp>
      <p:sp>
        <p:nvSpPr>
          <p:cNvPr id="8" name="Footer Placeholder 7"/>
          <p:cNvSpPr>
            <a:spLocks noGrp="1"/>
          </p:cNvSpPr>
          <p:nvPr>
            <p:ph type="ftr" sz="quarter" idx="11"/>
          </p:nvPr>
        </p:nvSpPr>
        <p:spPr/>
        <p:txBody>
          <a:bodyPr/>
          <a:lstStyle/>
          <a:p>
            <a:pPr>
              <a:defRPr/>
            </a:pPr>
            <a:endParaRPr lang="ru-RU" altLang="en-US" dirty="0"/>
          </a:p>
        </p:txBody>
      </p:sp>
      <p:sp>
        <p:nvSpPr>
          <p:cNvPr id="9" name="Slide Number Placeholder 8"/>
          <p:cNvSpPr>
            <a:spLocks noGrp="1"/>
          </p:cNvSpPr>
          <p:nvPr>
            <p:ph type="sldNum" sz="quarter" idx="12"/>
          </p:nvPr>
        </p:nvSpPr>
        <p:spPr/>
        <p:txBody>
          <a:bodyPr/>
          <a:lstStyle/>
          <a:p>
            <a:pPr>
              <a:defRPr/>
            </a:pPr>
            <a:fld id="{8AA23E2B-451B-462D-9AA6-D649AC1A16B2}" type="slidenum">
              <a:rPr lang="ru-RU" altLang="en-US" smtClean="0"/>
              <a:pPr>
                <a:defRPr/>
              </a:pPr>
              <a:t>‹#›</a:t>
            </a:fld>
            <a:endParaRPr lang="ru-RU" alt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ltLang="en-US" dirty="0"/>
          </a:p>
        </p:txBody>
      </p:sp>
      <p:sp>
        <p:nvSpPr>
          <p:cNvPr id="4" name="Footer Placeholder 3"/>
          <p:cNvSpPr>
            <a:spLocks noGrp="1"/>
          </p:cNvSpPr>
          <p:nvPr>
            <p:ph type="ftr" sz="quarter" idx="11"/>
          </p:nvPr>
        </p:nvSpPr>
        <p:spPr/>
        <p:txBody>
          <a:bodyPr/>
          <a:lstStyle/>
          <a:p>
            <a:pPr>
              <a:defRPr/>
            </a:pPr>
            <a:endParaRPr lang="ru-RU" altLang="en-US" dirty="0"/>
          </a:p>
        </p:txBody>
      </p:sp>
      <p:sp>
        <p:nvSpPr>
          <p:cNvPr id="5" name="Slide Number Placeholder 4"/>
          <p:cNvSpPr>
            <a:spLocks noGrp="1"/>
          </p:cNvSpPr>
          <p:nvPr>
            <p:ph type="sldNum" sz="quarter" idx="12"/>
          </p:nvPr>
        </p:nvSpPr>
        <p:spPr/>
        <p:txBody>
          <a:bodyPr/>
          <a:lstStyle/>
          <a:p>
            <a:pPr>
              <a:defRPr/>
            </a:pPr>
            <a:fld id="{D33286FB-90DD-4C52-BDAA-6C75EDF76CF8}"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ltLang="en-US" dirty="0"/>
          </a:p>
        </p:txBody>
      </p:sp>
      <p:sp>
        <p:nvSpPr>
          <p:cNvPr id="3" name="Footer Placeholder 2"/>
          <p:cNvSpPr>
            <a:spLocks noGrp="1"/>
          </p:cNvSpPr>
          <p:nvPr>
            <p:ph type="ftr" sz="quarter" idx="11"/>
          </p:nvPr>
        </p:nvSpPr>
        <p:spPr/>
        <p:txBody>
          <a:bodyPr/>
          <a:lstStyle/>
          <a:p>
            <a:pPr>
              <a:defRPr/>
            </a:pPr>
            <a:endParaRPr lang="ru-RU" altLang="en-US" dirty="0"/>
          </a:p>
        </p:txBody>
      </p:sp>
      <p:sp>
        <p:nvSpPr>
          <p:cNvPr id="4" name="Slide Number Placeholder 3"/>
          <p:cNvSpPr>
            <a:spLocks noGrp="1"/>
          </p:cNvSpPr>
          <p:nvPr>
            <p:ph type="sldNum" sz="quarter" idx="12"/>
          </p:nvPr>
        </p:nvSpPr>
        <p:spPr/>
        <p:txBody>
          <a:bodyPr/>
          <a:lstStyle/>
          <a:p>
            <a:pPr>
              <a:defRPr/>
            </a:pPr>
            <a:fld id="{DECA5CD5-649D-499F-9CFC-13BE9103EA33}"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5008EA64-D86A-4AB4-8F7C-B33916CCFDE3}"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94713FA5-84CB-4ECE-A5D5-BD24261976F3}" type="slidenum">
              <a:rPr lang="ru-RU" altLang="en-US" smtClean="0"/>
              <a:pPr>
                <a:defRPr/>
              </a:pPr>
              <a:t>‹#›</a:t>
            </a:fld>
            <a:endParaRPr lang="ru-RU" alt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ru-RU" alt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lt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657C1408-2C2B-4E95-8ED4-2A456171D074}" type="slidenum">
              <a:rPr lang="ru-RU" altLang="en-US" smtClean="0"/>
              <a:pPr>
                <a:defRPr/>
              </a:pPr>
              <a:t>‹#›</a:t>
            </a:fld>
            <a:endParaRPr lang="ru-RU" altLang="en-US" dirty="0"/>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image" Target="../media/image2.png"/><Relationship Id="rId4" Type="http://schemas.openxmlformats.org/officeDocument/2006/relationships/hyperlink" Target="mailto:rfompurga@udm.net"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image" Target="../media/image2.png"/><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2.xml"/><Relationship Id="rId7" Type="http://schemas.openxmlformats.org/officeDocument/2006/relationships/image" Target="../media/image16.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openxmlformats.org/officeDocument/2006/relationships/image" Target="../media/image2.png"/><Relationship Id="rId5" Type="http://schemas.openxmlformats.org/officeDocument/2006/relationships/diagramColors" Target="../diagrams/colors12.xml"/><Relationship Id="rId10" Type="http://schemas.openxmlformats.org/officeDocument/2006/relationships/image" Target="../media/image19.jpeg"/><Relationship Id="rId4" Type="http://schemas.openxmlformats.org/officeDocument/2006/relationships/diagramQuickStyle" Target="../diagrams/quickStyle12.xml"/><Relationship Id="rId9"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18" Type="http://schemas.openxmlformats.org/officeDocument/2006/relationships/diagramLayout" Target="../diagrams/layout16.xml"/><Relationship Id="rId3" Type="http://schemas.openxmlformats.org/officeDocument/2006/relationships/diagramLayout" Target="../diagrams/layout13.xml"/><Relationship Id="rId21" Type="http://schemas.microsoft.com/office/2007/relationships/diagramDrawing" Target="../diagrams/drawing16.xml"/><Relationship Id="rId7" Type="http://schemas.openxmlformats.org/officeDocument/2006/relationships/diagramData" Target="../diagrams/data14.xml"/><Relationship Id="rId12" Type="http://schemas.openxmlformats.org/officeDocument/2006/relationships/diagramData" Target="../diagrams/data15.xml"/><Relationship Id="rId17" Type="http://schemas.openxmlformats.org/officeDocument/2006/relationships/diagramData" Target="../diagrams/data16.xml"/><Relationship Id="rId2" Type="http://schemas.openxmlformats.org/officeDocument/2006/relationships/diagramData" Target="../diagrams/data13.xml"/><Relationship Id="rId16" Type="http://schemas.microsoft.com/office/2007/relationships/diagramDrawing" Target="../diagrams/drawing15.xml"/><Relationship Id="rId20" Type="http://schemas.openxmlformats.org/officeDocument/2006/relationships/diagramColors" Target="../diagrams/colors16.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19" Type="http://schemas.openxmlformats.org/officeDocument/2006/relationships/diagramQuickStyle" Target="../diagrams/quickStyle16.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 Id="rId22"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17.xml"/><Relationship Id="rId7" Type="http://schemas.openxmlformats.org/officeDocument/2006/relationships/image" Target="../media/image20.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10" Type="http://schemas.openxmlformats.org/officeDocument/2006/relationships/image" Target="../media/image2.png"/><Relationship Id="rId4" Type="http://schemas.openxmlformats.org/officeDocument/2006/relationships/diagramQuickStyle" Target="../diagrams/quickStyle17.xml"/><Relationship Id="rId9" Type="http://schemas.openxmlformats.org/officeDocument/2006/relationships/image" Target="../media/image22.jpeg"/></Relationships>
</file>

<file path=ppt/slides/_rels/slide3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18.xml"/><Relationship Id="rId7" Type="http://schemas.openxmlformats.org/officeDocument/2006/relationships/image" Target="../media/image23.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10" Type="http://schemas.openxmlformats.org/officeDocument/2006/relationships/image" Target="../media/image2.png"/><Relationship Id="rId4" Type="http://schemas.openxmlformats.org/officeDocument/2006/relationships/diagramQuickStyle" Target="../diagrams/quickStyle18.xml"/><Relationship Id="rId9" Type="http://schemas.openxmlformats.org/officeDocument/2006/relationships/image" Target="../media/image25.jpeg"/></Relationships>
</file>

<file path=ppt/slides/_rels/slide3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19.xml"/><Relationship Id="rId7" Type="http://schemas.openxmlformats.org/officeDocument/2006/relationships/image" Target="../media/image26.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10" Type="http://schemas.openxmlformats.org/officeDocument/2006/relationships/image" Target="../media/image2.png"/><Relationship Id="rId4" Type="http://schemas.openxmlformats.org/officeDocument/2006/relationships/diagramQuickStyle" Target="../diagrams/quickStyle19.xml"/><Relationship Id="rId9"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3144" y="304800"/>
            <a:ext cx="8686800" cy="838200"/>
          </a:xfrm>
          <a:noFill/>
          <a:ln>
            <a:solidFill>
              <a:schemeClr val="accent1">
                <a:alpha val="0"/>
              </a:schemeClr>
            </a:solidFill>
          </a:ln>
          <a:scene3d>
            <a:camera prst="orthographicFront"/>
            <a:lightRig rig="threePt" dir="t"/>
          </a:scene3d>
          <a:sp3d>
            <a:bevelT/>
          </a:sp3d>
        </p:spPr>
        <p:txBody>
          <a:bodyPr>
            <a:noAutofit/>
          </a:bodyPr>
          <a:lstStyle/>
          <a:p>
            <a:pPr marL="0" indent="0" algn="ctr" eaLnBrk="1" hangingPunct="1">
              <a:lnSpc>
                <a:spcPct val="70000"/>
              </a:lnSpc>
              <a:buNone/>
            </a:pPr>
            <a:r>
              <a:rPr lang="ru-RU" sz="2400" b="1" i="1" dirty="0" smtClean="0">
                <a:solidFill>
                  <a:schemeClr val="tx1"/>
                </a:solidFill>
                <a:effectLst/>
                <a:latin typeface="Times New Roman" pitchFamily="18" charset="0"/>
              </a:rPr>
              <a:t>Муниципальное образование </a:t>
            </a:r>
            <a:br>
              <a:rPr lang="ru-RU" sz="2400" b="1" i="1" dirty="0" smtClean="0">
                <a:solidFill>
                  <a:schemeClr val="tx1"/>
                </a:solidFill>
                <a:effectLst/>
                <a:latin typeface="Times New Roman" pitchFamily="18" charset="0"/>
              </a:rPr>
            </a:br>
            <a:r>
              <a:rPr lang="ru-RU" sz="2400" b="1" i="1" dirty="0" smtClean="0">
                <a:solidFill>
                  <a:schemeClr val="tx1"/>
                </a:solidFill>
                <a:effectLst/>
                <a:latin typeface="Times New Roman" pitchFamily="18" charset="0"/>
              </a:rPr>
              <a:t>«Муниципальный округ </a:t>
            </a:r>
            <a:r>
              <a:rPr lang="ru-RU" sz="2400" b="1" i="1" dirty="0" err="1" smtClean="0">
                <a:solidFill>
                  <a:schemeClr val="tx1"/>
                </a:solidFill>
                <a:effectLst/>
                <a:latin typeface="Times New Roman" pitchFamily="18" charset="0"/>
              </a:rPr>
              <a:t>Малопургинский</a:t>
            </a:r>
            <a:r>
              <a:rPr lang="ru-RU" sz="2400" b="1" i="1" dirty="0" smtClean="0">
                <a:solidFill>
                  <a:schemeClr val="tx1"/>
                </a:solidFill>
                <a:effectLst/>
                <a:latin typeface="Times New Roman" pitchFamily="18" charset="0"/>
              </a:rPr>
              <a:t> район </a:t>
            </a:r>
            <a:br>
              <a:rPr lang="ru-RU" sz="2400" b="1" i="1" dirty="0" smtClean="0">
                <a:solidFill>
                  <a:schemeClr val="tx1"/>
                </a:solidFill>
                <a:effectLst/>
                <a:latin typeface="Times New Roman" pitchFamily="18" charset="0"/>
              </a:rPr>
            </a:br>
            <a:r>
              <a:rPr lang="ru-RU" sz="2400" b="1" i="1" dirty="0" smtClean="0">
                <a:solidFill>
                  <a:schemeClr val="tx1"/>
                </a:solidFill>
                <a:effectLst/>
                <a:latin typeface="Times New Roman" pitchFamily="18" charset="0"/>
              </a:rPr>
              <a:t>Удмуртской Республики»</a:t>
            </a:r>
          </a:p>
        </p:txBody>
      </p:sp>
      <p:sp>
        <p:nvSpPr>
          <p:cNvPr id="3075" name="Rectangle 4"/>
          <p:cNvSpPr>
            <a:spLocks noGrp="1" noChangeArrowheads="1"/>
          </p:cNvSpPr>
          <p:nvPr>
            <p:ph sz="quarter" idx="13"/>
          </p:nvPr>
        </p:nvSpPr>
        <p:spPr>
          <a:xfrm>
            <a:off x="304800" y="1219201"/>
            <a:ext cx="8610600" cy="4038600"/>
          </a:xfrm>
          <a:noFill/>
          <a:scene3d>
            <a:camera prst="orthographicFront"/>
            <a:lightRig rig="threePt" dir="t"/>
          </a:scene3d>
          <a:sp3d>
            <a:bevelT/>
          </a:sp3d>
        </p:spPr>
        <p:txBody>
          <a:bodyPr>
            <a:normAutofit fontScale="77500" lnSpcReduction="20000"/>
          </a:bodyPr>
          <a:lstStyle/>
          <a:p>
            <a:pPr eaLnBrk="1" hangingPunct="1">
              <a:buFont typeface="Wingdings" pitchFamily="2" charset="2"/>
              <a:buNone/>
            </a:pPr>
            <a:endParaRPr lang="ru-RU" dirty="0" smtClean="0">
              <a:solidFill>
                <a:srgbClr val="FF3300"/>
              </a:solidFill>
            </a:endParaRPr>
          </a:p>
          <a:p>
            <a:pPr eaLnBrk="1" hangingPunct="1">
              <a:buFont typeface="Wingdings" pitchFamily="2" charset="2"/>
              <a:buNone/>
            </a:pPr>
            <a:endParaRPr lang="ru-RU" b="1" dirty="0" smtClean="0">
              <a:solidFill>
                <a:srgbClr val="FF3300"/>
              </a:solidFill>
            </a:endParaRPr>
          </a:p>
          <a:p>
            <a:pPr algn="ctr" eaLnBrk="1" hangingPunct="1">
              <a:buFont typeface="Wingdings" pitchFamily="2" charset="2"/>
              <a:buNone/>
            </a:pPr>
            <a:r>
              <a:rPr lang="ru-RU" b="1" u="sng" dirty="0" smtClean="0">
                <a:solidFill>
                  <a:schemeClr val="tx1"/>
                </a:solidFill>
                <a:latin typeface="Times New Roman" pitchFamily="18" charset="0"/>
              </a:rPr>
              <a:t>БЮДЖЕТ ДЛЯ ГРАЖДАН</a:t>
            </a:r>
          </a:p>
          <a:p>
            <a:pPr algn="ctr" eaLnBrk="1" hangingPunct="1">
              <a:buFont typeface="Wingdings" pitchFamily="2" charset="2"/>
              <a:buNone/>
            </a:pPr>
            <a:r>
              <a:rPr lang="ru-RU" b="1" u="sng" dirty="0" smtClean="0">
                <a:solidFill>
                  <a:schemeClr val="tx1"/>
                </a:solidFill>
                <a:latin typeface="Times New Roman" pitchFamily="18" charset="0"/>
              </a:rPr>
              <a:t> </a:t>
            </a:r>
          </a:p>
          <a:p>
            <a:pPr algn="ctr">
              <a:lnSpc>
                <a:spcPct val="150000"/>
              </a:lnSpc>
              <a:buNone/>
            </a:pPr>
            <a:r>
              <a:rPr lang="ru-RU" b="1" i="1" dirty="0" smtClean="0">
                <a:solidFill>
                  <a:schemeClr val="tx1"/>
                </a:solidFill>
                <a:latin typeface="Times New Roman" pitchFamily="18" charset="0"/>
              </a:rPr>
              <a:t>(Решение </a:t>
            </a:r>
            <a:r>
              <a:rPr lang="ru-RU" b="1" i="1" dirty="0">
                <a:solidFill>
                  <a:schemeClr val="tx1"/>
                </a:solidFill>
                <a:latin typeface="Times New Roman" pitchFamily="18" charset="0"/>
              </a:rPr>
              <a:t>Совета </a:t>
            </a:r>
            <a:r>
              <a:rPr lang="ru-RU" b="1" i="1" dirty="0" smtClean="0">
                <a:solidFill>
                  <a:schemeClr val="tx1"/>
                </a:solidFill>
                <a:latin typeface="Times New Roman" pitchFamily="18" charset="0"/>
              </a:rPr>
              <a:t>депутатов муниципального образования «Муниципальный округ </a:t>
            </a:r>
            <a:r>
              <a:rPr lang="ru-RU" b="1" i="1" dirty="0" err="1" smtClean="0">
                <a:solidFill>
                  <a:schemeClr val="tx1"/>
                </a:solidFill>
                <a:latin typeface="Times New Roman" pitchFamily="18" charset="0"/>
              </a:rPr>
              <a:t>Малопургинский</a:t>
            </a:r>
            <a:r>
              <a:rPr lang="ru-RU" b="1" i="1" dirty="0" smtClean="0">
                <a:solidFill>
                  <a:schemeClr val="tx1"/>
                </a:solidFill>
                <a:latin typeface="Times New Roman" pitchFamily="18" charset="0"/>
              </a:rPr>
              <a:t> район Удмуртской Республики» </a:t>
            </a:r>
            <a:r>
              <a:rPr lang="ru-RU" b="1" i="1" dirty="0">
                <a:solidFill>
                  <a:schemeClr val="tx1"/>
                </a:solidFill>
                <a:latin typeface="Times New Roman" pitchFamily="18" charset="0"/>
              </a:rPr>
              <a:t>от 16 декабря </a:t>
            </a:r>
            <a:r>
              <a:rPr lang="ru-RU" b="1" i="1" dirty="0" smtClean="0">
                <a:solidFill>
                  <a:schemeClr val="tx1"/>
                </a:solidFill>
                <a:latin typeface="Times New Roman" pitchFamily="18" charset="0"/>
              </a:rPr>
              <a:t>2022 </a:t>
            </a:r>
            <a:r>
              <a:rPr lang="ru-RU" b="1" i="1" dirty="0">
                <a:solidFill>
                  <a:schemeClr val="tx1"/>
                </a:solidFill>
                <a:latin typeface="Times New Roman" pitchFamily="18" charset="0"/>
              </a:rPr>
              <a:t>года № </a:t>
            </a:r>
            <a:r>
              <a:rPr lang="ru-RU" b="1" i="1" dirty="0" smtClean="0">
                <a:solidFill>
                  <a:schemeClr val="tx1"/>
                </a:solidFill>
                <a:latin typeface="Times New Roman" pitchFamily="18" charset="0"/>
              </a:rPr>
              <a:t>13-3-235 </a:t>
            </a:r>
          </a:p>
          <a:p>
            <a:pPr algn="ctr">
              <a:lnSpc>
                <a:spcPct val="150000"/>
              </a:lnSpc>
              <a:buNone/>
            </a:pPr>
            <a:r>
              <a:rPr lang="ru-RU" b="1" i="1" dirty="0" smtClean="0">
                <a:solidFill>
                  <a:schemeClr val="tx1"/>
                </a:solidFill>
                <a:latin typeface="Times New Roman" pitchFamily="18" charset="0"/>
              </a:rPr>
              <a:t>«</a:t>
            </a:r>
            <a:r>
              <a:rPr lang="ru-RU" b="1" i="1" dirty="0">
                <a:solidFill>
                  <a:schemeClr val="tx1"/>
                </a:solidFill>
                <a:latin typeface="Times New Roman" pitchFamily="18" charset="0"/>
              </a:rPr>
              <a:t>О бюджете муниципального </a:t>
            </a:r>
            <a:r>
              <a:rPr lang="ru-RU" b="1" i="1" dirty="0" smtClean="0">
                <a:solidFill>
                  <a:schemeClr val="tx1"/>
                </a:solidFill>
                <a:latin typeface="Times New Roman" pitchFamily="18" charset="0"/>
              </a:rPr>
              <a:t>образования «Муниципальный округ </a:t>
            </a:r>
          </a:p>
          <a:p>
            <a:pPr algn="ctr">
              <a:lnSpc>
                <a:spcPct val="150000"/>
              </a:lnSpc>
              <a:buNone/>
            </a:pPr>
            <a:r>
              <a:rPr lang="ru-RU" b="1" i="1" dirty="0" err="1" smtClean="0">
                <a:solidFill>
                  <a:schemeClr val="tx1"/>
                </a:solidFill>
                <a:latin typeface="Times New Roman" pitchFamily="18" charset="0"/>
              </a:rPr>
              <a:t>Малопургинский</a:t>
            </a:r>
            <a:r>
              <a:rPr lang="ru-RU" b="1" i="1" dirty="0" smtClean="0">
                <a:solidFill>
                  <a:schemeClr val="tx1"/>
                </a:solidFill>
                <a:latin typeface="Times New Roman" pitchFamily="18" charset="0"/>
              </a:rPr>
              <a:t> район Удмуртской Республики» </a:t>
            </a:r>
          </a:p>
          <a:p>
            <a:pPr algn="ctr">
              <a:lnSpc>
                <a:spcPct val="150000"/>
              </a:lnSpc>
              <a:buNone/>
            </a:pPr>
            <a:r>
              <a:rPr lang="ru-RU" b="1" i="1" dirty="0" smtClean="0">
                <a:solidFill>
                  <a:schemeClr val="tx1"/>
                </a:solidFill>
                <a:latin typeface="Times New Roman" pitchFamily="18" charset="0"/>
              </a:rPr>
              <a:t>на 2023 </a:t>
            </a:r>
            <a:r>
              <a:rPr lang="ru-RU" b="1" i="1" dirty="0">
                <a:solidFill>
                  <a:schemeClr val="tx1"/>
                </a:solidFill>
                <a:latin typeface="Times New Roman" pitchFamily="18" charset="0"/>
              </a:rPr>
              <a:t>год и на плановый период </a:t>
            </a:r>
            <a:r>
              <a:rPr lang="ru-RU" b="1" i="1" dirty="0" smtClean="0">
                <a:solidFill>
                  <a:schemeClr val="tx1"/>
                </a:solidFill>
                <a:latin typeface="Times New Roman" pitchFamily="18" charset="0"/>
              </a:rPr>
              <a:t>2024 и 2025 годов)</a:t>
            </a:r>
          </a:p>
          <a:p>
            <a:pPr algn="ctr">
              <a:lnSpc>
                <a:spcPct val="150000"/>
              </a:lnSpc>
              <a:buNone/>
            </a:pPr>
            <a:r>
              <a:rPr lang="ru-RU" sz="1800" b="1" i="1" dirty="0" smtClean="0">
                <a:solidFill>
                  <a:schemeClr val="tx1"/>
                </a:solidFill>
                <a:latin typeface="Times New Roman" pitchFamily="18" charset="0"/>
              </a:rPr>
              <a:t>(в </a:t>
            </a:r>
            <a:r>
              <a:rPr lang="ru-RU" sz="1800" b="1" i="1" dirty="0">
                <a:solidFill>
                  <a:schemeClr val="tx1"/>
                </a:solidFill>
                <a:latin typeface="Times New Roman" pitchFamily="18" charset="0"/>
              </a:rPr>
              <a:t>редакции </a:t>
            </a:r>
            <a:r>
              <a:rPr lang="ru-RU" sz="1800" b="1" i="1" dirty="0" smtClean="0">
                <a:solidFill>
                  <a:schemeClr val="tx1"/>
                </a:solidFill>
                <a:latin typeface="Times New Roman" pitchFamily="18" charset="0"/>
              </a:rPr>
              <a:t> </a:t>
            </a:r>
            <a:r>
              <a:rPr lang="ru-RU" sz="1800" b="1" i="1" dirty="0">
                <a:solidFill>
                  <a:schemeClr val="tx1"/>
                </a:solidFill>
                <a:latin typeface="Times New Roman" pitchFamily="18" charset="0"/>
              </a:rPr>
              <a:t>от 23 марта 2023 года № 16-8-313</a:t>
            </a:r>
            <a:r>
              <a:rPr lang="ru-RU" sz="2400" b="1" dirty="0" smtClean="0">
                <a:solidFill>
                  <a:schemeClr val="tx1"/>
                </a:solidFill>
                <a:latin typeface="Times New Roman" pitchFamily="18" charset="0"/>
              </a:rPr>
              <a:t>)</a:t>
            </a: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p:txBody>
      </p:sp>
      <p:sp>
        <p:nvSpPr>
          <p:cNvPr id="4" name="Прямоугольник 3"/>
          <p:cNvSpPr/>
          <p:nvPr/>
        </p:nvSpPr>
        <p:spPr>
          <a:xfrm>
            <a:off x="457200" y="5410200"/>
            <a:ext cx="8278688"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latin typeface="Times New Roman" pitchFamily="18" charset="0"/>
                <a:cs typeface="Times New Roman" pitchFamily="18" charset="0"/>
              </a:rPr>
              <a:t>Управление </a:t>
            </a:r>
            <a:r>
              <a:rPr lang="ru-RU" smtClean="0">
                <a:solidFill>
                  <a:schemeClr val="tx1"/>
                </a:solidFill>
                <a:latin typeface="Times New Roman" pitchFamily="18" charset="0"/>
                <a:cs typeface="Times New Roman" pitchFamily="18" charset="0"/>
              </a:rPr>
              <a:t>финансов Администрации</a:t>
            </a:r>
            <a:endParaRPr lang="ru-RU" dirty="0" smtClean="0">
              <a:solidFill>
                <a:schemeClr val="tx1"/>
              </a:solidFill>
              <a:latin typeface="Times New Roman" pitchFamily="18" charset="0"/>
              <a:cs typeface="Times New Roman" pitchFamily="18" charset="0"/>
            </a:endParaRPr>
          </a:p>
          <a:p>
            <a:r>
              <a:rPr lang="ru-RU" dirty="0" err="1" smtClean="0">
                <a:solidFill>
                  <a:schemeClr val="tx1"/>
                </a:solidFill>
                <a:latin typeface="Times New Roman" pitchFamily="18" charset="0"/>
                <a:cs typeface="Times New Roman" pitchFamily="18" charset="0"/>
              </a:rPr>
              <a:t>Малопургинского</a:t>
            </a:r>
            <a:r>
              <a:rPr lang="ru-RU" dirty="0" smtClean="0">
                <a:solidFill>
                  <a:schemeClr val="tx1"/>
                </a:solidFill>
                <a:latin typeface="Times New Roman" pitchFamily="18" charset="0"/>
                <a:cs typeface="Times New Roman" pitchFamily="18" charset="0"/>
              </a:rPr>
              <a:t> района</a:t>
            </a:r>
          </a:p>
        </p:txBody>
      </p:sp>
      <p:sp>
        <p:nvSpPr>
          <p:cNvPr id="5" name="Прямоугольник 4"/>
          <p:cNvSpPr/>
          <p:nvPr/>
        </p:nvSpPr>
        <p:spPr>
          <a:xfrm>
            <a:off x="4953000" y="5410200"/>
            <a:ext cx="3624681"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solidFill>
                  <a:schemeClr val="tx1"/>
                </a:solidFill>
                <a:latin typeface="Times New Roman" pitchFamily="18" charset="0"/>
                <a:cs typeface="Times New Roman" pitchFamily="18" charset="0"/>
              </a:rPr>
              <a:t>Телефон (34138) 4-12-79</a:t>
            </a:r>
          </a:p>
          <a:p>
            <a:r>
              <a:rPr lang="ru-RU" sz="1100" dirty="0" smtClean="0">
                <a:solidFill>
                  <a:schemeClr val="tx1"/>
                </a:solidFill>
                <a:latin typeface="Times New Roman" pitchFamily="18" charset="0"/>
                <a:cs typeface="Times New Roman" pitchFamily="18" charset="0"/>
              </a:rPr>
              <a:t>Факс         (34138) 4-12-79</a:t>
            </a:r>
          </a:p>
          <a:p>
            <a:r>
              <a:rPr lang="en-US" sz="1100" dirty="0" smtClean="0">
                <a:solidFill>
                  <a:schemeClr val="tx1"/>
                </a:solidFill>
                <a:latin typeface="Times New Roman" pitchFamily="18" charset="0"/>
                <a:cs typeface="Times New Roman" pitchFamily="18" charset="0"/>
              </a:rPr>
              <a:t>E-mail       </a:t>
            </a:r>
            <a:r>
              <a:rPr lang="en-US" sz="1100" dirty="0" smtClean="0">
                <a:solidFill>
                  <a:schemeClr val="tx1"/>
                </a:solidFill>
                <a:latin typeface="Times New Roman" pitchFamily="18" charset="0"/>
                <a:cs typeface="Times New Roman" pitchFamily="18" charset="0"/>
                <a:hlinkClick r:id="rId4"/>
              </a:rPr>
              <a:t>rfompurga@udm</a:t>
            </a:r>
            <a:r>
              <a:rPr lang="ru-RU" sz="1100" dirty="0" smtClean="0">
                <a:solidFill>
                  <a:schemeClr val="tx1"/>
                </a:solidFill>
                <a:latin typeface="Times New Roman" pitchFamily="18" charset="0"/>
                <a:cs typeface="Times New Roman" pitchFamily="18" charset="0"/>
                <a:hlinkClick r:id="rId4"/>
              </a:rPr>
              <a:t>.</a:t>
            </a:r>
            <a:r>
              <a:rPr lang="en-US" sz="1100" dirty="0" smtClean="0">
                <a:solidFill>
                  <a:schemeClr val="tx1"/>
                </a:solidFill>
                <a:latin typeface="Times New Roman" pitchFamily="18" charset="0"/>
                <a:cs typeface="Times New Roman" pitchFamily="18" charset="0"/>
                <a:hlinkClick r:id="rId4"/>
              </a:rPr>
              <a:t>net</a:t>
            </a:r>
            <a:endParaRPr lang="en-US" sz="1100" dirty="0" smtClean="0">
              <a:solidFill>
                <a:schemeClr val="tx1"/>
              </a:solidFill>
              <a:latin typeface="Times New Roman" pitchFamily="18" charset="0"/>
              <a:cs typeface="Times New Roman" pitchFamily="18" charset="0"/>
            </a:endParaRPr>
          </a:p>
          <a:p>
            <a:r>
              <a:rPr lang="ru-RU" sz="1100" dirty="0" smtClean="0">
                <a:solidFill>
                  <a:schemeClr val="tx1"/>
                </a:solidFill>
                <a:latin typeface="Times New Roman" pitchFamily="18" charset="0"/>
                <a:cs typeface="Times New Roman" pitchFamily="18" charset="0"/>
              </a:rPr>
              <a:t>Адрес        427820,УР, с.Малая Пурга, пл.Победы,д.1</a:t>
            </a:r>
          </a:p>
          <a:p>
            <a:r>
              <a:rPr lang="ru-RU" sz="1100" dirty="0" smtClean="0">
                <a:solidFill>
                  <a:schemeClr val="tx1"/>
                </a:solidFill>
                <a:latin typeface="Times New Roman" pitchFamily="18" charset="0"/>
                <a:cs typeface="Times New Roman" pitchFamily="18" charset="0"/>
              </a:rPr>
              <a:t>Начальник Управления финансов  Минагулова Р.Р.</a:t>
            </a:r>
            <a:endParaRPr lang="ru-RU" sz="1100" dirty="0">
              <a:latin typeface="Times New Roman" pitchFamily="18" charset="0"/>
              <a:cs typeface="Times New Roman" pitchFamily="18" charset="0"/>
            </a:endParaRPr>
          </a:p>
        </p:txBody>
      </p:sp>
      <p:pic>
        <p:nvPicPr>
          <p:cNvPr id="6"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1113" name="SapphireHiddenControl" r:id="rId2" imgW="6095880" imgH="4067280"/>
        </mc:Choice>
        <mc:Fallback>
          <p:control name="SapphireHiddenControl" r:id="rId2" imgW="6095880" imgH="4067280">
            <p:pic>
              <p:nvPicPr>
                <p:cNvPr id="0" name="SapphireHiddenControl"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8229600" cy="728472"/>
          </a:xfrm>
        </p:spPr>
        <p:txBody>
          <a:bodyPr>
            <a:noAutofit/>
          </a:bodyPr>
          <a:lstStyle/>
          <a:p>
            <a:pPr marL="0" indent="0" algn="ctr">
              <a:buNone/>
            </a:pPr>
            <a:r>
              <a:rPr lang="ru-RU" sz="2000" b="1" dirty="0">
                <a:solidFill>
                  <a:schemeClr val="tx1"/>
                </a:solidFill>
                <a:effectLst/>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effectLst/>
                <a:latin typeface="Times New Roman" pitchFamily="18" charset="0"/>
                <a:cs typeface="Times New Roman" panose="02020603050405020304" pitchFamily="18" charset="0"/>
              </a:rPr>
              <a:t>2023 </a:t>
            </a:r>
            <a:r>
              <a:rPr lang="ru-RU" sz="2000" b="1" dirty="0">
                <a:solidFill>
                  <a:schemeClr val="tx1"/>
                </a:solidFill>
                <a:effectLst/>
                <a:latin typeface="Times New Roman" pitchFamily="18" charset="0"/>
                <a:cs typeface="Times New Roman" panose="02020603050405020304" pitchFamily="18" charset="0"/>
              </a:rPr>
              <a:t>год и на плановый период </a:t>
            </a:r>
            <a:r>
              <a:rPr lang="ru-RU" sz="2000" b="1" dirty="0" smtClean="0">
                <a:solidFill>
                  <a:schemeClr val="tx1"/>
                </a:solidFill>
                <a:effectLst/>
                <a:latin typeface="Times New Roman" pitchFamily="18" charset="0"/>
                <a:cs typeface="Times New Roman" panose="02020603050405020304" pitchFamily="18" charset="0"/>
              </a:rPr>
              <a:t>2024 </a:t>
            </a:r>
            <a:r>
              <a:rPr lang="ru-RU" sz="2000" b="1" dirty="0">
                <a:solidFill>
                  <a:schemeClr val="tx1"/>
                </a:solidFill>
                <a:effectLst/>
                <a:latin typeface="Times New Roman" pitchFamily="18" charset="0"/>
                <a:cs typeface="Times New Roman" panose="02020603050405020304" pitchFamily="18" charset="0"/>
              </a:rPr>
              <a:t>и </a:t>
            </a:r>
            <a:r>
              <a:rPr lang="ru-RU" sz="2000" b="1" dirty="0" smtClean="0">
                <a:solidFill>
                  <a:schemeClr val="tx1"/>
                </a:solidFill>
                <a:effectLst/>
                <a:latin typeface="Times New Roman" pitchFamily="18" charset="0"/>
                <a:cs typeface="Times New Roman" panose="02020603050405020304" pitchFamily="18" charset="0"/>
              </a:rPr>
              <a:t>2025 годов</a:t>
            </a:r>
            <a:r>
              <a:rPr lang="en-US" sz="2000" b="1" dirty="0" smtClean="0">
                <a:solidFill>
                  <a:schemeClr val="tx1"/>
                </a:solidFill>
                <a:effectLst/>
                <a:latin typeface="Times New Roman" pitchFamily="18" charset="0"/>
                <a:cs typeface="Times New Roman" panose="02020603050405020304" pitchFamily="18" charset="0"/>
              </a:rPr>
              <a:t> </a:t>
            </a:r>
            <a:r>
              <a:rPr lang="ru-RU" sz="2000" b="1" dirty="0" smtClean="0">
                <a:solidFill>
                  <a:schemeClr val="tx1"/>
                </a:solidFill>
                <a:effectLst/>
                <a:latin typeface="Times New Roman" pitchFamily="18" charset="0"/>
                <a:cs typeface="Times New Roman" panose="02020603050405020304" pitchFamily="18" charset="0"/>
              </a:rPr>
              <a:t>(</a:t>
            </a:r>
            <a:r>
              <a:rPr lang="ru-RU" sz="2000" b="1" dirty="0">
                <a:solidFill>
                  <a:schemeClr val="tx1"/>
                </a:solidFill>
                <a:effectLst/>
                <a:latin typeface="Times New Roman" pitchFamily="18" charset="0"/>
                <a:cs typeface="Times New Roman" panose="02020603050405020304" pitchFamily="18" charset="0"/>
              </a:rPr>
              <a:t>продолжение)</a:t>
            </a:r>
            <a:endParaRPr lang="ru-RU" sz="2000" dirty="0">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66204823"/>
              </p:ext>
            </p:extLst>
          </p:nvPr>
        </p:nvGraphicFramePr>
        <p:xfrm>
          <a:off x="228600" y="1231900"/>
          <a:ext cx="8686800" cy="560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589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238" y="76200"/>
            <a:ext cx="8259762" cy="1143000"/>
          </a:xfrm>
        </p:spPr>
        <p:txBody>
          <a:bodyPr>
            <a:noAutofit/>
          </a:bodyPr>
          <a:lstStyle/>
          <a:p>
            <a:pPr marL="0" indent="0" algn="ctr">
              <a:buNone/>
            </a:pPr>
            <a:r>
              <a:rPr lang="ru-RU" sz="2000" b="1" dirty="0">
                <a:solidFill>
                  <a:schemeClr val="tx1"/>
                </a:solidFill>
                <a:effectLst/>
                <a:latin typeface="Times New Roman" panose="02020603050405020304" pitchFamily="18" charset="0"/>
                <a:cs typeface="Times New Roman" panose="02020603050405020304" pitchFamily="18" charset="0"/>
              </a:rPr>
              <a:t>Основные направления </a:t>
            </a:r>
            <a:r>
              <a:rPr lang="ru-RU" sz="2000" b="1" dirty="0" smtClean="0">
                <a:solidFill>
                  <a:schemeClr val="tx1"/>
                </a:solidFill>
                <a:effectLst/>
                <a:latin typeface="Times New Roman" panose="02020603050405020304" pitchFamily="18" charset="0"/>
                <a:cs typeface="Times New Roman" panose="02020603050405020304" pitchFamily="18" charset="0"/>
              </a:rPr>
              <a:t>налоговой </a:t>
            </a:r>
            <a:r>
              <a:rPr lang="ru-RU" sz="2000" b="1" dirty="0">
                <a:solidFill>
                  <a:schemeClr val="tx1"/>
                </a:solidFill>
                <a:effectLst/>
                <a:latin typeface="Times New Roman" panose="02020603050405020304" pitchFamily="18" charset="0"/>
                <a:cs typeface="Times New Roman" panose="02020603050405020304" pitchFamily="18" charset="0"/>
              </a:rPr>
              <a:t>политики на </a:t>
            </a:r>
            <a:r>
              <a:rPr lang="ru-RU" sz="2000" b="1" dirty="0" smtClean="0">
                <a:solidFill>
                  <a:schemeClr val="tx1"/>
                </a:solidFill>
                <a:effectLst/>
                <a:latin typeface="Times New Roman" panose="02020603050405020304" pitchFamily="18" charset="0"/>
                <a:cs typeface="Times New Roman" panose="02020603050405020304" pitchFamily="18" charset="0"/>
              </a:rPr>
              <a:t>2023 год и на плановый период 2024 и 2025 </a:t>
            </a:r>
            <a:r>
              <a:rPr lang="ru-RU" sz="2000" b="1" dirty="0">
                <a:solidFill>
                  <a:schemeClr val="tx1"/>
                </a:solidFill>
                <a:effectLst/>
                <a:latin typeface="Times New Roman" panose="02020603050405020304" pitchFamily="18" charset="0"/>
                <a:cs typeface="Times New Roman" panose="02020603050405020304" pitchFamily="18" charset="0"/>
              </a:rPr>
              <a:t>годов</a:t>
            </a:r>
            <a:r>
              <a:rPr lang="ru-RU" sz="2400" b="1" dirty="0">
                <a:solidFill>
                  <a:schemeClr val="tx1"/>
                </a:solidFill>
                <a:effectLst/>
                <a:latin typeface="Times New Roman" panose="02020603050405020304" pitchFamily="18" charset="0"/>
                <a:cs typeface="Times New Roman" panose="02020603050405020304" pitchFamily="18" charset="0"/>
              </a:rPr>
              <a:t/>
            </a:r>
            <a:br>
              <a:rPr lang="ru-RU" sz="2400" b="1" dirty="0">
                <a:solidFill>
                  <a:schemeClr val="tx1"/>
                </a:solidFill>
                <a:effectLst/>
                <a:latin typeface="Times New Roman" panose="02020603050405020304" pitchFamily="18" charset="0"/>
                <a:cs typeface="Times New Roman" panose="02020603050405020304" pitchFamily="18" charset="0"/>
              </a:rPr>
            </a:br>
            <a:r>
              <a:rPr lang="ru-RU" sz="1400" b="1" dirty="0">
                <a:solidFill>
                  <a:schemeClr val="tx1"/>
                </a:solidFill>
                <a:effectLst/>
                <a:latin typeface="Times New Roman" panose="02020603050405020304" pitchFamily="18" charset="0"/>
                <a:cs typeface="Times New Roman" panose="02020603050405020304" pitchFamily="18" charset="0"/>
              </a:rPr>
              <a:t>(</a:t>
            </a:r>
            <a:r>
              <a:rPr lang="ru-RU" sz="1600" b="1" dirty="0">
                <a:solidFill>
                  <a:schemeClr val="tx1"/>
                </a:solidFill>
                <a:effectLst/>
                <a:latin typeface="Times New Roman" panose="02020603050405020304" pitchFamily="18" charset="0"/>
                <a:cs typeface="Times New Roman" panose="02020603050405020304" pitchFamily="18" charset="0"/>
              </a:rPr>
              <a:t>установлены Постановлением </a:t>
            </a:r>
            <a:r>
              <a:rPr lang="ru-RU" sz="1600" b="1" dirty="0" smtClean="0">
                <a:solidFill>
                  <a:schemeClr val="tx1"/>
                </a:solidFill>
                <a:effectLst/>
                <a:latin typeface="Times New Roman" panose="02020603050405020304" pitchFamily="18" charset="0"/>
                <a:cs typeface="Times New Roman" panose="02020603050405020304" pitchFamily="18" charset="0"/>
              </a:rPr>
              <a:t> Главы муниципального </a:t>
            </a:r>
            <a:r>
              <a:rPr lang="ru-RU" sz="1600" b="1" dirty="0">
                <a:solidFill>
                  <a:schemeClr val="tx1"/>
                </a:solidFill>
                <a:effectLst/>
                <a:latin typeface="Times New Roman" panose="02020603050405020304" pitchFamily="18" charset="0"/>
                <a:cs typeface="Times New Roman" panose="02020603050405020304" pitchFamily="18" charset="0"/>
              </a:rPr>
              <a:t>образования </a:t>
            </a:r>
            <a:r>
              <a:rPr lang="ru-RU" sz="1600" b="1" dirty="0" smtClean="0">
                <a:solidFill>
                  <a:schemeClr val="tx1"/>
                </a:solidFill>
                <a:effectLst/>
                <a:latin typeface="Times New Roman" panose="02020603050405020304" pitchFamily="18" charset="0"/>
                <a:cs typeface="Times New Roman" panose="02020603050405020304" pitchFamily="18" charset="0"/>
              </a:rPr>
              <a:t>«Муниципальный округ </a:t>
            </a:r>
            <a:r>
              <a:rPr lang="ru-RU" sz="1600" b="1" dirty="0" err="1" smtClean="0">
                <a:solidFill>
                  <a:schemeClr val="tx1"/>
                </a:solidFill>
                <a:effectLst/>
                <a:latin typeface="Times New Roman" panose="02020603050405020304" pitchFamily="18" charset="0"/>
                <a:cs typeface="Times New Roman" panose="02020603050405020304" pitchFamily="18" charset="0"/>
              </a:rPr>
              <a:t>Малопургинский</a:t>
            </a:r>
            <a:r>
              <a:rPr lang="ru-RU" sz="1600" b="1" dirty="0" smtClean="0">
                <a:solidFill>
                  <a:schemeClr val="tx1"/>
                </a:solidFill>
                <a:effectLst/>
                <a:latin typeface="Times New Roman" panose="02020603050405020304" pitchFamily="18" charset="0"/>
                <a:cs typeface="Times New Roman" panose="02020603050405020304" pitchFamily="18" charset="0"/>
              </a:rPr>
              <a:t> район Удмуртской </a:t>
            </a:r>
            <a:r>
              <a:rPr lang="ru-RU" sz="1600" dirty="0">
                <a:solidFill>
                  <a:schemeClr val="tx1"/>
                </a:solidFill>
                <a:effectLst/>
                <a:latin typeface="Times New Roman" panose="02020603050405020304" pitchFamily="18" charset="0"/>
                <a:cs typeface="Times New Roman" panose="02020603050405020304" pitchFamily="18" charset="0"/>
              </a:rPr>
              <a:t>Р</a:t>
            </a:r>
            <a:r>
              <a:rPr lang="ru-RU" sz="1600" b="1" dirty="0" smtClean="0">
                <a:solidFill>
                  <a:schemeClr val="tx1"/>
                </a:solidFill>
                <a:effectLst/>
                <a:latin typeface="Times New Roman" panose="02020603050405020304" pitchFamily="18" charset="0"/>
                <a:cs typeface="Times New Roman" panose="02020603050405020304" pitchFamily="18" charset="0"/>
              </a:rPr>
              <a:t>еспублики» </a:t>
            </a:r>
            <a:r>
              <a:rPr lang="ru-RU" sz="1600" b="1" dirty="0">
                <a:solidFill>
                  <a:schemeClr val="tx1"/>
                </a:solidFill>
                <a:effectLst/>
                <a:latin typeface="Times New Roman" panose="02020603050405020304" pitchFamily="18" charset="0"/>
                <a:cs typeface="Times New Roman" panose="02020603050405020304" pitchFamily="18" charset="0"/>
              </a:rPr>
              <a:t>от </a:t>
            </a:r>
            <a:r>
              <a:rPr lang="ru-RU" sz="1600" b="1" dirty="0" smtClean="0">
                <a:solidFill>
                  <a:schemeClr val="tx1"/>
                </a:solidFill>
                <a:effectLst/>
                <a:latin typeface="Times New Roman" panose="02020603050405020304" pitchFamily="18" charset="0"/>
                <a:cs typeface="Times New Roman" panose="02020603050405020304" pitchFamily="18" charset="0"/>
              </a:rPr>
              <a:t>24 октября 2022 года </a:t>
            </a:r>
            <a:r>
              <a:rPr lang="ru-RU" sz="1600" b="1" dirty="0">
                <a:solidFill>
                  <a:schemeClr val="tx1"/>
                </a:solidFill>
                <a:effectLst/>
                <a:latin typeface="Times New Roman" panose="02020603050405020304" pitchFamily="18" charset="0"/>
                <a:cs typeface="Times New Roman" panose="02020603050405020304" pitchFamily="18" charset="0"/>
              </a:rPr>
              <a:t>№ </a:t>
            </a:r>
            <a:r>
              <a:rPr lang="ru-RU" sz="1600" dirty="0" smtClean="0">
                <a:solidFill>
                  <a:schemeClr val="tx1"/>
                </a:solidFill>
                <a:effectLst/>
                <a:latin typeface="Times New Roman" panose="02020603050405020304" pitchFamily="18" charset="0"/>
                <a:cs typeface="Times New Roman" panose="02020603050405020304" pitchFamily="18" charset="0"/>
              </a:rPr>
              <a:t>129</a:t>
            </a:r>
            <a:r>
              <a:rPr lang="ru-RU" sz="1600" b="1" dirty="0" smtClean="0">
                <a:solidFill>
                  <a:schemeClr val="tx1"/>
                </a:solidFill>
                <a:effectLst/>
                <a:latin typeface="Times New Roman" panose="02020603050405020304" pitchFamily="18" charset="0"/>
                <a:cs typeface="Times New Roman" panose="02020603050405020304" pitchFamily="18" charset="0"/>
              </a:rPr>
              <a:t>)</a:t>
            </a:r>
            <a:r>
              <a:rPr lang="ru-RU" sz="1400" b="1" dirty="0">
                <a:solidFill>
                  <a:schemeClr val="tx1"/>
                </a:solidFill>
                <a:effectLst/>
                <a:latin typeface="Times New Roman" panose="02020603050405020304" pitchFamily="18" charset="0"/>
                <a:cs typeface="Times New Roman" panose="02020603050405020304" pitchFamily="18" charset="0"/>
              </a:rPr>
              <a:t/>
            </a:r>
            <a:br>
              <a:rPr lang="ru-RU" sz="1400" b="1" dirty="0">
                <a:solidFill>
                  <a:schemeClr val="tx1"/>
                </a:solidFill>
                <a:effectLst/>
                <a:latin typeface="Times New Roman" panose="02020603050405020304" pitchFamily="18" charset="0"/>
                <a:cs typeface="Times New Roman" panose="02020603050405020304" pitchFamily="18" charset="0"/>
              </a:rPr>
            </a:br>
            <a:endParaRPr lang="ru-RU" sz="1400"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1" name="Объект 10"/>
          <p:cNvGraphicFramePr>
            <a:graphicFrameLocks noGrp="1"/>
          </p:cNvGraphicFramePr>
          <p:nvPr>
            <p:ph sz="quarter" idx="13"/>
            <p:extLst>
              <p:ext uri="{D42A27DB-BD31-4B8C-83A1-F6EECF244321}">
                <p14:modId xmlns:p14="http://schemas.microsoft.com/office/powerpoint/2010/main" val="757046514"/>
              </p:ext>
            </p:extLst>
          </p:nvPr>
        </p:nvGraphicFramePr>
        <p:xfrm>
          <a:off x="228600" y="1447800"/>
          <a:ext cx="8610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429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55993" y="228600"/>
            <a:ext cx="7696200" cy="941388"/>
          </a:xfrm>
          <a:noFill/>
          <a:scene3d>
            <a:camera prst="orthographicFront"/>
            <a:lightRig rig="threePt" dir="t"/>
          </a:scene3d>
          <a:sp3d>
            <a:bevelT/>
          </a:sp3d>
        </p:spPr>
        <p:txBody>
          <a:bodyPr>
            <a:normAutofit/>
          </a:bodyPr>
          <a:lstStyle/>
          <a:p>
            <a:pPr marL="0" indent="0" algn="ctr">
              <a:buNone/>
            </a:pPr>
            <a:r>
              <a:rPr lang="ru-RU" sz="2400" b="1" dirty="0" smtClean="0">
                <a:solidFill>
                  <a:schemeClr val="tx1"/>
                </a:solidFill>
                <a:effectLst/>
                <a:latin typeface="Times New Roman" pitchFamily="18" charset="0"/>
                <a:cs typeface="Times New Roman" pitchFamily="18" charset="0"/>
              </a:rPr>
              <a:t>Основа формирования проекта бюджета</a:t>
            </a:r>
            <a:endParaRPr lang="ru-RU" sz="2400" b="1" dirty="0">
              <a:solidFill>
                <a:schemeClr val="tx1"/>
              </a:solidFill>
              <a:effectLst/>
              <a:latin typeface="Times New Roman" pitchFamily="18" charset="0"/>
              <a:cs typeface="Times New Roman" pitchFamily="18" charset="0"/>
            </a:endParaRPr>
          </a:p>
        </p:txBody>
      </p:sp>
      <p:sp>
        <p:nvSpPr>
          <p:cNvPr id="12" name="Скругленный прямоугольник 11"/>
          <p:cNvSpPr/>
          <p:nvPr/>
        </p:nvSpPr>
        <p:spPr>
          <a:xfrm>
            <a:off x="6696075" y="3200400"/>
            <a:ext cx="2219325" cy="3076574"/>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Прогноз социально-экономического</a:t>
            </a:r>
          </a:p>
          <a:p>
            <a:pPr algn="ctr"/>
            <a:r>
              <a:rPr lang="ru-RU" b="1" dirty="0" smtClean="0">
                <a:solidFill>
                  <a:schemeClr val="tx1"/>
                </a:solidFill>
                <a:latin typeface="Times New Roman" pitchFamily="18" charset="0"/>
                <a:cs typeface="Times New Roman" pitchFamily="18" charset="0"/>
              </a:rPr>
              <a:t>развития МО «Муниципальный округ </a:t>
            </a:r>
            <a:r>
              <a:rPr lang="ru-RU" b="1" dirty="0" err="1" smtClean="0">
                <a:solidFill>
                  <a:schemeClr val="tx1"/>
                </a:solidFill>
                <a:latin typeface="Times New Roman" pitchFamily="18" charset="0"/>
                <a:cs typeface="Times New Roman" pitchFamily="18" charset="0"/>
              </a:rPr>
              <a:t>Малопургинский</a:t>
            </a:r>
            <a:endParaRPr lang="ru-RU" b="1" dirty="0" smtClean="0">
              <a:solidFill>
                <a:schemeClr val="tx1"/>
              </a:solidFill>
              <a:latin typeface="Times New Roman" pitchFamily="18" charset="0"/>
              <a:cs typeface="Times New Roman" pitchFamily="18" charset="0"/>
            </a:endParaRPr>
          </a:p>
          <a:p>
            <a:pPr algn="ctr"/>
            <a:r>
              <a:rPr lang="ru-RU" b="1" dirty="0">
                <a:solidFill>
                  <a:schemeClr val="tx1"/>
                </a:solidFill>
                <a:latin typeface="Times New Roman" pitchFamily="18" charset="0"/>
                <a:cs typeface="Times New Roman" pitchFamily="18" charset="0"/>
              </a:rPr>
              <a:t>р</a:t>
            </a:r>
            <a:r>
              <a:rPr lang="ru-RU" b="1" dirty="0" smtClean="0">
                <a:solidFill>
                  <a:schemeClr val="tx1"/>
                </a:solidFill>
                <a:latin typeface="Times New Roman" pitchFamily="18" charset="0"/>
                <a:cs typeface="Times New Roman" pitchFamily="18" charset="0"/>
              </a:rPr>
              <a:t>айон Удмуртской Республики» на 2023 год и на плановый период 2024 и 2025 годов</a:t>
            </a:r>
          </a:p>
        </p:txBody>
      </p:sp>
      <p:sp>
        <p:nvSpPr>
          <p:cNvPr id="4" name="Скругленный прямоугольник 3"/>
          <p:cNvSpPr/>
          <p:nvPr/>
        </p:nvSpPr>
        <p:spPr>
          <a:xfrm>
            <a:off x="457200" y="1447800"/>
            <a:ext cx="8458200" cy="1143000"/>
          </a:xfrm>
          <a:prstGeom prst="roundRect">
            <a:avLst/>
          </a:prstGeom>
          <a:gradFill>
            <a:gsLst>
              <a:gs pos="0">
                <a:srgbClr val="66FFFF"/>
              </a:gs>
              <a:gs pos="28000">
                <a:schemeClr val="accent1">
                  <a:tint val="44500"/>
                  <a:satMod val="160000"/>
                </a:schemeClr>
              </a:gs>
              <a:gs pos="100000">
                <a:schemeClr val="accent1">
                  <a:tint val="23500"/>
                  <a:satMod val="160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itchFamily="18" charset="0"/>
                <a:cs typeface="Times New Roman" pitchFamily="18" charset="0"/>
              </a:rPr>
              <a:t>В основу формирования бюджетных проектировок </a:t>
            </a:r>
            <a:r>
              <a:rPr lang="ru-RU" sz="2000" b="1" dirty="0" smtClean="0">
                <a:solidFill>
                  <a:schemeClr val="tx1"/>
                </a:solidFill>
                <a:latin typeface="Times New Roman" pitchFamily="18" charset="0"/>
                <a:cs typeface="Times New Roman" pitchFamily="18" charset="0"/>
              </a:rPr>
              <a:t>положены:</a:t>
            </a:r>
            <a:endParaRPr lang="ru-RU" sz="2000" b="1" dirty="0">
              <a:solidFill>
                <a:schemeClr val="tx1"/>
              </a:solidFill>
              <a:latin typeface="Times New Roman" pitchFamily="18" charset="0"/>
              <a:cs typeface="Times New Roman" pitchFamily="18" charset="0"/>
            </a:endParaRPr>
          </a:p>
        </p:txBody>
      </p:sp>
      <p:sp>
        <p:nvSpPr>
          <p:cNvPr id="5" name="Стрелка вниз 4"/>
          <p:cNvSpPr/>
          <p:nvPr/>
        </p:nvSpPr>
        <p:spPr>
          <a:xfrm>
            <a:off x="1143000" y="2590800"/>
            <a:ext cx="381000" cy="799514"/>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3168650" y="2590800"/>
            <a:ext cx="387350" cy="818857"/>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435600" y="2590800"/>
            <a:ext cx="381000" cy="761998"/>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7480300" y="2590800"/>
            <a:ext cx="325437" cy="609600"/>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83099" y="3409657"/>
            <a:ext cx="1901484" cy="2867317"/>
          </a:xfrm>
          <a:prstGeom prst="roundRect">
            <a:avLst/>
          </a:prstGeom>
          <a:solidFill>
            <a:srgbClr val="C5B3F7"/>
          </a:solidFill>
          <a:ln>
            <a:solidFill>
              <a:schemeClr val="tx1"/>
            </a:solid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tx1"/>
                </a:solidFill>
                <a:latin typeface="Times New Roman" pitchFamily="18" charset="0"/>
                <a:cs typeface="Times New Roman" pitchFamily="18" charset="0"/>
              </a:rPr>
              <a:t>Послание </a:t>
            </a:r>
            <a:r>
              <a:rPr lang="ru-RU" sz="1500" b="1" dirty="0">
                <a:solidFill>
                  <a:schemeClr val="tx1"/>
                </a:solidFill>
                <a:latin typeface="Times New Roman" pitchFamily="18" charset="0"/>
                <a:cs typeface="Times New Roman" pitchFamily="18" charset="0"/>
              </a:rPr>
              <a:t>Президента Российской Федерации Федеральному Собранию Российской Федерации от </a:t>
            </a:r>
            <a:r>
              <a:rPr lang="ru-RU" sz="1500" b="1" dirty="0" smtClean="0">
                <a:solidFill>
                  <a:schemeClr val="tx1"/>
                </a:solidFill>
                <a:latin typeface="Times New Roman" pitchFamily="18" charset="0"/>
                <a:cs typeface="Times New Roman" pitchFamily="18" charset="0"/>
              </a:rPr>
              <a:t>21 апреля 2021 года</a:t>
            </a:r>
            <a:r>
              <a:rPr lang="ru-RU" sz="1500" b="1" dirty="0">
                <a:solidFill>
                  <a:schemeClr val="tx1"/>
                </a:solidFill>
                <a:latin typeface="Times New Roman" pitchFamily="18" charset="0"/>
                <a:cs typeface="Times New Roman" pitchFamily="18" charset="0"/>
              </a:rPr>
              <a:t>;</a:t>
            </a:r>
          </a:p>
        </p:txBody>
      </p:sp>
      <p:sp>
        <p:nvSpPr>
          <p:cNvPr id="15" name="Скругленный прямоугольник 14"/>
          <p:cNvSpPr/>
          <p:nvPr/>
        </p:nvSpPr>
        <p:spPr>
          <a:xfrm>
            <a:off x="2365375" y="3390315"/>
            <a:ext cx="1993900" cy="2886660"/>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450" b="1" dirty="0" smtClean="0">
                <a:solidFill>
                  <a:schemeClr val="tx1"/>
                </a:solidFill>
                <a:latin typeface="Times New Roman" pitchFamily="18" charset="0"/>
                <a:cs typeface="Times New Roman" pitchFamily="18" charset="0"/>
              </a:rPr>
              <a:t>Указы Президента Российской Федерации от 07 мая 2012 г. №№596-606,</a:t>
            </a:r>
          </a:p>
          <a:p>
            <a:pPr algn="ctr">
              <a:lnSpc>
                <a:spcPct val="90000"/>
              </a:lnSpc>
            </a:pPr>
            <a:r>
              <a:rPr lang="ru-RU" sz="1450" b="1" dirty="0" smtClean="0">
                <a:solidFill>
                  <a:schemeClr val="tx1"/>
                </a:solidFill>
                <a:latin typeface="Times New Roman" pitchFamily="18" charset="0"/>
                <a:cs typeface="Times New Roman" pitchFamily="18" charset="0"/>
              </a:rPr>
              <a:t>от 1 июня 2012 г. №761, </a:t>
            </a:r>
          </a:p>
          <a:p>
            <a:pPr algn="ctr">
              <a:lnSpc>
                <a:spcPct val="90000"/>
              </a:lnSpc>
            </a:pPr>
            <a:r>
              <a:rPr lang="ru-RU" sz="1450" b="1" dirty="0" smtClean="0">
                <a:solidFill>
                  <a:schemeClr val="tx1"/>
                </a:solidFill>
                <a:latin typeface="Times New Roman" pitchFamily="18" charset="0"/>
                <a:cs typeface="Times New Roman" pitchFamily="18" charset="0"/>
              </a:rPr>
              <a:t>от 28декабря2012г.</a:t>
            </a:r>
          </a:p>
          <a:p>
            <a:pPr algn="ctr">
              <a:lnSpc>
                <a:spcPct val="90000"/>
              </a:lnSpc>
            </a:pPr>
            <a:r>
              <a:rPr lang="ru-RU" sz="1450" b="1" dirty="0" smtClean="0">
                <a:solidFill>
                  <a:schemeClr val="tx1"/>
                </a:solidFill>
                <a:latin typeface="Times New Roman" pitchFamily="18" charset="0"/>
                <a:cs typeface="Times New Roman" pitchFamily="18" charset="0"/>
              </a:rPr>
              <a:t>№1688,</a:t>
            </a:r>
          </a:p>
          <a:p>
            <a:pPr algn="ctr">
              <a:lnSpc>
                <a:spcPct val="90000"/>
              </a:lnSpc>
            </a:pPr>
            <a:r>
              <a:rPr lang="ru-RU" sz="1450" b="1" dirty="0">
                <a:solidFill>
                  <a:schemeClr val="tx1"/>
                </a:solidFill>
                <a:latin typeface="Times New Roman" pitchFamily="18" charset="0"/>
                <a:cs typeface="Times New Roman" pitchFamily="18" charset="0"/>
              </a:rPr>
              <a:t>о</a:t>
            </a:r>
            <a:r>
              <a:rPr lang="ru-RU" sz="1450" b="1" dirty="0" smtClean="0">
                <a:solidFill>
                  <a:schemeClr val="tx1"/>
                </a:solidFill>
                <a:latin typeface="Times New Roman" pitchFamily="18" charset="0"/>
                <a:cs typeface="Times New Roman" pitchFamily="18" charset="0"/>
              </a:rPr>
              <a:t>т 07 мая 2018 г. №204, от  21.07.2020 №474 </a:t>
            </a:r>
          </a:p>
          <a:p>
            <a:pPr algn="ctr"/>
            <a:endParaRPr lang="ru-RU" sz="1700" b="1" dirty="0">
              <a:solidFill>
                <a:schemeClr val="tx1"/>
              </a:solidFill>
              <a:latin typeface="Times New Roman" pitchFamily="18" charset="0"/>
              <a:cs typeface="Times New Roman" pitchFamily="18" charset="0"/>
            </a:endParaRPr>
          </a:p>
        </p:txBody>
      </p:sp>
      <p:sp>
        <p:nvSpPr>
          <p:cNvPr id="16" name="Скругленный прямоугольник 15"/>
          <p:cNvSpPr/>
          <p:nvPr/>
        </p:nvSpPr>
        <p:spPr>
          <a:xfrm>
            <a:off x="4604093" y="3352799"/>
            <a:ext cx="2091982" cy="2924176"/>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500" b="1" dirty="0" smtClean="0">
                <a:solidFill>
                  <a:schemeClr val="tx1"/>
                </a:solidFill>
                <a:latin typeface="Times New Roman" pitchFamily="18" charset="0"/>
                <a:cs typeface="Times New Roman" pitchFamily="18" charset="0"/>
              </a:rPr>
              <a:t>Указ Главы Удмуртской Республики от 03.10.22 г. № 232«Об </a:t>
            </a:r>
            <a:r>
              <a:rPr lang="ru-RU" sz="1500" b="1" dirty="0">
                <a:solidFill>
                  <a:schemeClr val="tx1"/>
                </a:solidFill>
                <a:latin typeface="Times New Roman" pitchFamily="18" charset="0"/>
                <a:cs typeface="Times New Roman" pitchFamily="18" charset="0"/>
              </a:rPr>
              <a:t>основных направлениях бюджетной и налоговой политики Удмуртской Республики на </a:t>
            </a:r>
            <a:r>
              <a:rPr lang="ru-RU" sz="1500" b="1" dirty="0" smtClean="0">
                <a:solidFill>
                  <a:schemeClr val="tx1"/>
                </a:solidFill>
                <a:latin typeface="Times New Roman" pitchFamily="18" charset="0"/>
                <a:cs typeface="Times New Roman" pitchFamily="18" charset="0"/>
              </a:rPr>
              <a:t>2023 </a:t>
            </a:r>
            <a:r>
              <a:rPr lang="ru-RU" sz="1500" b="1" dirty="0">
                <a:solidFill>
                  <a:schemeClr val="tx1"/>
                </a:solidFill>
                <a:latin typeface="Times New Roman" pitchFamily="18" charset="0"/>
                <a:cs typeface="Times New Roman" pitchFamily="18" charset="0"/>
              </a:rPr>
              <a:t>год и на плановый период </a:t>
            </a:r>
            <a:r>
              <a:rPr lang="ru-RU" sz="1500" b="1" dirty="0" smtClean="0">
                <a:solidFill>
                  <a:schemeClr val="tx1"/>
                </a:solidFill>
                <a:latin typeface="Times New Roman" pitchFamily="18" charset="0"/>
                <a:cs typeface="Times New Roman" pitchFamily="18" charset="0"/>
              </a:rPr>
              <a:t>2024 </a:t>
            </a:r>
            <a:r>
              <a:rPr lang="ru-RU" sz="1500" b="1" dirty="0">
                <a:solidFill>
                  <a:schemeClr val="tx1"/>
                </a:solidFill>
                <a:latin typeface="Times New Roman" pitchFamily="18" charset="0"/>
                <a:cs typeface="Times New Roman" pitchFamily="18" charset="0"/>
              </a:rPr>
              <a:t>и </a:t>
            </a:r>
            <a:r>
              <a:rPr lang="ru-RU" sz="1500" b="1" dirty="0" smtClean="0">
                <a:solidFill>
                  <a:schemeClr val="tx1"/>
                </a:solidFill>
                <a:latin typeface="Times New Roman" pitchFamily="18" charset="0"/>
                <a:cs typeface="Times New Roman" pitchFamily="18" charset="0"/>
              </a:rPr>
              <a:t>2025 </a:t>
            </a:r>
            <a:r>
              <a:rPr lang="ru-RU" sz="1500" b="1" dirty="0">
                <a:solidFill>
                  <a:schemeClr val="tx1"/>
                </a:solidFill>
                <a:latin typeface="Times New Roman" pitchFamily="18" charset="0"/>
                <a:cs typeface="Times New Roman" pitchFamily="18" charset="0"/>
              </a:rPr>
              <a:t>годов»</a:t>
            </a:r>
          </a:p>
        </p:txBody>
      </p:sp>
      <p:pic>
        <p:nvPicPr>
          <p:cNvPr id="17"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625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8100"/>
            <a:ext cx="8077200" cy="788987"/>
          </a:xfrm>
          <a:noFill/>
          <a:scene3d>
            <a:camera prst="orthographicFront"/>
            <a:lightRig rig="threePt" dir="t"/>
          </a:scene3d>
          <a:sp3d>
            <a:bevelT/>
          </a:sp3d>
        </p:spPr>
        <p:txBody>
          <a:bodyPr>
            <a:normAutofit fontScale="90000"/>
          </a:bodyPr>
          <a:lstStyle/>
          <a:p>
            <a:pPr marL="0" indent="0" algn="ctr" eaLnBrk="1" hangingPunct="1">
              <a:buNone/>
            </a:pPr>
            <a:r>
              <a:rPr lang="ru-RU" sz="2000" b="1" dirty="0" smtClean="0">
                <a:solidFill>
                  <a:schemeClr val="tx1"/>
                </a:solidFill>
                <a:effectLst/>
                <a:latin typeface="Times New Roman" pitchFamily="18" charset="0"/>
              </a:rPr>
              <a:t>Основные показатели социально-экономического развития  муниципального образования «Муниципальный округ </a:t>
            </a:r>
            <a:br>
              <a:rPr lang="ru-RU" sz="2000" b="1" dirty="0" smtClean="0">
                <a:solidFill>
                  <a:schemeClr val="tx1"/>
                </a:solidFill>
                <a:effectLst/>
                <a:latin typeface="Times New Roman" pitchFamily="18" charset="0"/>
              </a:rPr>
            </a:br>
            <a:r>
              <a:rPr lang="ru-RU" sz="2000" b="1" dirty="0" err="1" smtClean="0">
                <a:solidFill>
                  <a:schemeClr val="tx1"/>
                </a:solidFill>
                <a:effectLst/>
                <a:latin typeface="Times New Roman" pitchFamily="18" charset="0"/>
              </a:rPr>
              <a:t>Малопургинский</a:t>
            </a:r>
            <a:r>
              <a:rPr lang="ru-RU" sz="2000" b="1" dirty="0" smtClean="0">
                <a:solidFill>
                  <a:schemeClr val="tx1"/>
                </a:solidFill>
                <a:effectLst/>
                <a:latin typeface="Times New Roman" pitchFamily="18" charset="0"/>
              </a:rPr>
              <a:t> район Удмуртской Республики»</a:t>
            </a:r>
            <a:r>
              <a:rPr lang="ru-RU" sz="2400" b="1" dirty="0" smtClean="0">
                <a:solidFill>
                  <a:schemeClr val="tx1"/>
                </a:solidFill>
                <a:effectLst/>
                <a:latin typeface="Times New Roman" pitchFamily="18" charset="0"/>
              </a:rPr>
              <a:t/>
            </a:r>
            <a:br>
              <a:rPr lang="ru-RU" sz="2400" b="1" dirty="0" smtClean="0">
                <a:solidFill>
                  <a:schemeClr val="tx1"/>
                </a:solidFill>
                <a:effectLst/>
                <a:latin typeface="Times New Roman" pitchFamily="18" charset="0"/>
              </a:rPr>
            </a:br>
            <a:endParaRPr lang="ru-RU" sz="2400" b="1" dirty="0" smtClean="0">
              <a:solidFill>
                <a:schemeClr val="tx1"/>
              </a:solidFill>
              <a:effectLst/>
              <a:latin typeface="Times New Roman" pitchFamily="18" charset="0"/>
            </a:endParaRPr>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3214806347"/>
              </p:ext>
            </p:extLst>
          </p:nvPr>
        </p:nvGraphicFramePr>
        <p:xfrm>
          <a:off x="480219" y="1295402"/>
          <a:ext cx="8381998" cy="5395334"/>
        </p:xfrm>
        <a:graphic>
          <a:graphicData uri="http://schemas.openxmlformats.org/drawingml/2006/table">
            <a:tbl>
              <a:tblPr firstRow="1" firstCol="1" bandRow="1">
                <a:tableStyleId>{5C22544A-7EE6-4342-B048-85BDC9FD1C3A}</a:tableStyleId>
              </a:tblPr>
              <a:tblGrid>
                <a:gridCol w="620889"/>
                <a:gridCol w="1916780"/>
                <a:gridCol w="999688"/>
                <a:gridCol w="580425"/>
                <a:gridCol w="648250"/>
                <a:gridCol w="579612"/>
                <a:gridCol w="579612"/>
                <a:gridCol w="579612"/>
                <a:gridCol w="579612"/>
                <a:gridCol w="648759"/>
                <a:gridCol w="648759"/>
              </a:tblGrid>
              <a:tr h="190543">
                <a:tc rowSpan="3">
                  <a:txBody>
                    <a:bodyPr/>
                    <a:lstStyle/>
                    <a:p>
                      <a:pPr algn="ctr">
                        <a:lnSpc>
                          <a:spcPct val="115000"/>
                        </a:lnSpc>
                        <a:spcAft>
                          <a:spcPts val="0"/>
                        </a:spcAft>
                      </a:pPr>
                      <a:endParaRPr lang="ru-RU" sz="1100" dirty="0">
                        <a:solidFill>
                          <a:schemeClr val="tx1"/>
                        </a:solidFill>
                        <a:effectLst/>
                        <a:latin typeface="Times New Roman" panose="02020603050405020304" pitchFamily="18" charset="0"/>
                        <a:cs typeface="Times New Roman" panose="02020603050405020304" pitchFamily="18" charset="0"/>
                      </a:endParaRPr>
                    </a:p>
                  </a:txBody>
                  <a:tcPr marL="49247" marR="4924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Показатели</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Ед. изм.</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2021 год факт</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2022 год оценка</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2023год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2024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2025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19054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46777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23698">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1.</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dirty="0">
                          <a:effectLst/>
                          <a:latin typeface="Times New Roman" panose="02020603050405020304" pitchFamily="18" charset="0"/>
                          <a:cs typeface="Times New Roman" panose="02020603050405020304" pitchFamily="18" charset="0"/>
                        </a:rPr>
                        <a:t>Численность постоянного населения ( в среднегодовом исчислении)</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чел.</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32840</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32830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32800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32820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32790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32825</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32650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32830</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99532">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Объем валового внутреннего продукта</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млн. руб. в ценах соотв.  лет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9822,3</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10046,4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10193,4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10592,6</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10456,5</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11277,6</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10800,4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12020,4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421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темп роста в сопоставимых ценах</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101,4</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101,4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98,7</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100,8</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99,4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101,3</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99,7</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101,9</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88557">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3.</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Объем отгруженной продукции (работ, услуг)</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млн. руб. в ценах соот.лет</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3833,4</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3875,57</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3839,1</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4100,8</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3857,2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4311,2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3921,1</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4541,1</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421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индекс промышленного производства</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99,4</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86,3</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97,5</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100,2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98,5</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100,7</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98,6</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100,7</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4210">
                <a:tc row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Объем валовой  продукции сельского хозяйства      </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млн. руб. в ценах</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2104,8</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2200,8</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2323,3</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2359,5</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2450,4</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2525,1</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2582,0</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2707,5</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0543">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соотв.  лет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39421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темп роста в сопоставимых ценах          </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100,9</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99,7</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101,9</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102,4</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102,2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102,8</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102,3</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103,2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7773">
                <a:tc>
                  <a:txBody>
                    <a:bodyPr/>
                    <a:lstStyle/>
                    <a:p>
                      <a:pPr algn="ctr">
                        <a:lnSpc>
                          <a:spcPct val="115000"/>
                        </a:lnSpc>
                        <a:spcAft>
                          <a:spcPts val="0"/>
                        </a:spcAft>
                      </a:pPr>
                      <a:r>
                        <a:rPr lang="ru-RU" sz="1100">
                          <a:solidFill>
                            <a:schemeClr val="tx1"/>
                          </a:solidFill>
                          <a:effectLst/>
                          <a:latin typeface="Times New Roman" panose="02020603050405020304" pitchFamily="18" charset="0"/>
                          <a:cs typeface="Times New Roman" panose="02020603050405020304" pitchFamily="18" charset="0"/>
                        </a:rPr>
                        <a:t>5.</a:t>
                      </a:r>
                      <a:endParaRPr lang="ru-RU" sz="110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Инвестиции в основной капитал, номинальный объем</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млн.руб.</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276,1</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309,3</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328,1</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343,9</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349,0</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382,8</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371,3</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435,2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99532">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темп роста в сопоставимых ценах</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в % к предыдущему году</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75,8</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106,4</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101,5</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105,7</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101,9</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106,7</a:t>
                      </a:r>
                      <a:endParaRPr lang="ru-RU" sz="110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102,2</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108,6</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1"/>
            <a:ext cx="8077200" cy="533400"/>
          </a:xfrm>
          <a:noFill/>
          <a:scene3d>
            <a:camera prst="orthographicFront"/>
            <a:lightRig rig="threePt" dir="t"/>
          </a:scene3d>
          <a:sp3d>
            <a:bevelT/>
          </a:sp3d>
        </p:spPr>
        <p:txBody>
          <a:bodyPr>
            <a:normAutofit fontScale="90000"/>
          </a:bodyPr>
          <a:lstStyle/>
          <a:p>
            <a:pPr marL="0" indent="0" algn="ctr" eaLnBrk="1" hangingPunct="1">
              <a:buNone/>
            </a:pPr>
            <a:r>
              <a:rPr lang="ru-RU" sz="2000" b="1" dirty="0" smtClean="0">
                <a:solidFill>
                  <a:schemeClr val="tx1"/>
                </a:solidFill>
                <a:effectLst/>
                <a:latin typeface="Times New Roman" pitchFamily="18" charset="0"/>
              </a:rPr>
              <a:t>Основные показатели социально-экономического развития  муниципального образования «Муниципальный округ </a:t>
            </a:r>
            <a:br>
              <a:rPr lang="ru-RU" sz="2000" b="1" dirty="0" smtClean="0">
                <a:solidFill>
                  <a:schemeClr val="tx1"/>
                </a:solidFill>
                <a:effectLst/>
                <a:latin typeface="Times New Roman" pitchFamily="18" charset="0"/>
              </a:rPr>
            </a:br>
            <a:r>
              <a:rPr lang="ru-RU" sz="2000" b="1" dirty="0" err="1" smtClean="0">
                <a:solidFill>
                  <a:schemeClr val="tx1"/>
                </a:solidFill>
                <a:effectLst/>
                <a:latin typeface="Times New Roman" pitchFamily="18" charset="0"/>
              </a:rPr>
              <a:t>Малопургинский</a:t>
            </a:r>
            <a:r>
              <a:rPr lang="ru-RU" sz="2000" b="1" dirty="0" smtClean="0">
                <a:solidFill>
                  <a:schemeClr val="tx1"/>
                </a:solidFill>
                <a:effectLst/>
                <a:latin typeface="Times New Roman" pitchFamily="18" charset="0"/>
              </a:rPr>
              <a:t> район Удмуртской </a:t>
            </a:r>
            <a:r>
              <a:rPr lang="ru-RU" sz="2000" dirty="0">
                <a:solidFill>
                  <a:schemeClr val="tx1"/>
                </a:solidFill>
                <a:effectLst/>
                <a:latin typeface="Times New Roman" pitchFamily="18" charset="0"/>
              </a:rPr>
              <a:t>Р</a:t>
            </a:r>
            <a:r>
              <a:rPr lang="ru-RU" sz="2000" b="1" dirty="0" smtClean="0">
                <a:solidFill>
                  <a:schemeClr val="tx1"/>
                </a:solidFill>
                <a:effectLst/>
                <a:latin typeface="Times New Roman" pitchFamily="18" charset="0"/>
              </a:rPr>
              <a:t>еспублики» (продолжение)</a:t>
            </a:r>
            <a:r>
              <a:rPr lang="ru-RU" sz="1800" b="1" dirty="0" smtClean="0">
                <a:solidFill>
                  <a:schemeClr val="tx1"/>
                </a:solidFill>
                <a:latin typeface="Times New Roman" pitchFamily="18" charset="0"/>
              </a:rPr>
              <a:t/>
            </a:r>
            <a:br>
              <a:rPr lang="ru-RU" sz="1800" b="1" dirty="0" smtClean="0">
                <a:solidFill>
                  <a:schemeClr val="tx1"/>
                </a:solidFill>
                <a:latin typeface="Times New Roman" pitchFamily="18" charset="0"/>
              </a:rPr>
            </a:br>
            <a:endParaRPr lang="ru-RU" sz="1800" b="1" dirty="0" smtClean="0">
              <a:solidFill>
                <a:schemeClr val="tx1"/>
              </a:solidFill>
              <a:latin typeface="Times New Roman" pitchFamily="18" charset="0"/>
            </a:endParaRPr>
          </a:p>
        </p:txBody>
      </p:sp>
      <p:graphicFrame>
        <p:nvGraphicFramePr>
          <p:cNvPr id="3" name="Таблица 2"/>
          <p:cNvGraphicFramePr>
            <a:graphicFrameLocks noGrp="1"/>
          </p:cNvGraphicFramePr>
          <p:nvPr>
            <p:ph type="tbl" idx="1"/>
            <p:extLst>
              <p:ext uri="{D42A27DB-BD31-4B8C-83A1-F6EECF244321}">
                <p14:modId xmlns:p14="http://schemas.microsoft.com/office/powerpoint/2010/main" val="2404068097"/>
              </p:ext>
            </p:extLst>
          </p:nvPr>
        </p:nvGraphicFramePr>
        <p:xfrm>
          <a:off x="380999" y="1295207"/>
          <a:ext cx="8534400" cy="5410392"/>
        </p:xfrm>
        <a:graphic>
          <a:graphicData uri="http://schemas.openxmlformats.org/drawingml/2006/table">
            <a:tbl>
              <a:tblPr firstRow="1" firstCol="1" bandRow="1">
                <a:tableStyleId>{5C22544A-7EE6-4342-B048-85BDC9FD1C3A}</a:tableStyleId>
              </a:tblPr>
              <a:tblGrid>
                <a:gridCol w="336621"/>
                <a:gridCol w="1898529"/>
                <a:gridCol w="975072"/>
                <a:gridCol w="695117"/>
                <a:gridCol w="715314"/>
                <a:gridCol w="639574"/>
                <a:gridCol w="639574"/>
                <a:gridCol w="639574"/>
                <a:gridCol w="639574"/>
                <a:gridCol w="639574"/>
                <a:gridCol w="715877"/>
              </a:tblGrid>
              <a:tr h="188597">
                <a:tc rowSpan="3">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Показатели</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Ед. изм.</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2021 год факт</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2022 год оценка</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smtClean="0">
                          <a:solidFill>
                            <a:schemeClr val="tx1"/>
                          </a:solidFill>
                          <a:effectLst/>
                          <a:latin typeface="Times New Roman" panose="02020603050405020304" pitchFamily="18" charset="0"/>
                          <a:cs typeface="Times New Roman" panose="02020603050405020304" pitchFamily="18" charset="0"/>
                        </a:rPr>
                        <a:t>2023 год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2024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2025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859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719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smtClean="0">
                          <a:effectLst/>
                          <a:latin typeface="Times New Roman" panose="02020603050405020304" pitchFamily="18" charset="0"/>
                          <a:cs typeface="Times New Roman" panose="02020603050405020304" pitchFamily="18" charset="0"/>
                        </a:rPr>
                        <a:t>2</a:t>
                      </a:r>
                    </a:p>
                    <a:p>
                      <a:pPr algn="ctr">
                        <a:lnSpc>
                          <a:spcPct val="115000"/>
                        </a:lnSpc>
                        <a:spcAft>
                          <a:spcPts val="0"/>
                        </a:spcAft>
                      </a:pPr>
                      <a:r>
                        <a:rPr lang="ru-RU" sz="1100" dirty="0" smtClean="0">
                          <a:effectLst/>
                          <a:latin typeface="Times New Roman" panose="02020603050405020304" pitchFamily="18" charset="0"/>
                          <a:cs typeface="Times New Roman" panose="02020603050405020304" pitchFamily="18" charset="0"/>
                        </a:rPr>
                        <a:t> </a:t>
                      </a:r>
                      <a:r>
                        <a:rPr lang="ru-RU" sz="1100" dirty="0">
                          <a:effectLst/>
                          <a:latin typeface="Times New Roman" panose="02020603050405020304" pitchFamily="18" charset="0"/>
                          <a:cs typeface="Times New Roman" panose="02020603050405020304" pitchFamily="18" charset="0"/>
                        </a:rPr>
                        <a:t>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35944">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6.</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Объем работ, выполненных по виду экономической деятельности "Строительство"</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err="1">
                          <a:solidFill>
                            <a:schemeClr val="tx1"/>
                          </a:solidFill>
                          <a:effectLst/>
                          <a:latin typeface="Times New Roman" panose="02020603050405020304" pitchFamily="18" charset="0"/>
                          <a:cs typeface="Times New Roman" panose="02020603050405020304" pitchFamily="18" charset="0"/>
                        </a:rPr>
                        <a:t>млн.руб</a:t>
                      </a:r>
                      <a:r>
                        <a:rPr lang="ru-RU" sz="1000" b="0" dirty="0">
                          <a:solidFill>
                            <a:schemeClr val="tx1"/>
                          </a:solidFill>
                          <a:effectLst/>
                          <a:latin typeface="Times New Roman" panose="02020603050405020304" pitchFamily="18" charset="0"/>
                          <a:cs typeface="Times New Roman" panose="02020603050405020304" pitchFamily="18" charset="0"/>
                        </a:rPr>
                        <a:t>.</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278,1</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240,9</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255,2</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259,5</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269,7</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283,1</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286,6</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317,2</a:t>
                      </a:r>
                      <a:endParaRPr lang="ru-RU" sz="1000" b="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4356">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темп роста в сопоставимых ценах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в % к предыдущему году</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59,2</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82,7</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101</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102,5</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101,2</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103,8</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102,1</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106,8</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98134">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7.</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dirty="0">
                          <a:effectLst/>
                          <a:latin typeface="Times New Roman" panose="02020603050405020304" pitchFamily="18" charset="0"/>
                          <a:cs typeface="Times New Roman" panose="02020603050405020304" pitchFamily="18" charset="0"/>
                        </a:rPr>
                        <a:t>Ввод в действие жилых домов</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тыс.кв.м. общей площади</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15,19</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20,00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15,0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16,0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15,0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16,0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15,0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16,0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4356">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dirty="0">
                          <a:effectLst/>
                          <a:latin typeface="Times New Roman" panose="02020603050405020304" pitchFamily="18" charset="0"/>
                          <a:cs typeface="Times New Roman" panose="02020603050405020304" pitchFamily="18" charset="0"/>
                        </a:rPr>
                        <a:t>темп роста</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в % к предыдущему году</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131,7</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145,0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102,5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110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101,4</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104,5</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100,9</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4338">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8.</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Индекс потребительских цен:</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4356">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на конец года</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к декабрю предыдущего года</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108,7</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115,3</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108,2</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107,1</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105,2</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104,8</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104,8</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104,4</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4356">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в среднем за год</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в процентах  к предыдущему году</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106,7</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115,7</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109,6</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108,4</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106,4</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105,7</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104,9</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104,5</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2904">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9</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Розничный товарооборот (во всех каналах реализации)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млн. руб.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2160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2429,2</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2599,2</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2613,0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2777,6</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2798,1</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2969,2</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3008,7</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2904">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темп роста в сопоставимых ценах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99,5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100,5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100,00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101,00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101,10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101,60</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102,10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102,60</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2904">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10.</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Прибыль прибыльных организаций</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млн. руб.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51,6</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80,9</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81</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81,5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81</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81,5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82</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82,2</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1452">
                <a:tc>
                  <a:txBody>
                    <a:bodyPr/>
                    <a:lstStyle/>
                    <a:p>
                      <a:pPr algn="ctr">
                        <a:lnSpc>
                          <a:spcPct val="115000"/>
                        </a:lnSpc>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11.</a:t>
                      </a:r>
                      <a:endParaRPr lang="ru-RU" sz="1000" dirty="0">
                        <a:solidFill>
                          <a:schemeClr val="tx1"/>
                        </a:solidFill>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000">
                          <a:effectLst/>
                          <a:latin typeface="Times New Roman" panose="02020603050405020304" pitchFamily="18" charset="0"/>
                          <a:cs typeface="Times New Roman" panose="02020603050405020304" pitchFamily="18" charset="0"/>
                        </a:rPr>
                        <a:t>Фонд заработной платы</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млн. руб. </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1597,97</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1665,96</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1739,16</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1862,84</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1877,15</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2022,09</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a:effectLst/>
                          <a:latin typeface="Times New Roman" panose="02020603050405020304" pitchFamily="18" charset="0"/>
                          <a:cs typeface="Times New Roman" panose="02020603050405020304" pitchFamily="18" charset="0"/>
                        </a:rPr>
                        <a:t>2025,34</a:t>
                      </a:r>
                      <a:endParaRPr lang="ru-RU" sz="100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Times New Roman" panose="02020603050405020304" pitchFamily="18" charset="0"/>
                          <a:cs typeface="Times New Roman" panose="02020603050405020304" pitchFamily="18" charset="0"/>
                        </a:rPr>
                        <a:t>2184,73</a:t>
                      </a:r>
                      <a:endParaRPr lang="ru-RU" sz="1000" dirty="0">
                        <a:effectLst/>
                        <a:latin typeface="Times New Roman" panose="02020603050405020304" pitchFamily="18" charset="0"/>
                        <a:ea typeface="Calibri"/>
                        <a:cs typeface="Times New Roman" panose="02020603050405020304" pitchFamily="18" charset="0"/>
                      </a:endParaRPr>
                    </a:p>
                  </a:txBody>
                  <a:tcPr marL="52765" marR="527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pic>
        <p:nvPicPr>
          <p:cNvPr id="4"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51635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077200" cy="533400"/>
          </a:xfrm>
          <a:noFill/>
          <a:scene3d>
            <a:camera prst="orthographicFront"/>
            <a:lightRig rig="threePt" dir="t"/>
          </a:scene3d>
          <a:sp3d>
            <a:bevelT/>
          </a:sp3d>
        </p:spPr>
        <p:txBody>
          <a:bodyPr>
            <a:normAutofit fontScale="90000"/>
          </a:bodyPr>
          <a:lstStyle/>
          <a:p>
            <a:pPr marL="0" indent="0" algn="ctr" eaLnBrk="1" hangingPunct="1">
              <a:buNone/>
            </a:pPr>
            <a:r>
              <a:rPr lang="ru-RU" sz="2000" b="1" dirty="0" smtClean="0">
                <a:solidFill>
                  <a:schemeClr val="tx1"/>
                </a:solidFill>
                <a:effectLst/>
                <a:latin typeface="Times New Roman" pitchFamily="18" charset="0"/>
              </a:rPr>
              <a:t>Основные показатели социально-экономического развития  муниципального образования «Муниципальный округ </a:t>
            </a:r>
            <a:br>
              <a:rPr lang="ru-RU" sz="2000" b="1" dirty="0" smtClean="0">
                <a:solidFill>
                  <a:schemeClr val="tx1"/>
                </a:solidFill>
                <a:effectLst/>
                <a:latin typeface="Times New Roman" pitchFamily="18" charset="0"/>
              </a:rPr>
            </a:br>
            <a:r>
              <a:rPr lang="ru-RU" sz="2000" b="1" dirty="0" err="1" smtClean="0">
                <a:solidFill>
                  <a:schemeClr val="tx1"/>
                </a:solidFill>
                <a:effectLst/>
                <a:latin typeface="Times New Roman" pitchFamily="18" charset="0"/>
              </a:rPr>
              <a:t>Малопургинский</a:t>
            </a:r>
            <a:r>
              <a:rPr lang="ru-RU" sz="2000" b="1" dirty="0" smtClean="0">
                <a:solidFill>
                  <a:schemeClr val="tx1"/>
                </a:solidFill>
                <a:effectLst/>
                <a:latin typeface="Times New Roman" pitchFamily="18" charset="0"/>
              </a:rPr>
              <a:t> район Удмуртской </a:t>
            </a:r>
            <a:r>
              <a:rPr lang="ru-RU" sz="2000" dirty="0">
                <a:solidFill>
                  <a:schemeClr val="tx1"/>
                </a:solidFill>
                <a:effectLst/>
                <a:latin typeface="Times New Roman" pitchFamily="18" charset="0"/>
              </a:rPr>
              <a:t>Р</a:t>
            </a:r>
            <a:r>
              <a:rPr lang="ru-RU" sz="2000" b="1" dirty="0" smtClean="0">
                <a:solidFill>
                  <a:schemeClr val="tx1"/>
                </a:solidFill>
                <a:effectLst/>
                <a:latin typeface="Times New Roman" pitchFamily="18" charset="0"/>
              </a:rPr>
              <a:t>еспублики» (продолжение)</a:t>
            </a:r>
            <a:br>
              <a:rPr lang="ru-RU" sz="2000" b="1" dirty="0" smtClean="0">
                <a:solidFill>
                  <a:schemeClr val="tx1"/>
                </a:solidFill>
                <a:effectLst/>
                <a:latin typeface="Times New Roman" pitchFamily="18" charset="0"/>
              </a:rPr>
            </a:br>
            <a:endParaRPr lang="ru-RU" sz="2000" b="1" dirty="0" smtClean="0">
              <a:solidFill>
                <a:schemeClr val="tx1"/>
              </a:solidFill>
              <a:effectLst/>
              <a:latin typeface="Times New Roman" pitchFamily="18" charset="0"/>
            </a:endParaRPr>
          </a:p>
        </p:txBody>
      </p:sp>
      <p:graphicFrame>
        <p:nvGraphicFramePr>
          <p:cNvPr id="3" name="Таблица 2"/>
          <p:cNvGraphicFramePr>
            <a:graphicFrameLocks noGrp="1"/>
          </p:cNvGraphicFramePr>
          <p:nvPr>
            <p:ph type="tbl" idx="1"/>
            <p:extLst>
              <p:ext uri="{D42A27DB-BD31-4B8C-83A1-F6EECF244321}">
                <p14:modId xmlns:p14="http://schemas.microsoft.com/office/powerpoint/2010/main" val="3024185691"/>
              </p:ext>
            </p:extLst>
          </p:nvPr>
        </p:nvGraphicFramePr>
        <p:xfrm>
          <a:off x="457201" y="1371600"/>
          <a:ext cx="8305797" cy="3886200"/>
        </p:xfrm>
        <a:graphic>
          <a:graphicData uri="http://schemas.openxmlformats.org/drawingml/2006/table">
            <a:tbl>
              <a:tblPr firstRow="1" firstCol="1" bandRow="1">
                <a:tableStyleId>{5C22544A-7EE6-4342-B048-85BDC9FD1C3A}</a:tableStyleId>
              </a:tblPr>
              <a:tblGrid>
                <a:gridCol w="327603"/>
                <a:gridCol w="1847674"/>
                <a:gridCol w="948952"/>
                <a:gridCol w="676498"/>
                <a:gridCol w="696154"/>
                <a:gridCol w="622443"/>
                <a:gridCol w="622443"/>
                <a:gridCol w="622443"/>
                <a:gridCol w="622443"/>
                <a:gridCol w="622443"/>
                <a:gridCol w="696701"/>
              </a:tblGrid>
              <a:tr h="194310">
                <a:tc rowSpan="3">
                  <a:txBody>
                    <a:bodyPr/>
                    <a:lstStyle/>
                    <a:p>
                      <a:pPr algn="ctr">
                        <a:lnSpc>
                          <a:spcPct val="115000"/>
                        </a:lnSpc>
                        <a:spcAft>
                          <a:spcPts val="0"/>
                        </a:spcAft>
                      </a:pP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Показатели</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Ед. изм.</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2021 год факт</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2022 год оценка</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2023год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2024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2025 год</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431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прогноз</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8862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2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 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smtClean="0">
                          <a:effectLst/>
                          <a:latin typeface="Times New Roman" panose="02020603050405020304" pitchFamily="18" charset="0"/>
                          <a:cs typeface="Times New Roman" panose="02020603050405020304" pitchFamily="18" charset="0"/>
                        </a:rPr>
                        <a:t>2</a:t>
                      </a:r>
                    </a:p>
                    <a:p>
                      <a:pPr algn="ctr">
                        <a:lnSpc>
                          <a:spcPct val="115000"/>
                        </a:lnSpc>
                        <a:spcAft>
                          <a:spcPts val="0"/>
                        </a:spcAft>
                      </a:pPr>
                      <a:r>
                        <a:rPr lang="ru-RU" sz="1100" dirty="0" smtClean="0">
                          <a:effectLst/>
                          <a:latin typeface="Times New Roman" panose="02020603050405020304" pitchFamily="18" charset="0"/>
                          <a:cs typeface="Times New Roman" panose="02020603050405020304" pitchFamily="18" charset="0"/>
                        </a:rPr>
                        <a:t> </a:t>
                      </a:r>
                      <a:r>
                        <a:rPr lang="ru-RU" sz="1100" dirty="0">
                          <a:effectLst/>
                          <a:latin typeface="Times New Roman" panose="02020603050405020304" pitchFamily="18" charset="0"/>
                          <a:cs typeface="Times New Roman" panose="02020603050405020304" pitchFamily="18" charset="0"/>
                        </a:rPr>
                        <a:t>вариант</a:t>
                      </a:r>
                      <a:endParaRPr lang="ru-RU" sz="1100" dirty="0">
                        <a:effectLst/>
                        <a:latin typeface="Times New Roman" panose="02020603050405020304" pitchFamily="18" charset="0"/>
                        <a:ea typeface="Calibri"/>
                        <a:cs typeface="Times New Roman" panose="02020603050405020304" pitchFamily="18" charset="0"/>
                      </a:endParaRPr>
                    </a:p>
                  </a:txBody>
                  <a:tcPr marL="49247" marR="49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7724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12.</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Номинальная начисленная среднемесячная заработная плата одного работника (в среднем за период)</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рублей</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32384,4</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35058</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37161,5</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37862,6</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39205,3</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40702,3</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41165,6</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solidFill>
                            <a:schemeClr val="tx1"/>
                          </a:solidFill>
                          <a:effectLst/>
                          <a:latin typeface="Times New Roman" panose="02020603050405020304" pitchFamily="18" charset="0"/>
                          <a:cs typeface="Times New Roman" panose="02020603050405020304" pitchFamily="18" charset="0"/>
                        </a:rPr>
                        <a:t>43347,8</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8293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 </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dirty="0">
                          <a:effectLst/>
                          <a:latin typeface="Times New Roman" panose="02020603050405020304" pitchFamily="18" charset="0"/>
                          <a:cs typeface="Times New Roman" panose="02020603050405020304" pitchFamily="18" charset="0"/>
                        </a:rPr>
                        <a:t>темп роста</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в % к предыдущему году</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109,1</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108,2</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106</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108</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105,5</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107,5</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105</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106,5</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16586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13.</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dirty="0">
                          <a:effectLst/>
                          <a:latin typeface="Times New Roman" panose="02020603050405020304" pitchFamily="18" charset="0"/>
                          <a:cs typeface="Times New Roman" panose="02020603050405020304" pitchFamily="18" charset="0"/>
                        </a:rPr>
                        <a:t>Среднесписочная численность работников организаций (не относящихся к субъектам малого предпринимательства)</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тыс. чел.</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4,112</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3,96</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3,9</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4,1</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3,99</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4,14</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4,1</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4,2</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82930">
                <a:tc>
                  <a:txBody>
                    <a:bodyPr/>
                    <a:lstStyle/>
                    <a:p>
                      <a:pPr algn="ctr">
                        <a:lnSpc>
                          <a:spcPct val="115000"/>
                        </a:lnSpc>
                        <a:spcAft>
                          <a:spcPts val="0"/>
                        </a:spcAft>
                      </a:pPr>
                      <a:r>
                        <a:rPr lang="ru-RU" sz="1100" dirty="0">
                          <a:solidFill>
                            <a:schemeClr val="tx1"/>
                          </a:solidFill>
                          <a:effectLst/>
                          <a:latin typeface="Times New Roman" panose="02020603050405020304" pitchFamily="18" charset="0"/>
                          <a:cs typeface="Times New Roman" panose="02020603050405020304" pitchFamily="18" charset="0"/>
                        </a:rPr>
                        <a:t>14.</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Уровень зарегистрированной безработицы (на конец года)</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процентов</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1,2</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0,8</a:t>
                      </a:r>
                      <a:endParaRPr lang="ru-RU" sz="1100">
                        <a:effectLst/>
                        <a:latin typeface="Times New Roman" panose="02020603050405020304" pitchFamily="18" charset="0"/>
                        <a:ea typeface="Calibri"/>
                        <a:cs typeface="Times New Roman" panose="02020603050405020304" pitchFamily="18" charset="0"/>
                      </a:endParaRPr>
                    </a:p>
                  </a:txBody>
                  <a:tcPr marL="58551" marR="58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dirty="0" smtClean="0">
                          <a:effectLst/>
                          <a:latin typeface="Times New Roman" panose="02020603050405020304" pitchFamily="18" charset="0"/>
                          <a:ea typeface="Calibri"/>
                          <a:cs typeface="Times New Roman" panose="02020603050405020304" pitchFamily="18" charset="0"/>
                        </a:rPr>
                        <a:t>0,8</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smtClean="0">
                          <a:effectLst/>
                          <a:latin typeface="Times New Roman" panose="02020603050405020304" pitchFamily="18" charset="0"/>
                          <a:cs typeface="Times New Roman" panose="02020603050405020304" pitchFamily="18" charset="0"/>
                        </a:rPr>
                        <a:t>0,8</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smtClean="0">
                          <a:effectLst/>
                          <a:latin typeface="Times New Roman" panose="02020603050405020304" pitchFamily="18" charset="0"/>
                          <a:cs typeface="Times New Roman" panose="02020603050405020304" pitchFamily="18" charset="0"/>
                        </a:rPr>
                        <a:t>0,8</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smtClean="0">
                          <a:effectLst/>
                          <a:latin typeface="Times New Roman" panose="02020603050405020304" pitchFamily="18" charset="0"/>
                          <a:cs typeface="Times New Roman" panose="02020603050405020304" pitchFamily="18" charset="0"/>
                        </a:rPr>
                        <a:t>0,8</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smtClean="0">
                          <a:effectLst/>
                          <a:latin typeface="Times New Roman" panose="02020603050405020304" pitchFamily="18" charset="0"/>
                          <a:cs typeface="Times New Roman" panose="02020603050405020304" pitchFamily="18" charset="0"/>
                        </a:rPr>
                        <a:t>0,7</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ru-RU" sz="1100" dirty="0" smtClean="0">
                          <a:effectLst/>
                          <a:latin typeface="Times New Roman" panose="02020603050405020304" pitchFamily="18" charset="0"/>
                          <a:cs typeface="Times New Roman" panose="02020603050405020304" pitchFamily="18" charset="0"/>
                        </a:rPr>
                        <a:t>0,6</a:t>
                      </a:r>
                      <a:endParaRPr lang="ru-RU" sz="1100" dirty="0">
                        <a:effectLst/>
                        <a:latin typeface="Times New Roman" panose="02020603050405020304" pitchFamily="18" charset="0"/>
                        <a:ea typeface="Calibri"/>
                        <a:cs typeface="Times New Roman" panose="02020603050405020304" pitchFamily="18" charset="0"/>
                      </a:endParaRPr>
                    </a:p>
                  </a:txBody>
                  <a:tcPr marL="58551" marR="5855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4" name="Rectangle 1"/>
          <p:cNvSpPr>
            <a:spLocks noChangeArrowheads="1"/>
          </p:cNvSpPr>
          <p:nvPr/>
        </p:nvSpPr>
        <p:spPr bwMode="auto">
          <a:xfrm>
            <a:off x="457200" y="2428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9218" name="Picture 2" descr="C:\Users\User\Desktop\1\G7bULPh3mo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276850"/>
            <a:ext cx="4341788" cy="14478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r\Desktop\1\karta_malopurginskogo_raion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5257800"/>
            <a:ext cx="2309396"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6270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4"/>
          <p:cNvSpPr>
            <a:spLocks noChangeArrowheads="1"/>
          </p:cNvSpPr>
          <p:nvPr/>
        </p:nvSpPr>
        <p:spPr bwMode="auto">
          <a:xfrm>
            <a:off x="2895600" y="838200"/>
            <a:ext cx="2667000" cy="914400"/>
          </a:xfrm>
          <a:prstGeom prst="flowChartAlternateProcess">
            <a:avLst/>
          </a:pr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scene3d>
            <a:camera prst="orthographicFront"/>
            <a:lightRig rig="threePt" dir="t"/>
          </a:scene3d>
          <a:sp3d>
            <a:bevelT w="165100" prst="coolSlant"/>
          </a:sp3d>
        </p:spPr>
        <p:txBody>
          <a:bodyPr wrap="none" anchor="ctr"/>
          <a:lstStyle/>
          <a:p>
            <a:pPr algn="ctr"/>
            <a:r>
              <a:rPr lang="ru-RU" sz="2800" b="1" dirty="0"/>
              <a:t>БЮДЖЕТ</a:t>
            </a:r>
          </a:p>
        </p:txBody>
      </p:sp>
      <p:sp>
        <p:nvSpPr>
          <p:cNvPr id="5123" name="AutoShape 35"/>
          <p:cNvSpPr>
            <a:spLocks noChangeArrowheads="1"/>
          </p:cNvSpPr>
          <p:nvPr/>
        </p:nvSpPr>
        <p:spPr bwMode="auto">
          <a:xfrm>
            <a:off x="838200" y="1981200"/>
            <a:ext cx="3657600" cy="1143000"/>
          </a:xfrm>
          <a:prstGeom prst="flowChartAlternateProcess">
            <a:avLst/>
          </a:prstGeom>
          <a:solidFill>
            <a:srgbClr val="CCFFCC"/>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endParaRPr lang="ru-RU" sz="2000" b="1" dirty="0"/>
          </a:p>
          <a:p>
            <a:pPr algn="ctr"/>
            <a:r>
              <a:rPr lang="ru-RU" sz="2000" b="1" dirty="0"/>
              <a:t>ДОХОДЫ</a:t>
            </a:r>
            <a:br>
              <a:rPr lang="ru-RU" sz="2000" b="1" dirty="0"/>
            </a:br>
            <a:r>
              <a:rPr lang="ru-RU" sz="2000" b="1" dirty="0"/>
              <a:t>поступающие от населения,</a:t>
            </a:r>
          </a:p>
          <a:p>
            <a:pPr algn="ctr"/>
            <a:r>
              <a:rPr lang="ru-RU" sz="2000" b="1" dirty="0"/>
              <a:t>организаций средства в бюджет</a:t>
            </a:r>
          </a:p>
          <a:p>
            <a:pPr algn="ctr"/>
            <a:endParaRPr lang="ru-RU" sz="2000" b="1" dirty="0"/>
          </a:p>
        </p:txBody>
      </p:sp>
      <p:sp>
        <p:nvSpPr>
          <p:cNvPr id="5124" name="AutoShape 36"/>
          <p:cNvSpPr>
            <a:spLocks noChangeArrowheads="1"/>
          </p:cNvSpPr>
          <p:nvPr/>
        </p:nvSpPr>
        <p:spPr bwMode="auto">
          <a:xfrm>
            <a:off x="4876800" y="1981200"/>
            <a:ext cx="3581400" cy="1066800"/>
          </a:xfrm>
          <a:prstGeom prst="flowChartAlternateProcess">
            <a:avLst/>
          </a:prstGeom>
          <a:solidFill>
            <a:schemeClr val="tx2">
              <a:lumMod val="60000"/>
              <a:lumOff val="40000"/>
              <a:alpha val="47842"/>
            </a:scheme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РАСХОДЫ</a:t>
            </a:r>
          </a:p>
          <a:p>
            <a:pPr algn="ctr"/>
            <a:r>
              <a:rPr lang="ru-RU" sz="2000" b="1" dirty="0"/>
              <a:t>выплачиваемые из </a:t>
            </a:r>
          </a:p>
          <a:p>
            <a:pPr algn="ctr"/>
            <a:r>
              <a:rPr lang="ru-RU" sz="2000" b="1" dirty="0"/>
              <a:t>бюджета денежные средства</a:t>
            </a:r>
          </a:p>
        </p:txBody>
      </p:sp>
      <p:sp>
        <p:nvSpPr>
          <p:cNvPr id="5125" name="AutoShape 39"/>
          <p:cNvSpPr>
            <a:spLocks noChangeArrowheads="1"/>
          </p:cNvSpPr>
          <p:nvPr/>
        </p:nvSpPr>
        <p:spPr bwMode="auto">
          <a:xfrm>
            <a:off x="990600" y="3352800"/>
            <a:ext cx="3200400" cy="609600"/>
          </a:xfrm>
          <a:prstGeom prst="flowChartAlternateProcess">
            <a:avLst/>
          </a:prstGeom>
          <a:solidFill>
            <a:schemeClr val="bg2">
              <a:lumMod val="90000"/>
            </a:scheme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налоговые доходы</a:t>
            </a:r>
          </a:p>
        </p:txBody>
      </p:sp>
      <p:sp>
        <p:nvSpPr>
          <p:cNvPr id="5126" name="AutoShape 40"/>
          <p:cNvSpPr>
            <a:spLocks noChangeArrowheads="1"/>
          </p:cNvSpPr>
          <p:nvPr/>
        </p:nvSpPr>
        <p:spPr bwMode="auto">
          <a:xfrm>
            <a:off x="990600" y="4114800"/>
            <a:ext cx="3200400" cy="1066800"/>
          </a:xfrm>
          <a:prstGeom prst="flowChartAlternateProcess">
            <a:avLst/>
          </a:prstGeom>
          <a:solidFill>
            <a:srgbClr val="CCFFFF"/>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неналоговые поступления </a:t>
            </a:r>
          </a:p>
          <a:p>
            <a:pPr algn="ctr"/>
            <a:r>
              <a:rPr lang="ru-RU" sz="1800" b="1" dirty="0"/>
              <a:t>(пошлины, доходы от </a:t>
            </a:r>
          </a:p>
          <a:p>
            <a:pPr algn="ctr"/>
            <a:r>
              <a:rPr lang="ru-RU" sz="1800" b="1" dirty="0"/>
              <a:t>продажи имущества,</a:t>
            </a:r>
          </a:p>
          <a:p>
            <a:pPr algn="ctr"/>
            <a:r>
              <a:rPr lang="ru-RU" sz="1800" b="1" dirty="0"/>
              <a:t>штрафы и т.п.</a:t>
            </a:r>
          </a:p>
        </p:txBody>
      </p:sp>
      <p:sp>
        <p:nvSpPr>
          <p:cNvPr id="5127" name="AutoShape 41"/>
          <p:cNvSpPr>
            <a:spLocks noChangeArrowheads="1"/>
          </p:cNvSpPr>
          <p:nvPr/>
        </p:nvSpPr>
        <p:spPr bwMode="auto">
          <a:xfrm>
            <a:off x="990600" y="5486400"/>
            <a:ext cx="3124200" cy="533400"/>
          </a:xfrm>
          <a:prstGeom prst="flowChartAlternateProcess">
            <a:avLst/>
          </a:prstGeom>
          <a:solidFill>
            <a:srgbClr val="CCFFCC"/>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ru-RU" sz="1800" b="1" dirty="0"/>
              <a:t>безвозмездные поступления</a:t>
            </a:r>
          </a:p>
        </p:txBody>
      </p:sp>
      <p:sp>
        <p:nvSpPr>
          <p:cNvPr id="5128" name="Line 44"/>
          <p:cNvSpPr>
            <a:spLocks noChangeShapeType="1"/>
          </p:cNvSpPr>
          <p:nvPr/>
        </p:nvSpPr>
        <p:spPr bwMode="auto">
          <a:xfrm flipH="1">
            <a:off x="6096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29" name="Line 45"/>
          <p:cNvSpPr>
            <a:spLocks noChangeShapeType="1"/>
          </p:cNvSpPr>
          <p:nvPr/>
        </p:nvSpPr>
        <p:spPr bwMode="auto">
          <a:xfrm>
            <a:off x="609600" y="2514600"/>
            <a:ext cx="0" cy="3352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0" name="Line 47"/>
          <p:cNvSpPr>
            <a:spLocks noChangeShapeType="1"/>
          </p:cNvSpPr>
          <p:nvPr/>
        </p:nvSpPr>
        <p:spPr bwMode="auto">
          <a:xfrm>
            <a:off x="609600" y="3657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1" name="Line 49"/>
          <p:cNvSpPr>
            <a:spLocks noChangeShapeType="1"/>
          </p:cNvSpPr>
          <p:nvPr/>
        </p:nvSpPr>
        <p:spPr bwMode="auto">
          <a:xfrm>
            <a:off x="609600" y="4648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2" name="Line 50"/>
          <p:cNvSpPr>
            <a:spLocks noChangeShapeType="1"/>
          </p:cNvSpPr>
          <p:nvPr/>
        </p:nvSpPr>
        <p:spPr bwMode="auto">
          <a:xfrm flipV="1">
            <a:off x="609600" y="5867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3" name="AutoShape 52"/>
          <p:cNvSpPr>
            <a:spLocks noChangeArrowheads="1"/>
          </p:cNvSpPr>
          <p:nvPr/>
        </p:nvSpPr>
        <p:spPr bwMode="auto">
          <a:xfrm>
            <a:off x="2009775" y="990600"/>
            <a:ext cx="914400" cy="990600"/>
          </a:xfrm>
          <a:custGeom>
            <a:avLst/>
            <a:gdLst>
              <a:gd name="T0" fmla="*/ 27107473 w 21600"/>
              <a:gd name="T1" fmla="*/ 0 h 21600"/>
              <a:gd name="T2" fmla="*/ 27107473 w 21600"/>
              <a:gd name="T3" fmla="*/ 25571195 h 21600"/>
              <a:gd name="T4" fmla="*/ 5801064 w 21600"/>
              <a:gd name="T5" fmla="*/ 45430012 h 21600"/>
              <a:gd name="T6" fmla="*/ 38709597 w 21600"/>
              <a:gd name="T7" fmla="*/ 1278562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endParaRPr lang="ru-RU" dirty="0"/>
          </a:p>
        </p:txBody>
      </p:sp>
      <p:sp>
        <p:nvSpPr>
          <p:cNvPr id="5134" name="AutoShape 57"/>
          <p:cNvSpPr>
            <a:spLocks noChangeArrowheads="1"/>
          </p:cNvSpPr>
          <p:nvPr/>
        </p:nvSpPr>
        <p:spPr bwMode="auto">
          <a:xfrm rot="5400000">
            <a:off x="5638800" y="990600"/>
            <a:ext cx="914399" cy="1066800"/>
          </a:xfrm>
          <a:custGeom>
            <a:avLst/>
            <a:gdLst>
              <a:gd name="T0" fmla="*/ 22777815 w 21600"/>
              <a:gd name="T1" fmla="*/ 0 h 21600"/>
              <a:gd name="T2" fmla="*/ 22777815 w 21600"/>
              <a:gd name="T3" fmla="*/ 29656548 h 21600"/>
              <a:gd name="T4" fmla="*/ 4874521 w 21600"/>
              <a:gd name="T5" fmla="*/ 52688072 h 21600"/>
              <a:gd name="T6" fmla="*/ 32526815 w 21600"/>
              <a:gd name="T7" fmla="*/ 148282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endParaRPr lang="ru-RU" dirty="0"/>
          </a:p>
        </p:txBody>
      </p:sp>
      <p:sp>
        <p:nvSpPr>
          <p:cNvPr id="5135" name="AutoShape 58"/>
          <p:cNvSpPr>
            <a:spLocks noChangeArrowheads="1"/>
          </p:cNvSpPr>
          <p:nvPr/>
        </p:nvSpPr>
        <p:spPr bwMode="auto">
          <a:xfrm>
            <a:off x="4876800" y="3429000"/>
            <a:ext cx="3657600" cy="2590800"/>
          </a:xfrm>
          <a:prstGeom prst="flowChartAlternateProcess">
            <a:avLst/>
          </a:prstGeom>
          <a:solidFill>
            <a:schemeClr val="tx2">
              <a:lumMod val="60000"/>
              <a:lumOff val="40000"/>
              <a:alpha val="52940"/>
            </a:scheme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r>
              <a:rPr lang="ru-RU" sz="1800" b="1" dirty="0"/>
              <a:t>-общегосударственные вопросы;</a:t>
            </a:r>
          </a:p>
          <a:p>
            <a:r>
              <a:rPr lang="ru-RU" sz="1800" b="1" dirty="0"/>
              <a:t>-национальная оборона;</a:t>
            </a:r>
          </a:p>
          <a:p>
            <a:r>
              <a:rPr lang="ru-RU" sz="1800" b="1" dirty="0"/>
              <a:t>-национальная безопасность;</a:t>
            </a:r>
          </a:p>
          <a:p>
            <a:r>
              <a:rPr lang="ru-RU" sz="1800" b="1" dirty="0"/>
              <a:t>-национальная экономика;</a:t>
            </a:r>
          </a:p>
          <a:p>
            <a:r>
              <a:rPr lang="ru-RU" sz="1800" b="1" dirty="0"/>
              <a:t>-ЖКХ;</a:t>
            </a:r>
          </a:p>
          <a:p>
            <a:r>
              <a:rPr lang="ru-RU" sz="1800" b="1" dirty="0"/>
              <a:t>-образование;</a:t>
            </a:r>
          </a:p>
          <a:p>
            <a:r>
              <a:rPr lang="ru-RU" sz="1800" b="1" dirty="0"/>
              <a:t>-культура;</a:t>
            </a:r>
          </a:p>
          <a:p>
            <a:r>
              <a:rPr lang="ru-RU" sz="1800" b="1" dirty="0"/>
              <a:t>-здравоохранение;</a:t>
            </a:r>
          </a:p>
          <a:p>
            <a:r>
              <a:rPr lang="ru-RU" sz="1800" b="1" dirty="0"/>
              <a:t>-социальная политика и др.</a:t>
            </a:r>
          </a:p>
        </p:txBody>
      </p:sp>
      <p:sp>
        <p:nvSpPr>
          <p:cNvPr id="5136" name="Line 59"/>
          <p:cNvSpPr>
            <a:spLocks noChangeShapeType="1"/>
          </p:cNvSpPr>
          <p:nvPr/>
        </p:nvSpPr>
        <p:spPr bwMode="auto">
          <a:xfrm>
            <a:off x="84582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7" name="Line 60"/>
          <p:cNvSpPr>
            <a:spLocks noChangeShapeType="1"/>
          </p:cNvSpPr>
          <p:nvPr/>
        </p:nvSpPr>
        <p:spPr bwMode="auto">
          <a:xfrm>
            <a:off x="8686800" y="25146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8" name="Line 61"/>
          <p:cNvSpPr>
            <a:spLocks noChangeShapeType="1"/>
          </p:cNvSpPr>
          <p:nvPr/>
        </p:nvSpPr>
        <p:spPr bwMode="auto">
          <a:xfrm flipH="1">
            <a:off x="8534400" y="472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pic>
        <p:nvPicPr>
          <p:cNvPr id="19"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buNone/>
            </a:pPr>
            <a:endParaRPr lang="ru-RU" dirty="0"/>
          </a:p>
        </p:txBody>
      </p:sp>
      <p:pic>
        <p:nvPicPr>
          <p:cNvPr id="3075" name="Picture 3" descr="C:\Users\User\Desktop\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40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762000"/>
            <a:ext cx="6512511" cy="1143000"/>
          </a:xfrm>
        </p:spPr>
        <p:txBody>
          <a:bodyPr/>
          <a:lstStyle/>
          <a:p>
            <a:pPr marL="0" indent="0">
              <a:buNone/>
            </a:pPr>
            <a:r>
              <a:rPr lang="ru-RU" dirty="0" smtClean="0"/>
              <a:t/>
            </a:r>
            <a:br>
              <a:rPr lang="ru-RU" dirty="0" smtClean="0"/>
            </a:br>
            <a:endParaRPr lang="ru-RU" dirty="0"/>
          </a:p>
        </p:txBody>
      </p:sp>
      <p:pic>
        <p:nvPicPr>
          <p:cNvPr id="2050" name="Picture 2" descr="C:\Users\User\Desktop\1\budg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48768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вниз 2"/>
          <p:cNvSpPr/>
          <p:nvPr/>
        </p:nvSpPr>
        <p:spPr>
          <a:xfrm>
            <a:off x="419100" y="3505200"/>
            <a:ext cx="3581400" cy="3352800"/>
          </a:xfrm>
          <a:prstGeom prst="downArrow">
            <a:avLst/>
          </a:prstGeom>
          <a:solidFill>
            <a:schemeClr val="accent2">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300" dirty="0" smtClean="0">
                <a:solidFill>
                  <a:schemeClr val="tx1"/>
                </a:solidFill>
                <a:latin typeface="Times New Roman" panose="02020603050405020304" pitchFamily="18" charset="0"/>
                <a:cs typeface="Times New Roman" panose="02020603050405020304" pitchFamily="18" charset="0"/>
              </a:rPr>
              <a:t> Поступления </a:t>
            </a:r>
            <a:r>
              <a:rPr lang="ru-RU" sz="1300" dirty="0">
                <a:solidFill>
                  <a:schemeClr val="tx1"/>
                </a:solidFill>
                <a:latin typeface="Times New Roman" panose="02020603050405020304" pitchFamily="18" charset="0"/>
                <a:cs typeface="Times New Roman" panose="02020603050405020304" pitchFamily="18" charset="0"/>
              </a:rPr>
              <a:t>от уплаты налогов, установленных Налоговым кодексом Российской Федерации, например:</a:t>
            </a:r>
          </a:p>
          <a:p>
            <a:pPr lvl="0" algn="ctr"/>
            <a:r>
              <a:rPr lang="ru-RU" sz="1300" dirty="0">
                <a:solidFill>
                  <a:schemeClr val="tx1"/>
                </a:solidFill>
                <a:latin typeface="Times New Roman" panose="02020603050405020304" pitchFamily="18" charset="0"/>
                <a:cs typeface="Times New Roman" panose="02020603050405020304" pitchFamily="18" charset="0"/>
              </a:rPr>
              <a:t>-  налог на доходы  физических лиц;</a:t>
            </a:r>
          </a:p>
          <a:p>
            <a:pPr lvl="0" algn="ctr"/>
            <a:r>
              <a:rPr lang="ru-RU" sz="1300" dirty="0">
                <a:solidFill>
                  <a:schemeClr val="tx1"/>
                </a:solidFill>
                <a:latin typeface="Times New Roman" panose="02020603050405020304" pitchFamily="18" charset="0"/>
                <a:cs typeface="Times New Roman" panose="02020603050405020304" pitchFamily="18" charset="0"/>
              </a:rPr>
              <a:t>- налог на имущество;</a:t>
            </a:r>
          </a:p>
          <a:p>
            <a:pPr lvl="0" algn="ctr"/>
            <a:r>
              <a:rPr lang="ru-RU" sz="1300" dirty="0">
                <a:solidFill>
                  <a:schemeClr val="tx1"/>
                </a:solidFill>
                <a:latin typeface="Times New Roman" panose="02020603050405020304" pitchFamily="18" charset="0"/>
                <a:cs typeface="Times New Roman" panose="02020603050405020304" pitchFamily="18" charset="0"/>
              </a:rPr>
              <a:t>-транспортный налог;</a:t>
            </a:r>
          </a:p>
          <a:p>
            <a:pPr lvl="0" algn="ctr"/>
            <a:r>
              <a:rPr lang="ru-RU" sz="1300" dirty="0">
                <a:solidFill>
                  <a:schemeClr val="tx1"/>
                </a:solidFill>
                <a:latin typeface="Times New Roman" panose="02020603050405020304" pitchFamily="18" charset="0"/>
                <a:cs typeface="Times New Roman" panose="02020603050405020304" pitchFamily="18" charset="0"/>
              </a:rPr>
              <a:t>-другие налоги</a:t>
            </a:r>
          </a:p>
        </p:txBody>
      </p:sp>
      <p:sp>
        <p:nvSpPr>
          <p:cNvPr id="4" name="Стрелка вниз 3"/>
          <p:cNvSpPr/>
          <p:nvPr/>
        </p:nvSpPr>
        <p:spPr>
          <a:xfrm>
            <a:off x="4343400" y="3505200"/>
            <a:ext cx="4343400" cy="3352800"/>
          </a:xfrm>
          <a:prstGeom prst="downArrow">
            <a:avLst/>
          </a:prstGeom>
          <a:solidFill>
            <a:schemeClr val="accent2">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pPr>
            <a:endParaRPr lang="ru-RU" sz="1300" dirty="0" smtClean="0">
              <a:solidFill>
                <a:schemeClr val="tx1"/>
              </a:solidFill>
              <a:latin typeface="Times New Roman" panose="02020603050405020304" pitchFamily="18" charset="0"/>
              <a:cs typeface="Times New Roman" panose="02020603050405020304" pitchFamily="18" charset="0"/>
            </a:endParaRPr>
          </a:p>
          <a:p>
            <a:pPr lvl="0" algn="ctr">
              <a:lnSpc>
                <a:spcPct val="100000"/>
              </a:lnSpc>
            </a:pPr>
            <a:endParaRPr lang="ru-RU" sz="1300" dirty="0">
              <a:solidFill>
                <a:schemeClr val="tx1"/>
              </a:solidFill>
              <a:latin typeface="Times New Roman" panose="02020603050405020304" pitchFamily="18" charset="0"/>
              <a:cs typeface="Times New Roman" panose="02020603050405020304" pitchFamily="18" charset="0"/>
            </a:endParaRPr>
          </a:p>
          <a:p>
            <a:pPr lvl="0" algn="ctr">
              <a:lnSpc>
                <a:spcPct val="100000"/>
              </a:lnSpc>
            </a:pPr>
            <a:endParaRPr lang="ru-RU" sz="1300" dirty="0" smtClean="0">
              <a:solidFill>
                <a:schemeClr val="tx1"/>
              </a:solidFill>
              <a:latin typeface="Times New Roman" panose="02020603050405020304" pitchFamily="18" charset="0"/>
              <a:cs typeface="Times New Roman" panose="02020603050405020304" pitchFamily="18" charset="0"/>
            </a:endParaRPr>
          </a:p>
          <a:p>
            <a:pPr lvl="0" algn="ctr">
              <a:lnSpc>
                <a:spcPct val="100000"/>
              </a:lnSpc>
            </a:pPr>
            <a:r>
              <a:rPr lang="ru-RU" sz="1300" dirty="0" smtClean="0">
                <a:solidFill>
                  <a:schemeClr val="tx1"/>
                </a:solidFill>
                <a:latin typeface="Times New Roman" panose="02020603050405020304" pitchFamily="18" charset="0"/>
                <a:cs typeface="Times New Roman" panose="02020603050405020304" pitchFamily="18" charset="0"/>
              </a:rPr>
              <a:t>Поступления </a:t>
            </a:r>
            <a:r>
              <a:rPr lang="ru-RU" sz="1300" dirty="0">
                <a:solidFill>
                  <a:schemeClr val="tx1"/>
                </a:solidFill>
                <a:latin typeface="Times New Roman" panose="02020603050405020304" pitchFamily="18" charset="0"/>
                <a:cs typeface="Times New Roman" panose="02020603050405020304" pitchFamily="18" charset="0"/>
              </a:rPr>
              <a:t>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lvl="0" algn="ctr">
              <a:lnSpc>
                <a:spcPct val="100000"/>
              </a:lnSpc>
            </a:pPr>
            <a:r>
              <a:rPr lang="ru-RU" sz="1300" dirty="0">
                <a:solidFill>
                  <a:schemeClr val="tx1"/>
                </a:solidFill>
                <a:latin typeface="Times New Roman" panose="02020603050405020304" pitchFamily="18" charset="0"/>
                <a:cs typeface="Times New Roman" panose="02020603050405020304" pitchFamily="18" charset="0"/>
              </a:rPr>
              <a:t>-таможенные пошлины и таможенные сборы;</a:t>
            </a:r>
          </a:p>
          <a:p>
            <a:pPr lvl="0" algn="ctr">
              <a:lnSpc>
                <a:spcPct val="100000"/>
              </a:lnSpc>
            </a:pPr>
            <a:r>
              <a:rPr lang="ru-RU" sz="1300" dirty="0">
                <a:solidFill>
                  <a:schemeClr val="tx1"/>
                </a:solidFill>
                <a:latin typeface="Times New Roman" panose="02020603050405020304" pitchFamily="18" charset="0"/>
                <a:cs typeface="Times New Roman" panose="02020603050405020304" pitchFamily="18" charset="0"/>
              </a:rPr>
              <a:t>-плата за негативное воздействие на окружающую среду;</a:t>
            </a:r>
          </a:p>
          <a:p>
            <a:pPr lvl="0" algn="ctr">
              <a:lnSpc>
                <a:spcPct val="100000"/>
              </a:lnSpc>
            </a:pPr>
            <a:r>
              <a:rPr lang="ru-RU" sz="1300" dirty="0">
                <a:solidFill>
                  <a:schemeClr val="tx1"/>
                </a:solidFill>
                <a:latin typeface="Times New Roman" panose="02020603050405020304" pitchFamily="18" charset="0"/>
                <a:cs typeface="Times New Roman" panose="02020603050405020304" pitchFamily="18" charset="0"/>
              </a:rPr>
              <a:t>-  другие</a:t>
            </a:r>
          </a:p>
        </p:txBody>
      </p:sp>
      <p:sp>
        <p:nvSpPr>
          <p:cNvPr id="5" name="Стрелка вправо 4"/>
          <p:cNvSpPr/>
          <p:nvPr/>
        </p:nvSpPr>
        <p:spPr>
          <a:xfrm>
            <a:off x="6324600" y="9525"/>
            <a:ext cx="2819400" cy="2819400"/>
          </a:xfrm>
          <a:prstGeom prst="rightArrow">
            <a:avLst/>
          </a:prstGeom>
          <a:solidFill>
            <a:schemeClr val="accent2">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a:solidFill>
                  <a:schemeClr val="tx1"/>
                </a:solidFill>
                <a:latin typeface="Times New Roman" panose="02020603050405020304" pitchFamily="18" charset="0"/>
                <a:cs typeface="Times New Roman" panose="02020603050405020304" pitchFamily="18" charset="0"/>
              </a:rPr>
              <a:t>Поступления от других бюджетов (межбюджетные трансферты), организаций, граждан (кроме налоговых и неналоговых доходов</a:t>
            </a:r>
            <a:r>
              <a:rPr lang="ru-RU" b="1" dirty="0">
                <a:solidFill>
                  <a:schemeClr val="tx1"/>
                </a:solidFill>
              </a:rPr>
              <a:t>)</a:t>
            </a:r>
          </a:p>
        </p:txBody>
      </p:sp>
      <p:pic>
        <p:nvPicPr>
          <p:cNvPr id="7"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119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ChangeArrowheads="1"/>
          </p:cNvSpPr>
          <p:nvPr/>
        </p:nvSpPr>
        <p:spPr bwMode="auto">
          <a:xfrm>
            <a:off x="1651000" y="1066800"/>
            <a:ext cx="5740400" cy="18288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pPr algn="ctr"/>
            <a:r>
              <a:rPr lang="ru-RU" sz="2000" b="1" u="sng" dirty="0">
                <a:solidFill>
                  <a:srgbClr val="C00000"/>
                </a:solidFill>
                <a:latin typeface="Times New Roman" panose="02020603050405020304" pitchFamily="18" charset="0"/>
                <a:cs typeface="Times New Roman" panose="02020603050405020304" pitchFamily="18" charset="0"/>
              </a:rPr>
              <a:t>Межбюджетные трансферты </a:t>
            </a:r>
            <a:r>
              <a:rPr lang="ru-RU" sz="2000" b="1" u="sng" dirty="0" smtClean="0">
                <a:solidFill>
                  <a:srgbClr val="C00000"/>
                </a:solidFill>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средства, </a:t>
            </a:r>
          </a:p>
          <a:p>
            <a:pPr algn="ctr"/>
            <a:r>
              <a:rPr lang="ru-RU" sz="2000" b="1" dirty="0" smtClean="0">
                <a:latin typeface="Times New Roman" panose="02020603050405020304" pitchFamily="18" charset="0"/>
                <a:cs typeface="Times New Roman" panose="02020603050405020304" pitchFamily="18" charset="0"/>
              </a:rPr>
              <a:t>предоставляемые одним бюджетом </a:t>
            </a:r>
          </a:p>
          <a:p>
            <a:pPr algn="ctr"/>
            <a:r>
              <a:rPr lang="ru-RU" sz="2000" b="1" dirty="0" smtClean="0">
                <a:latin typeface="Times New Roman" panose="02020603050405020304" pitchFamily="18" charset="0"/>
                <a:cs typeface="Times New Roman" panose="02020603050405020304" pitchFamily="18" charset="0"/>
              </a:rPr>
              <a:t>бюджетной системы Российской </a:t>
            </a:r>
          </a:p>
          <a:p>
            <a:pPr algn="ctr"/>
            <a:r>
              <a:rPr lang="ru-RU" sz="2000" b="1" dirty="0" smtClean="0">
                <a:latin typeface="Times New Roman" panose="02020603050405020304" pitchFamily="18" charset="0"/>
                <a:cs typeface="Times New Roman" panose="02020603050405020304" pitchFamily="18" charset="0"/>
              </a:rPr>
              <a:t>Федерации другому бюджету бюджетной </a:t>
            </a:r>
          </a:p>
          <a:p>
            <a:pPr algn="ctr"/>
            <a:r>
              <a:rPr lang="ru-RU" sz="2000" b="1" dirty="0" smtClean="0">
                <a:latin typeface="Times New Roman" panose="02020603050405020304" pitchFamily="18" charset="0"/>
                <a:cs typeface="Times New Roman" panose="02020603050405020304" pitchFamily="18" charset="0"/>
              </a:rPr>
              <a:t>системы Российской Федерации</a:t>
            </a:r>
            <a:endParaRPr lang="ru-RU" sz="2000" b="1" dirty="0">
              <a:latin typeface="Times New Roman" panose="02020603050405020304" pitchFamily="18" charset="0"/>
              <a:cs typeface="Times New Roman" panose="02020603050405020304" pitchFamily="18" charset="0"/>
            </a:endParaRPr>
          </a:p>
        </p:txBody>
      </p:sp>
      <p:sp>
        <p:nvSpPr>
          <p:cNvPr id="7171" name="AutoShape 7"/>
          <p:cNvSpPr>
            <a:spLocks noChangeArrowheads="1"/>
          </p:cNvSpPr>
          <p:nvPr/>
        </p:nvSpPr>
        <p:spPr bwMode="auto">
          <a:xfrm>
            <a:off x="381000" y="3505200"/>
            <a:ext cx="28194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Дотации (от лат. «</a:t>
            </a:r>
            <a:r>
              <a:rPr lang="en-US" b="1" dirty="0">
                <a:latin typeface="Times New Roman" pitchFamily="18" charset="0"/>
                <a:cs typeface="Times New Roman" pitchFamily="18" charset="0"/>
              </a:rPr>
              <a:t>Dotatio</a:t>
            </a:r>
            <a:r>
              <a:rPr lang="ru-RU" b="1" dirty="0">
                <a:latin typeface="Times New Roman" pitchFamily="18" charset="0"/>
                <a:cs typeface="Times New Roman" pitchFamily="18" charset="0"/>
              </a:rPr>
              <a:t>» -</a:t>
            </a:r>
          </a:p>
          <a:p>
            <a:r>
              <a:rPr lang="ru-RU" b="1" dirty="0">
                <a:latin typeface="Times New Roman" pitchFamily="18" charset="0"/>
                <a:cs typeface="Times New Roman" pitchFamily="18" charset="0"/>
              </a:rPr>
              <a:t>дар</a:t>
            </a:r>
            <a:r>
              <a:rPr lang="ru-RU" b="1" dirty="0" smtClean="0">
                <a:latin typeface="Times New Roman" pitchFamily="18" charset="0"/>
                <a:cs typeface="Times New Roman" pitchFamily="18" charset="0"/>
              </a:rPr>
              <a:t>, пожертвование)</a:t>
            </a:r>
          </a:p>
          <a:p>
            <a:endParaRPr lang="ru-RU" b="1" dirty="0">
              <a:latin typeface="Times New Roman" pitchFamily="18" charset="0"/>
              <a:cs typeface="Times New Roman" pitchFamily="18" charset="0"/>
            </a:endParaRPr>
          </a:p>
          <a:p>
            <a:r>
              <a:rPr lang="ru-RU" b="1" i="1" dirty="0" smtClean="0">
                <a:latin typeface="Times New Roman" pitchFamily="18" charset="0"/>
                <a:cs typeface="Times New Roman" pitchFamily="18" charset="0"/>
              </a:rPr>
              <a:t>Предоставляется </a:t>
            </a:r>
            <a:r>
              <a:rPr lang="ru-RU" b="1" i="1" dirty="0">
                <a:latin typeface="Times New Roman" pitchFamily="18" charset="0"/>
                <a:cs typeface="Times New Roman" pitchFamily="18" charset="0"/>
              </a:rPr>
              <a:t>без </a:t>
            </a:r>
            <a:r>
              <a:rPr lang="ru-RU" b="1" i="1" dirty="0" err="1" smtClean="0">
                <a:latin typeface="Times New Roman" pitchFamily="18" charset="0"/>
                <a:cs typeface="Times New Roman" pitchFamily="18" charset="0"/>
              </a:rPr>
              <a:t>опреде</a:t>
            </a:r>
            <a:r>
              <a:rPr lang="ru-RU" b="1" i="1" dirty="0" smtClean="0">
                <a:latin typeface="Times New Roman" pitchFamily="18" charset="0"/>
                <a:cs typeface="Times New Roman" pitchFamily="18" charset="0"/>
              </a:rPr>
              <a:t>-</a:t>
            </a:r>
          </a:p>
          <a:p>
            <a:r>
              <a:rPr lang="ru-RU" b="1" i="1" dirty="0" err="1" smtClean="0">
                <a:latin typeface="Times New Roman" pitchFamily="18" charset="0"/>
                <a:cs typeface="Times New Roman" pitchFamily="18" charset="0"/>
              </a:rPr>
              <a:t>ления</a:t>
            </a:r>
            <a:r>
              <a:rPr lang="ru-RU" b="1" i="1" dirty="0" smtClean="0">
                <a:latin typeface="Times New Roman" pitchFamily="18" charset="0"/>
                <a:cs typeface="Times New Roman" pitchFamily="18" charset="0"/>
              </a:rPr>
              <a:t> </a:t>
            </a:r>
            <a:r>
              <a:rPr lang="ru-RU" b="1" i="1" dirty="0">
                <a:latin typeface="Times New Roman" pitchFamily="18" charset="0"/>
                <a:cs typeface="Times New Roman" pitchFamily="18" charset="0"/>
              </a:rPr>
              <a:t>конкретной цели </a:t>
            </a:r>
            <a:r>
              <a:rPr lang="ru-RU" b="1" i="1" dirty="0" smtClean="0">
                <a:latin typeface="Times New Roman" pitchFamily="18" charset="0"/>
                <a:cs typeface="Times New Roman" pitchFamily="18" charset="0"/>
              </a:rPr>
              <a:t>их </a:t>
            </a:r>
          </a:p>
          <a:p>
            <a:r>
              <a:rPr lang="ru-RU" b="1" i="1" dirty="0" smtClean="0">
                <a:latin typeface="Times New Roman" pitchFamily="18" charset="0"/>
                <a:cs typeface="Times New Roman" pitchFamily="18" charset="0"/>
              </a:rPr>
              <a:t>использования</a:t>
            </a:r>
            <a:endParaRPr lang="ru-RU" b="1" i="1" dirty="0">
              <a:latin typeface="Times New Roman" pitchFamily="18" charset="0"/>
              <a:cs typeface="Times New Roman" pitchFamily="18" charset="0"/>
            </a:endParaRPr>
          </a:p>
        </p:txBody>
      </p:sp>
      <p:sp>
        <p:nvSpPr>
          <p:cNvPr id="7172" name="AutoShape 8"/>
          <p:cNvSpPr>
            <a:spLocks noChangeArrowheads="1"/>
          </p:cNvSpPr>
          <p:nvPr/>
        </p:nvSpPr>
        <p:spPr bwMode="auto">
          <a:xfrm>
            <a:off x="3352800" y="3505200"/>
            <a:ext cx="25908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Субвенции (от лат.</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a:t>
            </a:r>
          </a:p>
          <a:p>
            <a:r>
              <a:rPr lang="en-US" b="1" dirty="0">
                <a:latin typeface="Times New Roman" pitchFamily="18" charset="0"/>
                <a:cs typeface="Times New Roman" pitchFamily="18" charset="0"/>
              </a:rPr>
              <a:t>venire</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 - </a:t>
            </a:r>
            <a:r>
              <a:rPr lang="ru-RU" b="1" dirty="0">
                <a:latin typeface="Times New Roman" pitchFamily="18" charset="0"/>
                <a:cs typeface="Times New Roman" pitchFamily="18" charset="0"/>
              </a:rPr>
              <a:t>приходить на</a:t>
            </a:r>
          </a:p>
          <a:p>
            <a:r>
              <a:rPr lang="ru-RU" b="1" dirty="0">
                <a:latin typeface="Times New Roman" pitchFamily="18" charset="0"/>
                <a:cs typeface="Times New Roman" pitchFamily="18" charset="0"/>
              </a:rPr>
              <a:t>помощь)</a:t>
            </a:r>
          </a:p>
          <a:p>
            <a:endParaRPr lang="ru-RU"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фи-</a:t>
            </a:r>
          </a:p>
          <a:p>
            <a:r>
              <a:rPr lang="ru-RU" b="1" i="1" dirty="0">
                <a:latin typeface="Times New Roman" pitchFamily="18" charset="0"/>
                <a:cs typeface="Times New Roman" pitchFamily="18" charset="0"/>
              </a:rPr>
              <a:t>нансирование «передан-</a:t>
            </a:r>
          </a:p>
          <a:p>
            <a:r>
              <a:rPr lang="ru-RU" b="1" i="1" dirty="0">
                <a:latin typeface="Times New Roman" pitchFamily="18" charset="0"/>
                <a:cs typeface="Times New Roman" pitchFamily="18" charset="0"/>
              </a:rPr>
              <a:t>ных» другим публично-</a:t>
            </a:r>
          </a:p>
          <a:p>
            <a:r>
              <a:rPr lang="ru-RU" b="1" i="1" dirty="0">
                <a:latin typeface="Times New Roman" pitchFamily="18" charset="0"/>
                <a:cs typeface="Times New Roman" pitchFamily="18" charset="0"/>
              </a:rPr>
              <a:t>правовым образованиям</a:t>
            </a:r>
          </a:p>
          <a:p>
            <a:r>
              <a:rPr lang="ru-RU" b="1" i="1" dirty="0">
                <a:latin typeface="Times New Roman" pitchFamily="18" charset="0"/>
                <a:cs typeface="Times New Roman" pitchFamily="18" charset="0"/>
              </a:rPr>
              <a:t>полномочий</a:t>
            </a:r>
          </a:p>
        </p:txBody>
      </p:sp>
      <p:sp>
        <p:nvSpPr>
          <p:cNvPr id="7173" name="AutoShape 9"/>
          <p:cNvSpPr>
            <a:spLocks noChangeArrowheads="1"/>
          </p:cNvSpPr>
          <p:nvPr/>
        </p:nvSpPr>
        <p:spPr bwMode="auto">
          <a:xfrm>
            <a:off x="6172200" y="3505200"/>
            <a:ext cx="27432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Субсидии (от лат. </a:t>
            </a:r>
          </a:p>
          <a:p>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Subsiduim</a:t>
            </a:r>
            <a:r>
              <a:rPr lang="ru-RU" b="1" dirty="0">
                <a:latin typeface="Times New Roman" pitchFamily="18" charset="0"/>
                <a:cs typeface="Times New Roman" pitchFamily="18" charset="0"/>
              </a:rPr>
              <a:t>» - поддержка)</a:t>
            </a:r>
          </a:p>
          <a:p>
            <a:endParaRPr lang="ru-RU" b="1" dirty="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усло-</a:t>
            </a:r>
          </a:p>
          <a:p>
            <a:r>
              <a:rPr lang="ru-RU" b="1" i="1" dirty="0">
                <a:latin typeface="Times New Roman" pitchFamily="18" charset="0"/>
                <a:cs typeface="Times New Roman" pitchFamily="18" charset="0"/>
              </a:rPr>
              <a:t>виях долевого софинанси-</a:t>
            </a:r>
          </a:p>
          <a:p>
            <a:r>
              <a:rPr lang="ru-RU" b="1" i="1" dirty="0">
                <a:latin typeface="Times New Roman" pitchFamily="18" charset="0"/>
                <a:cs typeface="Times New Roman" pitchFamily="18" charset="0"/>
              </a:rPr>
              <a:t>рования расходов других</a:t>
            </a:r>
          </a:p>
          <a:p>
            <a:r>
              <a:rPr lang="ru-RU" b="1" i="1" dirty="0">
                <a:latin typeface="Times New Roman" pitchFamily="18" charset="0"/>
                <a:cs typeface="Times New Roman" pitchFamily="18" charset="0"/>
              </a:rPr>
              <a:t>бюджетов</a:t>
            </a:r>
          </a:p>
        </p:txBody>
      </p:sp>
      <p:sp>
        <p:nvSpPr>
          <p:cNvPr id="7174" name="Line 10"/>
          <p:cNvSpPr>
            <a:spLocks noChangeShapeType="1"/>
          </p:cNvSpPr>
          <p:nvPr/>
        </p:nvSpPr>
        <p:spPr bwMode="auto">
          <a:xfrm flipV="1">
            <a:off x="1651000" y="2895600"/>
            <a:ext cx="1168400" cy="62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5" name="Line 11"/>
          <p:cNvSpPr>
            <a:spLocks noChangeShapeType="1"/>
          </p:cNvSpPr>
          <p:nvPr/>
        </p:nvSpPr>
        <p:spPr bwMode="auto">
          <a:xfrm flipH="1" flipV="1">
            <a:off x="6324600" y="2895600"/>
            <a:ext cx="990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6" name="Line 13"/>
          <p:cNvSpPr>
            <a:spLocks noChangeShapeType="1"/>
          </p:cNvSpPr>
          <p:nvPr/>
        </p:nvSpPr>
        <p:spPr bwMode="auto">
          <a:xfrm>
            <a:off x="4572000" y="2895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2" name="Прямоугольник 1"/>
          <p:cNvSpPr/>
          <p:nvPr/>
        </p:nvSpPr>
        <p:spPr>
          <a:xfrm>
            <a:off x="228600" y="152400"/>
            <a:ext cx="8686800" cy="461665"/>
          </a:xfrm>
          <a:prstGeom prst="rect">
            <a:avLst/>
          </a:prstGeom>
        </p:spPr>
        <p:txBody>
          <a:bodyPr wrap="square">
            <a:spAutoFit/>
          </a:bodyPr>
          <a:lstStyle/>
          <a:p>
            <a:pPr algn="ctr"/>
            <a:r>
              <a:rPr lang="ru-RU" sz="2400" b="1" dirty="0"/>
              <a:t>ДОХОДЫ БЮДЖЕТА</a:t>
            </a:r>
          </a:p>
        </p:txBody>
      </p:sp>
      <p:pic>
        <p:nvPicPr>
          <p:cNvPr id="10"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04800"/>
            <a:ext cx="8686800" cy="838200"/>
          </a:xfrm>
        </p:spPr>
        <p:txBody>
          <a:bodyPr>
            <a:noAutofit/>
          </a:bodyPr>
          <a:lstStyle/>
          <a:p>
            <a:pPr marL="0" indent="0" algn="ctr">
              <a:buNone/>
            </a:pPr>
            <a:r>
              <a:rPr lang="ru-RU" sz="2200" b="1" dirty="0" smtClean="0">
                <a:solidFill>
                  <a:schemeClr val="tx1"/>
                </a:solidFill>
                <a:effectLst/>
                <a:latin typeface="Times New Roman" panose="02020603050405020304" pitchFamily="18" charset="0"/>
                <a:cs typeface="Times New Roman" panose="02020603050405020304" pitchFamily="18" charset="0"/>
              </a:rPr>
              <a:t>Основные характеристики муниципального образования «Муниципальный округ </a:t>
            </a:r>
            <a:r>
              <a:rPr lang="ru-RU" sz="2200" b="1" dirty="0" err="1" smtClean="0">
                <a:solidFill>
                  <a:schemeClr val="tx1"/>
                </a:solidFill>
                <a:effectLst/>
                <a:latin typeface="Times New Roman" panose="02020603050405020304" pitchFamily="18" charset="0"/>
                <a:cs typeface="Times New Roman" panose="02020603050405020304" pitchFamily="18" charset="0"/>
              </a:rPr>
              <a:t>Малопургинский</a:t>
            </a:r>
            <a:r>
              <a:rPr lang="ru-RU" sz="2200" b="1" dirty="0" smtClean="0">
                <a:solidFill>
                  <a:schemeClr val="tx1"/>
                </a:solidFill>
                <a:effectLst/>
                <a:latin typeface="Times New Roman" panose="02020603050405020304" pitchFamily="18" charset="0"/>
                <a:cs typeface="Times New Roman" panose="02020603050405020304" pitchFamily="18" charset="0"/>
              </a:rPr>
              <a:t> район </a:t>
            </a:r>
            <a:br>
              <a:rPr lang="ru-RU" sz="2200" b="1" dirty="0" smtClean="0">
                <a:solidFill>
                  <a:schemeClr val="tx1"/>
                </a:solidFill>
                <a:effectLst/>
                <a:latin typeface="Times New Roman" panose="02020603050405020304" pitchFamily="18" charset="0"/>
                <a:cs typeface="Times New Roman" panose="02020603050405020304" pitchFamily="18" charset="0"/>
              </a:rPr>
            </a:br>
            <a:r>
              <a:rPr lang="ru-RU" sz="2200" b="1" dirty="0" smtClean="0">
                <a:solidFill>
                  <a:schemeClr val="tx1"/>
                </a:solidFill>
                <a:effectLst/>
                <a:latin typeface="Times New Roman" panose="02020603050405020304" pitchFamily="18" charset="0"/>
                <a:cs typeface="Times New Roman" panose="02020603050405020304" pitchFamily="18" charset="0"/>
              </a:rPr>
              <a:t>Удмуртской </a:t>
            </a:r>
            <a:r>
              <a:rPr lang="ru-RU" sz="2200" dirty="0">
                <a:solidFill>
                  <a:schemeClr val="tx1"/>
                </a:solidFill>
                <a:effectLst/>
                <a:latin typeface="Times New Roman" panose="02020603050405020304" pitchFamily="18" charset="0"/>
                <a:cs typeface="Times New Roman" panose="02020603050405020304" pitchFamily="18" charset="0"/>
              </a:rPr>
              <a:t>Р</a:t>
            </a:r>
            <a:r>
              <a:rPr lang="ru-RU" sz="2200" b="1" dirty="0" smtClean="0">
                <a:solidFill>
                  <a:schemeClr val="tx1"/>
                </a:solidFill>
                <a:effectLst/>
                <a:latin typeface="Times New Roman" panose="02020603050405020304" pitchFamily="18" charset="0"/>
                <a:cs typeface="Times New Roman" panose="02020603050405020304" pitchFamily="18" charset="0"/>
              </a:rPr>
              <a:t>еспублики»</a:t>
            </a:r>
            <a:endParaRPr lang="ru-RU" sz="2200" b="1" dirty="0">
              <a:solidFill>
                <a:schemeClr val="tx1"/>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04800" y="1447800"/>
            <a:ext cx="8610600" cy="4144963"/>
          </a:xfrm>
        </p:spPr>
        <p:txBody>
          <a:bodyPr>
            <a:normAutofit/>
          </a:bodyPr>
          <a:lstStyle/>
          <a:p>
            <a:pPr>
              <a:buClrTx/>
              <a:buFont typeface="Arial" pitchFamily="34" charset="0"/>
              <a:buChar char="•"/>
            </a:pPr>
            <a:r>
              <a:rPr lang="ru-RU" b="1" i="1" dirty="0" smtClean="0">
                <a:solidFill>
                  <a:schemeClr val="tx1"/>
                </a:solidFill>
                <a:latin typeface="Times New Roman" pitchFamily="18" charset="0"/>
                <a:cs typeface="Times New Roman" pitchFamily="18" charset="0"/>
              </a:rPr>
              <a:t>Малопургинский район с центром в с. Малая Пурга образован    15 июля 1929 года</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Площадь 1223,2 кв. км.</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Население на 01.01.2022 г. 32 840 чел.</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Национальный состав: 78,1% - удмурты; 17,8% - русские; 2,4% - татары; 1,2% - другие нации</a:t>
            </a:r>
          </a:p>
          <a:p>
            <a:endParaRPr lang="ru-RU" dirty="0">
              <a:latin typeface="Times New Roman" pitchFamily="18" charset="0"/>
              <a:cs typeface="Times New Roman" pitchFamily="18" charset="0"/>
            </a:endParaRPr>
          </a:p>
        </p:txBody>
      </p:sp>
      <p:pic>
        <p:nvPicPr>
          <p:cNvPr id="10242" name="Picture 2" descr="C:\Users\User\Desktop\1\karta_malopurginskogo_raio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429000"/>
            <a:ext cx="4038600" cy="31590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003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990600" y="228600"/>
            <a:ext cx="8153400" cy="1295400"/>
          </a:xfrm>
          <a:noFill/>
          <a:scene3d>
            <a:camera prst="orthographicFront"/>
            <a:lightRig rig="threePt" dir="t"/>
          </a:scene3d>
          <a:sp3d>
            <a:bevelT/>
          </a:sp3d>
        </p:spPr>
        <p:txBody>
          <a:bodyPr>
            <a:noAutofit/>
          </a:bodyPr>
          <a:lstStyle/>
          <a:p>
            <a:pPr marL="0" indent="0" algn="ctr" eaLnBrk="1" hangingPunct="1">
              <a:buNone/>
            </a:pPr>
            <a:r>
              <a:rPr lang="ru-RU" sz="2400" b="1" dirty="0" smtClean="0">
                <a:solidFill>
                  <a:schemeClr val="tx1"/>
                </a:solidFill>
                <a:effectLst/>
                <a:latin typeface="Times New Roman" pitchFamily="18" charset="0"/>
              </a:rPr>
              <a:t>Распределение налогов, уплачиваемых жителями Малопургинского района между бюджетами</a:t>
            </a:r>
            <a:br>
              <a:rPr lang="ru-RU" sz="2400" b="1" dirty="0" smtClean="0">
                <a:solidFill>
                  <a:schemeClr val="tx1"/>
                </a:solidFill>
                <a:effectLst/>
                <a:latin typeface="Times New Roman" pitchFamily="18" charset="0"/>
              </a:rPr>
            </a:br>
            <a:r>
              <a:rPr lang="ru-RU" sz="2400" b="1" dirty="0" smtClean="0">
                <a:solidFill>
                  <a:schemeClr val="tx1"/>
                </a:solidFill>
                <a:effectLst/>
                <a:latin typeface="Times New Roman" pitchFamily="18" charset="0"/>
              </a:rPr>
              <a:t> бюджетной системы</a:t>
            </a:r>
            <a:br>
              <a:rPr lang="ru-RU" sz="2400" b="1" dirty="0" smtClean="0">
                <a:solidFill>
                  <a:schemeClr val="tx1"/>
                </a:solidFill>
                <a:effectLst/>
                <a:latin typeface="Times New Roman" pitchFamily="18" charset="0"/>
              </a:rPr>
            </a:br>
            <a:endParaRPr lang="ru-RU" sz="2400" b="1" dirty="0" smtClean="0">
              <a:solidFill>
                <a:schemeClr val="tx1"/>
              </a:solidFill>
              <a:effectLst/>
              <a:latin typeface="Times New Roman" pitchFamily="18" charset="0"/>
            </a:endParaRPr>
          </a:p>
        </p:txBody>
      </p:sp>
      <p:sp>
        <p:nvSpPr>
          <p:cNvPr id="9219" name="AutoShape 4"/>
          <p:cNvSpPr>
            <a:spLocks noChangeArrowheads="1"/>
          </p:cNvSpPr>
          <p:nvPr/>
        </p:nvSpPr>
        <p:spPr bwMode="auto">
          <a:xfrm>
            <a:off x="609600" y="4953000"/>
            <a:ext cx="1676400" cy="838200"/>
          </a:xfrm>
          <a:prstGeom prst="flowChartProcess">
            <a:avLst/>
          </a:prstGeom>
          <a:solidFill>
            <a:srgbClr val="00B0F0">
              <a:alpha val="83000"/>
            </a:srgbClr>
          </a:solidFill>
          <a:ln w="9525">
            <a:solidFill>
              <a:srgbClr val="00B0F0"/>
            </a:solidFill>
            <a:miter lim="800000"/>
            <a:headEnd/>
            <a:tailEnd/>
          </a:ln>
          <a:scene3d>
            <a:camera prst="orthographicFront"/>
            <a:lightRig rig="threePt" dir="t"/>
          </a:scene3d>
          <a:sp3d>
            <a:bevelT/>
          </a:sp3d>
        </p:spPr>
        <p:txBody>
          <a:bodyPr wrap="none" anchor="ctr"/>
          <a:lstStyle/>
          <a:p>
            <a:pPr algn="ctr"/>
            <a:r>
              <a:rPr lang="ru-RU" b="1" dirty="0"/>
              <a:t>Налог на доходы</a:t>
            </a:r>
          </a:p>
          <a:p>
            <a:pPr algn="ctr"/>
            <a:r>
              <a:rPr lang="ru-RU" b="1" dirty="0"/>
              <a:t>физических лиц</a:t>
            </a:r>
          </a:p>
        </p:txBody>
      </p:sp>
      <p:sp>
        <p:nvSpPr>
          <p:cNvPr id="9220" name="AutoShape 5"/>
          <p:cNvSpPr>
            <a:spLocks noChangeArrowheads="1"/>
          </p:cNvSpPr>
          <p:nvPr/>
        </p:nvSpPr>
        <p:spPr bwMode="auto">
          <a:xfrm>
            <a:off x="2590800" y="4953000"/>
            <a:ext cx="1600200" cy="838200"/>
          </a:xfrm>
          <a:prstGeom prst="flowChartProcess">
            <a:avLst/>
          </a:prstGeom>
          <a:solidFill>
            <a:srgbClr val="FF9900">
              <a:alpha val="83920"/>
            </a:srgbClr>
          </a:solidFill>
          <a:ln w="9525">
            <a:solidFill>
              <a:srgbClr val="FFC000"/>
            </a:solidFill>
            <a:miter lim="800000"/>
            <a:headEnd/>
            <a:tailEnd/>
          </a:ln>
          <a:scene3d>
            <a:camera prst="orthographicFront"/>
            <a:lightRig rig="threePt" dir="t"/>
          </a:scene3d>
          <a:sp3d>
            <a:bevelT/>
          </a:sp3d>
        </p:spPr>
        <p:txBody>
          <a:bodyPr wrap="none" anchor="ctr"/>
          <a:lstStyle/>
          <a:p>
            <a:pPr algn="ctr"/>
            <a:r>
              <a:rPr lang="ru-RU" b="1" dirty="0"/>
              <a:t>Транспортный</a:t>
            </a:r>
          </a:p>
          <a:p>
            <a:pPr algn="ctr"/>
            <a:r>
              <a:rPr lang="ru-RU" b="1" dirty="0"/>
              <a:t> налог</a:t>
            </a:r>
          </a:p>
        </p:txBody>
      </p:sp>
      <p:sp>
        <p:nvSpPr>
          <p:cNvPr id="9221" name="AutoShape 6"/>
          <p:cNvSpPr>
            <a:spLocks noChangeArrowheads="1"/>
          </p:cNvSpPr>
          <p:nvPr/>
        </p:nvSpPr>
        <p:spPr bwMode="auto">
          <a:xfrm>
            <a:off x="4572000" y="4953000"/>
            <a:ext cx="1752600" cy="838200"/>
          </a:xfrm>
          <a:prstGeom prst="flowChartProcess">
            <a:avLst/>
          </a:prstGeom>
          <a:solidFill>
            <a:srgbClr val="339933">
              <a:alpha val="70195"/>
            </a:srgbClr>
          </a:solidFill>
          <a:ln w="9525">
            <a:solidFill>
              <a:srgbClr val="92D050"/>
            </a:solidFill>
            <a:miter lim="800000"/>
            <a:headEnd/>
            <a:tailEnd/>
          </a:ln>
          <a:scene3d>
            <a:camera prst="orthographicFront"/>
            <a:lightRig rig="threePt" dir="t"/>
          </a:scene3d>
          <a:sp3d>
            <a:bevelT/>
          </a:sp3d>
        </p:spPr>
        <p:txBody>
          <a:bodyPr wrap="none" anchor="ctr"/>
          <a:lstStyle/>
          <a:p>
            <a:pPr algn="ctr"/>
            <a:r>
              <a:rPr lang="ru-RU" sz="1800" b="1" dirty="0"/>
              <a:t>Земельный </a:t>
            </a:r>
          </a:p>
          <a:p>
            <a:pPr algn="ctr"/>
            <a:r>
              <a:rPr lang="ru-RU" sz="1800" b="1" dirty="0"/>
              <a:t>налог</a:t>
            </a:r>
          </a:p>
        </p:txBody>
      </p:sp>
      <p:sp>
        <p:nvSpPr>
          <p:cNvPr id="9222" name="AutoShape 7"/>
          <p:cNvSpPr>
            <a:spLocks noChangeArrowheads="1"/>
          </p:cNvSpPr>
          <p:nvPr/>
        </p:nvSpPr>
        <p:spPr bwMode="auto">
          <a:xfrm>
            <a:off x="6629400" y="4953000"/>
            <a:ext cx="1752600" cy="838200"/>
          </a:xfrm>
          <a:prstGeom prst="flowChartProcess">
            <a:avLst/>
          </a:prstGeom>
          <a:solidFill>
            <a:srgbClr val="F88A74">
              <a:alpha val="72156"/>
            </a:srgbClr>
          </a:solidFill>
          <a:ln w="9525">
            <a:solidFill>
              <a:srgbClr val="F88A74"/>
            </a:solidFill>
            <a:miter lim="800000"/>
            <a:headEnd/>
            <a:tailEnd/>
          </a:ln>
          <a:scene3d>
            <a:camera prst="orthographicFront"/>
            <a:lightRig rig="threePt" dir="t"/>
          </a:scene3d>
          <a:sp3d>
            <a:bevelT/>
          </a:sp3d>
        </p:spPr>
        <p:txBody>
          <a:bodyPr wrap="none" anchor="ctr"/>
          <a:lstStyle/>
          <a:p>
            <a:pPr algn="ctr">
              <a:lnSpc>
                <a:spcPct val="90000"/>
              </a:lnSpc>
            </a:pPr>
            <a:r>
              <a:rPr lang="ru-RU" sz="1800" b="1" dirty="0"/>
              <a:t>Налог на </a:t>
            </a:r>
          </a:p>
          <a:p>
            <a:pPr algn="ctr">
              <a:lnSpc>
                <a:spcPct val="90000"/>
              </a:lnSpc>
            </a:pPr>
            <a:r>
              <a:rPr lang="ru-RU" sz="1800" b="1" dirty="0"/>
              <a:t>имущество </a:t>
            </a:r>
          </a:p>
          <a:p>
            <a:pPr algn="ctr">
              <a:lnSpc>
                <a:spcPct val="90000"/>
              </a:lnSpc>
            </a:pPr>
            <a:r>
              <a:rPr lang="ru-RU" sz="1800" b="1" dirty="0"/>
              <a:t>физических лиц</a:t>
            </a:r>
          </a:p>
        </p:txBody>
      </p:sp>
      <p:graphicFrame>
        <p:nvGraphicFramePr>
          <p:cNvPr id="29" name="Схема 28"/>
          <p:cNvGraphicFramePr/>
          <p:nvPr>
            <p:extLst>
              <p:ext uri="{D42A27DB-BD31-4B8C-83A1-F6EECF244321}">
                <p14:modId xmlns:p14="http://schemas.microsoft.com/office/powerpoint/2010/main" val="2177220555"/>
              </p:ext>
            </p:extLst>
          </p:nvPr>
        </p:nvGraphicFramePr>
        <p:xfrm>
          <a:off x="0" y="1066800"/>
          <a:ext cx="31242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2" name="Схема 31"/>
          <p:cNvGraphicFramePr/>
          <p:nvPr>
            <p:extLst>
              <p:ext uri="{D42A27DB-BD31-4B8C-83A1-F6EECF244321}">
                <p14:modId xmlns:p14="http://schemas.microsoft.com/office/powerpoint/2010/main" val="2257344617"/>
              </p:ext>
            </p:extLst>
          </p:nvPr>
        </p:nvGraphicFramePr>
        <p:xfrm>
          <a:off x="2438400" y="1524000"/>
          <a:ext cx="29718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5" name="Схема 34"/>
          <p:cNvGraphicFramePr/>
          <p:nvPr>
            <p:extLst>
              <p:ext uri="{D42A27DB-BD31-4B8C-83A1-F6EECF244321}">
                <p14:modId xmlns:p14="http://schemas.microsoft.com/office/powerpoint/2010/main" val="574627596"/>
              </p:ext>
            </p:extLst>
          </p:nvPr>
        </p:nvGraphicFramePr>
        <p:xfrm>
          <a:off x="5448300" y="1600200"/>
          <a:ext cx="2133600" cy="3048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Picture 7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457200"/>
            <a:ext cx="8229600" cy="2954655"/>
          </a:xfrm>
          <a:prstGeom prst="rect">
            <a:avLst/>
          </a:prstGeom>
        </p:spPr>
        <p:txBody>
          <a:bodyPr wrap="square">
            <a:spAutoFit/>
          </a:bodyPr>
          <a:lstStyle/>
          <a:p>
            <a:pPr algn="ctr"/>
            <a:r>
              <a:rPr lang="ru-RU" sz="2400" b="1" dirty="0"/>
              <a:t>Бюджет муниципального образования</a:t>
            </a:r>
          </a:p>
          <a:p>
            <a:pPr algn="ctr"/>
            <a:r>
              <a:rPr lang="ru-RU" sz="2400" b="1" dirty="0"/>
              <a:t>«Муниципальный округ </a:t>
            </a:r>
            <a:r>
              <a:rPr lang="ru-RU" sz="2400" b="1" dirty="0" err="1"/>
              <a:t>Малопургинский</a:t>
            </a:r>
            <a:r>
              <a:rPr lang="ru-RU" sz="2400" b="1" dirty="0"/>
              <a:t> район Удмуртской Республики</a:t>
            </a:r>
            <a:r>
              <a:rPr lang="ru-RU" sz="2400" b="1" dirty="0" smtClean="0"/>
              <a:t>»</a:t>
            </a:r>
          </a:p>
          <a:p>
            <a:pPr algn="ctr"/>
            <a:endParaRPr lang="ru-RU" sz="2400" b="1" dirty="0"/>
          </a:p>
          <a:p>
            <a:pPr algn="ctr"/>
            <a:r>
              <a:rPr lang="ru-RU" sz="1800" b="1" i="1" dirty="0"/>
              <a:t>утвержден решением Совета депутатов муниципального образования «Муниципальный округ </a:t>
            </a:r>
            <a:r>
              <a:rPr lang="ru-RU" sz="1800" b="1" i="1" dirty="0" err="1"/>
              <a:t>Малопургинский</a:t>
            </a:r>
            <a:r>
              <a:rPr lang="ru-RU" sz="1800" b="1" i="1" dirty="0"/>
              <a:t> район Удмуртской Республики» от 16 декабря </a:t>
            </a:r>
            <a:r>
              <a:rPr lang="ru-RU" sz="1800" b="1" i="1" dirty="0" smtClean="0"/>
              <a:t>2022 </a:t>
            </a:r>
            <a:r>
              <a:rPr lang="ru-RU" sz="1800" b="1" i="1" dirty="0"/>
              <a:t>года № </a:t>
            </a:r>
            <a:r>
              <a:rPr lang="ru-RU" sz="1800" b="1" i="1" dirty="0" smtClean="0"/>
              <a:t>13-3-235 </a:t>
            </a:r>
            <a:r>
              <a:rPr lang="ru-RU" sz="1800" b="1" i="1" dirty="0"/>
              <a:t>«О бюджете муниципального образования «Муниципальный округ </a:t>
            </a:r>
            <a:r>
              <a:rPr lang="ru-RU" sz="1800" b="1" i="1" dirty="0" err="1"/>
              <a:t>Малопургинский</a:t>
            </a:r>
            <a:r>
              <a:rPr lang="ru-RU" sz="1800" b="1" i="1" dirty="0"/>
              <a:t> район Удмуртской Республики» </a:t>
            </a:r>
            <a:endParaRPr lang="ru-RU" sz="1800" b="1" i="1" dirty="0" smtClean="0"/>
          </a:p>
          <a:p>
            <a:pPr algn="ctr"/>
            <a:r>
              <a:rPr lang="ru-RU" sz="1800" b="1" i="1" dirty="0" smtClean="0"/>
              <a:t>на 2023 </a:t>
            </a:r>
            <a:r>
              <a:rPr lang="ru-RU" sz="1800" b="1" i="1" dirty="0"/>
              <a:t>год и на плановый период </a:t>
            </a:r>
            <a:r>
              <a:rPr lang="ru-RU" sz="1800" b="1" i="1" dirty="0" smtClean="0"/>
              <a:t>2024 </a:t>
            </a:r>
            <a:r>
              <a:rPr lang="ru-RU" sz="1800" b="1" i="1" dirty="0"/>
              <a:t>и </a:t>
            </a:r>
            <a:r>
              <a:rPr lang="ru-RU" sz="1800" b="1" i="1" dirty="0" smtClean="0"/>
              <a:t>2025 </a:t>
            </a:r>
            <a:r>
              <a:rPr lang="ru-RU" sz="1800" b="1" i="1" dirty="0"/>
              <a:t>годов</a:t>
            </a:r>
          </a:p>
        </p:txBody>
      </p:sp>
      <p:sp>
        <p:nvSpPr>
          <p:cNvPr id="3" name="Скругленный прямоугольник 2"/>
          <p:cNvSpPr/>
          <p:nvPr/>
        </p:nvSpPr>
        <p:spPr>
          <a:xfrm>
            <a:off x="794792" y="3886200"/>
            <a:ext cx="7774632" cy="2057400"/>
          </a:xfrm>
          <a:prstGeom prst="roundRect">
            <a:avLst/>
          </a:prstGeom>
          <a:solidFill>
            <a:schemeClr val="bg2"/>
          </a:solidFill>
          <a:ln w="25400" cap="flat" cmpd="sng" algn="ctr">
            <a:solidFill>
              <a:schemeClr val="tx2">
                <a:lumMod val="60000"/>
                <a:lumOff val="40000"/>
              </a:schemeClr>
            </a:solidFill>
            <a:prstDash val="solid"/>
          </a:ln>
          <a:effectLst>
            <a:glow rad="101600">
              <a:srgbClr val="E7BC29">
                <a:satMod val="175000"/>
                <a:alpha val="40000"/>
              </a:srgbClr>
            </a:glow>
            <a:outerShdw blurRad="107950" dist="12700" dir="5400000" algn="ctr">
              <a:srgbClr val="000000"/>
            </a:outerShdw>
            <a:reflection blurRad="6350" stA="50000" endA="300" endPos="55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Публичные слушания по проекту бюджета муниципального образования </a:t>
            </a:r>
            <a:r>
              <a:rPr lang="ru-RU" sz="2000" b="1" kern="0" dirty="0">
                <a:solidFill>
                  <a:srgbClr val="002060"/>
                </a:solidFill>
                <a:cs typeface="Times New Roman" pitchFamily="18" charset="0"/>
              </a:rPr>
              <a:t>«Муниципальный округ </a:t>
            </a:r>
            <a:r>
              <a:rPr lang="ru-RU" sz="2000" b="1" kern="0" dirty="0" err="1">
                <a:solidFill>
                  <a:srgbClr val="002060"/>
                </a:solidFill>
                <a:cs typeface="Times New Roman" pitchFamily="18" charset="0"/>
              </a:rPr>
              <a:t>Малопургинский</a:t>
            </a:r>
            <a:r>
              <a:rPr lang="ru-RU" sz="2000" b="1" kern="0" dirty="0">
                <a:solidFill>
                  <a:srgbClr val="002060"/>
                </a:solidFill>
                <a:cs typeface="Times New Roman" pitchFamily="18" charset="0"/>
              </a:rPr>
              <a:t> район Удмуртской Республики» </a:t>
            </a: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на 2023 год и на плановый период 2024 и 2025 год проведены </a:t>
            </a:r>
          </a:p>
          <a:p>
            <a:pPr marL="0" marR="0" lvl="0" indent="0" algn="ctr" defTabSz="914400" eaLnBrk="1" fontAlgn="auto" latinLnBrk="0" hangingPunct="1">
              <a:lnSpc>
                <a:spcPct val="100000"/>
              </a:lnSpc>
              <a:spcBef>
                <a:spcPts val="0"/>
              </a:spcBef>
              <a:spcAft>
                <a:spcPts val="0"/>
              </a:spcAft>
              <a:buClrTx/>
              <a:buSzTx/>
              <a:buFontTx/>
              <a:buNone/>
              <a:tabLst/>
              <a:defRPr/>
            </a:pPr>
            <a:r>
              <a:rPr lang="ru-RU" sz="2000" b="1" kern="0" dirty="0" smtClean="0">
                <a:solidFill>
                  <a:srgbClr val="002060"/>
                </a:solidFill>
                <a:cs typeface="Times New Roman" pitchFamily="18" charset="0"/>
              </a:rPr>
              <a:t>06 декабря</a:t>
            </a: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2022 года.</a:t>
            </a:r>
          </a:p>
        </p:txBody>
      </p:sp>
      <p:pic>
        <p:nvPicPr>
          <p:cNvPr id="4"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108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318" y="228600"/>
            <a:ext cx="8397082" cy="1066800"/>
          </a:xfrm>
          <a:noFill/>
          <a:scene3d>
            <a:camera prst="orthographicFront"/>
            <a:lightRig rig="threePt" dir="t"/>
          </a:scene3d>
          <a:sp3d>
            <a:bevelT/>
          </a:sp3d>
        </p:spPr>
        <p:txBody>
          <a:bodyPr>
            <a:noAutofit/>
          </a:bodyPr>
          <a:lstStyle/>
          <a:p>
            <a:pPr marL="0" indent="0" algn="ctr">
              <a:lnSpc>
                <a:spcPct val="80000"/>
              </a:lnSpc>
              <a:buNone/>
            </a:pPr>
            <a:r>
              <a:rPr lang="ru-RU" sz="2000" b="1" dirty="0" smtClean="0">
                <a:solidFill>
                  <a:schemeClr val="tx1"/>
                </a:solidFill>
                <a:effectLst/>
                <a:latin typeface="Times New Roman" pitchFamily="18" charset="0"/>
                <a:cs typeface="Times New Roman" pitchFamily="18" charset="0"/>
              </a:rPr>
              <a:t>Основные характеристики проекта бюджета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Республики»</a:t>
            </a:r>
            <a:br>
              <a:rPr lang="ru-RU" sz="2000" b="1" dirty="0" smtClean="0">
                <a:solidFill>
                  <a:schemeClr val="tx1"/>
                </a:solidFill>
                <a:effectLst/>
                <a:latin typeface="Times New Roman" pitchFamily="18" charset="0"/>
                <a:cs typeface="Times New Roman" pitchFamily="18" charset="0"/>
              </a:rPr>
            </a:br>
            <a:r>
              <a:rPr lang="ru-RU" sz="2000" b="1" dirty="0" smtClean="0">
                <a:solidFill>
                  <a:schemeClr val="tx1"/>
                </a:solidFill>
                <a:effectLst/>
                <a:latin typeface="Times New Roman" pitchFamily="18" charset="0"/>
                <a:cs typeface="Times New Roman" pitchFamily="18" charset="0"/>
              </a:rPr>
              <a:t>на 2023 год и на плановый период </a:t>
            </a:r>
            <a:r>
              <a:rPr lang="ru-RU" sz="2000" dirty="0" smtClean="0">
                <a:solidFill>
                  <a:schemeClr val="tx1"/>
                </a:solidFill>
                <a:effectLst/>
                <a:latin typeface="Times New Roman" pitchFamily="18" charset="0"/>
                <a:cs typeface="Times New Roman" pitchFamily="18" charset="0"/>
              </a:rPr>
              <a:t>2024 </a:t>
            </a:r>
            <a:r>
              <a:rPr lang="ru-RU" sz="2000" b="1" dirty="0" smtClean="0">
                <a:solidFill>
                  <a:schemeClr val="tx1"/>
                </a:solidFill>
                <a:effectLst/>
                <a:latin typeface="Times New Roman" pitchFamily="18" charset="0"/>
                <a:cs typeface="Times New Roman" pitchFamily="18" charset="0"/>
              </a:rPr>
              <a:t>и 2025 годов</a:t>
            </a:r>
            <a:br>
              <a:rPr lang="ru-RU" sz="2000" b="1" dirty="0" smtClean="0">
                <a:solidFill>
                  <a:schemeClr val="tx1"/>
                </a:solidFill>
                <a:effectLst/>
                <a:latin typeface="Times New Roman" pitchFamily="18" charset="0"/>
                <a:cs typeface="Times New Roman" pitchFamily="18" charset="0"/>
              </a:rPr>
            </a:b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1307602952"/>
              </p:ext>
            </p:extLst>
          </p:nvPr>
        </p:nvGraphicFramePr>
        <p:xfrm>
          <a:off x="304800" y="1447800"/>
          <a:ext cx="8686799" cy="4927845"/>
        </p:xfrm>
        <a:graphic>
          <a:graphicData uri="http://schemas.openxmlformats.org/drawingml/2006/table">
            <a:tbl>
              <a:tblPr firstRow="1" bandRow="1">
                <a:tableStyleId>{C4B1156A-380E-4F78-BDF5-A606A8083BF9}</a:tableStyleId>
              </a:tblPr>
              <a:tblGrid>
                <a:gridCol w="856107"/>
                <a:gridCol w="3051125"/>
                <a:gridCol w="1517657"/>
                <a:gridCol w="1517657"/>
                <a:gridCol w="1744253"/>
              </a:tblGrid>
              <a:tr h="1008575">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Показатель</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2023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2024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2025 год </a:t>
                      </a:r>
                    </a:p>
                    <a:p>
                      <a:pPr algn="ctr"/>
                      <a:r>
                        <a:rPr lang="ru-RU" sz="1800" dirty="0" smtClean="0">
                          <a:latin typeface="Times New Roman" pitchFamily="18" charset="0"/>
                          <a:cs typeface="Times New Roman" pitchFamily="18" charset="0"/>
                        </a:rPr>
                        <a:t>(тыс.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529929">
                <a:tc>
                  <a:txBody>
                    <a:bodyPr/>
                    <a:lstStyle/>
                    <a:p>
                      <a:pPr algn="ctr"/>
                      <a:r>
                        <a:rPr lang="ru-RU" sz="1800" b="1" dirty="0" smtClean="0">
                          <a:latin typeface="Times New Roman" pitchFamily="18" charset="0"/>
                          <a:cs typeface="Times New Roman" pitchFamily="18" charset="0"/>
                        </a:rPr>
                        <a:t>1</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a:t>
                      </a:r>
                      <a:r>
                        <a:rPr lang="ru-RU" sz="1800" b="1" baseline="0" dirty="0" smtClean="0">
                          <a:latin typeface="Times New Roman" pitchFamily="18" charset="0"/>
                          <a:cs typeface="Times New Roman" pitchFamily="18" charset="0"/>
                        </a:rPr>
                        <a:t> объем доходов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1 350 956,9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1 348 976,4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1 120 361,9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835">
                <a:tc>
                  <a:txBody>
                    <a:bodyPr/>
                    <a:lstStyle/>
                    <a:p>
                      <a:pPr algn="ctr"/>
                      <a:r>
                        <a:rPr lang="ru-RU" sz="1800" b="1" dirty="0" smtClean="0">
                          <a:latin typeface="Times New Roman" pitchFamily="18" charset="0"/>
                          <a:cs typeface="Times New Roman" pitchFamily="18" charset="0"/>
                        </a:rPr>
                        <a:t>2</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 объем расходов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1 416 245,4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tx1"/>
                          </a:solidFill>
                          <a:latin typeface="Times New Roman" pitchFamily="18" charset="0"/>
                          <a:cs typeface="Times New Roman" pitchFamily="18" charset="0"/>
                        </a:rPr>
                        <a:t>1 348 976,4</a:t>
                      </a:r>
                    </a:p>
                    <a:p>
                      <a:pPr algn="ctr"/>
                      <a:endParaRPr lang="ru-RU" sz="1800" b="1"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1 120 361,9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9286">
                <a:tc>
                  <a:txBody>
                    <a:bodyPr/>
                    <a:lstStyle/>
                    <a:p>
                      <a:pPr algn="ctr"/>
                      <a:r>
                        <a:rPr lang="ru-RU" sz="1800" b="1" dirty="0" smtClean="0">
                          <a:latin typeface="Times New Roman" pitchFamily="18" charset="0"/>
                          <a:cs typeface="Times New Roman" pitchFamily="18" charset="0"/>
                        </a:rPr>
                        <a:t>3</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Верхний</a:t>
                      </a:r>
                      <a:r>
                        <a:rPr lang="ru-RU" sz="1800" b="1" baseline="0" dirty="0" smtClean="0">
                          <a:latin typeface="Times New Roman" pitchFamily="18" charset="0"/>
                          <a:cs typeface="Times New Roman" pitchFamily="18" charset="0"/>
                        </a:rPr>
                        <a:t> предел муниципального долга муниципального образования «Муниципальный округ </a:t>
                      </a:r>
                      <a:r>
                        <a:rPr lang="ru-RU" sz="1800" b="1" baseline="0" dirty="0" err="1" smtClean="0">
                          <a:latin typeface="Times New Roman" pitchFamily="18" charset="0"/>
                          <a:cs typeface="Times New Roman" pitchFamily="18" charset="0"/>
                        </a:rPr>
                        <a:t>Малопургинский</a:t>
                      </a:r>
                      <a:r>
                        <a:rPr lang="ru-RU" sz="1800" b="1" baseline="0" dirty="0" smtClean="0">
                          <a:latin typeface="Times New Roman" pitchFamily="18" charset="0"/>
                          <a:cs typeface="Times New Roman" pitchFamily="18" charset="0"/>
                        </a:rPr>
                        <a:t> район Удмуртской Республики»</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solidFill>
                          <a:schemeClr val="tx1"/>
                        </a:solidFill>
                        <a:latin typeface="Times New Roman" pitchFamily="18" charset="0"/>
                        <a:cs typeface="Times New Roman" pitchFamily="18" charset="0"/>
                      </a:endParaRPr>
                    </a:p>
                    <a:p>
                      <a:pPr algn="ctr"/>
                      <a:endParaRPr lang="ru-RU" sz="1800" b="1" dirty="0" smtClean="0">
                        <a:solidFill>
                          <a:schemeClr val="tx1"/>
                        </a:solidFill>
                        <a:latin typeface="Times New Roman" pitchFamily="18" charset="0"/>
                        <a:cs typeface="Times New Roman" pitchFamily="18" charset="0"/>
                      </a:endParaRPr>
                    </a:p>
                    <a:p>
                      <a:pPr algn="ctr"/>
                      <a:r>
                        <a:rPr lang="ru-RU" sz="1800" b="1" dirty="0" smtClean="0">
                          <a:solidFill>
                            <a:schemeClr val="tx1"/>
                          </a:solidFill>
                          <a:latin typeface="Times New Roman" pitchFamily="18" charset="0"/>
                          <a:cs typeface="Times New Roman" pitchFamily="18" charset="0"/>
                        </a:rPr>
                        <a:t>102 574,0</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800" b="1"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800" b="1"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tx1"/>
                          </a:solidFill>
                          <a:latin typeface="Times New Roman" pitchFamily="18" charset="0"/>
                          <a:cs typeface="Times New Roman" pitchFamily="18" charset="0"/>
                        </a:rPr>
                        <a:t>102 574,0</a:t>
                      </a:r>
                    </a:p>
                    <a:p>
                      <a:pPr algn="ct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800" b="1"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800" b="1"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tx1"/>
                          </a:solidFill>
                          <a:latin typeface="Times New Roman" pitchFamily="18" charset="0"/>
                          <a:cs typeface="Times New Roman" pitchFamily="18" charset="0"/>
                        </a:rPr>
                        <a:t>102 574,0</a:t>
                      </a:r>
                    </a:p>
                    <a:p>
                      <a:pPr algn="ct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581">
                <a:tc>
                  <a:txBody>
                    <a:bodyPr/>
                    <a:lstStyle/>
                    <a:p>
                      <a:pPr algn="ctr"/>
                      <a:r>
                        <a:rPr lang="ru-RU" sz="1800" b="1" dirty="0" smtClean="0">
                          <a:latin typeface="Times New Roman" pitchFamily="18" charset="0"/>
                          <a:cs typeface="Times New Roman" pitchFamily="18" charset="0"/>
                        </a:rPr>
                        <a:t>5</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ДЕФИЦИТ (-)/</a:t>
                      </a:r>
                    </a:p>
                    <a:p>
                      <a:pPr algn="l"/>
                      <a:r>
                        <a:rPr lang="ru-RU" sz="1800" b="1" dirty="0" smtClean="0">
                          <a:latin typeface="Times New Roman" pitchFamily="18" charset="0"/>
                          <a:cs typeface="Times New Roman" pitchFamily="18" charset="0"/>
                        </a:rPr>
                        <a:t>ПРОФИЦИТ (+)</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-65 288,5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0,0</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0,0</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757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2582235902"/>
              </p:ext>
            </p:extLst>
          </p:nvPr>
        </p:nvGraphicFramePr>
        <p:xfrm>
          <a:off x="0" y="1447800"/>
          <a:ext cx="85344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idx="4294967295"/>
          </p:nvPr>
        </p:nvSpPr>
        <p:spPr>
          <a:xfrm>
            <a:off x="990600" y="152400"/>
            <a:ext cx="8077200" cy="1066800"/>
          </a:xfrm>
          <a:noFill/>
          <a:scene3d>
            <a:camera prst="orthographicFront"/>
            <a:lightRig rig="threePt" dir="t"/>
          </a:scene3d>
          <a:sp3d>
            <a:bevelT/>
          </a:sp3d>
        </p:spPr>
        <p:txBody>
          <a:bodyPr>
            <a:normAutofit fontScale="90000"/>
          </a:bodyPr>
          <a:lstStyle/>
          <a:p>
            <a:pPr marL="0" indent="0" algn="ctr">
              <a:lnSpc>
                <a:spcPct val="80000"/>
              </a:lnSpc>
              <a:buNone/>
            </a:pPr>
            <a:r>
              <a:rPr lang="ru-RU" sz="2200" b="1" dirty="0" smtClean="0">
                <a:solidFill>
                  <a:schemeClr val="tx1"/>
                </a:solidFill>
                <a:effectLst/>
                <a:latin typeface="Times New Roman" pitchFamily="18" charset="0"/>
                <a:cs typeface="Times New Roman" pitchFamily="18" charset="0"/>
              </a:rPr>
              <a:t>Динамика поступления налоговых и неналоговых доходов в бюджет муниципального образования «Муниципальный округ </a:t>
            </a:r>
            <a:br>
              <a:rPr lang="ru-RU" sz="2200" b="1" dirty="0" smtClean="0">
                <a:solidFill>
                  <a:schemeClr val="tx1"/>
                </a:solidFill>
                <a:effectLst/>
                <a:latin typeface="Times New Roman" pitchFamily="18" charset="0"/>
                <a:cs typeface="Times New Roman" pitchFamily="18" charset="0"/>
              </a:rPr>
            </a:br>
            <a:r>
              <a:rPr lang="ru-RU" sz="2200" b="1" dirty="0" err="1" smtClean="0">
                <a:solidFill>
                  <a:schemeClr val="tx1"/>
                </a:solidFill>
                <a:effectLst/>
                <a:latin typeface="Times New Roman" pitchFamily="18" charset="0"/>
                <a:cs typeface="Times New Roman" pitchFamily="18" charset="0"/>
              </a:rPr>
              <a:t>Малопургинский</a:t>
            </a:r>
            <a:r>
              <a:rPr lang="ru-RU" sz="2200" b="1" dirty="0" smtClean="0">
                <a:solidFill>
                  <a:schemeClr val="tx1"/>
                </a:solidFill>
                <a:effectLst/>
                <a:latin typeface="Times New Roman" pitchFamily="18" charset="0"/>
                <a:cs typeface="Times New Roman" pitchFamily="18" charset="0"/>
              </a:rPr>
              <a:t> район Удмуртской </a:t>
            </a:r>
            <a:r>
              <a:rPr lang="ru-RU" sz="2200" dirty="0">
                <a:solidFill>
                  <a:schemeClr val="tx1"/>
                </a:solidFill>
                <a:effectLst/>
                <a:latin typeface="Times New Roman" pitchFamily="18" charset="0"/>
                <a:cs typeface="Times New Roman" pitchFamily="18" charset="0"/>
              </a:rPr>
              <a:t>Р</a:t>
            </a:r>
            <a:r>
              <a:rPr lang="ru-RU" sz="2200" b="1" dirty="0" smtClean="0">
                <a:solidFill>
                  <a:schemeClr val="tx1"/>
                </a:solidFill>
                <a:effectLst/>
                <a:latin typeface="Times New Roman" pitchFamily="18" charset="0"/>
                <a:cs typeface="Times New Roman" pitchFamily="18" charset="0"/>
              </a:rPr>
              <a:t>еспублики» </a:t>
            </a:r>
            <a:br>
              <a:rPr lang="ru-RU" sz="2200" b="1" dirty="0" smtClean="0">
                <a:solidFill>
                  <a:schemeClr val="tx1"/>
                </a:solidFill>
                <a:effectLst/>
                <a:latin typeface="Times New Roman" pitchFamily="18" charset="0"/>
                <a:cs typeface="Times New Roman" pitchFamily="18" charset="0"/>
              </a:rPr>
            </a:br>
            <a:r>
              <a:rPr lang="ru-RU" sz="2200" b="1" dirty="0" smtClean="0">
                <a:solidFill>
                  <a:schemeClr val="tx1"/>
                </a:solidFill>
                <a:effectLst/>
                <a:latin typeface="Times New Roman" pitchFamily="18" charset="0"/>
                <a:cs typeface="Times New Roman" pitchFamily="18" charset="0"/>
              </a:rPr>
              <a:t>за 2015-2025 годы</a:t>
            </a:r>
            <a:r>
              <a:rPr lang="ru-RU" sz="2400" b="1" dirty="0" smtClean="0">
                <a:solidFill>
                  <a:schemeClr val="tx1"/>
                </a:solidFill>
                <a:effectLst/>
                <a:latin typeface="Times New Roman" pitchFamily="18" charset="0"/>
                <a:cs typeface="Times New Roman" pitchFamily="18" charset="0"/>
              </a:rPr>
              <a:t/>
            </a:r>
            <a:br>
              <a:rPr lang="ru-RU" sz="2400" b="1" dirty="0" smtClean="0">
                <a:solidFill>
                  <a:schemeClr val="tx1"/>
                </a:solidFill>
                <a:effectLst/>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t>
            </a:r>
            <a:r>
              <a:rPr lang="ru-RU" sz="1600" b="1" dirty="0" smtClean="0">
                <a:solidFill>
                  <a:schemeClr val="tx1"/>
                </a:solidFill>
                <a:effectLst/>
                <a:latin typeface="Times New Roman" pitchFamily="18" charset="0"/>
                <a:cs typeface="Times New Roman" pitchFamily="18" charset="0"/>
              </a:rPr>
              <a:t>тыс. рублей</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450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84238" y="190500"/>
            <a:ext cx="8001000" cy="1139825"/>
          </a:xfrm>
          <a:noFill/>
          <a:scene3d>
            <a:camera prst="orthographicFront"/>
            <a:lightRig rig="threePt" dir="t"/>
          </a:scene3d>
          <a:sp3d>
            <a:bevelT/>
          </a:sp3d>
        </p:spPr>
        <p:txBody>
          <a:bodyPr>
            <a:noAutofit/>
          </a:bodyPr>
          <a:lstStyle/>
          <a:p>
            <a:pPr marL="0" indent="0" algn="ctr">
              <a:lnSpc>
                <a:spcPct val="90000"/>
              </a:lnSpc>
              <a:buNone/>
            </a:pPr>
            <a:r>
              <a:rPr lang="ru-RU" sz="2200" b="1" dirty="0" smtClean="0">
                <a:solidFill>
                  <a:schemeClr val="tx1"/>
                </a:solidFill>
                <a:effectLst/>
                <a:latin typeface="Times New Roman" pitchFamily="18" charset="0"/>
                <a:cs typeface="Times New Roman" pitchFamily="18" charset="0"/>
              </a:rPr>
              <a:t>Структура доходов бюджета муниципального образования «Муниципальный округ </a:t>
            </a:r>
            <a:r>
              <a:rPr lang="ru-RU" sz="2200" b="1" dirty="0" err="1" smtClean="0">
                <a:solidFill>
                  <a:schemeClr val="tx1"/>
                </a:solidFill>
                <a:effectLst/>
                <a:latin typeface="Times New Roman" pitchFamily="18" charset="0"/>
                <a:cs typeface="Times New Roman" pitchFamily="18" charset="0"/>
              </a:rPr>
              <a:t>Малопургинский</a:t>
            </a:r>
            <a:r>
              <a:rPr lang="ru-RU" sz="2200" b="1" dirty="0" smtClean="0">
                <a:solidFill>
                  <a:schemeClr val="tx1"/>
                </a:solidFill>
                <a:effectLst/>
                <a:latin typeface="Times New Roman" pitchFamily="18" charset="0"/>
                <a:cs typeface="Times New Roman" pitchFamily="18" charset="0"/>
              </a:rPr>
              <a:t> район Удмуртской Республики»  на 2023-2025 годы</a:t>
            </a:r>
            <a:endParaRPr lang="ru-RU" sz="2200" b="1" dirty="0">
              <a:solidFill>
                <a:schemeClr val="tx1"/>
              </a:solidFill>
              <a:effectLst/>
              <a:latin typeface="Times New Roman" pitchFamily="18" charset="0"/>
              <a:cs typeface="Times New Roman" pitchFamily="18" charset="0"/>
            </a:endParaRPr>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659005778"/>
              </p:ext>
            </p:extLst>
          </p:nvPr>
        </p:nvGraphicFramePr>
        <p:xfrm>
          <a:off x="381000" y="1447800"/>
          <a:ext cx="28956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3178643951"/>
              </p:ext>
            </p:extLst>
          </p:nvPr>
        </p:nvGraphicFramePr>
        <p:xfrm>
          <a:off x="3352800" y="762000"/>
          <a:ext cx="33528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1622802230"/>
              </p:ext>
            </p:extLst>
          </p:nvPr>
        </p:nvGraphicFramePr>
        <p:xfrm>
          <a:off x="3276600" y="2667000"/>
          <a:ext cx="5715000" cy="3708400"/>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84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76201"/>
            <a:ext cx="8915400" cy="1219200"/>
          </a:xfrm>
          <a:noFill/>
          <a:scene3d>
            <a:camera prst="orthographicFront"/>
            <a:lightRig rig="threePt" dir="t"/>
          </a:scene3d>
          <a:sp3d>
            <a:bevelT/>
          </a:sp3d>
        </p:spPr>
        <p:txBody>
          <a:bodyPr>
            <a:noAutofit/>
          </a:bodyPr>
          <a:lstStyle/>
          <a:p>
            <a:pPr marL="0" indent="0" algn="ctr">
              <a:buNone/>
            </a:pPr>
            <a:r>
              <a:rPr lang="ru-RU" sz="2000" b="1" dirty="0" smtClean="0">
                <a:solidFill>
                  <a:schemeClr val="tx1"/>
                </a:solidFill>
                <a:effectLst/>
                <a:latin typeface="Times New Roman" pitchFamily="18" charset="0"/>
                <a:cs typeface="Times New Roman" pitchFamily="18" charset="0"/>
              </a:rPr>
              <a:t>Основные источники формирования налоговых и </a:t>
            </a:r>
            <a:br>
              <a:rPr lang="ru-RU" sz="2000" b="1" dirty="0" smtClean="0">
                <a:solidFill>
                  <a:schemeClr val="tx1"/>
                </a:solidFill>
                <a:effectLst/>
                <a:latin typeface="Times New Roman" pitchFamily="18" charset="0"/>
                <a:cs typeface="Times New Roman" pitchFamily="18" charset="0"/>
              </a:rPr>
            </a:br>
            <a:r>
              <a:rPr lang="ru-RU" sz="2000" b="1" dirty="0" smtClean="0">
                <a:solidFill>
                  <a:schemeClr val="tx1"/>
                </a:solidFill>
                <a:effectLst/>
                <a:latin typeface="Times New Roman" pitchFamily="18" charset="0"/>
                <a:cs typeface="Times New Roman" pitchFamily="18" charset="0"/>
              </a:rPr>
              <a:t>неналоговых доходов бюджета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a:t>
            </a:r>
            <a:br>
              <a:rPr lang="ru-RU" sz="2000" b="1" dirty="0" smtClean="0">
                <a:solidFill>
                  <a:schemeClr val="tx1"/>
                </a:solidFill>
                <a:effectLst/>
                <a:latin typeface="Times New Roman" pitchFamily="18" charset="0"/>
                <a:cs typeface="Times New Roman" pitchFamily="18" charset="0"/>
              </a:rPr>
            </a:br>
            <a:r>
              <a:rPr lang="ru-RU" sz="2000" b="1" dirty="0" smtClean="0">
                <a:solidFill>
                  <a:schemeClr val="tx1"/>
                </a:solidFill>
                <a:effectLst/>
                <a:latin typeface="Times New Roman" pitchFamily="18" charset="0"/>
                <a:cs typeface="Times New Roman" pitchFamily="18" charset="0"/>
              </a:rPr>
              <a:t>Удмуртской </a:t>
            </a:r>
            <a:r>
              <a:rPr lang="ru-RU" sz="2000" dirty="0" smtClean="0">
                <a:solidFill>
                  <a:schemeClr val="tx1"/>
                </a:solidFill>
                <a:effectLst/>
                <a:latin typeface="Times New Roman" pitchFamily="18" charset="0"/>
                <a:cs typeface="Times New Roman" pitchFamily="18" charset="0"/>
              </a:rPr>
              <a:t>Р</a:t>
            </a:r>
            <a:r>
              <a:rPr lang="ru-RU" sz="2000" b="1" dirty="0" smtClean="0">
                <a:solidFill>
                  <a:schemeClr val="tx1"/>
                </a:solidFill>
                <a:effectLst/>
                <a:latin typeface="Times New Roman" pitchFamily="18" charset="0"/>
                <a:cs typeface="Times New Roman" pitchFamily="18" charset="0"/>
              </a:rPr>
              <a:t>еспублики» в 2022 - 2025 годах</a:t>
            </a:r>
            <a:endParaRPr lang="ru-RU" sz="2000" b="1" dirty="0">
              <a:solidFill>
                <a:schemeClr val="tx1"/>
              </a:solidFill>
              <a:effectLst/>
              <a:latin typeface="Times New Roman" pitchFamily="18" charset="0"/>
              <a:cs typeface="Times New Roman" pitchFamily="18" charset="0"/>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3166621833"/>
              </p:ext>
            </p:extLst>
          </p:nvPr>
        </p:nvGraphicFramePr>
        <p:xfrm>
          <a:off x="152400" y="1417860"/>
          <a:ext cx="8763000" cy="5059138"/>
        </p:xfrm>
        <a:graphic>
          <a:graphicData uri="http://schemas.openxmlformats.org/drawingml/2006/table">
            <a:tbl>
              <a:tblPr>
                <a:tableStyleId>{616DA210-FB5B-4158-B5E0-FEB733F419BA}</a:tableStyleId>
              </a:tblPr>
              <a:tblGrid>
                <a:gridCol w="2671093"/>
                <a:gridCol w="889491"/>
                <a:gridCol w="819578"/>
                <a:gridCol w="729223"/>
                <a:gridCol w="750929"/>
                <a:gridCol w="734676"/>
                <a:gridCol w="720210"/>
                <a:gridCol w="762000"/>
                <a:gridCol w="685800"/>
              </a:tblGrid>
              <a:tr h="125886">
                <a:tc gridSpan="9">
                  <a:txBody>
                    <a:bodyPr/>
                    <a:lstStyle/>
                    <a:p>
                      <a:pPr algn="ctr" fontAlgn="b"/>
                      <a:r>
                        <a:rPr lang="ru-RU" sz="700" u="none" strike="noStrike" dirty="0">
                          <a:effectLst/>
                        </a:rPr>
                        <a:t> </a:t>
                      </a:r>
                      <a:endParaRPr lang="ru-RU" sz="700" b="0" i="0" u="none" strike="noStrike" dirty="0">
                        <a:effectLst/>
                        <a:latin typeface="Times New Roman"/>
                      </a:endParaRPr>
                    </a:p>
                  </a:txBody>
                  <a:tcPr marL="0" marR="0" marT="0" marB="0" anchor="b">
                    <a:cell3D prstMaterial="dkEdge">
                      <a:bevel w="50800" prst="hardEdge"/>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6913">
                <a:tc rowSpan="2">
                  <a:txBody>
                    <a:bodyPr/>
                    <a:lstStyle/>
                    <a:p>
                      <a:pPr algn="ctr" fontAlgn="ctr"/>
                      <a:r>
                        <a:rPr lang="ru-RU" sz="1600" b="1" u="none" strike="noStrike" dirty="0">
                          <a:effectLst/>
                          <a:latin typeface="Times New Roman" pitchFamily="18" charset="0"/>
                          <a:cs typeface="Times New Roman" pitchFamily="18" charset="0"/>
                        </a:rPr>
                        <a:t>Наименование</a:t>
                      </a:r>
                      <a:endParaRPr lang="ru-RU" sz="1600" b="1" i="0" u="none" strike="noStrike" dirty="0">
                        <a:effectLst/>
                        <a:latin typeface="Times New Roman" pitchFamily="18" charset="0"/>
                        <a:cs typeface="Times New Roman" pitchFamily="18" charset="0"/>
                      </a:endParaRPr>
                    </a:p>
                    <a:p>
                      <a:pPr algn="l" fontAlgn="b"/>
                      <a:r>
                        <a:rPr lang="ru-RU" sz="700" b="1" u="none" strike="noStrike" dirty="0">
                          <a:effectLst/>
                          <a:latin typeface="Times New Roman" pitchFamily="18" charset="0"/>
                          <a:cs typeface="Times New Roman" pitchFamily="18" charset="0"/>
                        </a:rPr>
                        <a:t> </a:t>
                      </a:r>
                      <a:endParaRPr lang="ru-RU" sz="7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gridSpan="2">
                  <a:txBody>
                    <a:bodyPr/>
                    <a:lstStyle/>
                    <a:p>
                      <a:pPr algn="ctr" fontAlgn="ctr"/>
                      <a:r>
                        <a:rPr lang="ru-RU" sz="1200" b="1" u="none" strike="noStrike" dirty="0" smtClean="0">
                          <a:effectLst/>
                          <a:latin typeface="Times New Roman" pitchFamily="18" charset="0"/>
                          <a:cs typeface="Times New Roman" pitchFamily="18" charset="0"/>
                        </a:rPr>
                        <a:t>2022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2023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2024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2025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r>
              <a:tr h="575654">
                <a:tc vMerge="1">
                  <a:txBody>
                    <a:bodyPr/>
                    <a:lstStyle/>
                    <a:p>
                      <a:pPr algn="l" fontAlgn="b"/>
                      <a:endParaRPr lang="ru-RU" sz="700" b="1" i="0" u="none" strike="noStrike" dirty="0">
                        <a:effectLst/>
                        <a:latin typeface="Times New Roman"/>
                      </a:endParaRPr>
                    </a:p>
                  </a:txBody>
                  <a:tcPr marL="0" marR="0" marT="0" marB="0" anchor="b"/>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p>
                    <a:p>
                      <a:pPr algn="ctr" fontAlgn="ctr"/>
                      <a:r>
                        <a:rPr lang="ru-RU" sz="800" b="1" u="none" strike="noStrike" dirty="0" smtClean="0">
                          <a:effectLst/>
                          <a:latin typeface="Times New Roman" pitchFamily="18" charset="0"/>
                          <a:cs typeface="Times New Roman" pitchFamily="18" charset="0"/>
                        </a:rPr>
                        <a:t>   (оценка)</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общему</a:t>
                      </a:r>
                    </a:p>
                    <a:p>
                      <a:pPr algn="ctr" fontAlgn="b"/>
                      <a:r>
                        <a:rPr lang="ru-RU" sz="700" b="1" u="none" strike="noStrike" dirty="0" smtClean="0">
                          <a:effectLst/>
                          <a:latin typeface="Times New Roman" pitchFamily="18" charset="0"/>
                          <a:cs typeface="Times New Roman" pitchFamily="18" charset="0"/>
                        </a:rPr>
                        <a:t>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a:t>
                      </a:r>
                    </a:p>
                    <a:p>
                      <a:pPr algn="ctr" fontAlgn="b"/>
                      <a:r>
                        <a:rPr lang="ru-RU" sz="700" b="1" u="none" strike="noStrike" dirty="0" smtClean="0">
                          <a:effectLst/>
                          <a:latin typeface="Times New Roman" pitchFamily="18" charset="0"/>
                          <a:cs typeface="Times New Roman" pitchFamily="18" charset="0"/>
                        </a:rPr>
                        <a:t>у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smtClean="0">
                          <a:effectLst/>
                          <a:latin typeface="Times New Roman" pitchFamily="18" charset="0"/>
                          <a:cs typeface="Times New Roman" pitchFamily="18" charset="0"/>
                        </a:rPr>
                        <a:t>Сумма</a:t>
                      </a:r>
                    </a:p>
                    <a:p>
                      <a:pPr algn="ctr" fontAlgn="ctr"/>
                      <a:r>
                        <a:rPr lang="ru-RU" sz="800" b="1" u="none" strike="noStrike" dirty="0" smtClean="0">
                          <a:effectLst/>
                          <a:latin typeface="Times New Roman" pitchFamily="18" charset="0"/>
                          <a:cs typeface="Times New Roman" pitchFamily="18" charset="0"/>
                        </a:rPr>
                        <a:t>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r>
                        <a:rPr lang="ru-RU" sz="800" b="1" u="none" strike="noStrike" dirty="0">
                          <a:effectLst/>
                          <a:latin typeface="Times New Roman" pitchFamily="18" charset="0"/>
                          <a:cs typeface="Times New Roman" pitchFamily="18" charset="0"/>
                        </a:rPr>
                        <a:t>(прогноз)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r>
              <a:tr h="201350">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и неналоговые доходы, всего</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309 268,5</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334 826,8</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322 239,6</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327 610,2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01350">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в </a:t>
                      </a:r>
                      <a:r>
                        <a:rPr lang="ru-RU" sz="1100" b="1" u="none" strike="noStrike" dirty="0">
                          <a:effectLst/>
                          <a:latin typeface="Times New Roman" pitchFamily="18" charset="0"/>
                          <a:cs typeface="Times New Roman" pitchFamily="18" charset="0"/>
                        </a:rPr>
                        <a:t>том числе:</a:t>
                      </a:r>
                      <a:endParaRPr lang="ru-RU" sz="1100" b="1"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01350">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282 887,7</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91,5</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301 115,4</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89,9</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301 879,6</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93,7</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308</a:t>
                      </a:r>
                      <a:r>
                        <a:rPr lang="ru-RU" sz="1100" b="1" i="0" u="none" strike="noStrike" baseline="0" dirty="0" smtClean="0">
                          <a:solidFill>
                            <a:schemeClr val="tx1"/>
                          </a:solidFill>
                          <a:effectLst/>
                          <a:latin typeface="Times New Roman" pitchFamily="18" charset="0"/>
                          <a:cs typeface="Times New Roman" pitchFamily="18" charset="0"/>
                        </a:rPr>
                        <a:t> 211,2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94,1</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57292">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из </a:t>
                      </a:r>
                      <a:r>
                        <a:rPr lang="ru-RU" sz="1100" b="0" u="none" strike="noStrike" dirty="0">
                          <a:effectLst/>
                          <a:latin typeface="Times New Roman" pitchFamily="18" charset="0"/>
                          <a:cs typeface="Times New Roman" pitchFamily="18" charset="0"/>
                        </a:rPr>
                        <a:t>них:</a:t>
                      </a:r>
                      <a:endParaRPr lang="ru-RU" sz="1100" b="0"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99509">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 </a:t>
                      </a:r>
                      <a:r>
                        <a:rPr lang="ru-RU" sz="1100" b="0" u="none" strike="noStrike" dirty="0">
                          <a:effectLst/>
                          <a:latin typeface="Times New Roman" pitchFamily="18" charset="0"/>
                          <a:cs typeface="Times New Roman" pitchFamily="18" charset="0"/>
                        </a:rPr>
                        <a:t>на доходы физических лиц </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baseline="0" smtClean="0">
                          <a:solidFill>
                            <a:schemeClr val="tx1"/>
                          </a:solidFill>
                          <a:effectLst/>
                          <a:latin typeface="Times New Roman" pitchFamily="18" charset="0"/>
                          <a:cs typeface="Times New Roman" pitchFamily="18" charset="0"/>
                        </a:rPr>
                        <a:t>202 350,5</a:t>
                      </a:r>
                      <a:endParaRPr lang="ru-RU" sz="1100" b="0" i="0" u="none" strike="noStrike" baseline="0"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65,5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220 500,0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65,9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222 000,0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68,9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225 000,0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68,7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59685">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Акцизы</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39 103,0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12,6</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37 387,4</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11,2</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38 854,6</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40 337,2</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12,3</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19632">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 </a:t>
                      </a:r>
                      <a:r>
                        <a:rPr lang="ru-RU" sz="1100" b="0" u="none" strike="noStrike" dirty="0">
                          <a:effectLst/>
                          <a:latin typeface="Times New Roman" pitchFamily="18" charset="0"/>
                          <a:cs typeface="Times New Roman" pitchFamily="18" charset="0"/>
                        </a:rPr>
                        <a:t>на совокупный доход</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14 664,4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4,7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12 574,0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12 600,0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12 600,0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57292">
                <a:tc>
                  <a:txBody>
                    <a:bodyPr/>
                    <a:lstStyle/>
                    <a:p>
                      <a:pPr algn="l" fontAlgn="b">
                        <a:lnSpc>
                          <a:spcPct val="90000"/>
                        </a:lnSpc>
                      </a:pPr>
                      <a:r>
                        <a:rPr lang="ru-RU" sz="1100" b="0" i="0" u="none" strike="noStrike" dirty="0" smtClean="0">
                          <a:effectLst/>
                          <a:latin typeface="Times New Roman" pitchFamily="18" charset="0"/>
                          <a:cs typeface="Times New Roman" pitchFamily="18" charset="0"/>
                        </a:rPr>
                        <a:t>  Налоги на имущество</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24 167,8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7,8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28 153,0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25 919,0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27 763,0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14584">
                <a:tc>
                  <a:txBody>
                    <a:bodyPr/>
                    <a:lstStyle/>
                    <a:p>
                      <a:pPr algn="l" fontAlgn="b">
                        <a:lnSpc>
                          <a:spcPct val="90000"/>
                        </a:lnSpc>
                      </a:pPr>
                      <a:r>
                        <a:rPr kumimoji="0" lang="ru-RU" sz="1100" b="0" kern="1200" dirty="0" smtClean="0">
                          <a:solidFill>
                            <a:schemeClr val="tx1"/>
                          </a:solidFill>
                          <a:effectLst/>
                          <a:latin typeface="Times New Roman" panose="02020603050405020304" pitchFamily="18" charset="0"/>
                          <a:ea typeface="+mn-ea"/>
                          <a:cs typeface="Times New Roman" panose="02020603050405020304" pitchFamily="18" charset="0"/>
                        </a:rPr>
                        <a:t>  Налог</a:t>
                      </a:r>
                      <a:r>
                        <a:rPr kumimoji="0" lang="ru-RU" sz="1100" b="0" kern="1200" baseline="0" dirty="0" smtClean="0">
                          <a:solidFill>
                            <a:schemeClr val="tx1"/>
                          </a:solidFill>
                          <a:effectLst/>
                          <a:latin typeface="Times New Roman" panose="02020603050405020304" pitchFamily="18" charset="0"/>
                          <a:ea typeface="+mn-ea"/>
                          <a:cs typeface="Times New Roman" panose="02020603050405020304" pitchFamily="18" charset="0"/>
                        </a:rPr>
                        <a:t> на добычу общераспространенных полезных ископаемых</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19632">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Государственная </a:t>
                      </a:r>
                      <a:r>
                        <a:rPr lang="ru-RU" sz="1100" b="0" u="none" strike="noStrike" dirty="0">
                          <a:effectLst/>
                          <a:latin typeface="Times New Roman" pitchFamily="18" charset="0"/>
                          <a:cs typeface="Times New Roman" pitchFamily="18" charset="0"/>
                        </a:rPr>
                        <a:t>пошлина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2 601,0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2 500,0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2 505,0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2 510,0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66069">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НЕНАЛОГОВЫЕ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21 803,0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7,0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21 360,0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6,4</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20 360,0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6,3</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19 399,0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5,9</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471876">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использования имущества, </a:t>
                      </a:r>
                      <a:r>
                        <a:rPr lang="ru-RU" sz="1100" b="0" u="none" strike="noStrike" dirty="0" smtClean="0">
                          <a:effectLst/>
                          <a:latin typeface="Times New Roman" pitchFamily="18" charset="0"/>
                          <a:cs typeface="Times New Roman" pitchFamily="18" charset="0"/>
                        </a:rPr>
                        <a:t>  находящегося </a:t>
                      </a:r>
                      <a:r>
                        <a:rPr lang="ru-RU" sz="1100" b="0" u="none" strike="noStrike" dirty="0">
                          <a:effectLst/>
                          <a:latin typeface="Times New Roman" pitchFamily="18" charset="0"/>
                          <a:cs typeface="Times New Roman" pitchFamily="18" charset="0"/>
                        </a:rPr>
                        <a:t>в государственной и </a:t>
                      </a:r>
                      <a:r>
                        <a:rPr lang="ru-RU" sz="1100" b="0" u="none" strike="noStrike" dirty="0" smtClean="0">
                          <a:effectLst/>
                          <a:latin typeface="Times New Roman" pitchFamily="18" charset="0"/>
                          <a:cs typeface="Times New Roman" pitchFamily="18" charset="0"/>
                        </a:rPr>
                        <a:t>  муниципальной </a:t>
                      </a:r>
                      <a:r>
                        <a:rPr lang="ru-RU" sz="1100" b="0" u="none" strike="noStrike" dirty="0">
                          <a:effectLst/>
                          <a:latin typeface="Times New Roman" pitchFamily="18" charset="0"/>
                          <a:cs typeface="Times New Roman" pitchFamily="18" charset="0"/>
                        </a:rPr>
                        <a:t>собственности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8 735,0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9 096,0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2,7</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9 096,0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9 096,0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14584">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Платежи </a:t>
                      </a:r>
                      <a:r>
                        <a:rPr lang="ru-RU" sz="1100" b="0" u="none" strike="noStrike" dirty="0">
                          <a:effectLst/>
                          <a:latin typeface="Times New Roman" pitchFamily="18" charset="0"/>
                          <a:cs typeface="Times New Roman" pitchFamily="18" charset="0"/>
                        </a:rPr>
                        <a:t>за пользование 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311,0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553,0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0,2</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553,0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0,2</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553,0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0,2</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2559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оказания платных услуг и компенсации затрат государства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200,0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150,0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5002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продажи материальных и нематериальных активов</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11 000,0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3,5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10 000,0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baseline="0" dirty="0" smtClean="0">
                          <a:solidFill>
                            <a:schemeClr val="tx1"/>
                          </a:solidFill>
                          <a:effectLst/>
                          <a:latin typeface="Times New Roman" pitchFamily="18" charset="0"/>
                          <a:cs typeface="Times New Roman" pitchFamily="18" charset="0"/>
                        </a:rPr>
                        <a:t>9 000,0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8 000,0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35432">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Штрафы</a:t>
                      </a:r>
                      <a:r>
                        <a:rPr lang="ru-RU" sz="1100" b="0" u="none" strike="noStrike" dirty="0">
                          <a:effectLst/>
                          <a:latin typeface="Times New Roman" pitchFamily="18" charset="0"/>
                          <a:cs typeface="Times New Roman" pitchFamily="18" charset="0"/>
                        </a:rPr>
                        <a:t>, санкции,возмещение ущерба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1 557,0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1 600,0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1 600,0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a:t>
                      </a:r>
                      <a:r>
                        <a:rPr lang="ru-RU" sz="1100" b="0" u="none" strike="noStrike" baseline="0" dirty="0" smtClean="0">
                          <a:solidFill>
                            <a:schemeClr val="tx1"/>
                          </a:solidFill>
                          <a:effectLst/>
                          <a:latin typeface="Times New Roman" pitchFamily="18" charset="0"/>
                          <a:cs typeface="Times New Roman" pitchFamily="18" charset="0"/>
                        </a:rPr>
                        <a:t> 600,0</a:t>
                      </a: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35432">
                <a:tc>
                  <a:txBody>
                    <a:bodyPr/>
                    <a:lstStyle/>
                    <a:p>
                      <a:pPr algn="l" fontAlgn="b">
                        <a:lnSpc>
                          <a:spcPct val="90000"/>
                        </a:lnSpc>
                      </a:pPr>
                      <a:r>
                        <a:rPr lang="ru-RU" sz="1100" b="1" i="0" u="none" strike="noStrike" dirty="0" smtClean="0">
                          <a:effectLst/>
                          <a:latin typeface="Times New Roman" pitchFamily="18" charset="0"/>
                          <a:cs typeface="Times New Roman" pitchFamily="18" charset="0"/>
                        </a:rPr>
                        <a:t>Прочие</a:t>
                      </a:r>
                      <a:r>
                        <a:rPr lang="ru-RU" sz="1100" b="1" i="0" u="none" strike="noStrike" baseline="0" dirty="0" smtClean="0">
                          <a:effectLst/>
                          <a:latin typeface="Times New Roman" pitchFamily="18" charset="0"/>
                          <a:cs typeface="Times New Roman" pitchFamily="18" charset="0"/>
                        </a:rPr>
                        <a:t> налоговые и неналоговые 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smtClean="0">
                          <a:solidFill>
                            <a:schemeClr val="tx1"/>
                          </a:solidFill>
                          <a:effectLst/>
                          <a:latin typeface="Times New Roman" pitchFamily="18" charset="0"/>
                          <a:cs typeface="Times New Roman" pitchFamily="18" charset="0"/>
                        </a:rPr>
                        <a:t>4 577,8</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1,5</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12 351,3</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3,7</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0,0</a:t>
                      </a: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0,0</a:t>
                      </a: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bl>
          </a:graphicData>
        </a:graphic>
      </p:graphicFrame>
      <p:pic>
        <p:nvPicPr>
          <p:cNvPr id="4"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587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2400"/>
            <a:ext cx="8153400" cy="914399"/>
          </a:xfrm>
          <a:noFill/>
          <a:scene3d>
            <a:camera prst="orthographicFront"/>
            <a:lightRig rig="threePt" dir="t"/>
          </a:scene3d>
          <a:sp3d>
            <a:bevelT/>
          </a:sp3d>
        </p:spPr>
        <p:txBody>
          <a:bodyPr>
            <a:noAutofit/>
          </a:bodyPr>
          <a:lstStyle/>
          <a:p>
            <a:pPr marL="0" indent="0" algn="ctr">
              <a:buNone/>
            </a:pPr>
            <a:r>
              <a:rPr lang="ru-RU" sz="1800" b="1" dirty="0" smtClean="0">
                <a:solidFill>
                  <a:schemeClr val="tx1"/>
                </a:solidFill>
                <a:effectLst/>
                <a:latin typeface="Times New Roman" pitchFamily="18" charset="0"/>
                <a:cs typeface="Times New Roman" pitchFamily="18" charset="0"/>
              </a:rPr>
              <a:t>Безвозмездные поступления  в бюджет муниципального образования «Муниципальный округ </a:t>
            </a:r>
            <a:r>
              <a:rPr lang="ru-RU" sz="1800" b="1" dirty="0" err="1" smtClean="0">
                <a:solidFill>
                  <a:schemeClr val="tx1"/>
                </a:solidFill>
                <a:effectLst/>
                <a:latin typeface="Times New Roman" pitchFamily="18" charset="0"/>
                <a:cs typeface="Times New Roman" pitchFamily="18" charset="0"/>
              </a:rPr>
              <a:t>Малопургинский</a:t>
            </a:r>
            <a:r>
              <a:rPr lang="ru-RU" sz="1800" b="1" dirty="0" smtClean="0">
                <a:solidFill>
                  <a:schemeClr val="tx1"/>
                </a:solidFill>
                <a:effectLst/>
                <a:latin typeface="Times New Roman" pitchFamily="18" charset="0"/>
                <a:cs typeface="Times New Roman" pitchFamily="18" charset="0"/>
              </a:rPr>
              <a:t> район Удмуртской </a:t>
            </a:r>
            <a:r>
              <a:rPr lang="ru-RU" sz="1800" dirty="0">
                <a:solidFill>
                  <a:schemeClr val="tx1"/>
                </a:solidFill>
                <a:effectLst/>
                <a:latin typeface="Times New Roman" pitchFamily="18" charset="0"/>
                <a:cs typeface="Times New Roman" pitchFamily="18" charset="0"/>
              </a:rPr>
              <a:t>Р</a:t>
            </a:r>
            <a:r>
              <a:rPr lang="ru-RU" sz="1800" b="1" dirty="0" smtClean="0">
                <a:solidFill>
                  <a:schemeClr val="tx1"/>
                </a:solidFill>
                <a:effectLst/>
                <a:latin typeface="Times New Roman" pitchFamily="18" charset="0"/>
                <a:cs typeface="Times New Roman" pitchFamily="18" charset="0"/>
              </a:rPr>
              <a:t>еспублики» в 2023-2025 годах</a:t>
            </a:r>
            <a:endParaRPr lang="ru-RU" sz="1800" b="1" dirty="0">
              <a:solidFill>
                <a:schemeClr val="tx1"/>
              </a:solidFill>
              <a:effectLst/>
              <a:latin typeface="Times New Roman" pitchFamily="18" charset="0"/>
              <a:cs typeface="Times New Roman"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395491548"/>
              </p:ext>
            </p:extLst>
          </p:nvPr>
        </p:nvGraphicFramePr>
        <p:xfrm>
          <a:off x="228600" y="1219201"/>
          <a:ext cx="8763001" cy="5400179"/>
        </p:xfrm>
        <a:graphic>
          <a:graphicData uri="http://schemas.openxmlformats.org/drawingml/2006/table">
            <a:tbl>
              <a:tblPr firstRow="1" bandRow="1">
                <a:tableStyleId>{00A15C55-8517-42AA-B614-E9B94910E393}</a:tableStyleId>
              </a:tblPr>
              <a:tblGrid>
                <a:gridCol w="2456918"/>
                <a:gridCol w="1064664"/>
                <a:gridCol w="1013656"/>
                <a:gridCol w="1115671"/>
                <a:gridCol w="982766"/>
                <a:gridCol w="982766"/>
                <a:gridCol w="1146560"/>
              </a:tblGrid>
              <a:tr h="322152">
                <a:tc rowSpan="2">
                  <a:txBody>
                    <a:bodyPr/>
                    <a:lstStyle/>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Наименование трансферта</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2023</a:t>
                      </a:r>
                      <a:r>
                        <a:rPr lang="ru-RU" sz="1600" baseline="0" dirty="0" smtClean="0">
                          <a:solidFill>
                            <a:schemeClr val="tx1"/>
                          </a:solidFill>
                          <a:latin typeface="Times New Roman" panose="02020603050405020304" pitchFamily="18" charset="0"/>
                          <a:cs typeface="Times New Roman" panose="02020603050405020304" pitchFamily="18" charset="0"/>
                        </a:rPr>
                        <a:t>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2024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solidFill>
                      <a:schemeClr val="accent5">
                        <a:lumMod val="75000"/>
                      </a:schemeClr>
                    </a:solidFill>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2025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tc>
              </a:tr>
              <a:tr h="1071887">
                <a:tc vMerge="1">
                  <a:txBody>
                    <a:bodyPr/>
                    <a:lstStyle/>
                    <a:p>
                      <a:endParaRPr lang="ru-RU" dirty="0"/>
                    </a:p>
                  </a:txBody>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a:t>
                      </a:r>
                    </a:p>
                    <a:p>
                      <a:pPr algn="ctr"/>
                      <a:r>
                        <a:rPr lang="ru-RU" sz="1200" b="1" dirty="0" smtClean="0">
                          <a:solidFill>
                            <a:schemeClr val="tx1"/>
                          </a:solidFill>
                          <a:latin typeface="Times New Roman" panose="02020603050405020304" pitchFamily="18" charset="0"/>
                          <a:cs typeface="Times New Roman" panose="02020603050405020304" pitchFamily="18" charset="0"/>
                        </a:rPr>
                        <a:t>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a:t>
                      </a:r>
                    </a:p>
                    <a:p>
                      <a:pPr algn="ctr"/>
                      <a:r>
                        <a:rPr lang="ru-RU" sz="1200" b="1" dirty="0" smtClean="0">
                          <a:solidFill>
                            <a:schemeClr val="tx1"/>
                          </a:solidFill>
                          <a:latin typeface="Times New Roman" panose="02020603050405020304" pitchFamily="18" charset="0"/>
                          <a:cs typeface="Times New Roman" panose="02020603050405020304" pitchFamily="18" charset="0"/>
                        </a:rPr>
                        <a:t>(тыс.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r>
              <a:tr h="415869">
                <a:tc>
                  <a:txBody>
                    <a:bodyPr/>
                    <a:lstStyle/>
                    <a:p>
                      <a:pPr>
                        <a:lnSpc>
                          <a:spcPct val="80000"/>
                        </a:lnSpc>
                      </a:pPr>
                      <a:r>
                        <a:rPr lang="ru-RU" sz="1400" b="1" dirty="0" smtClean="0">
                          <a:latin typeface="Times New Roman" panose="02020603050405020304" pitchFamily="18" charset="0"/>
                          <a:cs typeface="Times New Roman" panose="02020603050405020304" pitchFamily="18" charset="0"/>
                        </a:rPr>
                        <a:t>Безвозмездные пос-тупления из бюджета УР</a:t>
                      </a:r>
                      <a:endParaRPr lang="ru-RU" sz="1400" b="1" i="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985 215,2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i="0" dirty="0" smtClean="0">
                          <a:solidFill>
                            <a:schemeClr val="tx1"/>
                          </a:solidFill>
                          <a:latin typeface="Times New Roman" pitchFamily="18" charset="0"/>
                          <a:cs typeface="Times New Roman" pitchFamily="18" charset="0"/>
                        </a:rPr>
                        <a:t>97,0</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1 007 704,8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i="0" dirty="0" smtClean="0">
                          <a:solidFill>
                            <a:schemeClr val="tx1"/>
                          </a:solidFill>
                          <a:latin typeface="Times New Roman" pitchFamily="18" charset="0"/>
                          <a:cs typeface="Times New Roman" pitchFamily="18" charset="0"/>
                        </a:rPr>
                        <a:t>98,1</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i="0" dirty="0" smtClean="0">
                          <a:solidFill>
                            <a:schemeClr val="tx1"/>
                          </a:solidFill>
                          <a:latin typeface="Times New Roman" pitchFamily="18" charset="0"/>
                          <a:cs typeface="Times New Roman" pitchFamily="18" charset="0"/>
                        </a:rPr>
                        <a:t>792 751,7</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i="0" dirty="0" smtClean="0">
                          <a:solidFill>
                            <a:schemeClr val="tx1"/>
                          </a:solidFill>
                          <a:latin typeface="Times New Roman" pitchFamily="18" charset="0"/>
                          <a:cs typeface="Times New Roman" pitchFamily="18" charset="0"/>
                        </a:rPr>
                        <a:t>100,0</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865">
                <a:tc>
                  <a:txBody>
                    <a:bodyPr/>
                    <a:lstStyle/>
                    <a:p>
                      <a:r>
                        <a:rPr lang="ru-RU" sz="1400" dirty="0" smtClean="0">
                          <a:latin typeface="Times New Roman" panose="02020603050405020304" pitchFamily="18" charset="0"/>
                          <a:cs typeface="Times New Roman" panose="02020603050405020304" pitchFamily="18" charset="0"/>
                        </a:rPr>
                        <a:t>Дотации</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14,8</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19,2</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865">
                <a:tc>
                  <a:txBody>
                    <a:bodyPr/>
                    <a:lstStyle/>
                    <a:p>
                      <a:r>
                        <a:rPr lang="ru-RU" sz="1400" dirty="0" smtClean="0">
                          <a:latin typeface="Times New Roman" panose="02020603050405020304" pitchFamily="18" charset="0"/>
                          <a:cs typeface="Times New Roman" panose="02020603050405020304" pitchFamily="18" charset="0"/>
                        </a:rPr>
                        <a:t>Субсидии</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216 674,1</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21,3</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280 860,8</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27,3</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65 928,6</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8,3</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870">
                <a:tc>
                  <a:txBody>
                    <a:bodyPr/>
                    <a:lstStyle/>
                    <a:p>
                      <a:pPr>
                        <a:lnSpc>
                          <a:spcPct val="90000"/>
                        </a:lnSpc>
                      </a:pPr>
                      <a:r>
                        <a:rPr lang="ru-RU" sz="1400" dirty="0" smtClean="0">
                          <a:latin typeface="Times New Roman" panose="02020603050405020304" pitchFamily="18" charset="0"/>
                          <a:cs typeface="Times New Roman" panose="02020603050405020304" pitchFamily="18" charset="0"/>
                        </a:rPr>
                        <a:t>Субвенции, всего </a:t>
                      </a:r>
                    </a:p>
                    <a:p>
                      <a:pPr>
                        <a:lnSpc>
                          <a:spcPct val="90000"/>
                        </a:lnSpc>
                      </a:pPr>
                      <a:r>
                        <a:rPr lang="ru-RU" sz="1400" dirty="0" smtClean="0">
                          <a:latin typeface="Times New Roman" panose="02020603050405020304" pitchFamily="18" charset="0"/>
                          <a:cs typeface="Times New Roman" panose="02020603050405020304" pitchFamily="18" charset="0"/>
                        </a:rPr>
                        <a:t>в том числе</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497 399,2</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49,0</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501 928,3</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48,9</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502 041,7</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63,3</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1375">
                <a:tc>
                  <a:txBody>
                    <a:bodyPr/>
                    <a:lstStyle/>
                    <a:p>
                      <a:pPr>
                        <a:lnSpc>
                          <a:spcPct val="90000"/>
                        </a:lnSpc>
                      </a:pPr>
                      <a:r>
                        <a:rPr lang="ru-RU" sz="1400" dirty="0" smtClean="0">
                          <a:latin typeface="Times New Roman" panose="02020603050405020304" pitchFamily="18" charset="0"/>
                          <a:cs typeface="Times New Roman" panose="02020603050405020304" pitchFamily="18" charset="0"/>
                        </a:rPr>
                        <a:t>Субвенции на выполнение передаваемых</a:t>
                      </a:r>
                      <a:r>
                        <a:rPr lang="ru-RU" sz="1400" baseline="0" dirty="0" smtClean="0">
                          <a:latin typeface="Times New Roman" panose="02020603050405020304" pitchFamily="18" charset="0"/>
                          <a:cs typeface="Times New Roman" panose="02020603050405020304" pitchFamily="18" charset="0"/>
                        </a:rPr>
                        <a:t> полномочий УР</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492 203,1</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48,4</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496 638,4</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496 645, 3</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62,6</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217">
                <a:tc>
                  <a:txBody>
                    <a:bodyPr/>
                    <a:lstStyle/>
                    <a:p>
                      <a:pPr>
                        <a:lnSpc>
                          <a:spcPct val="90000"/>
                        </a:lnSpc>
                      </a:pPr>
                      <a:r>
                        <a:rPr lang="ru-RU" sz="1400" b="0" dirty="0" smtClean="0">
                          <a:latin typeface="Times New Roman" pitchFamily="18" charset="0"/>
                          <a:cs typeface="Times New Roman" pitchFamily="18" charset="0"/>
                        </a:rPr>
                        <a:t>Межбюджетные трансферты, передаваемые бюджетам муниципальных округов</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119 260,3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73 034,2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7,1</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72 899,9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9,2</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9860">
                <a:tc>
                  <a:txBody>
                    <a:bodyPr/>
                    <a:lstStyle/>
                    <a:p>
                      <a:pPr>
                        <a:lnSpc>
                          <a:spcPct val="90000"/>
                        </a:lnSpc>
                      </a:pPr>
                      <a:r>
                        <a:rPr lang="ru-RU" sz="1400" b="1" dirty="0" smtClean="0">
                          <a:latin typeface="Times New Roman" panose="02020603050405020304" pitchFamily="18" charset="0"/>
                          <a:cs typeface="Times New Roman" panose="02020603050405020304" pitchFamily="18" charset="0"/>
                        </a:rPr>
                        <a:t>Прочие безвозмездные поступления</a:t>
                      </a:r>
                      <a:endParaRPr lang="ru-RU"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30 914,9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19 032,0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1,9</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838">
                <a:tc>
                  <a:txBody>
                    <a:bodyPr/>
                    <a:lstStyle/>
                    <a:p>
                      <a:pPr algn="ctr"/>
                      <a:r>
                        <a:rPr lang="ru-RU" sz="1400" b="1" dirty="0" smtClean="0">
                          <a:latin typeface="Times New Roman" panose="02020603050405020304" pitchFamily="18" charset="0"/>
                          <a:cs typeface="Times New Roman" panose="02020603050405020304" pitchFamily="18" charset="0"/>
                        </a:rPr>
                        <a:t>Итого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1 016 130,1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100,0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a:t>
                      </a:r>
                      <a:r>
                        <a:rPr lang="ru-RU" sz="1400" b="1" baseline="0" dirty="0" smtClean="0">
                          <a:solidFill>
                            <a:schemeClr val="tx1"/>
                          </a:solidFill>
                          <a:latin typeface="Times New Roman" pitchFamily="18" charset="0"/>
                          <a:cs typeface="Times New Roman" pitchFamily="18" charset="0"/>
                        </a:rPr>
                        <a:t> 026 736,8</a:t>
                      </a:r>
                      <a:endParaRPr lang="ru-RU" sz="1400" b="1"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100,0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792 751,7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100,0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09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880872"/>
          </a:xfrm>
        </p:spPr>
        <p:txBody>
          <a:bodyPr/>
          <a:lstStyle/>
          <a:p>
            <a:pPr marL="0" indent="0" algn="ctr">
              <a:buNone/>
            </a:pPr>
            <a:r>
              <a:rPr lang="ru-RU" sz="2400" b="1" dirty="0" smtClean="0">
                <a:solidFill>
                  <a:schemeClr val="tx1"/>
                </a:solidFill>
                <a:effectLst/>
                <a:latin typeface="Times New Roman" panose="02020603050405020304" pitchFamily="18" charset="0"/>
                <a:cs typeface="Times New Roman" panose="02020603050405020304" pitchFamily="18" charset="0"/>
              </a:rPr>
              <a:t>Расходы бюджета</a:t>
            </a:r>
            <a:endParaRPr lang="ru-RU" sz="2400" b="1"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056264205"/>
              </p:ext>
            </p:extLst>
          </p:nvPr>
        </p:nvGraphicFramePr>
        <p:xfrm>
          <a:off x="228600" y="10668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95400" y="3052464"/>
            <a:ext cx="6553200" cy="461665"/>
          </a:xfrm>
          <a:prstGeom prst="rect">
            <a:avLst/>
          </a:prstGeom>
          <a:gradFill>
            <a:gsLst>
              <a:gs pos="0">
                <a:srgbClr val="FF66FF"/>
              </a:gs>
              <a:gs pos="51000">
                <a:schemeClr val="bg1"/>
              </a:gs>
              <a:gs pos="100000">
                <a:schemeClr val="accent1"/>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b="1" dirty="0" smtClean="0"/>
              <a:t>Расходы бюджета распределены по:</a:t>
            </a:r>
            <a:endParaRPr lang="ru-RU" sz="2400" b="1" dirty="0"/>
          </a:p>
        </p:txBody>
      </p:sp>
      <p:sp>
        <p:nvSpPr>
          <p:cNvPr id="6" name="Овал 5"/>
          <p:cNvSpPr/>
          <p:nvPr/>
        </p:nvSpPr>
        <p:spPr>
          <a:xfrm>
            <a:off x="523875" y="3962400"/>
            <a:ext cx="2552700" cy="13716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4 главным распорядителям</a:t>
            </a:r>
            <a:endParaRPr lang="ru-RU" b="1" dirty="0">
              <a:solidFill>
                <a:schemeClr val="tx1"/>
              </a:solidFill>
              <a:latin typeface="Times New Roman" pitchFamily="18" charset="0"/>
              <a:cs typeface="Times New Roman" pitchFamily="18" charset="0"/>
            </a:endParaRPr>
          </a:p>
        </p:txBody>
      </p:sp>
      <p:sp>
        <p:nvSpPr>
          <p:cNvPr id="7" name="Овал 6"/>
          <p:cNvSpPr/>
          <p:nvPr/>
        </p:nvSpPr>
        <p:spPr>
          <a:xfrm>
            <a:off x="3505200" y="3962400"/>
            <a:ext cx="2514600" cy="13716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1</a:t>
            </a:r>
            <a:r>
              <a:rPr lang="ru-RU" b="1" dirty="0">
                <a:solidFill>
                  <a:schemeClr val="tx1"/>
                </a:solidFill>
                <a:latin typeface="Times New Roman" pitchFamily="18" charset="0"/>
                <a:cs typeface="Times New Roman" pitchFamily="18" charset="0"/>
              </a:rPr>
              <a:t>2</a:t>
            </a:r>
            <a:r>
              <a:rPr lang="ru-RU" b="1" dirty="0" smtClean="0">
                <a:solidFill>
                  <a:schemeClr val="tx1"/>
                </a:solidFill>
                <a:latin typeface="Times New Roman" pitchFamily="18" charset="0"/>
                <a:cs typeface="Times New Roman" pitchFamily="18" charset="0"/>
              </a:rPr>
              <a:t> разделам бюджетной классификации</a:t>
            </a:r>
            <a:endParaRPr lang="ru-RU" b="1" dirty="0">
              <a:solidFill>
                <a:schemeClr val="tx1"/>
              </a:solidFill>
              <a:latin typeface="Times New Roman" pitchFamily="18" charset="0"/>
              <a:cs typeface="Times New Roman" pitchFamily="18" charset="0"/>
            </a:endParaRPr>
          </a:p>
        </p:txBody>
      </p:sp>
      <p:sp>
        <p:nvSpPr>
          <p:cNvPr id="8" name="Овал 7"/>
          <p:cNvSpPr/>
          <p:nvPr/>
        </p:nvSpPr>
        <p:spPr>
          <a:xfrm>
            <a:off x="6324600" y="3962400"/>
            <a:ext cx="2514600" cy="13716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a:t>
            </a:r>
            <a:r>
              <a:rPr lang="ru-RU" b="1" dirty="0" smtClean="0">
                <a:solidFill>
                  <a:schemeClr val="tx1"/>
                </a:solidFill>
                <a:latin typeface="Times New Roman" pitchFamily="18" charset="0"/>
                <a:cs typeface="Times New Roman" pitchFamily="18" charset="0"/>
              </a:rPr>
              <a:t>5 муниципальным программам</a:t>
            </a:r>
            <a:r>
              <a:rPr lang="en-US"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и непрограммным направлениям</a:t>
            </a:r>
            <a:endParaRPr lang="ru-RU" b="1" dirty="0">
              <a:solidFill>
                <a:schemeClr val="tx1"/>
              </a:solidFill>
              <a:latin typeface="Times New Roman" pitchFamily="18" charset="0"/>
              <a:cs typeface="Times New Roman" pitchFamily="18" charset="0"/>
            </a:endParaRPr>
          </a:p>
        </p:txBody>
      </p:sp>
      <p:cxnSp>
        <p:nvCxnSpPr>
          <p:cNvPr id="13" name="Прямая соединительная линия 12"/>
          <p:cNvCxnSpPr/>
          <p:nvPr/>
        </p:nvCxnSpPr>
        <p:spPr>
          <a:xfrm flipH="1">
            <a:off x="2438400" y="3514129"/>
            <a:ext cx="1524000" cy="524471"/>
          </a:xfrm>
          <a:prstGeom prst="line">
            <a:avLst/>
          </a:prstGeom>
          <a:ln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724400" y="3514129"/>
            <a:ext cx="0" cy="448271"/>
          </a:xfrm>
          <a:prstGeom prst="line">
            <a:avLst/>
          </a:prstGeom>
          <a:ln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8" idx="0"/>
          </p:cNvCxnSpPr>
          <p:nvPr/>
        </p:nvCxnSpPr>
        <p:spPr>
          <a:xfrm>
            <a:off x="6477000" y="3514129"/>
            <a:ext cx="1104900" cy="448271"/>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1447800"/>
            <a:ext cx="8229600" cy="400110"/>
          </a:xfrm>
          <a:prstGeom prst="rect">
            <a:avLst/>
          </a:prstGeom>
          <a:noFill/>
        </p:spPr>
        <p:txBody>
          <a:bodyPr wrap="square" rtlCol="0">
            <a:spAutoFit/>
          </a:bodyPr>
          <a:lstStyle/>
          <a:p>
            <a:pPr lvl="0"/>
            <a:r>
              <a:rPr lang="ru-RU" sz="2000" b="1" u="sng" dirty="0">
                <a:solidFill>
                  <a:schemeClr val="tx2">
                    <a:lumMod val="60000"/>
                    <a:lumOff val="40000"/>
                  </a:schemeClr>
                </a:solidFill>
                <a:cs typeface="Times New Roman" panose="02020603050405020304" pitchFamily="18" charset="0"/>
              </a:rPr>
              <a:t>Расходы бюджета </a:t>
            </a:r>
            <a:r>
              <a:rPr lang="ru-RU" sz="2000" b="1" dirty="0">
                <a:cs typeface="Times New Roman" panose="02020603050405020304" pitchFamily="18" charset="0"/>
              </a:rPr>
              <a:t>– выплачиваемые из бюджета денежные средства</a:t>
            </a:r>
          </a:p>
        </p:txBody>
      </p:sp>
      <p:pic>
        <p:nvPicPr>
          <p:cNvPr id="12"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700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1999" y="241886"/>
            <a:ext cx="8181975" cy="788987"/>
          </a:xfrm>
        </p:spPr>
        <p:txBody>
          <a:bodyPr>
            <a:noAutofit/>
          </a:bodyPr>
          <a:lstStyle/>
          <a:p>
            <a:pPr marL="0" indent="0" algn="ctr">
              <a:buNone/>
            </a:pPr>
            <a:r>
              <a:rPr lang="ru-RU" sz="1800" dirty="0">
                <a:solidFill>
                  <a:schemeClr val="tx1"/>
                </a:solidFill>
                <a:effectLst/>
                <a:latin typeface="Times New Roman" panose="02020603050405020304" pitchFamily="18" charset="0"/>
                <a:cs typeface="Times New Roman" panose="02020603050405020304" pitchFamily="18" charset="0"/>
              </a:rPr>
              <a:t>Р</a:t>
            </a:r>
            <a:r>
              <a:rPr lang="ru-RU" sz="1800" b="1" dirty="0" smtClean="0">
                <a:solidFill>
                  <a:schemeClr val="tx1"/>
                </a:solidFill>
                <a:effectLst/>
                <a:latin typeface="Times New Roman" panose="02020603050405020304" pitchFamily="18" charset="0"/>
                <a:cs typeface="Times New Roman" panose="02020603050405020304" pitchFamily="18" charset="0"/>
              </a:rPr>
              <a:t>асходы бюджета муниципального образования «Муниципальный округ </a:t>
            </a:r>
            <a:r>
              <a:rPr lang="ru-RU" sz="1800" b="1" dirty="0" err="1" smtClean="0">
                <a:solidFill>
                  <a:schemeClr val="tx1"/>
                </a:solidFill>
                <a:effectLst/>
                <a:latin typeface="Times New Roman" panose="02020603050405020304" pitchFamily="18" charset="0"/>
                <a:cs typeface="Times New Roman" panose="02020603050405020304" pitchFamily="18" charset="0"/>
              </a:rPr>
              <a:t>Малопургинский</a:t>
            </a:r>
            <a:r>
              <a:rPr lang="ru-RU" sz="1800" b="1" dirty="0" smtClean="0">
                <a:solidFill>
                  <a:schemeClr val="tx1"/>
                </a:solidFill>
                <a:effectLst/>
                <a:latin typeface="Times New Roman" panose="02020603050405020304" pitchFamily="18" charset="0"/>
                <a:cs typeface="Times New Roman" panose="02020603050405020304" pitchFamily="18" charset="0"/>
              </a:rPr>
              <a:t> район </a:t>
            </a:r>
            <a:r>
              <a:rPr lang="ru-RU" sz="1800" dirty="0">
                <a:solidFill>
                  <a:schemeClr val="tx1"/>
                </a:solidFill>
                <a:effectLst/>
                <a:latin typeface="Times New Roman" panose="02020603050405020304" pitchFamily="18" charset="0"/>
                <a:cs typeface="Times New Roman" panose="02020603050405020304" pitchFamily="18" charset="0"/>
              </a:rPr>
              <a:t>У</a:t>
            </a:r>
            <a:r>
              <a:rPr lang="ru-RU" sz="1800" b="1" dirty="0" smtClean="0">
                <a:solidFill>
                  <a:schemeClr val="tx1"/>
                </a:solidFill>
                <a:effectLst/>
                <a:latin typeface="Times New Roman" panose="02020603050405020304" pitchFamily="18" charset="0"/>
                <a:cs typeface="Times New Roman" panose="02020603050405020304" pitchFamily="18" charset="0"/>
              </a:rPr>
              <a:t>дмуртской </a:t>
            </a:r>
            <a:r>
              <a:rPr lang="ru-RU" sz="1800" dirty="0">
                <a:solidFill>
                  <a:schemeClr val="tx1"/>
                </a:solidFill>
                <a:effectLst/>
                <a:latin typeface="Times New Roman" panose="02020603050405020304" pitchFamily="18" charset="0"/>
                <a:cs typeface="Times New Roman" panose="02020603050405020304" pitchFamily="18" charset="0"/>
              </a:rPr>
              <a:t>Р</a:t>
            </a:r>
            <a:r>
              <a:rPr lang="ru-RU" sz="1800" b="1" dirty="0" smtClean="0">
                <a:solidFill>
                  <a:schemeClr val="tx1"/>
                </a:solidFill>
                <a:effectLst/>
                <a:latin typeface="Times New Roman" panose="02020603050405020304" pitchFamily="18" charset="0"/>
                <a:cs typeface="Times New Roman" panose="02020603050405020304" pitchFamily="18" charset="0"/>
              </a:rPr>
              <a:t>еспублики» в 2023 году по направлениям</a:t>
            </a:r>
            <a:endParaRPr lang="ru-RU" sz="1800" dirty="0">
              <a:solidFill>
                <a:schemeClr val="tx1"/>
              </a:solidFill>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949970842"/>
              </p:ext>
            </p:extLst>
          </p:nvPr>
        </p:nvGraphicFramePr>
        <p:xfrm>
          <a:off x="257175" y="1156186"/>
          <a:ext cx="8189117"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Скругленный прямоугольник 2"/>
          <p:cNvSpPr/>
          <p:nvPr/>
        </p:nvSpPr>
        <p:spPr>
          <a:xfrm>
            <a:off x="7300914" y="2107226"/>
            <a:ext cx="1738310" cy="1352550"/>
          </a:xfrm>
          <a:prstGeom prst="roundRect">
            <a:avLst/>
          </a:prstGeom>
          <a:gradFill flip="none" rotWithShape="1">
            <a:gsLst>
              <a:gs pos="0">
                <a:srgbClr val="FFCCFF"/>
              </a:gs>
              <a:gs pos="37000">
                <a:srgbClr val="CCFFFF"/>
              </a:gs>
              <a:gs pos="94167">
                <a:schemeClr val="bg2">
                  <a:lumMod val="75000"/>
                </a:schemeClr>
              </a:gs>
              <a:gs pos="67000">
                <a:srgbClr val="E9DA88"/>
              </a:gs>
              <a:gs pos="92000">
                <a:schemeClr val="bg2">
                  <a:lumMod val="75000"/>
                </a:schemeClr>
              </a:gs>
            </a:gsLst>
            <a:lin ang="27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5" name="TextBox 4"/>
          <p:cNvSpPr txBox="1"/>
          <p:nvPr/>
        </p:nvSpPr>
        <p:spPr>
          <a:xfrm>
            <a:off x="7191376" y="2298321"/>
            <a:ext cx="1952624" cy="1092607"/>
          </a:xfrm>
          <a:prstGeom prst="rect">
            <a:avLst/>
          </a:prstGeom>
          <a:noFill/>
        </p:spPr>
        <p:txBody>
          <a:bodyPr wrap="square" rtlCol="0">
            <a:spAutoFit/>
          </a:bodyPr>
          <a:lstStyle/>
          <a:p>
            <a:pPr algn="ctr"/>
            <a:r>
              <a:rPr lang="ru-RU" sz="1300" b="1" dirty="0" smtClean="0"/>
              <a:t>РАСХОДЫ СОЦИАЛЬНОЙ НАПРАВЛЕННОСТИ </a:t>
            </a:r>
          </a:p>
          <a:p>
            <a:pPr algn="ctr"/>
            <a:r>
              <a:rPr lang="ru-RU" sz="1300" b="1" dirty="0" smtClean="0"/>
              <a:t>(1 071 218,9 тыс. рублей)</a:t>
            </a:r>
            <a:endParaRPr lang="ru-RU" sz="1300" b="1" dirty="0"/>
          </a:p>
        </p:txBody>
      </p:sp>
      <p:sp>
        <p:nvSpPr>
          <p:cNvPr id="6" name="TextBox 5"/>
          <p:cNvSpPr txBox="1"/>
          <p:nvPr/>
        </p:nvSpPr>
        <p:spPr>
          <a:xfrm>
            <a:off x="5972174" y="1002298"/>
            <a:ext cx="1571625" cy="307777"/>
          </a:xfrm>
          <a:prstGeom prst="rect">
            <a:avLst/>
          </a:prstGeom>
          <a:noFill/>
        </p:spPr>
        <p:txBody>
          <a:bodyPr wrap="square" rtlCol="0">
            <a:spAutoFit/>
          </a:bodyPr>
          <a:lstStyle/>
          <a:p>
            <a:r>
              <a:rPr lang="ru-RU" sz="1400" b="1" dirty="0" smtClean="0"/>
              <a:t>Тыс. рублей</a:t>
            </a:r>
            <a:endParaRPr lang="ru-RU" sz="1400" b="1" dirty="0"/>
          </a:p>
        </p:txBody>
      </p:sp>
      <p:sp>
        <p:nvSpPr>
          <p:cNvPr id="7" name="Скругленный прямоугольник 6"/>
          <p:cNvSpPr/>
          <p:nvPr/>
        </p:nvSpPr>
        <p:spPr>
          <a:xfrm>
            <a:off x="257175" y="4495800"/>
            <a:ext cx="8686800" cy="2185979"/>
          </a:xfrm>
          <a:prstGeom prst="roundRect">
            <a:avLst/>
          </a:prstGeom>
          <a:gradFill>
            <a:gsLst>
              <a:gs pos="0">
                <a:srgbClr val="FF66FF"/>
              </a:gs>
              <a:gs pos="21000">
                <a:schemeClr val="bg1"/>
              </a:gs>
              <a:gs pos="100000">
                <a:schemeClr val="accent1"/>
              </a:gs>
            </a:gsLst>
            <a:lin ang="18900000" scaled="1"/>
          </a:gradFill>
          <a:ln>
            <a:solidFill>
              <a:schemeClr val="tx1"/>
            </a:solidFill>
            <a:prstDash val="solid"/>
          </a:ln>
          <a:effectLst>
            <a:glow rad="63500">
              <a:schemeClr val="accent1">
                <a:satMod val="175000"/>
                <a:alpha val="40000"/>
              </a:schemeClr>
            </a:glow>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800" b="1" dirty="0" smtClean="0">
                <a:solidFill>
                  <a:schemeClr val="tx1"/>
                </a:solidFill>
                <a:latin typeface="Times New Roman" panose="02020603050405020304" pitchFamily="18" charset="0"/>
                <a:cs typeface="Times New Roman" panose="02020603050405020304" pitchFamily="18" charset="0"/>
              </a:rPr>
              <a:t>В проекте бюджета на 2023 год и на плановый период 2024 и 2025 годов сохранилась социальная направленность бюджета муниципального образования «Муниципальный округ </a:t>
            </a:r>
            <a:r>
              <a:rPr lang="ru-RU" sz="1800" b="1" dirty="0" err="1" smtClean="0">
                <a:solidFill>
                  <a:schemeClr val="tx1"/>
                </a:solidFill>
                <a:latin typeface="Times New Roman" panose="02020603050405020304" pitchFamily="18" charset="0"/>
                <a:cs typeface="Times New Roman" panose="02020603050405020304" pitchFamily="18" charset="0"/>
              </a:rPr>
              <a:t>Малопургинский</a:t>
            </a:r>
            <a:r>
              <a:rPr lang="ru-RU" sz="1800" b="1" dirty="0" smtClean="0">
                <a:solidFill>
                  <a:schemeClr val="tx1"/>
                </a:solidFill>
                <a:latin typeface="Times New Roman" panose="02020603050405020304" pitchFamily="18" charset="0"/>
                <a:cs typeface="Times New Roman" panose="02020603050405020304" pitchFamily="18" charset="0"/>
              </a:rPr>
              <a:t> район Удмуртской Республики». 75,6 % всех расходов бюджета на 2023 год – это расходы на финансирование социальной сферы (образование, культуру, социальную политику, физическую культуру и спорт) (2024 год – 78,8%, 2025 год – 76,4%)</a:t>
            </a:r>
            <a:endParaRPr lang="ru-RU" sz="18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8" name="Picture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658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924800" cy="1143000"/>
          </a:xfrm>
        </p:spPr>
        <p:txBody>
          <a:bodyPr/>
          <a:lstStyle/>
          <a:p>
            <a:pPr marL="0" indent="0" algn="ctr">
              <a:buNone/>
            </a:pPr>
            <a:r>
              <a:rPr lang="ru-RU" sz="2000" dirty="0">
                <a:solidFill>
                  <a:schemeClr val="tx1"/>
                </a:solidFill>
                <a:effectLst/>
                <a:latin typeface="Times New Roman" panose="02020603050405020304" pitchFamily="18" charset="0"/>
                <a:cs typeface="Times New Roman" panose="02020603050405020304" pitchFamily="18" charset="0"/>
              </a:rPr>
              <a:t>Расходы социальной направленности бюджета муниципального образования «Муниципальный округ </a:t>
            </a:r>
            <a:r>
              <a:rPr lang="ru-RU" sz="2000" dirty="0" err="1">
                <a:solidFill>
                  <a:schemeClr val="tx1"/>
                </a:solidFill>
                <a:effectLst/>
                <a:latin typeface="Times New Roman" panose="02020603050405020304" pitchFamily="18" charset="0"/>
                <a:cs typeface="Times New Roman" panose="02020603050405020304" pitchFamily="18" charset="0"/>
              </a:rPr>
              <a:t>Малопургинский</a:t>
            </a:r>
            <a:r>
              <a:rPr lang="ru-RU" sz="2000" dirty="0">
                <a:solidFill>
                  <a:schemeClr val="tx1"/>
                </a:solidFill>
                <a:effectLst/>
                <a:latin typeface="Times New Roman" panose="02020603050405020304" pitchFamily="18" charset="0"/>
                <a:cs typeface="Times New Roman" panose="02020603050405020304" pitchFamily="18" charset="0"/>
              </a:rPr>
              <a:t> район Удмуртской Республики» на 2023 год</a:t>
            </a:r>
            <a:endParaRPr lang="ru-RU" sz="2000" dirty="0">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097194758"/>
              </p:ext>
            </p:extLst>
          </p:nvPr>
        </p:nvGraphicFramePr>
        <p:xfrm>
          <a:off x="561975" y="16764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User\Desktop\1\220-2205671_transprent-png-free-download-athlete-running-p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1752600"/>
            <a:ext cx="1891036" cy="13255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esktop\1\obrazovani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8676" y="1676400"/>
            <a:ext cx="2219324" cy="1523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User\Desktop\1\kultur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201" y="5029200"/>
            <a:ext cx="220979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User\Desktop\1\u_241c18b7c50022a87ebf2186db900bee_80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6575" y="5181600"/>
            <a:ext cx="2057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153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381000"/>
            <a:ext cx="6512511" cy="1143000"/>
          </a:xfrm>
        </p:spPr>
        <p:txBody>
          <a:bodyPr/>
          <a:lstStyle/>
          <a:p>
            <a:pPr marL="0" indent="0" algn="ctr">
              <a:buNone/>
            </a:pPr>
            <a:r>
              <a:rPr lang="ru-RU" sz="3600" dirty="0">
                <a:solidFill>
                  <a:schemeClr val="tx1"/>
                </a:solidFill>
                <a:effectLst/>
                <a:latin typeface="Times New Roman" pitchFamily="18" charset="0"/>
              </a:rPr>
              <a:t>Что такое бюджет?</a:t>
            </a:r>
            <a:r>
              <a:rPr lang="ru-RU" sz="3600" dirty="0">
                <a:effectLst/>
              </a:rPr>
              <a:t/>
            </a:r>
            <a:br>
              <a:rPr lang="ru-RU" sz="3600" dirty="0">
                <a:effectLst/>
              </a:rPr>
            </a:br>
            <a:endParaRPr lang="ru-RU" sz="3600" dirty="0">
              <a:effectLst/>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191000" y="3733800"/>
            <a:ext cx="4800599" cy="3048344"/>
          </a:xfrm>
        </p:spPr>
      </p:pic>
      <p:sp>
        <p:nvSpPr>
          <p:cNvPr id="5" name="Прямоугольник 4"/>
          <p:cNvSpPr/>
          <p:nvPr/>
        </p:nvSpPr>
        <p:spPr>
          <a:xfrm>
            <a:off x="381000" y="1371600"/>
            <a:ext cx="8153400" cy="2862322"/>
          </a:xfrm>
          <a:prstGeom prst="rect">
            <a:avLst/>
          </a:prstGeom>
        </p:spPr>
        <p:txBody>
          <a:bodyPr wrap="square">
            <a:spAutoFit/>
          </a:bodyPr>
          <a:lstStyle/>
          <a:p>
            <a:r>
              <a:rPr lang="ru-RU" sz="3000" b="1" u="sng" dirty="0">
                <a:solidFill>
                  <a:schemeClr val="accent3">
                    <a:lumMod val="50000"/>
                  </a:schemeClr>
                </a:solidFill>
              </a:rPr>
              <a:t>Бюджет</a:t>
            </a:r>
            <a:r>
              <a:rPr lang="ru-RU" sz="3000" dirty="0">
                <a:solidFill>
                  <a:srgbClr val="FF0000"/>
                </a:solidFill>
              </a:rPr>
              <a:t> </a:t>
            </a:r>
            <a:r>
              <a:rPr lang="ru-RU" sz="3000" dirty="0"/>
              <a:t>— </a:t>
            </a:r>
            <a:r>
              <a:rPr lang="ru-RU" sz="3000" b="1" dirty="0"/>
              <a:t>(от </a:t>
            </a:r>
            <a:r>
              <a:rPr lang="ru-RU" sz="3000" b="1" dirty="0" err="1"/>
              <a:t>старонормандского</a:t>
            </a:r>
            <a:r>
              <a:rPr lang="ru-RU" sz="3000" b="1" dirty="0"/>
              <a:t> </a:t>
            </a:r>
            <a:r>
              <a:rPr lang="ru-RU" sz="3000" b="1" dirty="0" err="1"/>
              <a:t>bougette</a:t>
            </a:r>
            <a:r>
              <a:rPr lang="ru-RU" sz="3000" b="1" dirty="0"/>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a:t>
            </a:r>
            <a:r>
              <a:rPr lang="ru-RU" sz="3000" b="1" dirty="0" smtClean="0"/>
              <a:t>самоуправления.</a:t>
            </a:r>
            <a:endParaRPr lang="ru-RU" sz="3000" dirty="0"/>
          </a:p>
        </p:txBody>
      </p:sp>
      <p:pic>
        <p:nvPicPr>
          <p:cNvPr id="6"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256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238" y="152400"/>
            <a:ext cx="7802562" cy="838200"/>
          </a:xfrm>
          <a:noFill/>
          <a:scene3d>
            <a:camera prst="orthographicFront"/>
            <a:lightRig rig="threePt" dir="t"/>
          </a:scene3d>
          <a:sp3d>
            <a:bevelT/>
          </a:sp3d>
        </p:spPr>
        <p:txBody>
          <a:bodyPr>
            <a:normAutofit/>
          </a:bodyPr>
          <a:lstStyle/>
          <a:p>
            <a:pPr marL="0" indent="0" algn="ctr">
              <a:lnSpc>
                <a:spcPct val="80000"/>
              </a:lnSpc>
              <a:buNone/>
            </a:pPr>
            <a:r>
              <a:rPr lang="ru-RU" sz="2000" b="1" dirty="0" smtClean="0">
                <a:solidFill>
                  <a:schemeClr val="tx1"/>
                </a:solidFill>
                <a:effectLst/>
                <a:latin typeface="Times New Roman" pitchFamily="18" charset="0"/>
                <a:cs typeface="Times New Roman" pitchFamily="18" charset="0"/>
              </a:rPr>
              <a:t>Расходы бюджета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a:t>
            </a:r>
            <a:r>
              <a:rPr lang="ru-RU" sz="2000" dirty="0">
                <a:solidFill>
                  <a:schemeClr val="tx1"/>
                </a:solidFill>
                <a:effectLst/>
                <a:latin typeface="Times New Roman" pitchFamily="18" charset="0"/>
                <a:cs typeface="Times New Roman" pitchFamily="18" charset="0"/>
              </a:rPr>
              <a:t>Р</a:t>
            </a:r>
            <a:r>
              <a:rPr lang="ru-RU" sz="2000" b="1" dirty="0" smtClean="0">
                <a:solidFill>
                  <a:schemeClr val="tx1"/>
                </a:solidFill>
                <a:effectLst/>
                <a:latin typeface="Times New Roman" pitchFamily="18" charset="0"/>
                <a:cs typeface="Times New Roman" pitchFamily="18" charset="0"/>
              </a:rPr>
              <a:t>еспублики» по разделам в 2022-2025 годах</a:t>
            </a:r>
            <a:endParaRPr lang="ru-RU" sz="2000" b="1" dirty="0">
              <a:effectLst/>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3"/>
            <p:extLst>
              <p:ext uri="{D42A27DB-BD31-4B8C-83A1-F6EECF244321}">
                <p14:modId xmlns:p14="http://schemas.microsoft.com/office/powerpoint/2010/main" val="808148137"/>
              </p:ext>
            </p:extLst>
          </p:nvPr>
        </p:nvGraphicFramePr>
        <p:xfrm>
          <a:off x="304800" y="1295400"/>
          <a:ext cx="8686799" cy="5201026"/>
        </p:xfrm>
        <a:graphic>
          <a:graphicData uri="http://schemas.openxmlformats.org/drawingml/2006/table">
            <a:tbl>
              <a:tblPr firstRow="1" bandRow="1">
                <a:tableStyleId>{10A1B5D5-9B99-4C35-A422-299274C87663}</a:tableStyleId>
              </a:tblPr>
              <a:tblGrid>
                <a:gridCol w="868680"/>
                <a:gridCol w="3079863"/>
                <a:gridCol w="1184564"/>
                <a:gridCol w="1184564"/>
                <a:gridCol w="1184564"/>
                <a:gridCol w="1184564"/>
              </a:tblGrid>
              <a:tr h="379972">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Раздел</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2022</a:t>
                      </a:r>
                      <a:r>
                        <a:rPr lang="ru-RU" sz="1300" b="1" baseline="0" dirty="0" smtClean="0">
                          <a:solidFill>
                            <a:schemeClr val="tx1"/>
                          </a:solidFill>
                          <a:latin typeface="Times New Roman" panose="02020603050405020304" pitchFamily="18" charset="0"/>
                          <a:cs typeface="Times New Roman" panose="02020603050405020304" pitchFamily="18" charset="0"/>
                        </a:rPr>
                        <a:t> </a:t>
                      </a:r>
                      <a:r>
                        <a:rPr lang="ru-RU" sz="1300" b="1" dirty="0" smtClean="0">
                          <a:solidFill>
                            <a:schemeClr val="tx1"/>
                          </a:solidFill>
                          <a:latin typeface="Times New Roman" panose="02020603050405020304" pitchFamily="18" charset="0"/>
                          <a:cs typeface="Times New Roman" panose="02020603050405020304" pitchFamily="18" charset="0"/>
                        </a:rPr>
                        <a:t>год (оценка)</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2023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2024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300" b="1" dirty="0" smtClean="0">
                          <a:solidFill>
                            <a:schemeClr val="tx1"/>
                          </a:solidFill>
                          <a:latin typeface="Times New Roman" panose="02020603050405020304" pitchFamily="18" charset="0"/>
                          <a:cs typeface="Times New Roman" panose="02020603050405020304" pitchFamily="18" charset="0"/>
                        </a:rPr>
                        <a:t>2025</a:t>
                      </a:r>
                      <a:r>
                        <a:rPr lang="ru-RU" sz="1300" b="1" baseline="0" dirty="0" smtClean="0">
                          <a:solidFill>
                            <a:schemeClr val="tx1"/>
                          </a:solidFill>
                          <a:latin typeface="Times New Roman" panose="02020603050405020304" pitchFamily="18" charset="0"/>
                          <a:cs typeface="Times New Roman" panose="02020603050405020304" pitchFamily="18" charset="0"/>
                        </a:rPr>
                        <a:t> </a:t>
                      </a:r>
                      <a:r>
                        <a:rPr lang="ru-RU" sz="1300" b="1" dirty="0" smtClean="0">
                          <a:solidFill>
                            <a:schemeClr val="tx1"/>
                          </a:solidFill>
                          <a:latin typeface="Times New Roman" panose="02020603050405020304" pitchFamily="18" charset="0"/>
                          <a:cs typeface="Times New Roman" panose="02020603050405020304" pitchFamily="18" charset="0"/>
                        </a:rPr>
                        <a:t>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r>
              <a:tr h="490495">
                <a:tc>
                  <a:txBody>
                    <a:bodyPr/>
                    <a:lstStyle/>
                    <a:p>
                      <a:pPr>
                        <a:lnSpc>
                          <a:spcPct val="70000"/>
                        </a:lnSpc>
                      </a:pP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800" b="1" dirty="0" smtClean="0">
                          <a:solidFill>
                            <a:schemeClr val="tx1"/>
                          </a:solidFill>
                          <a:latin typeface="Times New Roman" panose="02020603050405020304" pitchFamily="18" charset="0"/>
                          <a:cs typeface="Times New Roman" panose="02020603050405020304" pitchFamily="18" charset="0"/>
                        </a:rPr>
                        <a:t>Всего</a:t>
                      </a:r>
                      <a:endParaRPr lang="ru-RU" sz="18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1 292 435,0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1 416 245,4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1 348 976,4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1 120 361,9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897">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01</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Обшегосударственные</a:t>
                      </a:r>
                      <a:r>
                        <a:rPr lang="ru-RU" sz="1400" baseline="0" dirty="0" smtClean="0">
                          <a:solidFill>
                            <a:schemeClr val="tx1"/>
                          </a:solidFill>
                          <a:latin typeface="Times New Roman" panose="02020603050405020304" pitchFamily="18" charset="0"/>
                          <a:cs typeface="Times New Roman" panose="02020603050405020304" pitchFamily="18" charset="0"/>
                        </a:rPr>
                        <a:t> вопросы</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147 250,0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140 201,5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127 229,5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125 245,7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solidFill>
                            <a:schemeClr val="tx1"/>
                          </a:solidFill>
                          <a:latin typeface="Times New Roman" pitchFamily="18" charset="0"/>
                          <a:cs typeface="Times New Roman" pitchFamily="18" charset="0"/>
                        </a:rPr>
                        <a:t>02</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solidFill>
                            <a:schemeClr val="tx1"/>
                          </a:solidFill>
                          <a:latin typeface="Times New Roman" pitchFamily="18" charset="0"/>
                          <a:cs typeface="Times New Roman" pitchFamily="18" charset="0"/>
                        </a:rPr>
                        <a:t>Национальная оборона</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1 415,8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1 646,7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1 706,3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1 768,2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638">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03</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Национальная безопасность</a:t>
                      </a:r>
                      <a:r>
                        <a:rPr lang="ru-RU" sz="1400" baseline="0" dirty="0" smtClean="0">
                          <a:solidFill>
                            <a:schemeClr val="tx1"/>
                          </a:solidFill>
                          <a:latin typeface="Times New Roman" panose="02020603050405020304" pitchFamily="18" charset="0"/>
                          <a:cs typeface="Times New Roman" panose="02020603050405020304" pitchFamily="18" charset="0"/>
                        </a:rPr>
                        <a:t> и правоохранительная деятельность</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8 895,7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12 666,5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11 851,6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11 641,5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162">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04 </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Национальная</a:t>
                      </a:r>
                      <a:r>
                        <a:rPr lang="ru-RU" sz="1400" baseline="0" dirty="0" smtClean="0">
                          <a:solidFill>
                            <a:schemeClr val="tx1"/>
                          </a:solidFill>
                          <a:latin typeface="Times New Roman" panose="02020603050405020304" pitchFamily="18" charset="0"/>
                          <a:cs typeface="Times New Roman" panose="02020603050405020304" pitchFamily="18" charset="0"/>
                        </a:rPr>
                        <a:t> экономика</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113  271,0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102 629,7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76 887,0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78 420,6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05</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Жилищно-коммунальное</a:t>
                      </a:r>
                      <a:r>
                        <a:rPr lang="ru-RU" sz="1400" baseline="0" dirty="0" smtClean="0">
                          <a:solidFill>
                            <a:schemeClr val="tx1"/>
                          </a:solidFill>
                          <a:latin typeface="Times New Roman" panose="02020603050405020304" pitchFamily="18" charset="0"/>
                          <a:cs typeface="Times New Roman" panose="02020603050405020304" pitchFamily="18" charset="0"/>
                        </a:rPr>
                        <a:t> хозяйство</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129 453,4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83 971,5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53 709,0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20 590,4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solidFill>
                            <a:schemeClr val="tx1"/>
                          </a:solidFill>
                          <a:latin typeface="Times New Roman" pitchFamily="18" charset="0"/>
                          <a:cs typeface="Times New Roman" pitchFamily="18" charset="0"/>
                        </a:rPr>
                        <a:t>06</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solidFill>
                            <a:schemeClr val="tx1"/>
                          </a:solidFill>
                          <a:latin typeface="Times New Roman" pitchFamily="18" charset="0"/>
                          <a:cs typeface="Times New Roman" pitchFamily="18" charset="0"/>
                        </a:rPr>
                        <a:t>Охрана окружающей среды</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3 049,5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553,0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553,0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553,0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07</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Образование</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713 663,0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930</a:t>
                      </a:r>
                      <a:r>
                        <a:rPr lang="ru-RU" sz="1200" baseline="0" dirty="0" smtClean="0">
                          <a:solidFill>
                            <a:schemeClr val="tx1"/>
                          </a:solidFill>
                          <a:latin typeface="Times New Roman" panose="02020603050405020304" pitchFamily="18" charset="0"/>
                          <a:cs typeface="Times New Roman" panose="02020603050405020304" pitchFamily="18" charset="0"/>
                        </a:rPr>
                        <a:t> 083,0</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953</a:t>
                      </a:r>
                      <a:r>
                        <a:rPr lang="ru-RU" sz="1200" baseline="0" dirty="0" smtClean="0">
                          <a:solidFill>
                            <a:schemeClr val="tx1"/>
                          </a:solidFill>
                          <a:latin typeface="Times New Roman" panose="02020603050405020304" pitchFamily="18" charset="0"/>
                          <a:cs typeface="Times New Roman" panose="02020603050405020304" pitchFamily="18" charset="0"/>
                        </a:rPr>
                        <a:t> 383,6</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763 566,4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08</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Культура и кинематография</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114 367,7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105 609,8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92 470,2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75 316,7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95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Социальная политика</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26 523,9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24 298,5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13 830,7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13 804,8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026">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11</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Физическая культура и спорт</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30 824,0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11 227,6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3 710,1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3 710,1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9624">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12</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Средства массовой информации</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035">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13</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3 476,5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3 113,0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035">
                <a:tc>
                  <a:txBody>
                    <a:bodyPr/>
                    <a:lstStyle/>
                    <a:p>
                      <a:pPr algn="ctr">
                        <a:lnSpc>
                          <a:spcPct val="70000"/>
                        </a:lnSpc>
                      </a:pP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solidFill>
                            <a:schemeClr val="tx1"/>
                          </a:solidFill>
                          <a:latin typeface="Times New Roman" pitchFamily="18" charset="0"/>
                          <a:cs typeface="Times New Roman" pitchFamily="18" charset="0"/>
                        </a:rPr>
                        <a:t>Условно-утвержденные расходы</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11 900,0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24 000,0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620000" y="802957"/>
            <a:ext cx="1447800" cy="307777"/>
          </a:xfrm>
          <a:prstGeom prst="rect">
            <a:avLst/>
          </a:prstGeom>
          <a:noFill/>
        </p:spPr>
        <p:txBody>
          <a:bodyPr wrap="square" rtlCol="0">
            <a:spAutoFit/>
          </a:bodyPr>
          <a:lstStyle/>
          <a:p>
            <a:r>
              <a:rPr lang="ru-RU" sz="1400" b="1" dirty="0" smtClean="0"/>
              <a:t>     Тыс. рублей</a:t>
            </a:r>
            <a:endParaRPr lang="ru-RU" sz="1400" b="1" dirty="0"/>
          </a:p>
        </p:txBody>
      </p:sp>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650" y="152400"/>
            <a:ext cx="8591550" cy="852100"/>
          </a:xfrm>
          <a:noFill/>
          <a:scene3d>
            <a:camera prst="orthographicFront"/>
            <a:lightRig rig="threePt" dir="t"/>
          </a:scene3d>
          <a:sp3d>
            <a:bevelT/>
          </a:sp3d>
        </p:spPr>
        <p:txBody>
          <a:bodyPr>
            <a:noAutofit/>
          </a:bodyPr>
          <a:lstStyle/>
          <a:p>
            <a:pPr marL="0" indent="0" algn="ctr">
              <a:lnSpc>
                <a:spcPct val="90000"/>
              </a:lnSpc>
              <a:buNone/>
            </a:pPr>
            <a:r>
              <a:rPr lang="ru-RU" sz="2000" b="1" dirty="0" smtClean="0">
                <a:solidFill>
                  <a:schemeClr val="tx1"/>
                </a:solidFill>
                <a:effectLst/>
                <a:latin typeface="Times New Roman" pitchFamily="18" charset="0"/>
                <a:cs typeface="Times New Roman" pitchFamily="18" charset="0"/>
              </a:rPr>
              <a:t>Структура расходов бюджета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a:t>
            </a:r>
            <a:br>
              <a:rPr lang="ru-RU" sz="2000" b="1" dirty="0" smtClean="0">
                <a:solidFill>
                  <a:schemeClr val="tx1"/>
                </a:solidFill>
                <a:effectLst/>
                <a:latin typeface="Times New Roman" pitchFamily="18" charset="0"/>
                <a:cs typeface="Times New Roman" pitchFamily="18" charset="0"/>
              </a:rPr>
            </a:br>
            <a:r>
              <a:rPr lang="ru-RU" sz="2000" b="1" dirty="0" smtClean="0">
                <a:solidFill>
                  <a:schemeClr val="tx1"/>
                </a:solidFill>
                <a:effectLst/>
                <a:latin typeface="Times New Roman" pitchFamily="18" charset="0"/>
                <a:cs typeface="Times New Roman" pitchFamily="18" charset="0"/>
              </a:rPr>
              <a:t> Удмуртской </a:t>
            </a:r>
            <a:r>
              <a:rPr lang="ru-RU" sz="2000" dirty="0">
                <a:solidFill>
                  <a:schemeClr val="tx1"/>
                </a:solidFill>
                <a:effectLst/>
                <a:latin typeface="Times New Roman" pitchFamily="18" charset="0"/>
                <a:cs typeface="Times New Roman" pitchFamily="18" charset="0"/>
              </a:rPr>
              <a:t>Р</a:t>
            </a:r>
            <a:r>
              <a:rPr lang="ru-RU" sz="2000" b="1" dirty="0" smtClean="0">
                <a:solidFill>
                  <a:schemeClr val="tx1"/>
                </a:solidFill>
                <a:effectLst/>
                <a:latin typeface="Times New Roman" pitchFamily="18" charset="0"/>
                <a:cs typeface="Times New Roman" pitchFamily="18" charset="0"/>
              </a:rPr>
              <a:t>еспублики» по разделам</a:t>
            </a:r>
            <a:br>
              <a:rPr lang="ru-RU" sz="2000" b="1" dirty="0" smtClean="0">
                <a:solidFill>
                  <a:schemeClr val="tx1"/>
                </a:solidFill>
                <a:effectLst/>
                <a:latin typeface="Times New Roman" pitchFamily="18" charset="0"/>
                <a:cs typeface="Times New Roman" pitchFamily="18" charset="0"/>
              </a:rPr>
            </a:br>
            <a:r>
              <a:rPr lang="ru-RU" sz="2000" b="1" dirty="0" smtClean="0">
                <a:solidFill>
                  <a:schemeClr val="tx1"/>
                </a:solidFill>
                <a:effectLst/>
                <a:latin typeface="Times New Roman" pitchFamily="18" charset="0"/>
                <a:cs typeface="Times New Roman" pitchFamily="18" charset="0"/>
              </a:rPr>
              <a:t>в 2022-2025 годах в % к общему объему расходов</a:t>
            </a:r>
            <a:endParaRPr lang="ru-RU" sz="2000" b="1" dirty="0">
              <a:solidFill>
                <a:schemeClr val="tx1"/>
              </a:solidFill>
              <a:effectLst/>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3"/>
            <p:extLst>
              <p:ext uri="{D42A27DB-BD31-4B8C-83A1-F6EECF244321}">
                <p14:modId xmlns:p14="http://schemas.microsoft.com/office/powerpoint/2010/main" val="1529054399"/>
              </p:ext>
            </p:extLst>
          </p:nvPr>
        </p:nvGraphicFramePr>
        <p:xfrm>
          <a:off x="152400" y="1371600"/>
          <a:ext cx="8686799" cy="5046949"/>
        </p:xfrm>
        <a:graphic>
          <a:graphicData uri="http://schemas.openxmlformats.org/drawingml/2006/table">
            <a:tbl>
              <a:tblPr firstRow="1" bandRow="1">
                <a:tableStyleId>{93296810-A885-4BE3-A3E7-6D5BEEA58F35}</a:tableStyleId>
              </a:tblPr>
              <a:tblGrid>
                <a:gridCol w="804334"/>
                <a:gridCol w="3539066"/>
                <a:gridCol w="1206500"/>
                <a:gridCol w="1045633"/>
                <a:gridCol w="1045633"/>
                <a:gridCol w="1045633"/>
              </a:tblGrid>
              <a:tr h="442323">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Раздел</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a:t>
                      </a:r>
                      <a:r>
                        <a:rPr lang="en-US" sz="1600" b="1" dirty="0" smtClean="0">
                          <a:solidFill>
                            <a:schemeClr val="tx1"/>
                          </a:solidFill>
                          <a:latin typeface="Times New Roman" panose="02020603050405020304" pitchFamily="18" charset="0"/>
                          <a:cs typeface="Times New Roman" panose="02020603050405020304" pitchFamily="18" charset="0"/>
                        </a:rPr>
                        <a:t>2</a:t>
                      </a:r>
                      <a:r>
                        <a:rPr lang="ru-RU" sz="1600" b="1" dirty="0" smtClean="0">
                          <a:solidFill>
                            <a:schemeClr val="tx1"/>
                          </a:solidFill>
                          <a:latin typeface="Times New Roman" panose="02020603050405020304" pitchFamily="18" charset="0"/>
                          <a:cs typeface="Times New Roman" panose="02020603050405020304" pitchFamily="18" charset="0"/>
                        </a:rPr>
                        <a:t>2 год</a:t>
                      </a:r>
                      <a:endParaRPr lang="en-US" sz="16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en-US" sz="1600" b="1" dirty="0" smtClean="0">
                          <a:solidFill>
                            <a:schemeClr val="tx1"/>
                          </a:solidFill>
                          <a:latin typeface="Times New Roman" panose="02020603050405020304" pitchFamily="18" charset="0"/>
                          <a:cs typeface="Times New Roman" panose="02020603050405020304" pitchFamily="18" charset="0"/>
                        </a:rPr>
                        <a:t>(</a:t>
                      </a:r>
                      <a:r>
                        <a:rPr lang="ru-RU" sz="1600" b="1" dirty="0" smtClean="0">
                          <a:solidFill>
                            <a:schemeClr val="tx1"/>
                          </a:solidFill>
                          <a:latin typeface="Times New Roman" panose="02020603050405020304" pitchFamily="18" charset="0"/>
                          <a:cs typeface="Times New Roman" panose="02020603050405020304" pitchFamily="18" charset="0"/>
                        </a:rPr>
                        <a:t>оценка)</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2023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2024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2025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r>
              <a:tr h="423246">
                <a:tc>
                  <a:txBody>
                    <a:bodyPr/>
                    <a:lstStyle/>
                    <a:p>
                      <a:pPr>
                        <a:lnSpc>
                          <a:spcPct val="70000"/>
                        </a:lnSpc>
                      </a:pP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600" b="1" dirty="0" smtClean="0">
                          <a:latin typeface="Times New Roman" panose="02020603050405020304" pitchFamily="18" charset="0"/>
                          <a:cs typeface="Times New Roman" panose="02020603050405020304" pitchFamily="18" charset="0"/>
                        </a:rPr>
                        <a:t>Всего</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100,0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100,0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79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Обшегосударственные</a:t>
                      </a:r>
                      <a:r>
                        <a:rPr lang="ru-RU" sz="1400" baseline="0" dirty="0" smtClean="0">
                          <a:latin typeface="Times New Roman" panose="02020603050405020304" pitchFamily="18" charset="0"/>
                          <a:cs typeface="Times New Roman" panose="02020603050405020304" pitchFamily="18" charset="0"/>
                        </a:rPr>
                        <a:t> вопросы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11,4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9,9</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14">
                <a:tc>
                  <a:txBody>
                    <a:bodyPr/>
                    <a:lstStyle/>
                    <a:p>
                      <a:pPr algn="ctr">
                        <a:lnSpc>
                          <a:spcPct val="70000"/>
                        </a:lnSpc>
                      </a:pPr>
                      <a:r>
                        <a:rPr lang="ru-RU" sz="1400" b="1" dirty="0" smtClean="0">
                          <a:latin typeface="Times New Roman" pitchFamily="18" charset="0"/>
                          <a:cs typeface="Times New Roman" pitchFamily="18" charset="0"/>
                        </a:rPr>
                        <a:t>02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latin typeface="Times New Roman" pitchFamily="18" charset="0"/>
                          <a:cs typeface="Times New Roman" pitchFamily="18" charset="0"/>
                        </a:rPr>
                        <a:t>Национальная</a:t>
                      </a:r>
                      <a:r>
                        <a:rPr lang="ru-RU" sz="1400" b="0" baseline="0" dirty="0" smtClean="0">
                          <a:latin typeface="Times New Roman" pitchFamily="18" charset="0"/>
                          <a:cs typeface="Times New Roman" pitchFamily="18" charset="0"/>
                        </a:rPr>
                        <a:t> оборона</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437">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безопасность</a:t>
                      </a:r>
                      <a:r>
                        <a:rPr lang="ru-RU" sz="1400" baseline="0" dirty="0" smtClean="0">
                          <a:latin typeface="Times New Roman" panose="02020603050405020304" pitchFamily="18" charset="0"/>
                          <a:cs typeface="Times New Roman" panose="02020603050405020304" pitchFamily="18" charset="0"/>
                        </a:rPr>
                        <a:t> и правоохранительная деятельность</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0,7</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0,9</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752">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04 </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экономика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8,8</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7,3</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752">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Жилищно-коммунальное</a:t>
                      </a:r>
                      <a:r>
                        <a:rPr lang="ru-RU" sz="1400" baseline="0" dirty="0" smtClean="0">
                          <a:latin typeface="Times New Roman" panose="02020603050405020304" pitchFamily="18" charset="0"/>
                          <a:cs typeface="Times New Roman" panose="02020603050405020304" pitchFamily="18" charset="0"/>
                        </a:rPr>
                        <a:t> хозяйство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5,9</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57">
                <a:tc>
                  <a:txBody>
                    <a:bodyPr/>
                    <a:lstStyle/>
                    <a:p>
                      <a:pPr algn="ctr">
                        <a:lnSpc>
                          <a:spcPct val="70000"/>
                        </a:lnSpc>
                      </a:pPr>
                      <a:r>
                        <a:rPr lang="ru-RU" sz="1400" b="1" dirty="0" smtClean="0">
                          <a:latin typeface="Times New Roman" pitchFamily="18" charset="0"/>
                          <a:cs typeface="Times New Roman" pitchFamily="18" charset="0"/>
                        </a:rPr>
                        <a:t>06</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400" b="0" dirty="0" smtClean="0">
                          <a:latin typeface="Times New Roman" pitchFamily="18" charset="0"/>
                          <a:cs typeface="Times New Roman" pitchFamily="18" charset="0"/>
                        </a:rPr>
                        <a:t>Охрана окружающей среды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0,2</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752">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07</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Образование</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55,2</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65,7</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70,7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98">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Культура и кинематография</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8,8</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7,5</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752">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2,1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1,7</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98">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2,4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0,8</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98">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Средства массовой информации</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175">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0,3</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0,2</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212">
                <a:tc>
                  <a:txBody>
                    <a:bodyPr/>
                    <a:lstStyle/>
                    <a:p>
                      <a:pPr>
                        <a:lnSpc>
                          <a:spcPct val="70000"/>
                        </a:lnSpc>
                      </a:pP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Условно-утвержденные расходы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867650" y="1004500"/>
            <a:ext cx="1066800" cy="276999"/>
          </a:xfrm>
          <a:prstGeom prst="rect">
            <a:avLst/>
          </a:prstGeom>
          <a:noFill/>
        </p:spPr>
        <p:txBody>
          <a:bodyPr wrap="square" rtlCol="0">
            <a:spAutoFit/>
          </a:bodyPr>
          <a:lstStyle/>
          <a:p>
            <a:r>
              <a:rPr lang="ru-RU" sz="1200" b="1" dirty="0" smtClean="0"/>
              <a:t>Тыс. рублей</a:t>
            </a:r>
            <a:endParaRPr lang="ru-RU" sz="1200" b="1" dirty="0"/>
          </a:p>
        </p:txBody>
      </p:sp>
      <p:pic>
        <p:nvPicPr>
          <p:cNvPr id="5"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238" y="228600"/>
            <a:ext cx="8031162" cy="1143000"/>
          </a:xfrm>
          <a:noFill/>
          <a:scene3d>
            <a:camera prst="orthographicFront"/>
            <a:lightRig rig="threePt" dir="t"/>
          </a:scene3d>
          <a:sp3d>
            <a:bevelT/>
          </a:sp3d>
        </p:spPr>
        <p:txBody>
          <a:bodyPr>
            <a:noAutofit/>
          </a:bodyPr>
          <a:lstStyle/>
          <a:p>
            <a:pPr marL="0" indent="0" algn="ctr">
              <a:lnSpc>
                <a:spcPct val="90000"/>
              </a:lnSpc>
              <a:buNone/>
            </a:pPr>
            <a:r>
              <a:rPr lang="ru-RU" sz="2000" b="1" dirty="0" smtClean="0">
                <a:solidFill>
                  <a:schemeClr val="tx1"/>
                </a:solidFill>
                <a:effectLst/>
                <a:latin typeface="Times New Roman" pitchFamily="18" charset="0"/>
                <a:cs typeface="Times New Roman" pitchFamily="18" charset="0"/>
              </a:rPr>
              <a:t>Расходы бюджета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республики» в расчете на душу населения в 202</a:t>
            </a:r>
            <a:r>
              <a:rPr lang="ru-RU" sz="2000" dirty="0">
                <a:solidFill>
                  <a:schemeClr val="tx1"/>
                </a:solidFill>
                <a:effectLst/>
                <a:latin typeface="Times New Roman" pitchFamily="18" charset="0"/>
                <a:cs typeface="Times New Roman" pitchFamily="18" charset="0"/>
              </a:rPr>
              <a:t>3</a:t>
            </a:r>
            <a:r>
              <a:rPr lang="ru-RU" sz="2000" b="1" dirty="0" smtClean="0">
                <a:solidFill>
                  <a:schemeClr val="tx1"/>
                </a:solidFill>
                <a:effectLst/>
                <a:latin typeface="Times New Roman" pitchFamily="18" charset="0"/>
                <a:cs typeface="Times New Roman" pitchFamily="18" charset="0"/>
              </a:rPr>
              <a:t> году</a:t>
            </a:r>
            <a:endParaRPr lang="ru-RU" sz="2000" b="1" dirty="0">
              <a:solidFill>
                <a:schemeClr val="tx1"/>
              </a:solidFill>
              <a:effectLst/>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3"/>
            <p:extLst>
              <p:ext uri="{D42A27DB-BD31-4B8C-83A1-F6EECF244321}">
                <p14:modId xmlns:p14="http://schemas.microsoft.com/office/powerpoint/2010/main" val="1982757967"/>
              </p:ext>
            </p:extLst>
          </p:nvPr>
        </p:nvGraphicFramePr>
        <p:xfrm>
          <a:off x="457200" y="1523999"/>
          <a:ext cx="2590800" cy="121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3190875" y="1676400"/>
            <a:ext cx="5562600" cy="990600"/>
          </a:xfrm>
          <a:prstGeom prst="rect">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b="1"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b="1" i="1" dirty="0" err="1" smtClean="0">
                <a:effectLst>
                  <a:innerShdw blurRad="63500" dist="50800" dir="13500000">
                    <a:prstClr val="black">
                      <a:alpha val="50000"/>
                    </a:prstClr>
                  </a:innerShdw>
                </a:effectLst>
                <a:latin typeface="Times New Roman" pitchFamily="18" charset="0"/>
                <a:cs typeface="Times New Roman" pitchFamily="18" charset="0"/>
              </a:rPr>
              <a:t>Муниципальтный</a:t>
            </a:r>
            <a:r>
              <a:rPr lang="ru-RU" b="1" i="1" dirty="0" smtClean="0">
                <a:effectLst>
                  <a:innerShdw blurRad="63500" dist="50800" dir="13500000">
                    <a:prstClr val="black">
                      <a:alpha val="50000"/>
                    </a:prstClr>
                  </a:innerShdw>
                </a:effectLst>
                <a:latin typeface="Times New Roman" pitchFamily="18" charset="0"/>
                <a:cs typeface="Times New Roman" pitchFamily="18" charset="0"/>
              </a:rPr>
              <a:t> округ </a:t>
            </a:r>
            <a:r>
              <a:rPr lang="ru-RU" b="1" i="1" dirty="0" err="1" smtClean="0">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b="1" i="1" dirty="0" smtClean="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приходится на одного жителя района</a:t>
            </a:r>
            <a:endParaRPr lang="ru-RU" b="1"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9" name="Содержимое 3"/>
          <p:cNvGraphicFramePr>
            <a:graphicFrameLocks/>
          </p:cNvGraphicFramePr>
          <p:nvPr>
            <p:extLst>
              <p:ext uri="{D42A27DB-BD31-4B8C-83A1-F6EECF244321}">
                <p14:modId xmlns:p14="http://schemas.microsoft.com/office/powerpoint/2010/main" val="1049316396"/>
              </p:ext>
            </p:extLst>
          </p:nvPr>
        </p:nvGraphicFramePr>
        <p:xfrm>
          <a:off x="457200" y="2743200"/>
          <a:ext cx="26670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Прямоугольник 9"/>
          <p:cNvSpPr/>
          <p:nvPr/>
        </p:nvSpPr>
        <p:spPr>
          <a:xfrm>
            <a:off x="3190875" y="2895600"/>
            <a:ext cx="5562600" cy="990600"/>
          </a:xfrm>
          <a:prstGeom prst="rect">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«Муниципальный округ </a:t>
            </a:r>
            <a:r>
              <a:rPr lang="ru-RU" i="1" dirty="0" err="1" smtClean="0">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i="1" dirty="0" smtClean="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образование</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1" name="Содержимое 3"/>
          <p:cNvGraphicFramePr>
            <a:graphicFrameLocks/>
          </p:cNvGraphicFramePr>
          <p:nvPr>
            <p:extLst>
              <p:ext uri="{D42A27DB-BD31-4B8C-83A1-F6EECF244321}">
                <p14:modId xmlns:p14="http://schemas.microsoft.com/office/powerpoint/2010/main" val="2964903047"/>
              </p:ext>
            </p:extLst>
          </p:nvPr>
        </p:nvGraphicFramePr>
        <p:xfrm>
          <a:off x="762000" y="5334000"/>
          <a:ext cx="22860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Прямоугольник 11"/>
          <p:cNvSpPr/>
          <p:nvPr/>
        </p:nvSpPr>
        <p:spPr>
          <a:xfrm>
            <a:off x="3200400" y="5562600"/>
            <a:ext cx="5562600" cy="1066800"/>
          </a:xfrm>
          <a:prstGeom prst="rect">
            <a:avLst/>
          </a:prstGeom>
          <a:gradFill>
            <a:gsLst>
              <a:gs pos="0">
                <a:srgbClr val="00B05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i="1" dirty="0">
                <a:effectLst>
                  <a:innerShdw blurRad="63500" dist="50800" dir="13500000">
                    <a:prstClr val="black">
                      <a:alpha val="50000"/>
                    </a:prstClr>
                  </a:innerShdw>
                </a:effectLst>
                <a:latin typeface="Times New Roman" pitchFamily="18" charset="0"/>
                <a:cs typeface="Times New Roman" pitchFamily="18" charset="0"/>
              </a:rPr>
              <a:t>«Муниципальный округ </a:t>
            </a:r>
            <a:r>
              <a:rPr lang="ru-RU" i="1" dirty="0" err="1">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i="1" dirty="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a:t>
            </a:r>
            <a:r>
              <a:rPr lang="ru-RU" i="1" dirty="0" smtClean="0">
                <a:effectLst>
                  <a:innerShdw blurRad="63500" dist="50800" dir="13500000">
                    <a:prstClr val="black">
                      <a:alpha val="50000"/>
                    </a:prstClr>
                  </a:innerShdw>
                </a:effectLst>
                <a:latin typeface="Times New Roman" pitchFamily="18" charset="0"/>
                <a:cs typeface="Times New Roman" pitchFamily="18" charset="0"/>
              </a:rPr>
              <a:t>на решение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общегосударственных вопросов</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6" name="Содержимое 3"/>
          <p:cNvGraphicFramePr>
            <a:graphicFrameLocks/>
          </p:cNvGraphicFramePr>
          <p:nvPr>
            <p:extLst>
              <p:ext uri="{D42A27DB-BD31-4B8C-83A1-F6EECF244321}">
                <p14:modId xmlns:p14="http://schemas.microsoft.com/office/powerpoint/2010/main" val="5098385"/>
              </p:ext>
            </p:extLst>
          </p:nvPr>
        </p:nvGraphicFramePr>
        <p:xfrm>
          <a:off x="762000" y="4010025"/>
          <a:ext cx="2286000" cy="1295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Прямоугольник 17"/>
          <p:cNvSpPr/>
          <p:nvPr/>
        </p:nvSpPr>
        <p:spPr>
          <a:xfrm>
            <a:off x="3190875" y="4191000"/>
            <a:ext cx="5562600" cy="990600"/>
          </a:xfrm>
          <a:prstGeom prst="rect">
            <a:avLst/>
          </a:prstGeom>
          <a:gradFill>
            <a:gsLst>
              <a:gs pos="0">
                <a:srgbClr val="FFFF0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i="1" dirty="0">
                <a:effectLst>
                  <a:innerShdw blurRad="63500" dist="50800" dir="13500000">
                    <a:prstClr val="black">
                      <a:alpha val="50000"/>
                    </a:prstClr>
                  </a:innerShdw>
                </a:effectLst>
                <a:latin typeface="Times New Roman" pitchFamily="18" charset="0"/>
                <a:cs typeface="Times New Roman" pitchFamily="18" charset="0"/>
              </a:rPr>
              <a:t>«Муниципальный округ </a:t>
            </a:r>
            <a:r>
              <a:rPr lang="ru-RU" i="1" dirty="0" err="1">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i="1" dirty="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a:t>
            </a:r>
            <a:r>
              <a:rPr lang="ru-RU" i="1" dirty="0" smtClean="0">
                <a:effectLst>
                  <a:innerShdw blurRad="63500" dist="50800" dir="13500000">
                    <a:prstClr val="black">
                      <a:alpha val="50000"/>
                    </a:prstClr>
                  </a:innerShdw>
                </a:effectLst>
                <a:latin typeface="Times New Roman" pitchFamily="18" charset="0"/>
                <a:cs typeface="Times New Roman" pitchFamily="18" charset="0"/>
              </a:rPr>
              <a:t>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культуру</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pic>
        <p:nvPicPr>
          <p:cNvPr id="13" name="Picture 7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8305799" cy="990600"/>
          </a:xfrm>
        </p:spPr>
        <p:txBody>
          <a:bodyPr>
            <a:normAutofit/>
          </a:bodyPr>
          <a:lstStyle/>
          <a:p>
            <a:pPr marL="0" indent="0" algn="ctr">
              <a:buNone/>
            </a:pPr>
            <a:r>
              <a:rPr lang="ru-RU" sz="2400" b="1" dirty="0">
                <a:solidFill>
                  <a:schemeClr val="tx1"/>
                </a:solidFill>
                <a:effectLst/>
                <a:latin typeface="Times New Roman" pitchFamily="18" charset="0"/>
                <a:cs typeface="Times New Roman" pitchFamily="18" charset="0"/>
              </a:rPr>
              <a:t>Основные направления расходов в области </a:t>
            </a:r>
            <a:r>
              <a:rPr lang="ru-RU" sz="2400" b="1" dirty="0" smtClean="0">
                <a:solidFill>
                  <a:schemeClr val="tx1"/>
                </a:solidFill>
                <a:effectLst/>
                <a:latin typeface="Times New Roman" pitchFamily="18" charset="0"/>
                <a:cs typeface="Times New Roman" pitchFamily="18" charset="0"/>
              </a:rPr>
              <a:t>образования </a:t>
            </a:r>
            <a:br>
              <a:rPr lang="ru-RU" sz="2400" b="1" dirty="0" smtClean="0">
                <a:solidFill>
                  <a:schemeClr val="tx1"/>
                </a:solidFill>
                <a:effectLst/>
                <a:latin typeface="Times New Roman" pitchFamily="18" charset="0"/>
                <a:cs typeface="Times New Roman" pitchFamily="18" charset="0"/>
              </a:rPr>
            </a:br>
            <a:r>
              <a:rPr lang="ru-RU" sz="2400" b="1" dirty="0" smtClean="0">
                <a:solidFill>
                  <a:schemeClr val="tx1"/>
                </a:solidFill>
                <a:effectLst/>
                <a:latin typeface="Times New Roman" pitchFamily="18" charset="0"/>
                <a:cs typeface="Times New Roman" pitchFamily="18" charset="0"/>
              </a:rPr>
              <a:t>в 202</a:t>
            </a:r>
            <a:r>
              <a:rPr lang="ru-RU" sz="2400" dirty="0">
                <a:solidFill>
                  <a:schemeClr val="tx1"/>
                </a:solidFill>
                <a:effectLst/>
                <a:latin typeface="Times New Roman" pitchFamily="18" charset="0"/>
                <a:cs typeface="Times New Roman" pitchFamily="18" charset="0"/>
              </a:rPr>
              <a:t>3</a:t>
            </a:r>
            <a:r>
              <a:rPr lang="ru-RU" sz="2400" b="1" dirty="0" smtClean="0">
                <a:solidFill>
                  <a:schemeClr val="tx1"/>
                </a:solidFill>
                <a:effectLst/>
                <a:latin typeface="Times New Roman" pitchFamily="18" charset="0"/>
                <a:cs typeface="Times New Roman" pitchFamily="18" charset="0"/>
              </a:rPr>
              <a:t> году</a:t>
            </a:r>
            <a:endParaRPr lang="ru-RU" sz="2400" dirty="0">
              <a:solidFill>
                <a:schemeClr val="tx1"/>
              </a:solidFill>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955068476"/>
              </p:ext>
            </p:extLst>
          </p:nvPr>
        </p:nvGraphicFramePr>
        <p:xfrm>
          <a:off x="282017" y="3683816"/>
          <a:ext cx="86868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71475" y="1381124"/>
            <a:ext cx="8597342" cy="400110"/>
          </a:xfrm>
          <a:prstGeom prst="rect">
            <a:avLst/>
          </a:prstGeom>
          <a:solidFill>
            <a:schemeClr val="accent2"/>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000" b="1" i="1" dirty="0" smtClean="0">
                <a:latin typeface="Times New Roman" pitchFamily="18" charset="0"/>
                <a:cs typeface="Times New Roman" pitchFamily="18" charset="0"/>
              </a:rPr>
              <a:t>Расходы на образование, всего </a:t>
            </a:r>
            <a:r>
              <a:rPr lang="ru-RU" sz="2000" b="1" i="1" dirty="0" smtClean="0">
                <a:solidFill>
                  <a:schemeClr val="tx1"/>
                </a:solidFill>
                <a:latin typeface="Times New Roman" pitchFamily="18" charset="0"/>
                <a:cs typeface="Times New Roman" pitchFamily="18" charset="0"/>
              </a:rPr>
              <a:t>930 083,0 </a:t>
            </a:r>
            <a:r>
              <a:rPr lang="ru-RU" sz="2000" b="1" i="1" dirty="0" smtClean="0">
                <a:latin typeface="Times New Roman" pitchFamily="18" charset="0"/>
                <a:cs typeface="Times New Roman" pitchFamily="18" charset="0"/>
              </a:rPr>
              <a:t>тыс. рублей, в том числе:</a:t>
            </a:r>
            <a:endParaRPr lang="ru-RU" sz="2000" b="1" i="1" dirty="0">
              <a:latin typeface="Times New Roman" pitchFamily="18" charset="0"/>
              <a:cs typeface="Times New Roman" pitchFamily="18" charset="0"/>
            </a:endParaRPr>
          </a:p>
        </p:txBody>
      </p:sp>
      <p:pic>
        <p:nvPicPr>
          <p:cNvPr id="7170" name="Picture 2" descr="C:\Users\User\Desktop\1\obrazovani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1981200"/>
            <a:ext cx="2743200" cy="179547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1\rzU9NMNTki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7375" y="1981200"/>
            <a:ext cx="2730500" cy="17168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er\Desktop\1\cov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2200" y="1981200"/>
            <a:ext cx="2796617" cy="17954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70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238" y="338328"/>
            <a:ext cx="8183562" cy="957072"/>
          </a:xfrm>
        </p:spPr>
        <p:txBody>
          <a:bodyPr>
            <a:normAutofit fontScale="90000"/>
          </a:bodyPr>
          <a:lstStyle/>
          <a:p>
            <a:pPr marL="0" indent="0" algn="just">
              <a:buNone/>
            </a:pPr>
            <a:r>
              <a:rPr lang="ru-RU" sz="2200" b="1" dirty="0">
                <a:solidFill>
                  <a:schemeClr val="tx1"/>
                </a:solidFill>
                <a:effectLst/>
                <a:latin typeface="Times New Roman" pitchFamily="18" charset="0"/>
                <a:cs typeface="Times New Roman" pitchFamily="18" charset="0"/>
              </a:rPr>
              <a:t>Основные направления расходов в области культуры </a:t>
            </a:r>
            <a:r>
              <a:rPr lang="ru-RU" sz="2200" b="1" dirty="0" smtClean="0">
                <a:solidFill>
                  <a:schemeClr val="tx1"/>
                </a:solidFill>
                <a:effectLst/>
                <a:latin typeface="Times New Roman" pitchFamily="18" charset="0"/>
                <a:cs typeface="Times New Roman" pitchFamily="18" charset="0"/>
              </a:rPr>
              <a:t>в 202</a:t>
            </a:r>
            <a:r>
              <a:rPr lang="ru-RU" sz="2200" dirty="0">
                <a:solidFill>
                  <a:schemeClr val="tx1"/>
                </a:solidFill>
                <a:effectLst/>
                <a:latin typeface="Times New Roman" pitchFamily="18" charset="0"/>
                <a:cs typeface="Times New Roman" pitchFamily="18" charset="0"/>
              </a:rPr>
              <a:t>3</a:t>
            </a:r>
            <a:r>
              <a:rPr lang="ru-RU" sz="2200" b="1" dirty="0" smtClean="0">
                <a:solidFill>
                  <a:schemeClr val="tx1"/>
                </a:solidFill>
                <a:effectLst/>
                <a:latin typeface="Times New Roman" pitchFamily="18" charset="0"/>
                <a:cs typeface="Times New Roman" pitchFamily="18" charset="0"/>
              </a:rPr>
              <a:t> </a:t>
            </a:r>
            <a:r>
              <a:rPr lang="ru-RU" sz="2200" b="1" dirty="0">
                <a:solidFill>
                  <a:schemeClr val="tx1"/>
                </a:solidFill>
                <a:effectLst/>
                <a:latin typeface="Times New Roman" pitchFamily="18" charset="0"/>
                <a:cs typeface="Times New Roman" pitchFamily="18" charset="0"/>
              </a:rPr>
              <a:t>году</a:t>
            </a:r>
            <a:r>
              <a:rPr lang="ru-RU" sz="2400" b="1" dirty="0">
                <a:effectLst/>
                <a:latin typeface="Times New Roman" pitchFamily="18" charset="0"/>
                <a:cs typeface="Times New Roman" pitchFamily="18" charset="0"/>
              </a:rPr>
              <a:t/>
            </a:r>
            <a:br>
              <a:rPr lang="ru-RU" sz="2400" b="1" dirty="0">
                <a:effectLst/>
                <a:latin typeface="Times New Roman" pitchFamily="18" charset="0"/>
                <a:cs typeface="Times New Roman" pitchFamily="18" charset="0"/>
              </a:rPr>
            </a:br>
            <a:endParaRPr lang="ru-RU" sz="2400" dirty="0">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292748518"/>
              </p:ext>
            </p:extLst>
          </p:nvPr>
        </p:nvGraphicFramePr>
        <p:xfrm>
          <a:off x="200025" y="1371600"/>
          <a:ext cx="8791575"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66800" y="914400"/>
            <a:ext cx="7905751" cy="400110"/>
          </a:xfrm>
          <a:prstGeom prst="rect">
            <a:avLst/>
          </a:prstGeom>
          <a:solidFill>
            <a:schemeClr val="accent2"/>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000" b="1" i="1" dirty="0" smtClean="0">
                <a:latin typeface="Times New Roman" panose="02020603050405020304" pitchFamily="18" charset="0"/>
                <a:cs typeface="Times New Roman" panose="02020603050405020304" pitchFamily="18" charset="0"/>
              </a:rPr>
              <a:t>Расходы на культуру всего </a:t>
            </a:r>
            <a:r>
              <a:rPr lang="ru-RU" sz="2000" b="1" i="1" dirty="0" smtClean="0">
                <a:solidFill>
                  <a:schemeClr val="tx1"/>
                </a:solidFill>
                <a:latin typeface="Times New Roman" panose="02020603050405020304" pitchFamily="18" charset="0"/>
                <a:cs typeface="Times New Roman" panose="02020603050405020304" pitchFamily="18" charset="0"/>
              </a:rPr>
              <a:t>105 609,8 </a:t>
            </a:r>
            <a:r>
              <a:rPr lang="ru-RU" sz="2000" b="1" i="1" dirty="0" smtClean="0">
                <a:latin typeface="Times New Roman" panose="02020603050405020304" pitchFamily="18" charset="0"/>
                <a:cs typeface="Times New Roman" panose="02020603050405020304" pitchFamily="18" charset="0"/>
              </a:rPr>
              <a:t>тыс. рублей, в том числе:</a:t>
            </a:r>
            <a:endParaRPr lang="ru-RU" sz="2000" b="1" i="1" dirty="0">
              <a:latin typeface="Times New Roman" panose="02020603050405020304" pitchFamily="18" charset="0"/>
              <a:cs typeface="Times New Roman" panose="02020603050405020304" pitchFamily="18" charset="0"/>
            </a:endParaRPr>
          </a:p>
        </p:txBody>
      </p:sp>
      <p:pic>
        <p:nvPicPr>
          <p:cNvPr id="9218" name="Picture 2" descr="C:\Users\User\Desktop\1\1613636792_18-p-fon-dlya-prezentatsii-narodi-2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875" y="5029200"/>
            <a:ext cx="2590800" cy="171991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r\Desktop\1\U7gePlb_BJQ.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5029200"/>
            <a:ext cx="2905125" cy="17199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User\Desktop\1\Publikatsiya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5601" y="5029200"/>
            <a:ext cx="2971800" cy="17199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809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62128"/>
            <a:ext cx="9067800" cy="804672"/>
          </a:xfrm>
        </p:spPr>
        <p:txBody>
          <a:bodyPr>
            <a:normAutofit/>
          </a:bodyPr>
          <a:lstStyle/>
          <a:p>
            <a:pPr marL="0" indent="0" algn="ctr">
              <a:buNone/>
            </a:pPr>
            <a:r>
              <a:rPr lang="ru-RU" sz="2000" b="1" dirty="0">
                <a:solidFill>
                  <a:schemeClr val="tx1"/>
                </a:solidFill>
                <a:effectLst/>
                <a:latin typeface="Times New Roman" pitchFamily="18" charset="0"/>
                <a:cs typeface="Times New Roman" pitchFamily="18" charset="0"/>
              </a:rPr>
              <a:t>Основные направления расходов в области социальной политики </a:t>
            </a:r>
            <a:r>
              <a:rPr lang="ru-RU" sz="2000" b="1" dirty="0" smtClean="0">
                <a:solidFill>
                  <a:schemeClr val="tx1"/>
                </a:solidFill>
                <a:effectLst/>
                <a:latin typeface="Times New Roman" pitchFamily="18" charset="0"/>
                <a:cs typeface="Times New Roman" pitchFamily="18" charset="0"/>
              </a:rPr>
              <a:t/>
            </a:r>
            <a:br>
              <a:rPr lang="ru-RU" sz="2000" b="1" dirty="0" smtClean="0">
                <a:solidFill>
                  <a:schemeClr val="tx1"/>
                </a:solidFill>
                <a:effectLst/>
                <a:latin typeface="Times New Roman" pitchFamily="18" charset="0"/>
                <a:cs typeface="Times New Roman" pitchFamily="18" charset="0"/>
              </a:rPr>
            </a:br>
            <a:r>
              <a:rPr lang="ru-RU" sz="2000" b="1" dirty="0" smtClean="0">
                <a:solidFill>
                  <a:schemeClr val="tx1"/>
                </a:solidFill>
                <a:effectLst/>
                <a:latin typeface="Times New Roman" pitchFamily="18" charset="0"/>
                <a:cs typeface="Times New Roman" pitchFamily="18" charset="0"/>
              </a:rPr>
              <a:t>в </a:t>
            </a:r>
            <a:r>
              <a:rPr lang="ru-RU" sz="2000" b="1" dirty="0" smtClean="0">
                <a:solidFill>
                  <a:schemeClr val="tx1"/>
                </a:solidFill>
                <a:effectLst/>
                <a:latin typeface="Times New Roman" pitchFamily="18" charset="0"/>
                <a:cs typeface="Times New Roman" pitchFamily="18" charset="0"/>
              </a:rPr>
              <a:t>202</a:t>
            </a:r>
            <a:r>
              <a:rPr lang="ru-RU" sz="2000" dirty="0">
                <a:solidFill>
                  <a:schemeClr val="tx1"/>
                </a:solidFill>
                <a:effectLst/>
                <a:latin typeface="Times New Roman" pitchFamily="18" charset="0"/>
                <a:cs typeface="Times New Roman" pitchFamily="18" charset="0"/>
              </a:rPr>
              <a:t>3</a:t>
            </a:r>
            <a:r>
              <a:rPr lang="ru-RU" sz="2000" b="1" dirty="0" smtClean="0">
                <a:solidFill>
                  <a:schemeClr val="tx1"/>
                </a:solidFill>
                <a:effectLst/>
                <a:latin typeface="Times New Roman" pitchFamily="18" charset="0"/>
                <a:cs typeface="Times New Roman" pitchFamily="18" charset="0"/>
              </a:rPr>
              <a:t> году</a:t>
            </a:r>
            <a:endParaRPr lang="ru-RU" sz="2000" dirty="0">
              <a:solidFill>
                <a:schemeClr val="tx1"/>
              </a:solidFill>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509807280"/>
              </p:ext>
            </p:extLst>
          </p:nvPr>
        </p:nvGraphicFramePr>
        <p:xfrm>
          <a:off x="228600" y="1556266"/>
          <a:ext cx="8534400" cy="3625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1231900"/>
            <a:ext cx="8229600" cy="369332"/>
          </a:xfrm>
          <a:prstGeom prst="rect">
            <a:avLst/>
          </a:prstGeom>
          <a:solidFill>
            <a:schemeClr val="accent3">
              <a:lumMod val="75000"/>
            </a:scheme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800" b="1" i="1" dirty="0" smtClean="0">
                <a:latin typeface="Times New Roman" pitchFamily="18" charset="0"/>
                <a:cs typeface="Times New Roman" pitchFamily="18" charset="0"/>
              </a:rPr>
              <a:t>Общий объем расходов на социальную политику 24 298,5 тыс. рублей</a:t>
            </a:r>
            <a:endParaRPr lang="ru-RU" sz="1800" b="1" i="1" dirty="0">
              <a:latin typeface="Times New Roman" pitchFamily="18" charset="0"/>
              <a:cs typeface="Times New Roman" pitchFamily="18" charset="0"/>
            </a:endParaRPr>
          </a:p>
        </p:txBody>
      </p:sp>
      <p:pic>
        <p:nvPicPr>
          <p:cNvPr id="8194" name="Picture 2" descr="C:\Users\User\Desktop\1\1585597638_13-p-foni-na-temu-sotsialnoi-politiki-3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1" y="5010150"/>
            <a:ext cx="24384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Desktop\1\СоцБизнес.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800" y="4963234"/>
            <a:ext cx="2667000" cy="175726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User\Desktop\1\1613623451_51-p-fon-dlya-prezentatsii-po-obshchestvoznaniy-5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67828" y="4974575"/>
            <a:ext cx="2518622" cy="1787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072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62000" y="152400"/>
            <a:ext cx="8092281" cy="914400"/>
          </a:xfrm>
          <a:effectLst>
            <a:glow rad="228600">
              <a:schemeClr val="accent2">
                <a:satMod val="175000"/>
                <a:alpha val="40000"/>
              </a:schemeClr>
            </a:glow>
          </a:effectLst>
        </p:spPr>
        <p:txBody>
          <a:bodyPr>
            <a:normAutofit/>
          </a:bodyPr>
          <a:lstStyle/>
          <a:p>
            <a:pPr marL="0" indent="0" algn="ctr">
              <a:buNone/>
            </a:pPr>
            <a:r>
              <a:rPr lang="ru-RU" sz="2400" b="1" dirty="0" smtClean="0">
                <a:solidFill>
                  <a:srgbClr val="000000"/>
                </a:solidFill>
                <a:effectLst/>
                <a:latin typeface="Times New Roman" pitchFamily="18" charset="0"/>
                <a:cs typeface="Times New Roman" pitchFamily="18" charset="0"/>
              </a:rPr>
              <a:t>Сведения о мерах социальной поддержки отдельных целевых групп в 202</a:t>
            </a:r>
            <a:r>
              <a:rPr lang="ru-RU" sz="2400" dirty="0">
                <a:solidFill>
                  <a:srgbClr val="000000"/>
                </a:solidFill>
                <a:effectLst/>
                <a:latin typeface="Times New Roman" pitchFamily="18" charset="0"/>
                <a:cs typeface="Times New Roman" pitchFamily="18" charset="0"/>
              </a:rPr>
              <a:t>3</a:t>
            </a:r>
            <a:r>
              <a:rPr lang="ru-RU" sz="2400" b="1" dirty="0" smtClean="0">
                <a:solidFill>
                  <a:srgbClr val="000000"/>
                </a:solidFill>
                <a:effectLst/>
                <a:latin typeface="Times New Roman" pitchFamily="18" charset="0"/>
                <a:cs typeface="Times New Roman" pitchFamily="18" charset="0"/>
              </a:rPr>
              <a:t> году</a:t>
            </a:r>
            <a:endParaRPr lang="ru-RU" sz="2400" b="1" dirty="0">
              <a:solidFill>
                <a:srgbClr val="000000"/>
              </a:solidFill>
              <a:effectLst/>
              <a:latin typeface="Times New Roman" pitchFamily="18" charset="0"/>
              <a:cs typeface="Times New Roman" pitchFamily="18" charset="0"/>
            </a:endParaRPr>
          </a:p>
        </p:txBody>
      </p:sp>
      <p:graphicFrame>
        <p:nvGraphicFramePr>
          <p:cNvPr id="14" name="Объект 13"/>
          <p:cNvGraphicFramePr>
            <a:graphicFrameLocks noGrp="1"/>
          </p:cNvGraphicFramePr>
          <p:nvPr>
            <p:ph sz="quarter" idx="13"/>
            <p:extLst>
              <p:ext uri="{D42A27DB-BD31-4B8C-83A1-F6EECF244321}">
                <p14:modId xmlns:p14="http://schemas.microsoft.com/office/powerpoint/2010/main" val="584024757"/>
              </p:ext>
            </p:extLst>
          </p:nvPr>
        </p:nvGraphicFramePr>
        <p:xfrm>
          <a:off x="304800" y="1600200"/>
          <a:ext cx="8534400" cy="4547427"/>
        </p:xfrm>
        <a:graphic>
          <a:graphicData uri="http://schemas.openxmlformats.org/drawingml/2006/table">
            <a:tbl>
              <a:tblPr firstRow="1" bandRow="1">
                <a:tableStyleId>{10A1B5D5-9B99-4C35-A422-299274C87663}</a:tableStyleId>
              </a:tblPr>
              <a:tblGrid>
                <a:gridCol w="4343400"/>
                <a:gridCol w="2971800"/>
                <a:gridCol w="1219200"/>
              </a:tblGrid>
              <a:tr h="762000">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457832">
                <a:tc>
                  <a:txBody>
                    <a:bodyPr/>
                    <a:lstStyle/>
                    <a:p>
                      <a:r>
                        <a:rPr lang="ru-RU" sz="1300" b="1" dirty="0" smtClean="0">
                          <a:latin typeface="Times New Roman" panose="02020603050405020304" pitchFamily="18" charset="0"/>
                          <a:cs typeface="Times New Roman" panose="02020603050405020304" pitchFamily="18" charset="0"/>
                        </a:rPr>
                        <a:t>Доплата к пенсии муниципальных служащих</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60</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solidFill>
                            <a:schemeClr val="tx1"/>
                          </a:solidFill>
                          <a:latin typeface="Times New Roman" panose="02020603050405020304" pitchFamily="18" charset="0"/>
                          <a:cs typeface="Times New Roman" panose="02020603050405020304" pitchFamily="18" charset="0"/>
                        </a:rPr>
                        <a:t>1 </a:t>
                      </a:r>
                      <a:r>
                        <a:rPr lang="ru-RU" sz="1300" dirty="0" smtClean="0">
                          <a:solidFill>
                            <a:schemeClr val="tx1"/>
                          </a:solidFill>
                          <a:latin typeface="Times New Roman" panose="02020603050405020304" pitchFamily="18" charset="0"/>
                          <a:cs typeface="Times New Roman" panose="02020603050405020304" pitchFamily="18" charset="0"/>
                        </a:rPr>
                        <a:t>884,9</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5938">
                <a:tc>
                  <a:txBody>
                    <a:bodyPr/>
                    <a:lstStyle/>
                    <a:p>
                      <a:r>
                        <a:rPr lang="ru-RU" sz="1300" b="1" dirty="0" smtClean="0">
                          <a:latin typeface="Times New Roman" panose="02020603050405020304" pitchFamily="18" charset="0"/>
                          <a:cs typeface="Times New Roman" panose="02020603050405020304" pitchFamily="18" charset="0"/>
                        </a:rPr>
                        <a:t>Поддержка многодетных семей</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Питание</a:t>
                      </a:r>
                      <a:r>
                        <a:rPr lang="ru-RU" sz="1300" baseline="0" dirty="0" smtClean="0">
                          <a:solidFill>
                            <a:schemeClr val="tx1"/>
                          </a:solidFill>
                          <a:latin typeface="Times New Roman" panose="02020603050405020304" pitchFamily="18" charset="0"/>
                          <a:cs typeface="Times New Roman" panose="02020603050405020304" pitchFamily="18" charset="0"/>
                        </a:rPr>
                        <a:t> – 844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9 070,1</a:t>
                      </a:r>
                      <a:endParaRPr lang="ru-RU" sz="1300" b="1"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1857">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Поддержка</a:t>
                      </a:r>
                      <a:r>
                        <a:rPr lang="ru-RU" sz="1300" b="1" baseline="0" dirty="0" smtClean="0">
                          <a:solidFill>
                            <a:schemeClr val="tx1"/>
                          </a:solidFill>
                          <a:latin typeface="Times New Roman" panose="02020603050405020304" pitchFamily="18" charset="0"/>
                          <a:cs typeface="Times New Roman" panose="02020603050405020304" pitchFamily="18" charset="0"/>
                        </a:rPr>
                        <a:t> молодых специалистов</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6</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240,0</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473">
                <a:tc>
                  <a:txBody>
                    <a:bodyPr/>
                    <a:lstStyle/>
                    <a:p>
                      <a:r>
                        <a:rPr lang="ru-RU" sz="1300" b="1" dirty="0" smtClean="0">
                          <a:latin typeface="Times New Roman" panose="02020603050405020304" pitchFamily="18" charset="0"/>
                          <a:cs typeface="Times New Roman" panose="02020603050405020304" pitchFamily="18" charset="0"/>
                        </a:rPr>
                        <a:t>Обеспечение жильем молодых семей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9</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ru-RU" sz="1300" b="0" dirty="0" smtClean="0">
                          <a:solidFill>
                            <a:schemeClr val="tx1"/>
                          </a:solidFill>
                          <a:latin typeface="Times New Roman" panose="02020603050405020304" pitchFamily="18" charset="0"/>
                          <a:cs typeface="Times New Roman" panose="02020603050405020304" pitchFamily="18" charset="0"/>
                        </a:rPr>
                        <a:t>7</a:t>
                      </a:r>
                      <a:r>
                        <a:rPr lang="ru-RU" sz="1300" b="0" baseline="0" dirty="0" smtClean="0">
                          <a:solidFill>
                            <a:schemeClr val="tx1"/>
                          </a:solidFill>
                          <a:latin typeface="Times New Roman" panose="02020603050405020304" pitchFamily="18" charset="0"/>
                          <a:cs typeface="Times New Roman" panose="02020603050405020304" pitchFamily="18" charset="0"/>
                        </a:rPr>
                        <a:t> 056,4</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6327">
                <a:tc>
                  <a:txBody>
                    <a:bodyPr/>
                    <a:lstStyle/>
                    <a:p>
                      <a:r>
                        <a:rPr lang="ru-RU" sz="1300" b="1" dirty="0" smtClean="0">
                          <a:latin typeface="Times New Roman" panose="02020603050405020304" pitchFamily="18" charset="0"/>
                          <a:cs typeface="Times New Roman" panose="02020603050405020304" pitchFamily="18" charset="0"/>
                        </a:rPr>
                        <a:t>Денежная компенсация расходов по оплате жилых помещений и коммунальных услуг (отопление, освещение) работникам муниципальных организаций (образования</a:t>
                      </a:r>
                      <a:r>
                        <a:rPr lang="ru-RU" sz="1300" b="1" baseline="0" dirty="0" smtClean="0">
                          <a:latin typeface="Times New Roman" panose="02020603050405020304" pitchFamily="18" charset="0"/>
                          <a:cs typeface="Times New Roman" panose="02020603050405020304" pitchFamily="18" charset="0"/>
                        </a:rPr>
                        <a:t> и культуры)</a:t>
                      </a:r>
                      <a:r>
                        <a:rPr lang="ru-RU" sz="1300" b="1" dirty="0" smtClean="0">
                          <a:latin typeface="Times New Roman" panose="02020603050405020304" pitchFamily="18" charset="0"/>
                          <a:cs typeface="Times New Roman" panose="02020603050405020304" pitchFamily="18" charset="0"/>
                        </a:rPr>
                        <a:t> муниципального образования "</a:t>
                      </a:r>
                      <a:r>
                        <a:rPr lang="ru-RU" sz="1300" b="1" dirty="0" err="1" smtClean="0">
                          <a:latin typeface="Times New Roman" panose="02020603050405020304" pitchFamily="18" charset="0"/>
                          <a:cs typeface="Times New Roman" panose="02020603050405020304" pitchFamily="18" charset="0"/>
                        </a:rPr>
                        <a:t>Малопургинский</a:t>
                      </a:r>
                      <a:r>
                        <a:rPr lang="ru-RU" sz="1300" b="1" dirty="0" smtClean="0">
                          <a:latin typeface="Times New Roman" panose="02020603050405020304" pitchFamily="18" charset="0"/>
                          <a:cs typeface="Times New Roman" panose="02020603050405020304" pitchFamily="18" charset="0"/>
                        </a:rPr>
                        <a:t> район", проживающим и работающим в сельских населенных пунктах</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en-US" sz="1300" dirty="0" smtClean="0">
                          <a:solidFill>
                            <a:schemeClr val="tx1"/>
                          </a:solidFill>
                          <a:latin typeface="Times New Roman" panose="02020603050405020304" pitchFamily="18" charset="0"/>
                          <a:cs typeface="Times New Roman" panose="02020603050405020304" pitchFamily="18" charset="0"/>
                        </a:rPr>
                        <a:t>1 </a:t>
                      </a:r>
                      <a:r>
                        <a:rPr lang="ru-RU" sz="1300" dirty="0" smtClean="0">
                          <a:solidFill>
                            <a:schemeClr val="tx1"/>
                          </a:solidFill>
                          <a:latin typeface="Times New Roman" panose="02020603050405020304" pitchFamily="18" charset="0"/>
                          <a:cs typeface="Times New Roman" panose="02020603050405020304" pitchFamily="18" charset="0"/>
                        </a:rPr>
                        <a:t>257</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ru-RU" sz="1300" dirty="0" smtClean="0">
                          <a:solidFill>
                            <a:schemeClr val="tx1"/>
                          </a:solidFill>
                          <a:latin typeface="Times New Roman" panose="02020603050405020304" pitchFamily="18" charset="0"/>
                          <a:cs typeface="Times New Roman" panose="02020603050405020304" pitchFamily="18" charset="0"/>
                        </a:rPr>
                        <a:t>22 747,8</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309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5800" y="152400"/>
            <a:ext cx="8229600" cy="914400"/>
          </a:xfrm>
          <a:effectLst>
            <a:glow rad="228600">
              <a:schemeClr val="accent2">
                <a:satMod val="175000"/>
                <a:alpha val="40000"/>
              </a:schemeClr>
            </a:glow>
          </a:effectLst>
        </p:spPr>
        <p:txBody>
          <a:bodyPr>
            <a:normAutofit/>
          </a:bodyPr>
          <a:lstStyle/>
          <a:p>
            <a:pPr marL="0" indent="0" algn="ctr">
              <a:buNone/>
            </a:pPr>
            <a:r>
              <a:rPr lang="ru-RU" sz="2400" b="1" dirty="0" smtClean="0">
                <a:solidFill>
                  <a:srgbClr val="000000"/>
                </a:solidFill>
                <a:effectLst/>
                <a:latin typeface="Times New Roman" pitchFamily="18" charset="0"/>
                <a:cs typeface="Times New Roman" pitchFamily="18" charset="0"/>
              </a:rPr>
              <a:t>Сведения о мерах социальной поддержки отдельных целевых групп в 202</a:t>
            </a:r>
            <a:r>
              <a:rPr lang="ru-RU" sz="2400" dirty="0">
                <a:solidFill>
                  <a:srgbClr val="000000"/>
                </a:solidFill>
                <a:effectLst/>
                <a:latin typeface="Times New Roman" pitchFamily="18" charset="0"/>
                <a:cs typeface="Times New Roman" pitchFamily="18" charset="0"/>
              </a:rPr>
              <a:t>3</a:t>
            </a:r>
            <a:r>
              <a:rPr lang="ru-RU" sz="2400" b="1" dirty="0" smtClean="0">
                <a:solidFill>
                  <a:srgbClr val="000000"/>
                </a:solidFill>
                <a:effectLst/>
                <a:latin typeface="Times New Roman" pitchFamily="18" charset="0"/>
                <a:cs typeface="Times New Roman" pitchFamily="18" charset="0"/>
              </a:rPr>
              <a:t> году (продолжение)</a:t>
            </a:r>
            <a:endParaRPr lang="ru-RU" sz="2400" b="1" dirty="0">
              <a:solidFill>
                <a:srgbClr val="000000"/>
              </a:solidFill>
              <a:effectLst/>
              <a:latin typeface="Times New Roman" pitchFamily="18" charset="0"/>
              <a:cs typeface="Times New Roman" pitchFamily="18" charset="0"/>
            </a:endParaRPr>
          </a:p>
        </p:txBody>
      </p:sp>
      <p:graphicFrame>
        <p:nvGraphicFramePr>
          <p:cNvPr id="14" name="Объект 13"/>
          <p:cNvGraphicFramePr>
            <a:graphicFrameLocks noGrp="1"/>
          </p:cNvGraphicFramePr>
          <p:nvPr>
            <p:ph sz="quarter" idx="13"/>
            <p:extLst>
              <p:ext uri="{D42A27DB-BD31-4B8C-83A1-F6EECF244321}">
                <p14:modId xmlns:p14="http://schemas.microsoft.com/office/powerpoint/2010/main" val="348507640"/>
              </p:ext>
            </p:extLst>
          </p:nvPr>
        </p:nvGraphicFramePr>
        <p:xfrm>
          <a:off x="304800" y="1447800"/>
          <a:ext cx="8458200" cy="4175760"/>
        </p:xfrm>
        <a:graphic>
          <a:graphicData uri="http://schemas.openxmlformats.org/drawingml/2006/table">
            <a:tbl>
              <a:tblPr firstRow="1" bandRow="1">
                <a:tableStyleId>{10A1B5D5-9B99-4C35-A422-299274C87663}</a:tableStyleId>
              </a:tblPr>
              <a:tblGrid>
                <a:gridCol w="5361895"/>
                <a:gridCol w="1496105"/>
                <a:gridCol w="1600200"/>
              </a:tblGrid>
              <a:tr h="762000">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381000">
                <a:tc>
                  <a:txBody>
                    <a:bodyPr/>
                    <a:lstStyle/>
                    <a:p>
                      <a:r>
                        <a:rPr lang="ru-RU" sz="1300" b="1" dirty="0" smtClean="0">
                          <a:latin typeface="Times New Roman" panose="02020603050405020304" pitchFamily="18" charset="0"/>
                          <a:cs typeface="Times New Roman" panose="02020603050405020304" pitchFamily="18" charset="0"/>
                        </a:rPr>
                        <a:t>Питание в дошкольных образовательных учреждениях</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solidFill>
                            <a:schemeClr val="tx1"/>
                          </a:solidFill>
                          <a:latin typeface="Times New Roman" panose="02020603050405020304" pitchFamily="18" charset="0"/>
                          <a:cs typeface="Times New Roman" panose="02020603050405020304" pitchFamily="18" charset="0"/>
                        </a:rPr>
                        <a:t>1</a:t>
                      </a:r>
                      <a:r>
                        <a:rPr lang="ru-RU" sz="1300" b="0" baseline="0" dirty="0" smtClean="0">
                          <a:solidFill>
                            <a:schemeClr val="tx1"/>
                          </a:solidFill>
                          <a:latin typeface="Times New Roman" panose="02020603050405020304" pitchFamily="18" charset="0"/>
                          <a:cs typeface="Times New Roman" panose="02020603050405020304" pitchFamily="18" charset="0"/>
                        </a:rPr>
                        <a:t> 661</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9 766,7</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560">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Питание обучающихся с ограниченными возможностями здоровья в муниципальных общеобразовательных организациях за счет средств местного бюджета</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75</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1 083,7</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Питание в общеобразовательных учреждениях (</a:t>
                      </a:r>
                      <a:r>
                        <a:rPr lang="ru-RU" sz="1300" b="1" dirty="0" err="1" smtClean="0">
                          <a:latin typeface="Times New Roman" panose="02020603050405020304" pitchFamily="18" charset="0"/>
                          <a:cs typeface="Times New Roman" panose="02020603050405020304" pitchFamily="18" charset="0"/>
                        </a:rPr>
                        <a:t>софинансирование</a:t>
                      </a:r>
                      <a:r>
                        <a:rPr lang="ru-RU" sz="1300" b="1" baseline="0" dirty="0" smtClean="0">
                          <a:latin typeface="Times New Roman" panose="02020603050405020304" pitchFamily="18" charset="0"/>
                          <a:cs typeface="Times New Roman" panose="02020603050405020304" pitchFamily="18" charset="0"/>
                        </a:rPr>
                        <a:t> </a:t>
                      </a:r>
                      <a:r>
                        <a:rPr lang="ru-RU" sz="1300" b="1" dirty="0" smtClean="0">
                          <a:latin typeface="Times New Roman" panose="02020603050405020304" pitchFamily="18" charset="0"/>
                          <a:cs typeface="Times New Roman" panose="02020603050405020304" pitchFamily="18" charset="0"/>
                        </a:rPr>
                        <a:t>за счет средств местного бюджета)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solidFill>
                            <a:schemeClr val="tx1"/>
                          </a:solidFill>
                          <a:latin typeface="Times New Roman" panose="02020603050405020304" pitchFamily="18" charset="0"/>
                          <a:cs typeface="Times New Roman" panose="02020603050405020304" pitchFamily="18" charset="0"/>
                        </a:rPr>
                        <a:t>1 </a:t>
                      </a:r>
                      <a:r>
                        <a:rPr lang="ru-RU" sz="1300" b="0" dirty="0" smtClean="0">
                          <a:solidFill>
                            <a:schemeClr val="tx1"/>
                          </a:solidFill>
                          <a:latin typeface="Times New Roman" panose="02020603050405020304" pitchFamily="18" charset="0"/>
                          <a:cs typeface="Times New Roman" panose="02020603050405020304" pitchFamily="18" charset="0"/>
                        </a:rPr>
                        <a:t>890</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55,8</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694">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Предоставление мер социальной поддержки по освобождению от родительской платы за присмотр и уход за детьми-инвалидами, детьми-сиротами и детьми, оставшимся без попечения родителей, обучающимися в муниципальных образовательных организациях, реализующих основную общеобразовательную программу дошкольного образования, а также родителей, если один или оба из них являются инвалидами первой или второй группы и не имеют других доходов, кроме пенсии</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27</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137,5 (местный бюджет)</a:t>
                      </a:r>
                    </a:p>
                    <a:p>
                      <a:pPr algn="ctr"/>
                      <a:endParaRPr lang="ru-RU" sz="1300" b="0" dirty="0" smtClean="0">
                        <a:solidFill>
                          <a:schemeClr val="tx1"/>
                        </a:solidFill>
                        <a:latin typeface="Times New Roman" panose="02020603050405020304" pitchFamily="18" charset="0"/>
                        <a:cs typeface="Times New Roman" panose="02020603050405020304" pitchFamily="18" charset="0"/>
                      </a:endParaRPr>
                    </a:p>
                    <a:p>
                      <a:pPr algn="ctr"/>
                      <a:r>
                        <a:rPr lang="ru-RU" sz="1300" b="0" dirty="0" smtClean="0">
                          <a:solidFill>
                            <a:schemeClr val="tx1"/>
                          </a:solidFill>
                          <a:latin typeface="Times New Roman" panose="02020603050405020304" pitchFamily="18" charset="0"/>
                          <a:cs typeface="Times New Roman" panose="02020603050405020304" pitchFamily="18" charset="0"/>
                        </a:rPr>
                        <a:t>316,6</a:t>
                      </a:r>
                      <a:r>
                        <a:rPr lang="ru-RU" sz="1300" b="0" baseline="0" dirty="0" smtClean="0">
                          <a:solidFill>
                            <a:schemeClr val="tx1"/>
                          </a:solidFill>
                          <a:latin typeface="Times New Roman" panose="02020603050405020304" pitchFamily="18" charset="0"/>
                          <a:cs typeface="Times New Roman" panose="02020603050405020304" pitchFamily="18" charset="0"/>
                        </a:rPr>
                        <a:t> УР)</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5746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457200"/>
            <a:ext cx="6512511" cy="685800"/>
          </a:xfrm>
        </p:spPr>
        <p:txBody>
          <a:bodyPr/>
          <a:lstStyle/>
          <a:p>
            <a:pPr marL="0" indent="0" algn="ctr">
              <a:buNone/>
            </a:pPr>
            <a:r>
              <a:rPr lang="ru-RU" sz="2400" dirty="0">
                <a:solidFill>
                  <a:prstClr val="black"/>
                </a:solidFill>
                <a:effectLst/>
                <a:latin typeface="Times New Roman" pitchFamily="18" charset="0"/>
                <a:cs typeface="Times New Roman" pitchFamily="18" charset="0"/>
              </a:rPr>
              <a:t>Что такое дорожные фонды?</a:t>
            </a:r>
            <a:endParaRPr lang="ru-RU" dirty="0">
              <a:effectLst/>
            </a:endParaRPr>
          </a:p>
        </p:txBody>
      </p:sp>
      <p:sp>
        <p:nvSpPr>
          <p:cNvPr id="3" name="Объект 2"/>
          <p:cNvSpPr>
            <a:spLocks noGrp="1"/>
          </p:cNvSpPr>
          <p:nvPr>
            <p:ph sz="quarter" idx="13"/>
          </p:nvPr>
        </p:nvSpPr>
        <p:spPr>
          <a:xfrm>
            <a:off x="685800" y="1143000"/>
            <a:ext cx="7924800" cy="4617720"/>
          </a:xfrm>
        </p:spPr>
        <p:txBody>
          <a:bodyPr/>
          <a:lstStyle/>
          <a:p>
            <a:r>
              <a:rPr lang="ru-RU"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Дорожный </a:t>
            </a:r>
            <a:r>
              <a:rPr lang="ru-RU" sz="1400" dirty="0">
                <a:latin typeface="Times New Roman" panose="02020603050405020304" pitchFamily="18" charset="0"/>
                <a:cs typeface="Times New Roman" panose="02020603050405020304" pitchFamily="18" charset="0"/>
              </a:rPr>
              <a:t>фонд - часть средств бюджета, подлежащая использованию в целях финансового обеспечения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p:txBody>
      </p:sp>
      <p:sp>
        <p:nvSpPr>
          <p:cNvPr id="4" name="Стрелка вниз 3"/>
          <p:cNvSpPr/>
          <p:nvPr/>
        </p:nvSpPr>
        <p:spPr>
          <a:xfrm>
            <a:off x="1790700" y="2257425"/>
            <a:ext cx="2667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4305300" y="2247900"/>
            <a:ext cx="2667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6838950" y="2247900"/>
            <a:ext cx="2667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914400" y="2657474"/>
            <a:ext cx="2057400" cy="92392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000000"/>
                </a:solidFill>
                <a:latin typeface="Times New Roman"/>
              </a:rPr>
              <a:t>Федеральный дорожный фонд</a:t>
            </a:r>
            <a:endParaRPr lang="ru-RU" sz="1400" dirty="0"/>
          </a:p>
        </p:txBody>
      </p:sp>
      <p:sp>
        <p:nvSpPr>
          <p:cNvPr id="8" name="Овал 7"/>
          <p:cNvSpPr/>
          <p:nvPr/>
        </p:nvSpPr>
        <p:spPr>
          <a:xfrm>
            <a:off x="3505201" y="2657474"/>
            <a:ext cx="1897742" cy="92392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00"/>
                </a:solidFill>
                <a:latin typeface="Times New Roman"/>
              </a:rPr>
              <a:t>Дорожные фонды субъектов РФ</a:t>
            </a:r>
            <a:endParaRPr lang="ru-RU" sz="1400" dirty="0"/>
          </a:p>
        </p:txBody>
      </p:sp>
      <p:sp>
        <p:nvSpPr>
          <p:cNvPr id="9" name="Овал 8"/>
          <p:cNvSpPr/>
          <p:nvPr/>
        </p:nvSpPr>
        <p:spPr>
          <a:xfrm>
            <a:off x="6096000" y="2638425"/>
            <a:ext cx="1981200" cy="94297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00"/>
                </a:solidFill>
                <a:latin typeface="Times New Roman"/>
              </a:rPr>
              <a:t>Дорожные </a:t>
            </a:r>
            <a:r>
              <a:rPr lang="ru-RU" sz="1400" dirty="0">
                <a:solidFill>
                  <a:srgbClr val="000000"/>
                </a:solidFill>
                <a:latin typeface="Times New Roman"/>
              </a:rPr>
              <a:t>фонды субъектов </a:t>
            </a:r>
            <a:r>
              <a:rPr lang="ru-RU" sz="1400" dirty="0" smtClean="0">
                <a:solidFill>
                  <a:srgbClr val="000000"/>
                </a:solidFill>
                <a:latin typeface="Times New Roman"/>
              </a:rPr>
              <a:t>РФ</a:t>
            </a:r>
            <a:endParaRPr lang="ru-RU" sz="1400" dirty="0"/>
          </a:p>
        </p:txBody>
      </p:sp>
      <p:pic>
        <p:nvPicPr>
          <p:cNvPr id="7170" name="Picture 2" descr="C:\Users\User\Desktop\1\8b500fc104ad8a637db1e4ce179f9a2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425" y="4038600"/>
            <a:ext cx="29889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er\Desktop\1\1613290177_69-p-sinii-fon-doroga-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319" y="4038600"/>
            <a:ext cx="2907506"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User\Desktop\1\png-transparent-occupational-safety-and-health-administration-ohsas-18001-construction-site-safety-polarizer-driver-s-mirror-orange-medical-care-c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8875" y="4038600"/>
            <a:ext cx="26003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109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8686800" cy="609599"/>
          </a:xfrm>
          <a:noFill/>
          <a:scene3d>
            <a:camera prst="orthographicFront"/>
            <a:lightRig rig="threePt" dir="t"/>
          </a:scene3d>
          <a:sp3d>
            <a:bevelT/>
          </a:sp3d>
        </p:spPr>
        <p:txBody>
          <a:bodyPr/>
          <a:lstStyle/>
          <a:p>
            <a:pPr marL="0" indent="0" algn="ctr">
              <a:buNone/>
            </a:pPr>
            <a:r>
              <a:rPr lang="ru-RU" sz="2400" b="1" dirty="0">
                <a:solidFill>
                  <a:schemeClr val="tx1"/>
                </a:solidFill>
                <a:effectLst/>
                <a:latin typeface="Times New Roman" pitchFamily="18" charset="0"/>
                <a:cs typeface="Times New Roman" pitchFamily="18" charset="0"/>
              </a:rPr>
              <a:t>Р</a:t>
            </a:r>
            <a:r>
              <a:rPr lang="ru-RU" sz="2400" b="1" dirty="0" smtClean="0">
                <a:solidFill>
                  <a:schemeClr val="tx1"/>
                </a:solidFill>
                <a:effectLst/>
                <a:latin typeface="Times New Roman" pitchFamily="18" charset="0"/>
                <a:cs typeface="Times New Roman" pitchFamily="18" charset="0"/>
              </a:rPr>
              <a:t>асходы дорожного фонда в 202</a:t>
            </a:r>
            <a:r>
              <a:rPr lang="ru-RU" sz="2400" dirty="0">
                <a:solidFill>
                  <a:schemeClr val="tx1"/>
                </a:solidFill>
                <a:effectLst/>
                <a:latin typeface="Times New Roman" pitchFamily="18" charset="0"/>
                <a:cs typeface="Times New Roman" pitchFamily="18" charset="0"/>
              </a:rPr>
              <a:t>3</a:t>
            </a:r>
            <a:r>
              <a:rPr lang="ru-RU" sz="2400" b="1" dirty="0" smtClean="0">
                <a:solidFill>
                  <a:schemeClr val="tx1"/>
                </a:solidFill>
                <a:effectLst/>
                <a:latin typeface="Times New Roman" pitchFamily="18" charset="0"/>
                <a:cs typeface="Times New Roman" pitchFamily="18" charset="0"/>
              </a:rPr>
              <a:t> - 202</a:t>
            </a:r>
            <a:r>
              <a:rPr lang="ru-RU" sz="2400" dirty="0">
                <a:solidFill>
                  <a:schemeClr val="tx1"/>
                </a:solidFill>
                <a:effectLst/>
                <a:latin typeface="Times New Roman" pitchFamily="18" charset="0"/>
                <a:cs typeface="Times New Roman" pitchFamily="18" charset="0"/>
              </a:rPr>
              <a:t>5</a:t>
            </a:r>
            <a:r>
              <a:rPr lang="ru-RU" sz="2400" b="1" dirty="0" smtClean="0">
                <a:solidFill>
                  <a:schemeClr val="tx1"/>
                </a:solidFill>
                <a:effectLst/>
                <a:latin typeface="Times New Roman" pitchFamily="18" charset="0"/>
                <a:cs typeface="Times New Roman" pitchFamily="18" charset="0"/>
              </a:rPr>
              <a:t> годах</a:t>
            </a:r>
            <a:endParaRPr lang="ru-RU" sz="2400" dirty="0">
              <a:solidFill>
                <a:schemeClr val="tx1"/>
              </a:solidFill>
              <a:effectLst/>
              <a:latin typeface="Times New Roman" pitchFamily="18" charset="0"/>
              <a:cs typeface="Times New Roman" pitchFamily="18" charset="0"/>
            </a:endParaRPr>
          </a:p>
        </p:txBody>
      </p:sp>
      <p:sp>
        <p:nvSpPr>
          <p:cNvPr id="3" name="Содержимое 2"/>
          <p:cNvSpPr>
            <a:spLocks noGrp="1"/>
          </p:cNvSpPr>
          <p:nvPr>
            <p:ph sz="quarter" idx="13"/>
          </p:nvPr>
        </p:nvSpPr>
        <p:spPr>
          <a:xfrm>
            <a:off x="304800" y="962025"/>
            <a:ext cx="8686800" cy="5867400"/>
          </a:xfrm>
          <a:noFill/>
          <a:effectLst/>
          <a:scene3d>
            <a:camera prst="orthographicFront"/>
            <a:lightRig rig="threePt" dir="t"/>
          </a:scene3d>
          <a:sp3d>
            <a:bevelT/>
          </a:sp3d>
        </p:spPr>
        <p:txBody>
          <a:bodyPr/>
          <a:lstStyle/>
          <a:p>
            <a:pPr marL="0" indent="747713" algn="ctr">
              <a:buNone/>
            </a:pPr>
            <a:r>
              <a:rPr lang="ru-RU" sz="2000" dirty="0" smtClean="0">
                <a:solidFill>
                  <a:schemeClr val="tx1"/>
                </a:solidFill>
                <a:latin typeface="Times New Roman" pitchFamily="18" charset="0"/>
                <a:cs typeface="Times New Roman" pitchFamily="18" charset="0"/>
              </a:rPr>
              <a:t>Прогнозный объем расходов дорожного фонда </a:t>
            </a:r>
          </a:p>
          <a:p>
            <a:pPr algn="ctr"/>
            <a:r>
              <a:rPr lang="ru-RU" sz="2000" b="1" u="sng" dirty="0" smtClean="0">
                <a:solidFill>
                  <a:schemeClr val="tx1"/>
                </a:solidFill>
                <a:latin typeface="Times New Roman" pitchFamily="18" charset="0"/>
                <a:cs typeface="Times New Roman" pitchFamily="18" charset="0"/>
              </a:rPr>
              <a:t>89 317,2 тыс</a:t>
            </a:r>
            <a:r>
              <a:rPr lang="ru-RU" sz="2000" b="1" u="sng" dirty="0">
                <a:solidFill>
                  <a:schemeClr val="tx1"/>
                </a:solidFill>
                <a:latin typeface="Times New Roman" pitchFamily="18" charset="0"/>
                <a:cs typeface="Times New Roman" pitchFamily="18" charset="0"/>
              </a:rPr>
              <a:t>. рублей в 2023 году</a:t>
            </a:r>
          </a:p>
          <a:p>
            <a:pPr algn="ctr"/>
            <a:r>
              <a:rPr lang="en-US" sz="2000" b="1" u="sng" dirty="0">
                <a:solidFill>
                  <a:schemeClr val="tx1"/>
                </a:solidFill>
                <a:latin typeface="Times New Roman" pitchFamily="18" charset="0"/>
                <a:cs typeface="Times New Roman" pitchFamily="18" charset="0"/>
              </a:rPr>
              <a:t> </a:t>
            </a:r>
            <a:r>
              <a:rPr lang="ru-RU" sz="2000" b="1" u="sng" dirty="0" smtClean="0">
                <a:solidFill>
                  <a:schemeClr val="tx1"/>
                </a:solidFill>
                <a:latin typeface="Times New Roman" pitchFamily="18" charset="0"/>
                <a:cs typeface="Times New Roman" pitchFamily="18" charset="0"/>
              </a:rPr>
              <a:t>73 053,0 тыс</a:t>
            </a:r>
            <a:r>
              <a:rPr lang="ru-RU" sz="2000" b="1" u="sng" dirty="0">
                <a:solidFill>
                  <a:schemeClr val="tx1"/>
                </a:solidFill>
                <a:latin typeface="Times New Roman" pitchFamily="18" charset="0"/>
                <a:cs typeface="Times New Roman" pitchFamily="18" charset="0"/>
              </a:rPr>
              <a:t>. рублей в 2024 году</a:t>
            </a:r>
          </a:p>
          <a:p>
            <a:pPr algn="ctr"/>
            <a:r>
              <a:rPr lang="ru-RU" sz="2000" b="1" u="sng" dirty="0" smtClean="0">
                <a:solidFill>
                  <a:schemeClr val="tx1"/>
                </a:solidFill>
                <a:latin typeface="Times New Roman" pitchFamily="18" charset="0"/>
                <a:cs typeface="Times New Roman" pitchFamily="18" charset="0"/>
              </a:rPr>
              <a:t>74 585,6 тыс</a:t>
            </a:r>
            <a:r>
              <a:rPr lang="ru-RU" sz="2000" b="1" u="sng" dirty="0">
                <a:solidFill>
                  <a:schemeClr val="tx1"/>
                </a:solidFill>
                <a:latin typeface="Times New Roman" pitchFamily="18" charset="0"/>
                <a:cs typeface="Times New Roman" pitchFamily="18" charset="0"/>
              </a:rPr>
              <a:t>. рублей в 2025 </a:t>
            </a:r>
            <a:r>
              <a:rPr lang="ru-RU" sz="2000" b="1" u="sng" dirty="0" smtClean="0">
                <a:solidFill>
                  <a:schemeClr val="tx1"/>
                </a:solidFill>
                <a:latin typeface="Times New Roman" pitchFamily="18" charset="0"/>
                <a:cs typeface="Times New Roman" pitchFamily="18" charset="0"/>
              </a:rPr>
              <a:t>году</a:t>
            </a:r>
          </a:p>
          <a:p>
            <a:pPr marL="45720" indent="0" algn="ctr">
              <a:buNone/>
            </a:pPr>
            <a:r>
              <a:rPr lang="ru-RU" sz="1800" dirty="0" smtClean="0">
                <a:solidFill>
                  <a:schemeClr val="tx1"/>
                </a:solidFill>
                <a:latin typeface="Times New Roman" pitchFamily="18" charset="0"/>
                <a:cs typeface="Times New Roman" pitchFamily="18" charset="0"/>
              </a:rPr>
              <a:t>(Формируется за счет доходов от поступления акцизов на нефтепродукты и межбюджетных субсидий из бюджета УР).</a:t>
            </a:r>
          </a:p>
          <a:p>
            <a:pPr marL="0" indent="747713" algn="ctr">
              <a:buNone/>
            </a:pPr>
            <a:endParaRPr lang="ru-RU" sz="1800" dirty="0" smtClean="0">
              <a:solidFill>
                <a:schemeClr val="tx1"/>
              </a:solidFill>
              <a:latin typeface="Times New Roman" pitchFamily="18" charset="0"/>
              <a:cs typeface="Times New Roman" pitchFamily="18" charset="0"/>
            </a:endParaRPr>
          </a:p>
          <a:p>
            <a:pPr marL="0" indent="747713" algn="ctr">
              <a:buNone/>
            </a:pPr>
            <a:r>
              <a:rPr lang="ru-RU" sz="2000" dirty="0" smtClean="0">
                <a:solidFill>
                  <a:schemeClr val="tx1"/>
                </a:solidFill>
                <a:latin typeface="Times New Roman" pitchFamily="18" charset="0"/>
                <a:cs typeface="Times New Roman" pitchFamily="18" charset="0"/>
              </a:rPr>
              <a:t>Средства дорожного фонда планируется расходовать на:</a:t>
            </a:r>
          </a:p>
          <a:p>
            <a:pPr marL="0" indent="747713" algn="ctr">
              <a:buNone/>
            </a:pPr>
            <a:endParaRPr lang="ru-RU" sz="2000" dirty="0" smtClean="0">
              <a:solidFill>
                <a:schemeClr val="tx1"/>
              </a:solidFill>
              <a:latin typeface="Times New Roman" pitchFamily="18" charset="0"/>
              <a:cs typeface="Times New Roman" pitchFamily="18" charset="0"/>
            </a:endParaRPr>
          </a:p>
          <a:p>
            <a:pPr marL="0" indent="747713" algn="ctr">
              <a:buNone/>
            </a:pPr>
            <a:endParaRPr lang="ru-RU" sz="2400" b="1" u="sng" dirty="0">
              <a:latin typeface="Times New Roman" pitchFamily="18" charset="0"/>
              <a:cs typeface="Times New Roman" pitchFamily="18" charset="0"/>
            </a:endParaRPr>
          </a:p>
        </p:txBody>
      </p:sp>
      <p:sp>
        <p:nvSpPr>
          <p:cNvPr id="5" name="Скругленный прямоугольник 4"/>
          <p:cNvSpPr/>
          <p:nvPr/>
        </p:nvSpPr>
        <p:spPr>
          <a:xfrm>
            <a:off x="457200" y="3505200"/>
            <a:ext cx="8305800" cy="2743200"/>
          </a:xfrm>
          <a:prstGeom prst="roundRect">
            <a:avLst/>
          </a:prstGeom>
          <a:no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400" dirty="0" smtClean="0">
              <a:solidFill>
                <a:schemeClr val="tx1"/>
              </a:solidFill>
              <a:latin typeface="Times New Roman" pitchFamily="18" charset="0"/>
              <a:cs typeface="Times New Roman" pitchFamily="18" charset="0"/>
            </a:endParaRPr>
          </a:p>
          <a:p>
            <a:endParaRPr lang="ru-RU" sz="1400" dirty="0" smtClean="0">
              <a:solidFill>
                <a:schemeClr val="tx1"/>
              </a:solidFill>
              <a:latin typeface="Times New Roman" pitchFamily="18" charset="0"/>
              <a:cs typeface="Times New Roman" pitchFamily="18" charset="0"/>
            </a:endParaRPr>
          </a:p>
          <a:p>
            <a:endParaRPr lang="ru-RU" sz="1400" dirty="0">
              <a:solidFill>
                <a:schemeClr val="tx1"/>
              </a:solidFill>
              <a:latin typeface="Times New Roman" pitchFamily="18" charset="0"/>
              <a:cs typeface="Times New Roman" pitchFamily="18" charset="0"/>
            </a:endParaRPr>
          </a:p>
          <a:p>
            <a:endParaRPr lang="ru-RU" sz="1400" dirty="0" smtClean="0">
              <a:solidFill>
                <a:schemeClr val="tx1"/>
              </a:solidFill>
              <a:latin typeface="Times New Roman" pitchFamily="18" charset="0"/>
              <a:cs typeface="Times New Roman" pitchFamily="18" charset="0"/>
            </a:endParaRPr>
          </a:p>
          <a:p>
            <a:r>
              <a:rPr lang="ru-RU" sz="1400" dirty="0" smtClean="0">
                <a:solidFill>
                  <a:schemeClr val="tx1"/>
                </a:solidFill>
                <a:latin typeface="Times New Roman" pitchFamily="18" charset="0"/>
                <a:cs typeface="Times New Roman" pitchFamily="18" charset="0"/>
              </a:rPr>
              <a:t>-</a:t>
            </a:r>
            <a:r>
              <a:rPr lang="ru-RU" sz="1400" dirty="0">
                <a:latin typeface="Times New Roman"/>
                <a:ea typeface="Times New Roman"/>
              </a:rPr>
              <a:t>содержание и ремонт автомобильных дорог общего пользования  местного значения, находящихся в границах муниципального образования </a:t>
            </a:r>
            <a:r>
              <a:rPr lang="ru-RU" sz="1400" dirty="0" smtClean="0">
                <a:latin typeface="Times New Roman"/>
                <a:ea typeface="Times New Roman"/>
              </a:rPr>
              <a:t>«Муниципальный округ </a:t>
            </a:r>
            <a:r>
              <a:rPr lang="ru-RU" sz="1400" dirty="0" err="1" smtClean="0">
                <a:latin typeface="Times New Roman"/>
                <a:ea typeface="Times New Roman"/>
              </a:rPr>
              <a:t>Малопургинский</a:t>
            </a:r>
            <a:r>
              <a:rPr lang="ru-RU" sz="1400" dirty="0" smtClean="0">
                <a:latin typeface="Times New Roman"/>
                <a:ea typeface="Times New Roman"/>
              </a:rPr>
              <a:t> район Удмуртской Республики»</a:t>
            </a:r>
            <a:r>
              <a:rPr lang="ru-RU" sz="1400" dirty="0" smtClean="0">
                <a:solidFill>
                  <a:schemeClr val="tx1"/>
                </a:solidFill>
                <a:latin typeface="Times New Roman" pitchFamily="18" charset="0"/>
                <a:cs typeface="Times New Roman" pitchFamily="18" charset="0"/>
              </a:rPr>
              <a:t>;</a:t>
            </a:r>
          </a:p>
          <a:p>
            <a:r>
              <a:rPr lang="ru-RU" sz="1400" dirty="0" smtClean="0">
                <a:solidFill>
                  <a:schemeClr val="tx1"/>
                </a:solidFill>
                <a:latin typeface="Times New Roman" pitchFamily="18" charset="0"/>
                <a:cs typeface="Times New Roman" pitchFamily="18" charset="0"/>
              </a:rPr>
              <a:t>-</a:t>
            </a:r>
            <a:r>
              <a:rPr lang="ru-RU" sz="1400" dirty="0">
                <a:latin typeface="Times New Roman"/>
                <a:ea typeface="Times New Roman"/>
              </a:rPr>
              <a:t>освещение улично-дорожной </a:t>
            </a:r>
            <a:r>
              <a:rPr lang="ru-RU" sz="1400" dirty="0" smtClean="0">
                <a:latin typeface="Times New Roman"/>
                <a:ea typeface="Times New Roman"/>
              </a:rPr>
              <a:t>сети;</a:t>
            </a:r>
          </a:p>
          <a:p>
            <a:pPr lvl="0" algn="just">
              <a:spcAft>
                <a:spcPts val="0"/>
              </a:spcAft>
            </a:pPr>
            <a:r>
              <a:rPr lang="ru-RU" sz="1400" dirty="0" smtClean="0">
                <a:solidFill>
                  <a:schemeClr val="tx1"/>
                </a:solidFill>
                <a:latin typeface="Times New Roman"/>
                <a:cs typeface="Times New Roman" pitchFamily="18" charset="0"/>
              </a:rPr>
              <a:t>-</a:t>
            </a:r>
            <a:r>
              <a:rPr lang="ru-RU" sz="1400" dirty="0">
                <a:latin typeface="Times New Roman"/>
                <a:ea typeface="Times New Roman"/>
              </a:rPr>
              <a:t>реконструкция, капитальный ремонт  и ремонт автомобильных дорог общего пользования  местного значения</a:t>
            </a:r>
            <a:r>
              <a:rPr lang="ru-RU" sz="1400" dirty="0" smtClean="0">
                <a:latin typeface="Times New Roman"/>
                <a:ea typeface="Times New Roman"/>
              </a:rPr>
              <a:t>;</a:t>
            </a:r>
          </a:p>
          <a:p>
            <a:pPr lvl="0" algn="just">
              <a:spcAft>
                <a:spcPts val="0"/>
              </a:spcAft>
            </a:pPr>
            <a:r>
              <a:rPr lang="ru-RU" sz="1400" dirty="0" smtClean="0">
                <a:latin typeface="Times New Roman"/>
                <a:ea typeface="Times New Roman"/>
              </a:rPr>
              <a:t>-</a:t>
            </a:r>
            <a:r>
              <a:rPr lang="ru-RU" sz="1400" dirty="0">
                <a:latin typeface="Times New Roman"/>
                <a:ea typeface="Times New Roman"/>
              </a:rPr>
              <a:t>сохранение жизни и здоровья граждан,  создание  безопасных условий для движения на автомобильных дорогах и улицах муниципальных образований</a:t>
            </a:r>
            <a:r>
              <a:rPr lang="ru-RU" sz="1400" dirty="0" smtClean="0">
                <a:latin typeface="Times New Roman"/>
                <a:ea typeface="Times New Roman"/>
              </a:rPr>
              <a:t>;</a:t>
            </a:r>
          </a:p>
          <a:p>
            <a:pPr lvl="0" algn="just">
              <a:spcAft>
                <a:spcPts val="0"/>
              </a:spcAft>
            </a:pPr>
            <a:r>
              <a:rPr lang="ru-RU" sz="1400" dirty="0" smtClean="0">
                <a:latin typeface="Times New Roman"/>
                <a:ea typeface="Times New Roman"/>
              </a:rPr>
              <a:t>-</a:t>
            </a:r>
            <a:r>
              <a:rPr lang="ru-RU" sz="1400" dirty="0">
                <a:latin typeface="Times New Roman"/>
                <a:ea typeface="Times New Roman"/>
              </a:rPr>
              <a:t>содержание дорог, по которым проходят маршруты школьных </a:t>
            </a:r>
            <a:r>
              <a:rPr lang="ru-RU" sz="1400" dirty="0" smtClean="0">
                <a:latin typeface="Times New Roman"/>
                <a:ea typeface="Times New Roman"/>
              </a:rPr>
              <a:t>автобусов.</a:t>
            </a:r>
            <a:endParaRPr lang="ru-RU" sz="1400" dirty="0">
              <a:latin typeface="Times New Roman"/>
              <a:ea typeface="Times New Roman"/>
            </a:endParaRPr>
          </a:p>
          <a:p>
            <a:pPr lvl="0" algn="just">
              <a:spcAft>
                <a:spcPts val="0"/>
              </a:spcAft>
            </a:pPr>
            <a:endParaRPr lang="ru-RU" sz="1200" dirty="0" smtClean="0">
              <a:latin typeface="Times New Roman"/>
              <a:ea typeface="Times New Roman"/>
            </a:endParaRPr>
          </a:p>
          <a:p>
            <a:endParaRPr lang="ru-RU" sz="1400" dirty="0" smtClean="0">
              <a:solidFill>
                <a:schemeClr val="tx1"/>
              </a:solidFill>
              <a:latin typeface="Times New Roman" pitchFamily="18" charset="0"/>
              <a:cs typeface="Times New Roman" pitchFamily="18" charset="0"/>
            </a:endParaRPr>
          </a:p>
          <a:p>
            <a:endParaRPr lang="ru-RU" dirty="0"/>
          </a:p>
        </p:txBody>
      </p:sp>
      <p:pic>
        <p:nvPicPr>
          <p:cNvPr id="6"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marL="0" indent="0" algn="ctr">
              <a:buNone/>
            </a:pPr>
            <a:r>
              <a:rPr lang="ru-RU" sz="3200" b="1" dirty="0" smtClean="0">
                <a:solidFill>
                  <a:schemeClr val="tx1"/>
                </a:solidFill>
                <a:effectLst/>
                <a:latin typeface="Times New Roman" panose="02020603050405020304" pitchFamily="18" charset="0"/>
                <a:cs typeface="Times New Roman" panose="02020603050405020304" pitchFamily="18" charset="0"/>
              </a:rPr>
              <a:t>Азбука бюджета</a:t>
            </a:r>
            <a:endParaRPr lang="ru-RU" sz="3200" b="1" dirty="0">
              <a:solidFill>
                <a:schemeClr val="tx1"/>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228600" y="1231900"/>
            <a:ext cx="8686800" cy="5397500"/>
          </a:xfrm>
        </p:spPr>
        <p:txBody>
          <a:bodyPr>
            <a:normAutofit fontScale="92500" lnSpcReduction="10000"/>
          </a:bodyPr>
          <a:lstStyle/>
          <a:p>
            <a:pPr>
              <a:buClrTx/>
            </a:pPr>
            <a:r>
              <a:rPr lang="ru-RU" sz="2000" b="1" u="sng" dirty="0" smtClean="0">
                <a:solidFill>
                  <a:srgbClr val="FF0000"/>
                </a:solidFill>
              </a:rPr>
              <a:t>Бюджет муниципального образования </a:t>
            </a:r>
            <a:r>
              <a:rPr lang="ru-RU" sz="2000" dirty="0" smtClean="0">
                <a:solidFill>
                  <a:schemeClr val="tx1"/>
                </a:solidFill>
              </a:rPr>
              <a:t>– фонд денежных средств, предназначенный для финансирования функций, отнесенных к предметам ведения местного самоуправления</a:t>
            </a:r>
            <a:endParaRPr lang="ru-RU" sz="2000" dirty="0">
              <a:solidFill>
                <a:schemeClr val="tx1"/>
              </a:solidFill>
            </a:endParaRPr>
          </a:p>
          <a:p>
            <a:pPr>
              <a:buClrTx/>
            </a:pPr>
            <a:r>
              <a:rPr lang="ru-RU" sz="2000" b="1" u="sng" dirty="0" smtClean="0">
                <a:solidFill>
                  <a:srgbClr val="FF0000"/>
                </a:solidFill>
              </a:rPr>
              <a:t>Муниципальный долг </a:t>
            </a:r>
            <a:r>
              <a:rPr lang="ru-RU" sz="2000" dirty="0" smtClean="0">
                <a:solidFill>
                  <a:schemeClr val="tx1"/>
                </a:solidFill>
              </a:rPr>
              <a:t>– обязательства государства (района) по полученным кредитам, предоставленным гарантиям перед кредиторами по обязательствам заемщиков</a:t>
            </a:r>
          </a:p>
          <a:p>
            <a:pPr>
              <a:buClrTx/>
            </a:pPr>
            <a:r>
              <a:rPr lang="ru-RU" sz="2000" b="1" u="sng" dirty="0">
                <a:solidFill>
                  <a:srgbClr val="FF0000"/>
                </a:solidFill>
              </a:rPr>
              <a:t>Муниципальное учреждение </a:t>
            </a:r>
            <a:r>
              <a:rPr lang="ru-RU" sz="2000" dirty="0">
                <a:solidFill>
                  <a:schemeClr val="tx1"/>
                </a:solidFill>
              </a:rPr>
              <a:t>—</a:t>
            </a:r>
            <a:r>
              <a:rPr lang="ru-RU" sz="2000" b="1" dirty="0">
                <a:solidFill>
                  <a:schemeClr val="tx1"/>
                </a:solidFill>
              </a:rPr>
              <a:t> </a:t>
            </a:r>
            <a:r>
              <a:rPr lang="ru-RU" sz="2000" dirty="0">
                <a:solidFill>
                  <a:schemeClr val="tx1"/>
                </a:solidFill>
              </a:rPr>
              <a:t>некоммерческая организация, созданная Российской Федерацией, субъектом Российской Федерации или муниципальным образованием для оказания муниципальных</a:t>
            </a:r>
            <a:r>
              <a:rPr lang="ru-RU" sz="2000" b="1" dirty="0">
                <a:solidFill>
                  <a:schemeClr val="tx1"/>
                </a:solidFill>
              </a:rPr>
              <a:t> </a:t>
            </a:r>
            <a:r>
              <a:rPr lang="ru-RU" sz="2000" dirty="0">
                <a:solidFill>
                  <a:schemeClr val="tx1"/>
                </a:solidFill>
              </a:rPr>
              <a:t>услуг, выполнения работ.</a:t>
            </a:r>
          </a:p>
          <a:p>
            <a:pPr>
              <a:buClrTx/>
            </a:pPr>
            <a:r>
              <a:rPr lang="ru-RU" sz="2000" b="1" u="sng" dirty="0">
                <a:solidFill>
                  <a:srgbClr val="FF0000"/>
                </a:solidFill>
              </a:rPr>
              <a:t>Муниципальная программа </a:t>
            </a:r>
            <a:r>
              <a:rPr lang="ru-RU" sz="2000" dirty="0">
                <a:solidFill>
                  <a:schemeClr val="tx1"/>
                </a:solidFill>
              </a:rPr>
              <a:t>— комплекс мероприятий и инструментов муниципальной политики, обеспечивающих в рамках реализации ключевых муниципальных функций достижение приоритетов и целей политики в сфере социально-экономического развития.</a:t>
            </a:r>
          </a:p>
          <a:p>
            <a:pPr>
              <a:buClrTx/>
            </a:pPr>
            <a:r>
              <a:rPr lang="ru-RU" sz="2000" b="1" u="sng" dirty="0">
                <a:solidFill>
                  <a:srgbClr val="FF0000"/>
                </a:solidFill>
              </a:rPr>
              <a:t>Муниципальные услуги (работы) </a:t>
            </a:r>
            <a:r>
              <a:rPr lang="ru-RU" sz="2000" dirty="0">
                <a:solidFill>
                  <a:schemeClr val="tx1"/>
                </a:solidFill>
              </a:rPr>
              <a:t>– работы (услуги),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r>
              <a:rPr lang="ru-RU" sz="2000" dirty="0" smtClean="0">
                <a:solidFill>
                  <a:schemeClr val="tx1"/>
                </a:solidFill>
              </a:rPr>
              <a:t>.</a:t>
            </a:r>
            <a:endParaRPr lang="ru-RU" sz="2000" dirty="0">
              <a:solidFill>
                <a:schemeClr val="tx1"/>
              </a:solidFill>
            </a:endParaRPr>
          </a:p>
        </p:txBody>
      </p:sp>
      <p:pic>
        <p:nvPicPr>
          <p:cNvPr id="4"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0586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250" y="180975"/>
            <a:ext cx="8686800" cy="685799"/>
          </a:xfrm>
          <a:noFill/>
          <a:scene3d>
            <a:camera prst="orthographicFront"/>
            <a:lightRig rig="threePt" dir="t"/>
          </a:scene3d>
          <a:sp3d>
            <a:bevelT/>
          </a:sp3d>
        </p:spPr>
        <p:txBody>
          <a:bodyPr>
            <a:noAutofit/>
          </a:bodyPr>
          <a:lstStyle/>
          <a:p>
            <a:pPr marL="0" indent="0" algn="ctr">
              <a:lnSpc>
                <a:spcPct val="90000"/>
              </a:lnSpc>
              <a:buNone/>
            </a:pPr>
            <a:r>
              <a:rPr lang="ru-RU" sz="2000" b="1" dirty="0" smtClean="0">
                <a:solidFill>
                  <a:schemeClr val="tx1"/>
                </a:solidFill>
                <a:effectLst/>
                <a:latin typeface="Times New Roman" pitchFamily="18" charset="0"/>
                <a:cs typeface="Times New Roman" pitchFamily="18" charset="0"/>
              </a:rPr>
              <a:t>Расходы муниципального образования «Муниципальный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a:t>
            </a:r>
            <a:r>
              <a:rPr lang="ru-RU" sz="2000" dirty="0">
                <a:solidFill>
                  <a:schemeClr val="tx1"/>
                </a:solidFill>
                <a:effectLst/>
                <a:latin typeface="Times New Roman" pitchFamily="18" charset="0"/>
                <a:cs typeface="Times New Roman" pitchFamily="18" charset="0"/>
              </a:rPr>
              <a:t>Р</a:t>
            </a:r>
            <a:r>
              <a:rPr lang="ru-RU" sz="2000" b="1" dirty="0" smtClean="0">
                <a:solidFill>
                  <a:schemeClr val="tx1"/>
                </a:solidFill>
                <a:effectLst/>
                <a:latin typeface="Times New Roman" pitchFamily="18" charset="0"/>
                <a:cs typeface="Times New Roman" pitchFamily="18" charset="0"/>
              </a:rPr>
              <a:t>еспублики»  в 202</a:t>
            </a:r>
            <a:r>
              <a:rPr lang="ru-RU" sz="2000" dirty="0">
                <a:solidFill>
                  <a:schemeClr val="tx1"/>
                </a:solidFill>
                <a:effectLst/>
                <a:latin typeface="Times New Roman" pitchFamily="18" charset="0"/>
                <a:cs typeface="Times New Roman" pitchFamily="18" charset="0"/>
              </a:rPr>
              <a:t>3</a:t>
            </a:r>
            <a:r>
              <a:rPr lang="ru-RU" sz="2000" b="1" dirty="0" smtClean="0">
                <a:solidFill>
                  <a:schemeClr val="tx1"/>
                </a:solidFill>
                <a:effectLst/>
                <a:latin typeface="Times New Roman" pitchFamily="18" charset="0"/>
                <a:cs typeface="Times New Roman" pitchFamily="18" charset="0"/>
              </a:rPr>
              <a:t> году на реализацию муниципальных программ</a:t>
            </a:r>
            <a:endParaRPr lang="ru-RU" sz="2000" b="1" dirty="0">
              <a:solidFill>
                <a:schemeClr val="tx1"/>
              </a:solidFill>
              <a:effectLst/>
              <a:latin typeface="Times New Roman" pitchFamily="18" charset="0"/>
              <a:cs typeface="Times New Roman"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776035121"/>
              </p:ext>
            </p:extLst>
          </p:nvPr>
        </p:nvGraphicFramePr>
        <p:xfrm>
          <a:off x="228600" y="1219200"/>
          <a:ext cx="8686799" cy="5181600"/>
        </p:xfrm>
        <a:graphic>
          <a:graphicData uri="http://schemas.openxmlformats.org/drawingml/2006/table">
            <a:tbl>
              <a:tblPr firstRow="1" bandRow="1">
                <a:tableStyleId>{93296810-A885-4BE3-A3E7-6D5BEEA58F35}</a:tableStyleId>
              </a:tblPr>
              <a:tblGrid>
                <a:gridCol w="1295400"/>
                <a:gridCol w="5562601"/>
                <a:gridCol w="1828798"/>
              </a:tblGrid>
              <a:tr h="511188">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a:t>
                      </a:r>
                    </a:p>
                    <a:p>
                      <a:pPr algn="ctr"/>
                      <a:r>
                        <a:rPr lang="ru-RU" sz="1300" b="1" dirty="0" smtClean="0">
                          <a:solidFill>
                            <a:schemeClr val="tx1"/>
                          </a:solidFill>
                          <a:latin typeface="Times New Roman" pitchFamily="18" charset="0"/>
                          <a:cs typeface="Times New Roman" pitchFamily="18" charset="0"/>
                        </a:rPr>
                        <a:t>программы</a:t>
                      </a:r>
                      <a:endParaRPr lang="ru-RU" sz="13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Наименование программы</a:t>
                      </a:r>
                      <a:endParaRPr lang="ru-RU" sz="13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Сумма (тыс.</a:t>
                      </a:r>
                      <a:r>
                        <a:rPr lang="ru-RU" sz="1300" baseline="0" dirty="0" smtClean="0">
                          <a:solidFill>
                            <a:schemeClr val="tx1"/>
                          </a:solidFill>
                          <a:latin typeface="Times New Roman" panose="02020603050405020304" pitchFamily="18" charset="0"/>
                          <a:cs typeface="Times New Roman" panose="02020603050405020304" pitchFamily="18" charset="0"/>
                        </a:rPr>
                        <a:t> руб.)</a:t>
                      </a:r>
                      <a:endParaRPr lang="ru-RU" sz="13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383391">
                <a:tc>
                  <a:txBody>
                    <a:bodyPr/>
                    <a:lstStyle/>
                    <a:p>
                      <a:endParaRPr lang="ru-RU" sz="13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anose="02020603050405020304" pitchFamily="18" charset="0"/>
                          <a:cs typeface="Times New Roman" panose="02020603050405020304" pitchFamily="18" charset="0"/>
                        </a:rPr>
                        <a:t>Всего</a:t>
                      </a:r>
                      <a:r>
                        <a:rPr lang="ru-RU" sz="1300" b="1" baseline="0" dirty="0" smtClean="0">
                          <a:latin typeface="Times New Roman" panose="02020603050405020304" pitchFamily="18" charset="0"/>
                          <a:cs typeface="Times New Roman" panose="02020603050405020304" pitchFamily="18" charset="0"/>
                        </a:rPr>
                        <a:t> расходов на реализацию программ</a:t>
                      </a:r>
                      <a:endParaRPr lang="ru-RU" sz="13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i="0" dirty="0" smtClean="0">
                          <a:latin typeface="Times New Roman" pitchFamily="18" charset="0"/>
                          <a:cs typeface="Times New Roman" pitchFamily="18" charset="0"/>
                        </a:rPr>
                        <a:t>1 397</a:t>
                      </a:r>
                      <a:r>
                        <a:rPr lang="ru-RU" sz="1300" b="1" i="0" baseline="0" dirty="0" smtClean="0">
                          <a:latin typeface="Times New Roman" pitchFamily="18" charset="0"/>
                          <a:cs typeface="Times New Roman" pitchFamily="18" charset="0"/>
                        </a:rPr>
                        <a:t> 450,2</a:t>
                      </a:r>
                      <a:endParaRPr lang="ru-RU" sz="1300" b="1" i="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710">
                <a:tc>
                  <a:txBody>
                    <a:bodyPr/>
                    <a:lstStyle/>
                    <a:p>
                      <a:pPr algn="ctr"/>
                      <a:r>
                        <a:rPr lang="ru-RU" sz="1300" b="1" dirty="0" smtClean="0">
                          <a:latin typeface="Times New Roman" panose="02020603050405020304" pitchFamily="18" charset="0"/>
                          <a:cs typeface="Times New Roman" panose="02020603050405020304" pitchFamily="18" charset="0"/>
                        </a:rPr>
                        <a:t>1</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Развитие образования и воспитания в муниципальном образовании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798 746,3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1881">
                <a:tc>
                  <a:txBody>
                    <a:bodyPr/>
                    <a:lstStyle/>
                    <a:p>
                      <a:pPr algn="ctr"/>
                      <a:r>
                        <a:rPr lang="ru-RU" sz="1300" b="1" dirty="0" smtClean="0">
                          <a:latin typeface="Times New Roman" panose="02020603050405020304" pitchFamily="18" charset="0"/>
                          <a:cs typeface="Times New Roman" panose="02020603050405020304" pitchFamily="18" charset="0"/>
                        </a:rPr>
                        <a:t>2</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Охрана  здоровья и формирование здорового образа жизни населения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5 616,0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755">
                <a:tc>
                  <a:txBody>
                    <a:bodyPr/>
                    <a:lstStyle/>
                    <a:p>
                      <a:pPr algn="ctr"/>
                      <a:r>
                        <a:rPr lang="ru-RU" sz="1300" b="1" dirty="0" smtClean="0">
                          <a:latin typeface="Times New Roman" panose="02020603050405020304" pitchFamily="18" charset="0"/>
                          <a:cs typeface="Times New Roman" panose="02020603050405020304" pitchFamily="18" charset="0"/>
                        </a:rPr>
                        <a:t>3</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Развитие культуры  в </a:t>
                      </a:r>
                      <a:r>
                        <a:rPr lang="ru-RU" sz="1300" u="none" strike="noStrike" dirty="0" err="1" smtClean="0">
                          <a:effectLst/>
                          <a:latin typeface="Times New Roman" panose="02020603050405020304" pitchFamily="18" charset="0"/>
                          <a:cs typeface="Times New Roman" panose="02020603050405020304" pitchFamily="18" charset="0"/>
                        </a:rPr>
                        <a:t>Малопургинском</a:t>
                      </a:r>
                      <a:r>
                        <a:rPr lang="ru-RU" sz="1300" u="none" strike="noStrike" dirty="0" smtClean="0">
                          <a:effectLst/>
                          <a:latin typeface="Times New Roman" panose="02020603050405020304" pitchFamily="18" charset="0"/>
                          <a:cs typeface="Times New Roman" panose="02020603050405020304" pitchFamily="18" charset="0"/>
                        </a:rPr>
                        <a:t> районе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103 310,6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3977">
                <a:tc>
                  <a:txBody>
                    <a:bodyPr/>
                    <a:lstStyle/>
                    <a:p>
                      <a:pPr algn="ctr"/>
                      <a:r>
                        <a:rPr lang="ru-RU" sz="1300" b="1" dirty="0" smtClean="0">
                          <a:latin typeface="Times New Roman" panose="02020603050405020304" pitchFamily="18" charset="0"/>
                          <a:cs typeface="Times New Roman" panose="02020603050405020304" pitchFamily="18" charset="0"/>
                        </a:rPr>
                        <a:t>4</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Социальная активность и поддержка  населения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17 171,4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695">
                <a:tc>
                  <a:txBody>
                    <a:bodyPr/>
                    <a:lstStyle/>
                    <a:p>
                      <a:pPr algn="ctr"/>
                      <a:r>
                        <a:rPr lang="ru-RU" sz="1300" b="1" dirty="0" smtClean="0">
                          <a:latin typeface="Times New Roman" panose="02020603050405020304" pitchFamily="18" charset="0"/>
                          <a:cs typeface="Times New Roman" panose="02020603050405020304" pitchFamily="18" charset="0"/>
                        </a:rPr>
                        <a:t>5</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Создание условий для устойчивого экономического развития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4 657,1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158">
                <a:tc>
                  <a:txBody>
                    <a:bodyPr/>
                    <a:lstStyle/>
                    <a:p>
                      <a:pPr algn="ctr"/>
                      <a:r>
                        <a:rPr lang="ru-RU" sz="1300" b="1" dirty="0" smtClean="0">
                          <a:latin typeface="Times New Roman" panose="02020603050405020304" pitchFamily="18" charset="0"/>
                          <a:cs typeface="Times New Roman" panose="02020603050405020304" pitchFamily="18" charset="0"/>
                        </a:rPr>
                        <a:t>6</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Обеспечение  безопасности на территории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12 425,5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845">
                <a:tc>
                  <a:txBody>
                    <a:bodyPr/>
                    <a:lstStyle/>
                    <a:p>
                      <a:pPr algn="ctr"/>
                      <a:r>
                        <a:rPr lang="ru-RU" sz="1300" b="1" dirty="0" smtClean="0">
                          <a:latin typeface="Times New Roman" panose="02020603050405020304" pitchFamily="18" charset="0"/>
                          <a:cs typeface="Times New Roman" panose="02020603050405020304" pitchFamily="18" charset="0"/>
                        </a:rPr>
                        <a:t>7</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lnSpc>
                          <a:spcPct val="80000"/>
                        </a:lnSpc>
                      </a:pPr>
                      <a:r>
                        <a:rPr lang="ru-RU" sz="1300" u="none" strike="noStrike" dirty="0" smtClean="0">
                          <a:effectLst/>
                          <a:latin typeface="Times New Roman" panose="02020603050405020304" pitchFamily="18" charset="0"/>
                          <a:cs typeface="Times New Roman" panose="02020603050405020304" pitchFamily="18" charset="0"/>
                        </a:rPr>
                        <a:t>Муниципальное  хозяйство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304 600,0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0694" y="212725"/>
            <a:ext cx="8520906" cy="990600"/>
          </a:xfrm>
          <a:noFill/>
          <a:scene3d>
            <a:camera prst="orthographicFront"/>
            <a:lightRig rig="threePt" dir="t"/>
          </a:scene3d>
          <a:sp3d>
            <a:bevelT/>
          </a:sp3d>
        </p:spPr>
        <p:txBody>
          <a:bodyPr>
            <a:noAutofit/>
          </a:bodyPr>
          <a:lstStyle/>
          <a:p>
            <a:pPr marL="0" indent="0" algn="ctr">
              <a:buNone/>
            </a:pPr>
            <a:r>
              <a:rPr lang="ru-RU" sz="2000" b="1" dirty="0">
                <a:solidFill>
                  <a:schemeClr val="tx1"/>
                </a:solidFill>
                <a:effectLst/>
                <a:latin typeface="Times New Roman" pitchFamily="18" charset="0"/>
                <a:cs typeface="Times New Roman" pitchFamily="18" charset="0"/>
              </a:rPr>
              <a:t>Расходы муниципального образования </a:t>
            </a:r>
            <a:r>
              <a:rPr lang="ru-RU" sz="2000" b="1" dirty="0" smtClean="0">
                <a:solidFill>
                  <a:schemeClr val="tx1"/>
                </a:solidFill>
                <a:effectLst/>
                <a:latin typeface="Times New Roman" pitchFamily="18" charset="0"/>
                <a:cs typeface="Times New Roman" pitchFamily="18" charset="0"/>
              </a:rPr>
              <a:t>«Муниципальный округ </a:t>
            </a:r>
            <a:r>
              <a:rPr lang="ru-RU" sz="2000" b="1" dirty="0" err="1" smtClean="0">
                <a:solidFill>
                  <a:schemeClr val="tx1"/>
                </a:solidFill>
                <a:effectLst/>
                <a:latin typeface="Times New Roman" pitchFamily="18" charset="0"/>
                <a:cs typeface="Times New Roman" pitchFamily="18" charset="0"/>
              </a:rPr>
              <a:t>Малопургинский</a:t>
            </a:r>
            <a:r>
              <a:rPr lang="ru-RU" sz="2000" b="1" dirty="0" smtClean="0">
                <a:solidFill>
                  <a:schemeClr val="tx1"/>
                </a:solidFill>
                <a:effectLst/>
                <a:latin typeface="Times New Roman" pitchFamily="18" charset="0"/>
                <a:cs typeface="Times New Roman" pitchFamily="18" charset="0"/>
              </a:rPr>
              <a:t>  район Удмуртской республики»  </a:t>
            </a:r>
            <a:r>
              <a:rPr lang="ru-RU" sz="2000" b="1" dirty="0">
                <a:solidFill>
                  <a:schemeClr val="tx1"/>
                </a:solidFill>
                <a:effectLst/>
                <a:latin typeface="Times New Roman" pitchFamily="18" charset="0"/>
                <a:cs typeface="Times New Roman" pitchFamily="18" charset="0"/>
              </a:rPr>
              <a:t>в </a:t>
            </a:r>
            <a:r>
              <a:rPr lang="ru-RU" sz="2000" b="1" dirty="0" smtClean="0">
                <a:solidFill>
                  <a:schemeClr val="tx1"/>
                </a:solidFill>
                <a:effectLst/>
                <a:latin typeface="Times New Roman" pitchFamily="18" charset="0"/>
                <a:cs typeface="Times New Roman" pitchFamily="18" charset="0"/>
              </a:rPr>
              <a:t>202</a:t>
            </a:r>
            <a:r>
              <a:rPr lang="ru-RU" sz="2000" dirty="0" smtClean="0">
                <a:solidFill>
                  <a:schemeClr val="tx1"/>
                </a:solidFill>
                <a:effectLst/>
                <a:latin typeface="Times New Roman" pitchFamily="18" charset="0"/>
                <a:cs typeface="Times New Roman" pitchFamily="18" charset="0"/>
              </a:rPr>
              <a:t>3 </a:t>
            </a:r>
            <a:r>
              <a:rPr lang="ru-RU" sz="2000" b="1" dirty="0" smtClean="0">
                <a:solidFill>
                  <a:schemeClr val="tx1"/>
                </a:solidFill>
                <a:effectLst/>
                <a:latin typeface="Times New Roman" pitchFamily="18" charset="0"/>
                <a:cs typeface="Times New Roman" pitchFamily="18" charset="0"/>
              </a:rPr>
              <a:t> </a:t>
            </a:r>
            <a:r>
              <a:rPr lang="ru-RU" sz="2000" b="1" dirty="0">
                <a:solidFill>
                  <a:schemeClr val="tx1"/>
                </a:solidFill>
                <a:effectLst/>
                <a:latin typeface="Times New Roman" pitchFamily="18" charset="0"/>
                <a:cs typeface="Times New Roman" pitchFamily="18" charset="0"/>
              </a:rPr>
              <a:t>году на реализацию муниципальных программ </a:t>
            </a:r>
            <a:r>
              <a:rPr lang="ru-RU" sz="2000" b="1" dirty="0" smtClean="0">
                <a:solidFill>
                  <a:schemeClr val="tx1"/>
                </a:solidFill>
                <a:effectLst/>
                <a:latin typeface="Times New Roman" pitchFamily="18" charset="0"/>
                <a:cs typeface="Times New Roman" pitchFamily="18" charset="0"/>
              </a:rPr>
              <a:t>(продолжение) </a:t>
            </a:r>
            <a:endParaRPr lang="ru-RU" sz="2000" dirty="0">
              <a:solidFill>
                <a:schemeClr val="tx1"/>
              </a:solidFill>
              <a:effectLst/>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2642879604"/>
              </p:ext>
            </p:extLst>
          </p:nvPr>
        </p:nvGraphicFramePr>
        <p:xfrm>
          <a:off x="152400" y="1295401"/>
          <a:ext cx="8610600" cy="5344081"/>
        </p:xfrm>
        <a:graphic>
          <a:graphicData uri="http://schemas.openxmlformats.org/drawingml/2006/table">
            <a:tbl>
              <a:tblPr firstRow="1" bandRow="1">
                <a:tableStyleId>{93296810-A885-4BE3-A3E7-6D5BEEA58F35}</a:tableStyleId>
              </a:tblPr>
              <a:tblGrid>
                <a:gridCol w="1284037"/>
                <a:gridCol w="5573963"/>
                <a:gridCol w="1752600"/>
              </a:tblGrid>
              <a:tr h="491672">
                <a:tc>
                  <a:txBody>
                    <a:bodyPr/>
                    <a:lstStyle/>
                    <a:p>
                      <a:pPr algn="ctr"/>
                      <a:r>
                        <a:rPr lang="ru-RU" sz="1300" dirty="0" smtClean="0">
                          <a:solidFill>
                            <a:schemeClr val="tx1"/>
                          </a:solidFill>
                          <a:latin typeface="Times New Roman" pitchFamily="18" charset="0"/>
                          <a:cs typeface="Times New Roman" pitchFamily="18" charset="0"/>
                        </a:rPr>
                        <a:t>№ программы</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300" dirty="0" smtClean="0">
                          <a:solidFill>
                            <a:schemeClr val="tx1"/>
                          </a:solidFill>
                          <a:latin typeface="Times New Roman" pitchFamily="18" charset="0"/>
                          <a:cs typeface="Times New Roman" pitchFamily="18" charset="0"/>
                        </a:rPr>
                        <a:t>Наименование программы</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300" dirty="0" smtClean="0">
                          <a:solidFill>
                            <a:schemeClr val="tx1"/>
                          </a:solidFill>
                          <a:latin typeface="Times New Roman" pitchFamily="18" charset="0"/>
                          <a:cs typeface="Times New Roman" pitchFamily="18" charset="0"/>
                        </a:rPr>
                        <a:t>Сумма (тыс. руб.)</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652113">
                <a:tc>
                  <a:txBody>
                    <a:bodyPr/>
                    <a:lstStyle/>
                    <a:p>
                      <a:pPr algn="ctr"/>
                      <a:r>
                        <a:rPr lang="ru-RU" sz="1300" dirty="0" smtClean="0">
                          <a:latin typeface="Times New Roman" pitchFamily="18" charset="0"/>
                          <a:cs typeface="Times New Roman" pitchFamily="18" charset="0"/>
                        </a:rPr>
                        <a:t>8</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itchFamily="18" charset="0"/>
                          <a:cs typeface="Times New Roman" pitchFamily="18" charset="0"/>
                        </a:rPr>
                        <a:t>Энергосбережение и повышение энергетической эффективности муниципального образования "Муниципальный округ </a:t>
                      </a:r>
                      <a:r>
                        <a:rPr lang="ru-RU" sz="1300" u="none" strike="noStrike" dirty="0" err="1" smtClean="0">
                          <a:effectLst/>
                          <a:latin typeface="Times New Roman" pitchFamily="18" charset="0"/>
                          <a:cs typeface="Times New Roman" pitchFamily="18" charset="0"/>
                        </a:rPr>
                        <a:t>Малопургинский</a:t>
                      </a:r>
                      <a:r>
                        <a:rPr lang="ru-RU" sz="1300" u="none" strike="noStrike" dirty="0" smtClean="0">
                          <a:effectLst/>
                          <a:latin typeface="Times New Roman" pitchFamily="18" charset="0"/>
                          <a:cs typeface="Times New Roman"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444,9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9477">
                <a:tc>
                  <a:txBody>
                    <a:bodyPr/>
                    <a:lstStyle/>
                    <a:p>
                      <a:pPr algn="ctr"/>
                      <a:r>
                        <a:rPr lang="ru-RU" sz="1300" dirty="0" smtClean="0">
                          <a:latin typeface="Times New Roman" pitchFamily="18" charset="0"/>
                          <a:cs typeface="Times New Roman" pitchFamily="18" charset="0"/>
                        </a:rPr>
                        <a:t>9</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itchFamily="18" charset="0"/>
                          <a:cs typeface="Times New Roman" pitchFamily="18" charset="0"/>
                        </a:rPr>
                        <a:t>Муниципальное</a:t>
                      </a:r>
                      <a:r>
                        <a:rPr lang="ru-RU" sz="1300" u="none" strike="noStrike" baseline="0" dirty="0" smtClean="0">
                          <a:effectLst/>
                          <a:latin typeface="Times New Roman" pitchFamily="18" charset="0"/>
                          <a:cs typeface="Times New Roman" pitchFamily="18" charset="0"/>
                        </a:rPr>
                        <a:t> управление</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140 486,7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8566">
                <a:tc>
                  <a:txBody>
                    <a:bodyPr/>
                    <a:lstStyle/>
                    <a:p>
                      <a:pPr algn="ctr"/>
                      <a:r>
                        <a:rPr lang="ru-RU" sz="1300" b="0" dirty="0" smtClean="0">
                          <a:latin typeface="Times New Roman" pitchFamily="18" charset="0"/>
                          <a:cs typeface="Times New Roman" pitchFamily="18" charset="0"/>
                        </a:rPr>
                        <a:t>10</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b="0" i="0" u="none" strike="noStrike" dirty="0" smtClean="0">
                          <a:effectLst/>
                          <a:latin typeface="Times New Roman" pitchFamily="18" charset="0"/>
                          <a:cs typeface="Times New Roman" pitchFamily="18" charset="0"/>
                        </a:rPr>
                        <a:t>Охрана окружающей среды муниципального образования "Муниципальный округ </a:t>
                      </a:r>
                      <a:r>
                        <a:rPr lang="ru-RU" sz="1300" b="0" i="0" u="none" strike="noStrike" dirty="0" err="1" smtClean="0">
                          <a:effectLst/>
                          <a:latin typeface="Times New Roman" pitchFamily="18" charset="0"/>
                          <a:cs typeface="Times New Roman" pitchFamily="18" charset="0"/>
                        </a:rPr>
                        <a:t>Малопургинский</a:t>
                      </a:r>
                      <a:r>
                        <a:rPr lang="ru-RU" sz="1300" b="0" i="0" u="none" strike="noStrike" dirty="0" smtClean="0">
                          <a:effectLst/>
                          <a:latin typeface="Times New Roman" pitchFamily="18" charset="0"/>
                          <a:cs typeface="Times New Roman"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1 215,3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4570">
                <a:tc>
                  <a:txBody>
                    <a:bodyPr/>
                    <a:lstStyle/>
                    <a:p>
                      <a:pPr algn="ctr"/>
                      <a:r>
                        <a:rPr lang="ru-RU" sz="1300" dirty="0" smtClean="0">
                          <a:latin typeface="Times New Roman" pitchFamily="18" charset="0"/>
                          <a:cs typeface="Times New Roman" pitchFamily="18" charset="0"/>
                        </a:rPr>
                        <a:t>11</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itchFamily="18" charset="0"/>
                          <a:cs typeface="Times New Roman" pitchFamily="18" charset="0"/>
                        </a:rPr>
                        <a:t>Профилактика правонарушений и безнадзорности в муниципальном образовании "Муниципальный округ </a:t>
                      </a:r>
                      <a:r>
                        <a:rPr lang="ru-RU" sz="1300" u="none" strike="noStrike" dirty="0" err="1" smtClean="0">
                          <a:effectLst/>
                          <a:latin typeface="Times New Roman" pitchFamily="18" charset="0"/>
                          <a:cs typeface="Times New Roman" pitchFamily="18" charset="0"/>
                        </a:rPr>
                        <a:t>Малопургинский</a:t>
                      </a:r>
                      <a:r>
                        <a:rPr lang="ru-RU" sz="1300" u="none" strike="noStrike" dirty="0" smtClean="0">
                          <a:effectLst/>
                          <a:latin typeface="Times New Roman" pitchFamily="18" charset="0"/>
                          <a:cs typeface="Times New Roman"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371,0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427">
                <a:tc>
                  <a:txBody>
                    <a:bodyPr/>
                    <a:lstStyle/>
                    <a:p>
                      <a:pPr algn="ctr"/>
                      <a:r>
                        <a:rPr lang="ru-RU" sz="1300" dirty="0" smtClean="0">
                          <a:latin typeface="Times New Roman" pitchFamily="18" charset="0"/>
                          <a:cs typeface="Times New Roman" pitchFamily="18" charset="0"/>
                        </a:rPr>
                        <a:t>12</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itchFamily="18" charset="0"/>
                          <a:cs typeface="Times New Roman" pitchFamily="18" charset="0"/>
                        </a:rPr>
                        <a:t>Противодействие коррупции в муниципальном образовании "Муниципальный округ </a:t>
                      </a:r>
                      <a:r>
                        <a:rPr lang="ru-RU" sz="1300" u="none" strike="noStrike" dirty="0" err="1" smtClean="0">
                          <a:effectLst/>
                          <a:latin typeface="Times New Roman" pitchFamily="18" charset="0"/>
                          <a:cs typeface="Times New Roman" pitchFamily="18" charset="0"/>
                        </a:rPr>
                        <a:t>Малопургинский</a:t>
                      </a:r>
                      <a:r>
                        <a:rPr lang="ru-RU" sz="1300" u="none" strike="noStrike" dirty="0" smtClean="0">
                          <a:effectLst/>
                          <a:latin typeface="Times New Roman" pitchFamily="18" charset="0"/>
                          <a:cs typeface="Times New Roman"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10,0</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923">
                <a:tc>
                  <a:txBody>
                    <a:bodyPr/>
                    <a:lstStyle/>
                    <a:p>
                      <a:pPr algn="ctr"/>
                      <a:r>
                        <a:rPr lang="ru-RU" sz="1300" dirty="0" smtClean="0">
                          <a:latin typeface="Times New Roman" pitchFamily="18" charset="0"/>
                          <a:cs typeface="Times New Roman" pitchFamily="18" charset="0"/>
                        </a:rPr>
                        <a:t>13</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itchFamily="18" charset="0"/>
                          <a:cs typeface="Times New Roman" pitchFamily="18" charset="0"/>
                        </a:rPr>
                        <a:t>Комплексные меры противодействия злоупотреблению наркотиками и их незаконному обороту в </a:t>
                      </a:r>
                      <a:r>
                        <a:rPr lang="ru-RU" sz="1300" u="none" strike="noStrike" dirty="0" err="1" smtClean="0">
                          <a:effectLst/>
                          <a:latin typeface="Times New Roman" pitchFamily="18" charset="0"/>
                          <a:cs typeface="Times New Roman" pitchFamily="18" charset="0"/>
                        </a:rPr>
                        <a:t>Малопургинском</a:t>
                      </a:r>
                      <a:r>
                        <a:rPr lang="ru-RU" sz="1300" u="none" strike="noStrike" dirty="0" smtClean="0">
                          <a:effectLst/>
                          <a:latin typeface="Times New Roman" pitchFamily="18" charset="0"/>
                          <a:cs typeface="Times New Roman" pitchFamily="18" charset="0"/>
                        </a:rPr>
                        <a:t> районе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85,0</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7625">
                <a:tc>
                  <a:txBody>
                    <a:bodyPr/>
                    <a:lstStyle/>
                    <a:p>
                      <a:pPr algn="ctr"/>
                      <a:r>
                        <a:rPr lang="ru-RU" sz="1300" dirty="0" smtClean="0">
                          <a:latin typeface="Times New Roman" pitchFamily="18" charset="0"/>
                          <a:cs typeface="Times New Roman" pitchFamily="18" charset="0"/>
                        </a:rPr>
                        <a:t>14</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itchFamily="18" charset="0"/>
                          <a:cs typeface="Times New Roman" pitchFamily="18" charset="0"/>
                        </a:rPr>
                        <a:t>Профилактика природно-очаговых инфекций в муниципальном образовании "Муниципальный округ </a:t>
                      </a:r>
                      <a:r>
                        <a:rPr lang="ru-RU" sz="1300" u="none" strike="noStrike" dirty="0" err="1" smtClean="0">
                          <a:effectLst/>
                          <a:latin typeface="Times New Roman" pitchFamily="18" charset="0"/>
                          <a:cs typeface="Times New Roman" pitchFamily="18" charset="0"/>
                        </a:rPr>
                        <a:t>Малопургинский</a:t>
                      </a:r>
                      <a:r>
                        <a:rPr lang="ru-RU" sz="1300" u="none" strike="noStrike" dirty="0" smtClean="0">
                          <a:effectLst/>
                          <a:latin typeface="Times New Roman" pitchFamily="18" charset="0"/>
                          <a:cs typeface="Times New Roman" pitchFamily="18" charset="0"/>
                        </a:rPr>
                        <a:t> район Удмуртской Республики" на 2021 - 2030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50,0</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7625">
                <a:tc>
                  <a:txBody>
                    <a:bodyPr/>
                    <a:lstStyle/>
                    <a:p>
                      <a:pPr algn="ctr"/>
                      <a:r>
                        <a:rPr lang="ru-RU" sz="1300" b="0" dirty="0" smtClean="0">
                          <a:latin typeface="Times New Roman" pitchFamily="18" charset="0"/>
                          <a:cs typeface="Times New Roman" pitchFamily="18" charset="0"/>
                        </a:rPr>
                        <a:t>15</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b="0" i="0" u="none" strike="noStrike" dirty="0" smtClean="0">
                          <a:effectLst/>
                          <a:latin typeface="Times New Roman" pitchFamily="18" charset="0"/>
                          <a:cs typeface="Times New Roman" pitchFamily="18" charset="0"/>
                        </a:rPr>
                        <a:t>Формирование комфортной городской среды на территории муниципального образования "Муниципальный округ </a:t>
                      </a:r>
                      <a:r>
                        <a:rPr lang="ru-RU" sz="1300" b="0" i="0" u="none" strike="noStrike" dirty="0" err="1" smtClean="0">
                          <a:effectLst/>
                          <a:latin typeface="Times New Roman" pitchFamily="18" charset="0"/>
                          <a:cs typeface="Times New Roman" pitchFamily="18" charset="0"/>
                        </a:rPr>
                        <a:t>Малопургинский</a:t>
                      </a:r>
                      <a:r>
                        <a:rPr lang="ru-RU" sz="1300" b="0" i="0" u="none" strike="noStrike" dirty="0" smtClean="0">
                          <a:effectLst/>
                          <a:latin typeface="Times New Roman" pitchFamily="18" charset="0"/>
                          <a:cs typeface="Times New Roman" pitchFamily="18" charset="0"/>
                        </a:rPr>
                        <a:t> район Удмуртской Республики" на 2022-2024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itchFamily="18" charset="0"/>
                          <a:cs typeface="Times New Roman" pitchFamily="18" charset="0"/>
                        </a:rPr>
                        <a:t>8 260,4</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641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marL="0" indent="0" algn="ctr">
              <a:buNone/>
            </a:pPr>
            <a:r>
              <a:rPr lang="ru-RU" sz="3200" b="1" dirty="0" smtClean="0">
                <a:solidFill>
                  <a:schemeClr val="tx1"/>
                </a:solidFill>
                <a:effectLst/>
                <a:latin typeface="Times New Roman" panose="02020603050405020304" pitchFamily="18" charset="0"/>
                <a:cs typeface="Times New Roman" panose="02020603050405020304" pitchFamily="18" charset="0"/>
              </a:rPr>
              <a:t>Азбука бюджета (продолжение)</a:t>
            </a:r>
            <a:endParaRPr lang="ru-RU" sz="3200" b="1" dirty="0">
              <a:solidFill>
                <a:schemeClr val="tx1"/>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228600" y="1231900"/>
            <a:ext cx="8686800" cy="5397500"/>
          </a:xfrm>
        </p:spPr>
        <p:txBody>
          <a:bodyPr>
            <a:normAutofit fontScale="85000" lnSpcReduction="20000"/>
          </a:bodyPr>
          <a:lstStyle/>
          <a:p>
            <a:pPr>
              <a:buClr>
                <a:srgbClr val="FF0000"/>
              </a:buClr>
            </a:pPr>
            <a:r>
              <a:rPr lang="ru-RU" sz="2000" b="1" u="sng" dirty="0">
                <a:solidFill>
                  <a:schemeClr val="accent1"/>
                </a:solidFill>
              </a:rPr>
              <a:t>Государственное (муниципальное) </a:t>
            </a:r>
            <a:r>
              <a:rPr lang="ru-RU" sz="2000" b="1" u="sng" dirty="0" smtClean="0">
                <a:solidFill>
                  <a:schemeClr val="accent1"/>
                </a:solidFill>
              </a:rPr>
              <a:t>учреждение </a:t>
            </a:r>
            <a:r>
              <a:rPr lang="ru-RU" sz="2000" b="1" dirty="0" smtClean="0">
                <a:solidFill>
                  <a:schemeClr val="tx1"/>
                </a:solidFill>
              </a:rPr>
              <a:t>-</a:t>
            </a:r>
            <a:r>
              <a:rPr lang="ru-RU" sz="2000" b="1" dirty="0" smtClean="0"/>
              <a:t> </a:t>
            </a:r>
            <a:r>
              <a:rPr lang="ru-RU" sz="2000" dirty="0" smtClean="0">
                <a:solidFill>
                  <a:schemeClr val="tx1"/>
                </a:solidFill>
              </a:rPr>
              <a:t>некоммерческая </a:t>
            </a:r>
            <a:r>
              <a:rPr lang="ru-RU" sz="2000" dirty="0">
                <a:solidFill>
                  <a:schemeClr val="tx1"/>
                </a:solidFill>
              </a:rPr>
              <a:t>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a:t>
            </a:r>
            <a:r>
              <a:rPr lang="ru-RU" sz="2000" b="1" dirty="0">
                <a:solidFill>
                  <a:schemeClr val="tx1"/>
                </a:solidFill>
              </a:rPr>
              <a:t> </a:t>
            </a:r>
            <a:r>
              <a:rPr lang="ru-RU" sz="2000" dirty="0">
                <a:solidFill>
                  <a:schemeClr val="tx1"/>
                </a:solidFill>
              </a:rPr>
              <a:t>услуг, выполнения работ:</a:t>
            </a:r>
          </a:p>
          <a:p>
            <a:pPr>
              <a:buClr>
                <a:srgbClr val="FF0000"/>
              </a:buClr>
            </a:pPr>
            <a:r>
              <a:rPr lang="ru-RU" sz="2000" b="1" u="sng" dirty="0">
                <a:solidFill>
                  <a:schemeClr val="accent1"/>
                </a:solidFill>
              </a:rPr>
              <a:t>Бюджетное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p>
          <a:p>
            <a:pPr>
              <a:buClr>
                <a:srgbClr val="FF0000"/>
              </a:buClr>
            </a:pPr>
            <a:r>
              <a:rPr lang="ru-RU" sz="2000" b="1" u="sng" dirty="0">
                <a:solidFill>
                  <a:schemeClr val="accent1"/>
                </a:solidFill>
              </a:rPr>
              <a:t>Автономное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p>
          <a:p>
            <a:pPr>
              <a:buClr>
                <a:srgbClr val="FF0000"/>
              </a:buClr>
            </a:pPr>
            <a:r>
              <a:rPr lang="ru-RU" sz="2000" b="1" u="sng" dirty="0">
                <a:solidFill>
                  <a:schemeClr val="accent1"/>
                </a:solidFill>
              </a:rPr>
              <a:t>Казенное учреждение </a:t>
            </a:r>
            <a:r>
              <a:rPr lang="ru-RU" sz="2000" dirty="0">
                <a:solidFill>
                  <a:schemeClr val="accent1"/>
                </a:solidFill>
              </a:rPr>
              <a:t> </a:t>
            </a:r>
            <a:r>
              <a:rPr lang="ru-RU" sz="2000" dirty="0" smtClean="0">
                <a:solidFill>
                  <a:schemeClr val="tx1"/>
                </a:solidFill>
              </a:rPr>
              <a:t>- в </a:t>
            </a:r>
            <a:r>
              <a:rPr lang="ru-RU" sz="2000" dirty="0">
                <a:solidFill>
                  <a:schemeClr val="tx1"/>
                </a:solidFill>
              </a:rPr>
              <a:t>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lang="ru-RU" sz="2000" b="1" dirty="0">
              <a:solidFill>
                <a:schemeClr val="tx1"/>
              </a:solidFill>
            </a:endParaRPr>
          </a:p>
          <a:p>
            <a:pPr marL="0" indent="0">
              <a:buClrTx/>
              <a:buNone/>
            </a:pPr>
            <a:endParaRPr lang="ru-RU" sz="2000" dirty="0">
              <a:solidFill>
                <a:schemeClr val="tx1"/>
              </a:solidFill>
            </a:endParaRPr>
          </a:p>
        </p:txBody>
      </p:sp>
      <p:pic>
        <p:nvPicPr>
          <p:cNvPr id="4"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227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12787"/>
          </a:xfrm>
        </p:spPr>
        <p:txBody>
          <a:bodyPr>
            <a:normAutofit/>
          </a:bodyPr>
          <a:lstStyle/>
          <a:p>
            <a:pPr marL="0" indent="0" algn="ctr">
              <a:buNone/>
            </a:pPr>
            <a:r>
              <a:rPr lang="ru-RU" sz="2400" b="1" dirty="0" smtClean="0">
                <a:solidFill>
                  <a:schemeClr val="tx1"/>
                </a:solidFill>
                <a:effectLst/>
                <a:latin typeface="Times New Roman" panose="02020603050405020304" pitchFamily="18" charset="0"/>
                <a:cs typeface="Times New Roman" panose="02020603050405020304" pitchFamily="18" charset="0"/>
              </a:rPr>
              <a:t>Бюджетный процесс</a:t>
            </a:r>
            <a:endParaRPr lang="ru-RU" sz="2400" b="1"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768801611"/>
              </p:ext>
            </p:extLst>
          </p:nvPr>
        </p:nvGraphicFramePr>
        <p:xfrm>
          <a:off x="2895600" y="1447800"/>
          <a:ext cx="6248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3400" y="1905000"/>
            <a:ext cx="3124200" cy="4216539"/>
          </a:xfrm>
          <a:prstGeom prst="rect">
            <a:avLst/>
          </a:prstGeom>
          <a:noFill/>
        </p:spPr>
        <p:txBody>
          <a:bodyPr wrap="square" rtlCol="0">
            <a:spAutoFit/>
          </a:bodyPr>
          <a:lstStyle/>
          <a:p>
            <a:r>
              <a:rPr lang="ru-RU" sz="2000" b="1" i="1" u="sng" dirty="0" smtClean="0">
                <a:solidFill>
                  <a:schemeClr val="bg2">
                    <a:lumMod val="50000"/>
                  </a:schemeClr>
                </a:solidFill>
              </a:rPr>
              <a:t>Бюджетный процесс </a:t>
            </a:r>
            <a:r>
              <a:rPr lang="ru-RU" sz="1800" dirty="0" smtClean="0"/>
              <a:t>- </a:t>
            </a:r>
            <a:r>
              <a:rPr lang="ru-RU" sz="1800" dirty="0"/>
              <a:t>это деятельность органов местного самоуправления и иных участников по составлению и рассмотрению проектов бюджетов, утверждению и исполнению бюджетов, контролю за их исполнением, а также по осуществлению бюджетного учета, составлению, проверке, рассмотрению и утверждению бюджетной отчетности</a:t>
            </a:r>
          </a:p>
          <a:p>
            <a:endParaRPr lang="ru-RU" dirty="0"/>
          </a:p>
        </p:txBody>
      </p:sp>
      <p:pic>
        <p:nvPicPr>
          <p:cNvPr id="5"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112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4294967295"/>
            <p:extLst>
              <p:ext uri="{D42A27DB-BD31-4B8C-83A1-F6EECF244321}">
                <p14:modId xmlns:p14="http://schemas.microsoft.com/office/powerpoint/2010/main" val="1006220010"/>
              </p:ext>
            </p:extLst>
          </p:nvPr>
        </p:nvGraphicFramePr>
        <p:xfrm>
          <a:off x="-76200" y="1828800"/>
          <a:ext cx="4648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p:txBody>
          <a:bodyPr/>
          <a:lstStyle/>
          <a:p>
            <a:pPr marL="0" indent="0">
              <a:buNone/>
            </a:pPr>
            <a:r>
              <a:rPr lang="ru-RU" dirty="0" smtClean="0"/>
              <a:t> </a:t>
            </a:r>
            <a:endParaRPr lang="ru-RU" dirty="0"/>
          </a:p>
        </p:txBody>
      </p:sp>
      <p:sp>
        <p:nvSpPr>
          <p:cNvPr id="4" name="Скругленный прямоугольник 3"/>
          <p:cNvSpPr/>
          <p:nvPr/>
        </p:nvSpPr>
        <p:spPr>
          <a:xfrm>
            <a:off x="1143000" y="152400"/>
            <a:ext cx="7620000" cy="1457325"/>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itchFamily="18" charset="0"/>
                <a:cs typeface="Times New Roman" panose="02020603050405020304" pitchFamily="18" charset="0"/>
              </a:rPr>
              <a:t>Основные направления бюджетной политики на 2023 год и на плановый период 2024 и 2025 годов</a:t>
            </a:r>
            <a:r>
              <a:rPr lang="ru-RU" sz="2400" dirty="0">
                <a:latin typeface="Times New Roman" pitchFamily="18" charset="0"/>
                <a:cs typeface="Times New Roman" panose="02020603050405020304" pitchFamily="18" charset="0"/>
              </a:rPr>
              <a:t/>
            </a:r>
            <a:br>
              <a:rPr lang="ru-RU" sz="2400" dirty="0">
                <a:latin typeface="Times New Roman" pitchFamily="18" charset="0"/>
                <a:cs typeface="Times New Roman" panose="02020603050405020304" pitchFamily="18" charset="0"/>
              </a:rPr>
            </a:br>
            <a:r>
              <a:rPr lang="ru-RU" dirty="0">
                <a:solidFill>
                  <a:schemeClr val="tx1"/>
                </a:solidFill>
                <a:latin typeface="Times New Roman" pitchFamily="18" charset="0"/>
                <a:cs typeface="Times New Roman" pitchFamily="18" charset="0"/>
              </a:rPr>
              <a:t>(установлены Постановлением Главы муниципального образования «Муниципальный округ </a:t>
            </a:r>
            <a:r>
              <a:rPr lang="ru-RU" dirty="0" err="1">
                <a:solidFill>
                  <a:schemeClr val="tx1"/>
                </a:solidFill>
                <a:latin typeface="Times New Roman" pitchFamily="18" charset="0"/>
                <a:cs typeface="Times New Roman" pitchFamily="18" charset="0"/>
              </a:rPr>
              <a:t>Малопургинский</a:t>
            </a:r>
            <a:r>
              <a:rPr lang="ru-RU" dirty="0">
                <a:solidFill>
                  <a:schemeClr val="tx1"/>
                </a:solidFill>
                <a:latin typeface="Times New Roman" pitchFamily="18" charset="0"/>
                <a:cs typeface="Times New Roman" pitchFamily="18" charset="0"/>
              </a:rPr>
              <a:t> район Удмуртской Республики» </a:t>
            </a:r>
            <a:endParaRPr lang="ru-RU" dirty="0" smtClean="0">
              <a:solidFill>
                <a:schemeClr val="tx1"/>
              </a:solidFill>
              <a:latin typeface="Times New Roman" pitchFamily="18" charset="0"/>
              <a:cs typeface="Times New Roman" pitchFamily="18" charset="0"/>
            </a:endParaRPr>
          </a:p>
          <a:p>
            <a:pPr algn="ctr"/>
            <a:r>
              <a:rPr lang="ru-RU" dirty="0" smtClean="0">
                <a:solidFill>
                  <a:schemeClr val="tx1"/>
                </a:solidFill>
                <a:latin typeface="Times New Roman" pitchFamily="18" charset="0"/>
                <a:cs typeface="Times New Roman" pitchFamily="18" charset="0"/>
              </a:rPr>
              <a:t>от </a:t>
            </a:r>
            <a:r>
              <a:rPr lang="ru-RU" dirty="0">
                <a:solidFill>
                  <a:schemeClr val="tx1"/>
                </a:solidFill>
                <a:latin typeface="Times New Roman" pitchFamily="18" charset="0"/>
                <a:cs typeface="Times New Roman" pitchFamily="18" charset="0"/>
              </a:rPr>
              <a:t>24 октября 2022 года № 129)</a:t>
            </a:r>
            <a:endParaRPr lang="ru-RU"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1478396575"/>
              </p:ext>
            </p:extLst>
          </p:nvPr>
        </p:nvGraphicFramePr>
        <p:xfrm>
          <a:off x="4191000" y="1828800"/>
          <a:ext cx="5181600" cy="441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7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813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420100" cy="957072"/>
          </a:xfrm>
        </p:spPr>
        <p:txBody>
          <a:bodyPr>
            <a:noAutofit/>
          </a:bodyPr>
          <a:lstStyle/>
          <a:p>
            <a:pPr marL="0" indent="0" algn="ctr">
              <a:buNone/>
            </a:pPr>
            <a:r>
              <a:rPr lang="ru-RU" sz="2000" b="1" dirty="0">
                <a:solidFill>
                  <a:schemeClr val="tx1"/>
                </a:solidFill>
                <a:effectLst/>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effectLst/>
                <a:latin typeface="Times New Roman" pitchFamily="18" charset="0"/>
                <a:cs typeface="Times New Roman" panose="02020603050405020304" pitchFamily="18" charset="0"/>
              </a:rPr>
              <a:t>2023 </a:t>
            </a:r>
            <a:r>
              <a:rPr lang="ru-RU" sz="2000" b="1" dirty="0">
                <a:solidFill>
                  <a:schemeClr val="tx1"/>
                </a:solidFill>
                <a:effectLst/>
                <a:latin typeface="Times New Roman" pitchFamily="18" charset="0"/>
                <a:cs typeface="Times New Roman" panose="02020603050405020304" pitchFamily="18" charset="0"/>
              </a:rPr>
              <a:t>год и на плановый период </a:t>
            </a:r>
            <a:r>
              <a:rPr lang="ru-RU" sz="2000" b="1" dirty="0" smtClean="0">
                <a:solidFill>
                  <a:schemeClr val="tx1"/>
                </a:solidFill>
                <a:effectLst/>
                <a:latin typeface="Times New Roman" pitchFamily="18" charset="0"/>
                <a:cs typeface="Times New Roman" panose="02020603050405020304" pitchFamily="18" charset="0"/>
              </a:rPr>
              <a:t>2024 </a:t>
            </a:r>
            <a:r>
              <a:rPr lang="ru-RU" sz="2000" b="1" dirty="0">
                <a:solidFill>
                  <a:schemeClr val="tx1"/>
                </a:solidFill>
                <a:effectLst/>
                <a:latin typeface="Times New Roman" pitchFamily="18" charset="0"/>
                <a:cs typeface="Times New Roman" panose="02020603050405020304" pitchFamily="18" charset="0"/>
              </a:rPr>
              <a:t>и </a:t>
            </a:r>
            <a:r>
              <a:rPr lang="ru-RU" sz="2000" b="1" dirty="0" smtClean="0">
                <a:solidFill>
                  <a:schemeClr val="tx1"/>
                </a:solidFill>
                <a:effectLst/>
                <a:latin typeface="Times New Roman" pitchFamily="18" charset="0"/>
                <a:cs typeface="Times New Roman" panose="02020603050405020304" pitchFamily="18" charset="0"/>
              </a:rPr>
              <a:t>2025 годов (продолжение)</a:t>
            </a:r>
            <a:endParaRPr lang="ru-RU" sz="2000" b="1"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510707804"/>
              </p:ext>
            </p:extLst>
          </p:nvPr>
        </p:nvGraphicFramePr>
        <p:xfrm>
          <a:off x="228600" y="9144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66700" y="2286000"/>
            <a:ext cx="8686800" cy="4401205"/>
          </a:xfrm>
          <a:prstGeom prst="rect">
            <a:avLst/>
          </a:prstGeom>
          <a:solidFill>
            <a:srgbClr val="CCFF99">
              <a:alpha val="40000"/>
            </a:srgbClr>
          </a:solidFill>
        </p:spPr>
        <p:txBody>
          <a:bodyPr wrap="square" rtlCol="0">
            <a:spAutoFit/>
          </a:bodyPr>
          <a:lstStyle/>
          <a:p>
            <a:pPr marL="285750" indent="-285750" algn="just">
              <a:buFont typeface="Wingdings" pitchFamily="2" charset="2"/>
              <a:buChar char="§"/>
            </a:pPr>
            <a:r>
              <a:rPr lang="ru-RU" sz="1400" dirty="0"/>
              <a:t>приоритетов, направлений и механизмов развития экономики и социальной сферы, определенных Стратегией социально-экономического развития </a:t>
            </a:r>
            <a:r>
              <a:rPr lang="ru-RU" sz="1400" dirty="0" err="1"/>
              <a:t>Малопургинского</a:t>
            </a:r>
            <a:r>
              <a:rPr lang="ru-RU" sz="1400" dirty="0"/>
              <a:t> района на период до 2030 года</a:t>
            </a:r>
            <a:r>
              <a:rPr lang="ru-RU" sz="1400" b="1" i="1" dirty="0" smtClean="0"/>
              <a:t>;</a:t>
            </a:r>
            <a:endParaRPr lang="ru-RU" sz="1400" b="1" i="1" dirty="0"/>
          </a:p>
          <a:p>
            <a:pPr marL="285750" indent="-285750" algn="just">
              <a:buFont typeface="Wingdings" pitchFamily="2" charset="2"/>
              <a:buChar char="§"/>
            </a:pPr>
            <a:r>
              <a:rPr lang="ru-RU" sz="1400" dirty="0"/>
              <a:t>ожидаемого исполнения бюджета за 2022 год и прогноза показателей социально-экономического развития муниципального образования «Муниципальный округ </a:t>
            </a:r>
            <a:r>
              <a:rPr lang="ru-RU" sz="1400" dirty="0" err="1"/>
              <a:t>Малопургинский</a:t>
            </a:r>
            <a:r>
              <a:rPr lang="ru-RU" sz="1400" dirty="0"/>
              <a:t> район Удмуртской Республики» на 2023 год и на плановый период 2024 и 2025 годов</a:t>
            </a:r>
            <a:r>
              <a:rPr lang="ru-RU" sz="1400" b="1" i="1" dirty="0" smtClean="0">
                <a:solidFill>
                  <a:srgbClr val="7030A0"/>
                </a:solidFill>
              </a:rPr>
              <a:t>;</a:t>
            </a:r>
            <a:endParaRPr lang="ru-RU" sz="1400" b="1" i="1" dirty="0">
              <a:solidFill>
                <a:srgbClr val="7030A0"/>
              </a:solidFill>
            </a:endParaRPr>
          </a:p>
          <a:p>
            <a:pPr marL="285750" indent="-285750" algn="just">
              <a:buFont typeface="Wingdings" pitchFamily="2" charset="2"/>
              <a:buChar char="§"/>
            </a:pPr>
            <a:r>
              <a:rPr lang="ru-RU" sz="1400" dirty="0"/>
              <a:t>сохранения достигнутого соотношения средней заработной платы отдельных категорий работников бюджетной сферы к среднемесячному доходу от трудовой </a:t>
            </a:r>
            <a:r>
              <a:rPr lang="ru-RU" sz="1400" dirty="0" smtClean="0"/>
              <a:t>деятельности</a:t>
            </a:r>
            <a:r>
              <a:rPr lang="ru-RU" sz="1400" b="1" i="1" dirty="0" smtClean="0"/>
              <a:t>;</a:t>
            </a:r>
            <a:endParaRPr lang="ru-RU" sz="1400" b="1" i="1" dirty="0"/>
          </a:p>
          <a:p>
            <a:pPr marL="285750" indent="-285750" algn="just">
              <a:buFont typeface="Wingdings" pitchFamily="2" charset="2"/>
              <a:buChar char="§"/>
            </a:pPr>
            <a:r>
              <a:rPr lang="ru-RU" sz="1400" dirty="0"/>
              <a:t>ежегодной индексации фондов оплаты труда категорий работников бюджетной сферы, которые не подпадают под действие региональных «дорожных карт» по заработной плате работников бюджетной сферы в отраслях образования и культуры, утвержденных Правительством Удмуртской Республики</a:t>
            </a:r>
            <a:r>
              <a:rPr lang="ru-RU" sz="1400" b="1" i="1" dirty="0" smtClean="0">
                <a:solidFill>
                  <a:srgbClr val="7030A0"/>
                </a:solidFill>
              </a:rPr>
              <a:t>;</a:t>
            </a:r>
            <a:endParaRPr lang="ru-RU" sz="1400" b="1" i="1" dirty="0">
              <a:solidFill>
                <a:srgbClr val="7030A0"/>
              </a:solidFill>
            </a:endParaRPr>
          </a:p>
          <a:p>
            <a:pPr marL="285750" indent="-285750" algn="just">
              <a:buFont typeface="Wingdings" pitchFamily="2" charset="2"/>
              <a:buChar char="§"/>
            </a:pPr>
            <a:r>
              <a:rPr lang="ru-RU" sz="1400" dirty="0"/>
              <a:t>повышения с 1 января очередного финансового года минимального размера оплаты труда, устанавливаемого федеральным законом в текущем году и исчисляемого исходя из величины медианной заработной платы, рассчитанной Федеральной службой государственной статистики за предыдущий год</a:t>
            </a:r>
            <a:r>
              <a:rPr lang="ru-RU" sz="1400" b="1" i="1" dirty="0" smtClean="0"/>
              <a:t>;</a:t>
            </a:r>
          </a:p>
          <a:p>
            <a:pPr marL="285750" indent="-285750" algn="just">
              <a:buFont typeface="Wingdings" pitchFamily="2" charset="2"/>
              <a:buChar char="§"/>
            </a:pPr>
            <a:r>
              <a:rPr lang="ru-RU" sz="1400" dirty="0"/>
              <a:t>предоставления социальных выплат и льгот отдельным категориям граждан, установленных нормативными правовыми актами Удмуртской Республики и муниципального образования «Муниципальный округ </a:t>
            </a:r>
            <a:r>
              <a:rPr lang="ru-RU" sz="1400" dirty="0" err="1"/>
              <a:t>Малопургинский</a:t>
            </a:r>
            <a:r>
              <a:rPr lang="ru-RU" sz="1400" dirty="0"/>
              <a:t> район Удмуртской Республики», с учетом адресности, критериев нуждаемости и имущественной обеспеченности</a:t>
            </a:r>
            <a:r>
              <a:rPr lang="ru-RU" sz="1400" b="1" i="1" dirty="0" smtClean="0">
                <a:solidFill>
                  <a:srgbClr val="7030A0"/>
                </a:solidFill>
              </a:rPr>
              <a:t>;</a:t>
            </a:r>
          </a:p>
          <a:p>
            <a:pPr marL="285750" indent="-285750" algn="just">
              <a:buFont typeface="Wingdings" pitchFamily="2" charset="2"/>
              <a:buChar char="§"/>
            </a:pPr>
            <a:r>
              <a:rPr lang="ru-RU" sz="1400" dirty="0"/>
              <a:t>обеспечения требуемого уровня </a:t>
            </a:r>
            <a:r>
              <a:rPr lang="ru-RU" sz="1400" dirty="0" err="1"/>
              <a:t>софинансирования</a:t>
            </a:r>
            <a:r>
              <a:rPr lang="ru-RU" sz="1400" dirty="0"/>
              <a:t> мероприятий, реализуемых в рамках национальных проектов</a:t>
            </a:r>
            <a:r>
              <a:rPr lang="ru-RU" sz="1400" b="1" i="1" dirty="0" smtClean="0"/>
              <a:t>;</a:t>
            </a:r>
          </a:p>
          <a:p>
            <a:pPr marL="285750" indent="-285750" algn="just">
              <a:buFont typeface="Wingdings" pitchFamily="2" charset="2"/>
              <a:buChar char="§"/>
            </a:pPr>
            <a:r>
              <a:rPr lang="ru-RU" sz="1400" dirty="0"/>
              <a:t>объема целевых межбюджетных трансфертов, предоставляемых из бюджета Удмуртской Республики</a:t>
            </a:r>
            <a:r>
              <a:rPr lang="ru-RU" sz="1400" b="1" i="1" dirty="0" smtClean="0">
                <a:solidFill>
                  <a:srgbClr val="7030A0"/>
                </a:solidFill>
              </a:rPr>
              <a:t>.</a:t>
            </a:r>
            <a:endParaRPr lang="ru-RU" sz="1400" b="1" i="1" dirty="0">
              <a:solidFill>
                <a:srgbClr val="7030A0"/>
              </a:solidFill>
            </a:endParaRPr>
          </a:p>
        </p:txBody>
      </p:sp>
      <p:pic>
        <p:nvPicPr>
          <p:cNvPr id="5"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13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319" y="152400"/>
            <a:ext cx="8458200" cy="728472"/>
          </a:xfrm>
        </p:spPr>
        <p:txBody>
          <a:bodyPr>
            <a:noAutofit/>
          </a:bodyPr>
          <a:lstStyle/>
          <a:p>
            <a:pPr marL="0" indent="0" algn="ctr">
              <a:buNone/>
            </a:pPr>
            <a:r>
              <a:rPr lang="ru-RU" sz="2000" b="1" dirty="0">
                <a:solidFill>
                  <a:schemeClr val="tx1"/>
                </a:solidFill>
                <a:effectLst/>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effectLst/>
                <a:latin typeface="Times New Roman" pitchFamily="18" charset="0"/>
                <a:cs typeface="Times New Roman" panose="02020603050405020304" pitchFamily="18" charset="0"/>
              </a:rPr>
              <a:t>2023 год </a:t>
            </a:r>
            <a:r>
              <a:rPr lang="ru-RU" sz="2000" b="1" dirty="0">
                <a:solidFill>
                  <a:schemeClr val="tx1"/>
                </a:solidFill>
                <a:effectLst/>
                <a:latin typeface="Times New Roman" pitchFamily="18" charset="0"/>
                <a:cs typeface="Times New Roman" panose="02020603050405020304" pitchFamily="18" charset="0"/>
              </a:rPr>
              <a:t>и на плановый период </a:t>
            </a:r>
            <a:r>
              <a:rPr lang="ru-RU" sz="2000" b="1" dirty="0" smtClean="0">
                <a:solidFill>
                  <a:schemeClr val="tx1"/>
                </a:solidFill>
                <a:effectLst/>
                <a:latin typeface="Times New Roman" pitchFamily="18" charset="0"/>
                <a:cs typeface="Times New Roman" panose="02020603050405020304" pitchFamily="18" charset="0"/>
              </a:rPr>
              <a:t>2024 </a:t>
            </a:r>
            <a:r>
              <a:rPr lang="ru-RU" sz="2000" b="1" dirty="0">
                <a:solidFill>
                  <a:schemeClr val="tx1"/>
                </a:solidFill>
                <a:effectLst/>
                <a:latin typeface="Times New Roman" pitchFamily="18" charset="0"/>
                <a:cs typeface="Times New Roman" panose="02020603050405020304" pitchFamily="18" charset="0"/>
              </a:rPr>
              <a:t>и </a:t>
            </a:r>
            <a:r>
              <a:rPr lang="ru-RU" sz="2000" b="1" dirty="0" smtClean="0">
                <a:solidFill>
                  <a:schemeClr val="tx1"/>
                </a:solidFill>
                <a:effectLst/>
                <a:latin typeface="Times New Roman" pitchFamily="18" charset="0"/>
                <a:cs typeface="Times New Roman" panose="02020603050405020304" pitchFamily="18" charset="0"/>
              </a:rPr>
              <a:t>2025годов (</a:t>
            </a:r>
            <a:r>
              <a:rPr lang="ru-RU" sz="2000" b="1" dirty="0">
                <a:solidFill>
                  <a:schemeClr val="tx1"/>
                </a:solidFill>
                <a:effectLst/>
                <a:latin typeface="Times New Roman" pitchFamily="18" charset="0"/>
                <a:cs typeface="Times New Roman" panose="02020603050405020304" pitchFamily="18" charset="0"/>
              </a:rPr>
              <a:t>продолжение)</a:t>
            </a:r>
            <a:endParaRPr lang="ru-RU" sz="2000" dirty="0">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888470868"/>
              </p:ext>
            </p:extLst>
          </p:nvPr>
        </p:nvGraphicFramePr>
        <p:xfrm>
          <a:off x="228600" y="11430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38125" y="1752600"/>
            <a:ext cx="8763000" cy="5016758"/>
          </a:xfrm>
          <a:prstGeom prst="rect">
            <a:avLst/>
          </a:prstGeom>
          <a:solidFill>
            <a:srgbClr val="CCFF99">
              <a:alpha val="33000"/>
            </a:srgbClr>
          </a:solidFill>
        </p:spPr>
        <p:txBody>
          <a:bodyPr wrap="square" rtlCol="0">
            <a:spAutoFit/>
          </a:bodyPr>
          <a:lstStyle/>
          <a:p>
            <a:pPr marL="285750" indent="-285750" algn="just">
              <a:buFont typeface="Wingdings" pitchFamily="2" charset="2"/>
              <a:buChar char="§"/>
            </a:pPr>
            <a:r>
              <a:rPr lang="ru-RU" dirty="0"/>
              <a:t>расширения применения проектных принципов управления; </a:t>
            </a:r>
            <a:endParaRPr lang="ru-RU" b="1" i="1" dirty="0" smtClean="0"/>
          </a:p>
          <a:p>
            <a:pPr marL="285750" indent="-285750" algn="just">
              <a:buFont typeface="Wingdings" pitchFamily="2" charset="2"/>
              <a:buChar char="§"/>
            </a:pPr>
            <a:r>
              <a:rPr lang="ru-RU" dirty="0"/>
              <a:t>оптимизации деятельности органов местного самоуправления муниципального образования «Муниципальный округ </a:t>
            </a:r>
            <a:r>
              <a:rPr lang="ru-RU" dirty="0" err="1"/>
              <a:t>Малопургинский</a:t>
            </a:r>
            <a:r>
              <a:rPr lang="ru-RU" dirty="0"/>
              <a:t> район Удмуртской Республики» за счет повышения эффективности использования финансовых, кадровых и информационно-коммуникационных ресурсов</a:t>
            </a:r>
            <a:r>
              <a:rPr lang="ru-RU" b="1" i="1" dirty="0" smtClean="0">
                <a:solidFill>
                  <a:srgbClr val="7030A0"/>
                </a:solidFill>
              </a:rPr>
              <a:t>;</a:t>
            </a:r>
            <a:endParaRPr lang="ru-RU" b="1" i="1" dirty="0">
              <a:solidFill>
                <a:srgbClr val="7030A0"/>
              </a:solidFill>
            </a:endParaRPr>
          </a:p>
          <a:p>
            <a:pPr marL="285750" indent="-285750" algn="just">
              <a:buFont typeface="Wingdings" pitchFamily="2" charset="2"/>
              <a:buChar char="§"/>
            </a:pPr>
            <a:r>
              <a:rPr lang="ru-RU" dirty="0"/>
              <a:t>цифровой трансформации ключевых отраслей экономики, социальной сферы и муниципального управления</a:t>
            </a:r>
            <a:r>
              <a:rPr lang="ru-RU" b="1" i="1" dirty="0" smtClean="0"/>
              <a:t>»;</a:t>
            </a:r>
            <a:endParaRPr lang="ru-RU" b="1" i="1" dirty="0"/>
          </a:p>
          <a:p>
            <a:pPr marL="285750" indent="-285750" algn="just">
              <a:buFont typeface="Wingdings" pitchFamily="2" charset="2"/>
              <a:buChar char="§"/>
            </a:pPr>
            <a:r>
              <a:rPr lang="ru-RU" dirty="0"/>
              <a:t>реализации планов мероприятий («дорожных карт») по совершенствованию управления расходами органов местного самоуправления муниципального образования «Муниципальный округ </a:t>
            </a:r>
            <a:r>
              <a:rPr lang="ru-RU" dirty="0" err="1"/>
              <a:t>Малопургинский</a:t>
            </a:r>
            <a:r>
              <a:rPr lang="ru-RU" dirty="0"/>
              <a:t> район Удмуртской Республики</a:t>
            </a:r>
            <a:r>
              <a:rPr lang="ru-RU" dirty="0" smtClean="0"/>
              <a:t>»;</a:t>
            </a:r>
          </a:p>
          <a:p>
            <a:pPr marL="285750" indent="-285750" algn="just">
              <a:buFont typeface="Wingdings" pitchFamily="2" charset="2"/>
              <a:buChar char="§"/>
            </a:pPr>
            <a:r>
              <a:rPr lang="ru-RU" dirty="0"/>
              <a:t>совершенствования системы формирования и финансового обеспечения выполнения муниципальных заданий на оказание муниципальных услуг (работ) муниципальными учреждениями муниципального образования «Муниципальный округ </a:t>
            </a:r>
            <a:r>
              <a:rPr lang="ru-RU" dirty="0" err="1"/>
              <a:t>Малопургинский</a:t>
            </a:r>
            <a:r>
              <a:rPr lang="ru-RU" dirty="0"/>
              <a:t> район Удмуртской Республики</a:t>
            </a:r>
            <a:r>
              <a:rPr lang="ru-RU" dirty="0" smtClean="0"/>
              <a:t>»</a:t>
            </a:r>
          </a:p>
          <a:p>
            <a:pPr marL="285750" indent="-285750" algn="just">
              <a:buFont typeface="Wingdings" pitchFamily="2" charset="2"/>
              <a:buChar char="§"/>
            </a:pPr>
            <a:r>
              <a:rPr lang="ru-RU" dirty="0"/>
              <a:t>оперативного освоения средств федерального бюджета и бюджета Удмуртской Республики, в том числе поступивших в рамках реализации национальных проектов; </a:t>
            </a:r>
            <a:endParaRPr lang="ru-RU" b="1" i="1" dirty="0" smtClean="0">
              <a:solidFill>
                <a:srgbClr val="7030A0"/>
              </a:solidFill>
            </a:endParaRPr>
          </a:p>
          <a:p>
            <a:pPr marL="285750" indent="-285750" algn="just">
              <a:buFont typeface="Wingdings" pitchFamily="2" charset="2"/>
              <a:buChar char="§"/>
            </a:pPr>
            <a:r>
              <a:rPr lang="ru-RU" dirty="0"/>
              <a:t>недопущения принятия новых расходных обязательств; </a:t>
            </a:r>
            <a:endParaRPr lang="ru-RU" b="1" i="1" dirty="0" smtClean="0">
              <a:solidFill>
                <a:srgbClr val="7030A0"/>
              </a:solidFill>
            </a:endParaRPr>
          </a:p>
          <a:p>
            <a:pPr marL="285750" indent="-285750" algn="just">
              <a:buFont typeface="Wingdings" pitchFamily="2" charset="2"/>
              <a:buChar char="§"/>
            </a:pPr>
            <a:r>
              <a:rPr lang="ru-RU" dirty="0"/>
              <a:t>дальнейшего развития контрактной системы в сфере закупок товаров, работ, услуг для обеспечения муниципальных нужд муниципального образования «Муниципальный округ </a:t>
            </a:r>
            <a:r>
              <a:rPr lang="ru-RU" dirty="0" err="1"/>
              <a:t>Малопургинский</a:t>
            </a:r>
            <a:r>
              <a:rPr lang="ru-RU" dirty="0"/>
              <a:t> район Удмуртской </a:t>
            </a:r>
            <a:r>
              <a:rPr lang="ru-RU" dirty="0" smtClean="0"/>
              <a:t>Республики</a:t>
            </a:r>
            <a:r>
              <a:rPr lang="ru-RU" b="1" i="1" dirty="0" smtClean="0"/>
              <a:t>».</a:t>
            </a:r>
            <a:endParaRPr lang="ru-RU" b="1" i="1" dirty="0"/>
          </a:p>
        </p:txBody>
      </p:sp>
      <p:pic>
        <p:nvPicPr>
          <p:cNvPr id="5"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7318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652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17243</TotalTime>
  <Words>4788</Words>
  <Application>Microsoft Office PowerPoint</Application>
  <PresentationFormat>Экран (4:3)</PresentationFormat>
  <Paragraphs>1194</Paragraphs>
  <Slides>41</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Воздушный поток</vt:lpstr>
      <vt:lpstr>Муниципальное образование  «Муниципальный округ Малопургинский район  Удмуртской Республики»</vt:lpstr>
      <vt:lpstr>Основные характеристики муниципального образования «Муниципальный округ Малопургинский район  Удмуртской Республики»</vt:lpstr>
      <vt:lpstr>Что такое бюджет? </vt:lpstr>
      <vt:lpstr>Азбука бюджета</vt:lpstr>
      <vt:lpstr>Азбука бюджета (продолжение)</vt:lpstr>
      <vt:lpstr>Бюджетный процесс</vt:lpstr>
      <vt:lpstr> </vt:lpstr>
      <vt:lpstr>Основные направления бюджетной политики на 2023 год и на плановый период 2024 и 2025 годов (продолжение)</vt:lpstr>
      <vt:lpstr>Основные направления бюджетной политики на 2023 год и на плановый период 2024 и 2025годов (продолжение)</vt:lpstr>
      <vt:lpstr>Основные направления бюджетной политики на 2023 год и на плановый период 2024 и 2025 годов (продолжение)</vt:lpstr>
      <vt:lpstr>Основные направления налоговой политики на 2023 год и на плановый период 2024 и 2025 годов (установлены Постановлением  Главы муниципального образования «Муниципальный округ Малопургинский район Удмуртской Республики» от 24 октября 2022 года № 129) </vt:lpstr>
      <vt:lpstr>Основа формирования проекта бюджета</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(продолжение) </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(продолжение) </vt:lpstr>
      <vt:lpstr>Презентация PowerPoint</vt:lpstr>
      <vt:lpstr>Презентация PowerPoint</vt:lpstr>
      <vt:lpstr> </vt:lpstr>
      <vt:lpstr>Презентация PowerPoint</vt:lpstr>
      <vt:lpstr>Распределение налогов, уплачиваемых жителями Малопургинского района между бюджетами  бюджетной системы </vt:lpstr>
      <vt:lpstr>Презентация PowerPoint</vt:lpstr>
      <vt:lpstr>Основные характеристики проекта бюджета муниципального образования «Муниципальный округ Малопургинский район Удмуртской Республики» на 2023 год и на плановый период 2024 и 2025 годов                                                                                                                     </vt:lpstr>
      <vt:lpstr>Динамика поступления налоговых и неналоговых доходов в бюджет муниципального образования «Муниципальный округ  Малопургинский район Удмуртской Республики»  за 2015-2025 годы                                                                                                  тыс. рублей                                                                                                                                                                                            </vt:lpstr>
      <vt:lpstr>Структура доходов бюджета муниципального образования «Муниципальный округ Малопургинский район Удмуртской Республики»  на 2023-2025 годы</vt:lpstr>
      <vt:lpstr>Основные источники формирования налоговых и  неналоговых доходов бюджета муниципального образования «Муниципальный округ Малопургинский район  Удмуртской Республики» в 2022 - 2025 годах</vt:lpstr>
      <vt:lpstr>Безвозмездные поступления  в бюджет муниципального образования «Муниципальный округ Малопургинский район Удмуртской Республики» в 2023-2025 годах</vt:lpstr>
      <vt:lpstr>Расходы бюджета</vt:lpstr>
      <vt:lpstr>Расходы бюджета муниципального образования «Муниципальный округ Малопургинский район Удмуртской Республики» в 2023 году по направлениям</vt:lpstr>
      <vt:lpstr>Расходы социальной направленности бюджета муниципального образования «Муниципальный округ Малопургинский район Удмуртской Республики» на 2023 год</vt:lpstr>
      <vt:lpstr>Расходы бюджета муниципального образования «Муниципальный округ Малопургинский район Удмуртской Республики» по разделам в 2022-2025 годах</vt:lpstr>
      <vt:lpstr>Структура расходов бюджета муниципального образования «Муниципальный округ Малопургинский район  Удмуртской Республики» по разделам в 2022-2025 годах в % к общему объему расходов</vt:lpstr>
      <vt:lpstr>Расходы бюджета муниципального образования «Муниципальный округ Малопургинский район Удмуртской республики» в расчете на душу населения в 2023 году</vt:lpstr>
      <vt:lpstr>Основные направления расходов в области образования  в 2023 году</vt:lpstr>
      <vt:lpstr>Основные направления расходов в области культуры в 2023 году </vt:lpstr>
      <vt:lpstr>Основные направления расходов в области социальной политики  в 2023 году</vt:lpstr>
      <vt:lpstr>Сведения о мерах социальной поддержки отдельных целевых групп в 2023 году</vt:lpstr>
      <vt:lpstr>Сведения о мерах социальной поддержки отдельных целевых групп в 2023 году (продолжение)</vt:lpstr>
      <vt:lpstr>Что такое дорожные фонды?</vt:lpstr>
      <vt:lpstr>Расходы дорожного фонда в 2023 - 2025 годах</vt:lpstr>
      <vt:lpstr>Расходы муниципального образования «Муниципальный округ Малопургинский  район Удмуртской Республики»  в 2023 году на реализацию муниципальных программ</vt:lpstr>
      <vt:lpstr>Расходы муниципального образования «Муниципальный округ Малопургинский  район Удмуртской республики»  в 2023  году на реализацию муниципальных программ (продолжение)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1605</cp:revision>
  <cp:lastPrinted>2023-04-13T07:35:44Z</cp:lastPrinted>
  <dcterms:created xsi:type="dcterms:W3CDTF">1601-01-01T00:00:00Z</dcterms:created>
  <dcterms:modified xsi:type="dcterms:W3CDTF">2023-04-14T07:27:36Z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