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4"/>
  </p:notesMasterIdLst>
  <p:sldIdLst>
    <p:sldId id="256" r:id="rId2"/>
    <p:sldId id="340" r:id="rId3"/>
    <p:sldId id="339" r:id="rId4"/>
    <p:sldId id="291" r:id="rId5"/>
    <p:sldId id="333" r:id="rId6"/>
    <p:sldId id="289" r:id="rId7"/>
    <p:sldId id="313" r:id="rId8"/>
    <p:sldId id="297" r:id="rId9"/>
    <p:sldId id="334" r:id="rId10"/>
    <p:sldId id="323" r:id="rId11"/>
    <p:sldId id="335" r:id="rId12"/>
    <p:sldId id="336" r:id="rId13"/>
    <p:sldId id="337" r:id="rId14"/>
    <p:sldId id="327" r:id="rId15"/>
    <p:sldId id="260" r:id="rId16"/>
    <p:sldId id="318" r:id="rId17"/>
    <p:sldId id="320" r:id="rId18"/>
    <p:sldId id="258" r:id="rId19"/>
    <p:sldId id="331" r:id="rId20"/>
    <p:sldId id="338" r:id="rId21"/>
    <p:sldId id="263" r:id="rId22"/>
    <p:sldId id="265" r:id="rId23"/>
    <p:sldId id="328" r:id="rId24"/>
    <p:sldId id="274" r:id="rId25"/>
    <p:sldId id="307" r:id="rId26"/>
    <p:sldId id="273" r:id="rId27"/>
    <p:sldId id="288" r:id="rId28"/>
    <p:sldId id="298" r:id="rId29"/>
    <p:sldId id="321" r:id="rId30"/>
    <p:sldId id="332" r:id="rId31"/>
    <p:sldId id="277" r:id="rId32"/>
    <p:sldId id="278" r:id="rId33"/>
    <p:sldId id="279" r:id="rId34"/>
    <p:sldId id="301" r:id="rId35"/>
    <p:sldId id="302" r:id="rId36"/>
    <p:sldId id="303" r:id="rId37"/>
    <p:sldId id="312" r:id="rId38"/>
    <p:sldId id="319" r:id="rId39"/>
    <p:sldId id="329" r:id="rId40"/>
    <p:sldId id="284" r:id="rId41"/>
    <p:sldId id="285" r:id="rId42"/>
    <p:sldId id="286" r:id="rId43"/>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66FFFF"/>
    <a:srgbClr val="CCFF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677" autoAdjust="0"/>
  </p:normalViewPr>
  <p:slideViewPr>
    <p:cSldViewPr>
      <p:cViewPr>
        <p:scale>
          <a:sx n="100" d="100"/>
          <a:sy n="100" d="100"/>
        </p:scale>
        <p:origin x="-258"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2.5125843644544434E-2"/>
                  <c:y val="-5.711590399026209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0374835958005251E-2"/>
                  <c:y val="-6.7453497660618505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9580521184851891E-2"/>
                  <c:y val="-6.0207311042641411E-2"/>
                </c:manualLayout>
              </c:layout>
              <c:dLblPos val="r"/>
              <c:showLegendKey val="0"/>
              <c:showVal val="1"/>
              <c:showCatName val="0"/>
              <c:showSerName val="0"/>
              <c:showPercent val="0"/>
              <c:showBubbleSize val="0"/>
            </c:dLbl>
            <c:dLbl>
              <c:idx val="9"/>
              <c:layout>
                <c:manualLayout>
                  <c:x val="-4.6395294338207618E-2"/>
                  <c:y val="2.7912434858686143E-2"/>
                </c:manualLayout>
              </c:layout>
              <c:dLblPos val="r"/>
              <c:showLegendKey val="0"/>
              <c:showVal val="1"/>
              <c:showCatName val="0"/>
              <c:showSerName val="0"/>
              <c:showPercent val="0"/>
              <c:showBubbleSize val="0"/>
            </c:dLbl>
            <c:dLbl>
              <c:idx val="10"/>
              <c:layout>
                <c:manualLayout>
                  <c:x val="-4.6348893888263965E-2"/>
                  <c:y val="-4.8309178743961352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Лист1!$B$2:$B$12</c:f>
              <c:numCache>
                <c:formatCode>General</c:formatCode>
                <c:ptCount val="11"/>
                <c:pt idx="0">
                  <c:v>170074.2</c:v>
                </c:pt>
                <c:pt idx="1">
                  <c:v>178234</c:v>
                </c:pt>
                <c:pt idx="2">
                  <c:v>178106</c:v>
                </c:pt>
                <c:pt idx="3">
                  <c:v>192291.4</c:v>
                </c:pt>
                <c:pt idx="4">
                  <c:v>201872.1</c:v>
                </c:pt>
                <c:pt idx="5">
                  <c:v>226761.3</c:v>
                </c:pt>
                <c:pt idx="6">
                  <c:v>230953.7</c:v>
                </c:pt>
                <c:pt idx="7">
                  <c:v>282887.7</c:v>
                </c:pt>
                <c:pt idx="8">
                  <c:v>298631.40000000002</c:v>
                </c:pt>
                <c:pt idx="9">
                  <c:v>301629.59999999998</c:v>
                </c:pt>
                <c:pt idx="10">
                  <c:v>307961.2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9131397637795273E-2"/>
                  <c:y val="-6.3308037582258739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Лист1!$C$2:$C$12</c:f>
              <c:numCache>
                <c:formatCode>General</c:formatCode>
                <c:ptCount val="11"/>
                <c:pt idx="0">
                  <c:v>9975.2000000000007</c:v>
                </c:pt>
                <c:pt idx="1">
                  <c:v>13595.2</c:v>
                </c:pt>
                <c:pt idx="2">
                  <c:v>10262</c:v>
                </c:pt>
                <c:pt idx="3">
                  <c:v>9292.7999999999993</c:v>
                </c:pt>
                <c:pt idx="4">
                  <c:v>18478.5</c:v>
                </c:pt>
                <c:pt idx="5">
                  <c:v>19255.099999999999</c:v>
                </c:pt>
                <c:pt idx="6">
                  <c:v>18211</c:v>
                </c:pt>
                <c:pt idx="7">
                  <c:v>21803</c:v>
                </c:pt>
                <c:pt idx="8">
                  <c:v>21360</c:v>
                </c:pt>
                <c:pt idx="9">
                  <c:v>20360</c:v>
                </c:pt>
                <c:pt idx="10">
                  <c:v>19399</c:v>
                </c:pt>
              </c:numCache>
            </c:numRef>
          </c:val>
          <c:smooth val="0"/>
        </c:ser>
        <c:dLbls>
          <c:showLegendKey val="0"/>
          <c:showVal val="1"/>
          <c:showCatName val="0"/>
          <c:showSerName val="0"/>
          <c:showPercent val="0"/>
          <c:showBubbleSize val="0"/>
        </c:dLbls>
        <c:marker val="1"/>
        <c:smooth val="0"/>
        <c:axId val="158827648"/>
        <c:axId val="158829184"/>
      </c:lineChart>
      <c:catAx>
        <c:axId val="158827648"/>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8829184"/>
        <c:crosses val="autoZero"/>
        <c:auto val="1"/>
        <c:lblAlgn val="ctr"/>
        <c:lblOffset val="100"/>
        <c:noMultiLvlLbl val="0"/>
      </c:catAx>
      <c:valAx>
        <c:axId val="15882918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8827648"/>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3.7037037037037035E-2"/>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dPt>
          <c:dPt>
            <c:idx val="1"/>
            <c:bubble3D val="0"/>
            <c:spPr>
              <a:solidFill>
                <a:srgbClr val="7030A0"/>
              </a:solidFill>
            </c:spPr>
          </c:dPt>
          <c:dPt>
            <c:idx val="2"/>
            <c:bubble3D val="0"/>
            <c:spPr>
              <a:solidFill>
                <a:srgbClr val="CC99FF"/>
              </a:solidFill>
            </c:spPr>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298631.40000000002</c:v>
                </c:pt>
                <c:pt idx="1">
                  <c:v>21360</c:v>
                </c:pt>
                <c:pt idx="2" formatCode="General">
                  <c:v>739573.2</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2024 </a:t>
            </a:r>
            <a:r>
              <a:rPr lang="ru-RU" dirty="0">
                <a:latin typeface="Times New Roman" panose="02020603050405020304" pitchFamily="18" charset="0"/>
                <a:cs typeface="Times New Roman" panose="02020603050405020304" pitchFamily="18" charset="0"/>
              </a:rPr>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dPt>
          <c:dPt>
            <c:idx val="1"/>
            <c:bubble3D val="0"/>
            <c:spPr>
              <a:solidFill>
                <a:srgbClr val="7030A0"/>
              </a:solidFill>
            </c:spPr>
          </c:dPt>
          <c:dPt>
            <c:idx val="2"/>
            <c:bubble3D val="0"/>
            <c:spPr>
              <a:solidFill>
                <a:srgbClr val="CC99FF"/>
              </a:solidFill>
            </c:spPr>
          </c:dPt>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301629.59999999998</c:v>
                </c:pt>
                <c:pt idx="1">
                  <c:v>20360</c:v>
                </c:pt>
                <c:pt idx="2">
                  <c:v>740411.3</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2025 </a:t>
            </a:r>
            <a:r>
              <a:rPr lang="ru-RU" dirty="0">
                <a:latin typeface="Times New Roman" panose="02020603050405020304" pitchFamily="18" charset="0"/>
                <a:cs typeface="Times New Roman" panose="02020603050405020304" pitchFamily="18" charset="0"/>
              </a:rPr>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spPr>
              <a:solidFill>
                <a:srgbClr val="00B0F0"/>
              </a:solidFill>
            </c:spPr>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307961.2</c:v>
                </c:pt>
                <c:pt idx="1">
                  <c:v>19399</c:v>
                </c:pt>
                <c:pt idx="2">
                  <c:v>711695.2</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6737690288713913"/>
          <c:y val="0.12479020601876818"/>
          <c:w val="0.32595636482939688"/>
          <c:h val="0.51118083270413117"/>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06452960581762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3.3394345443661646E-3"/>
                  <c:y val="5.6097741303459529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numFmt formatCode="#,##0.0" sourceLinked="0"/>
            <c:txPr>
              <a:bodyPr/>
              <a:lstStyle/>
              <a:p>
                <a:pPr>
                  <a:defRPr sz="16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General</c:formatCode>
                <c:ptCount val="8"/>
                <c:pt idx="0">
                  <c:v>137668.29999999999</c:v>
                </c:pt>
                <c:pt idx="1">
                  <c:v>82215.3</c:v>
                </c:pt>
                <c:pt idx="2">
                  <c:v>744861.8</c:v>
                </c:pt>
                <c:pt idx="3">
                  <c:v>91638.8</c:v>
                </c:pt>
                <c:pt idx="4">
                  <c:v>13435.5</c:v>
                </c:pt>
                <c:pt idx="5">
                  <c:v>5430.1</c:v>
                </c:pt>
                <c:pt idx="6">
                  <c:v>1500</c:v>
                </c:pt>
                <c:pt idx="7">
                  <c:v>14801.3</c:v>
                </c:pt>
              </c:numCache>
            </c:numRef>
          </c:val>
        </c:ser>
        <c:dLbls>
          <c:showLegendKey val="0"/>
          <c:showVal val="0"/>
          <c:showCatName val="0"/>
          <c:showSerName val="0"/>
          <c:showPercent val="0"/>
          <c:showBubbleSize val="0"/>
        </c:dLbls>
        <c:gapWidth val="82"/>
        <c:axId val="158593408"/>
        <c:axId val="158579328"/>
      </c:barChart>
      <c:valAx>
        <c:axId val="158579328"/>
        <c:scaling>
          <c:orientation val="minMax"/>
        </c:scaling>
        <c:delete val="0"/>
        <c:axPos val="b"/>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8593408"/>
        <c:crosses val="autoZero"/>
        <c:crossBetween val="between"/>
      </c:valAx>
      <c:catAx>
        <c:axId val="158593408"/>
        <c:scaling>
          <c:orientation val="minMax"/>
        </c:scaling>
        <c:delete val="0"/>
        <c:axPos val="l"/>
        <c:minorGridlines/>
        <c:numFmt formatCode="General" sourceLinked="1"/>
        <c:majorTickMark val="out"/>
        <c:minorTickMark val="none"/>
        <c:tickLblPos val="nextTo"/>
        <c:txPr>
          <a:bodyPr/>
          <a:lstStyle/>
          <a:p>
            <a:pPr>
              <a:defRPr sz="1600" baseline="0">
                <a:latin typeface="Times New Roman" panose="02020603050405020304" pitchFamily="18" charset="0"/>
                <a:cs typeface="Times New Roman" panose="02020603050405020304" pitchFamily="18" charset="0"/>
              </a:defRPr>
            </a:pPr>
            <a:endParaRPr lang="ru-RU"/>
          </a:p>
        </c:txPr>
        <c:crossAx val="158579328"/>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t>
        <a:bodyPr/>
        <a:lstStyle/>
        <a:p>
          <a:endParaRPr lang="ru-RU"/>
        </a:p>
      </dgm:t>
    </dgm:pt>
    <dgm:pt modelId="{2C06BE8D-5C68-4834-8056-203D5156C7BD}" type="pres">
      <dgm:prSet presAssocID="{764C6B45-3F19-43C1-A63A-BBD3E9F5CBDB}" presName="arrow1" presStyleLbl="fgShp" presStyleIdx="0" presStyleCnt="1" custScaleY="167857" custLinFactNeighborX="-71428" custLinFactNeighborY="9049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Y="654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1754"/>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CF6E4-14B9-469C-B6ED-0FDB4BE4F257}" type="doc">
      <dgm:prSet loTypeId="urn:microsoft.com/office/officeart/2005/8/layout/radial1" loCatId="cycle" qsTypeId="urn:microsoft.com/office/officeart/2005/8/quickstyle/3d2" qsCatId="3D" csTypeId="urn:microsoft.com/office/officeart/2005/8/colors/accent4_2" csCatId="accent4" phldr="1"/>
      <dgm:spPr/>
      <dgm:t>
        <a:bodyPr/>
        <a:lstStyle/>
        <a:p>
          <a:endParaRPr lang="ru-RU"/>
        </a:p>
      </dgm:t>
    </dgm:pt>
    <dgm:pt modelId="{F0AABC05-0759-4091-B8B1-731A90A78F57}">
      <dgm:prSet phldrT="[Текст]" custT="1"/>
      <dgm:spPr/>
      <dgm:t>
        <a:bodyPr/>
        <a:lstStyle/>
        <a:p>
          <a:r>
            <a:rPr lang="ru-RU" sz="18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1800" b="1" u="sng" dirty="0" smtClean="0">
              <a:solidFill>
                <a:schemeClr val="tx1"/>
              </a:solidFill>
              <a:latin typeface="Times New Roman" pitchFamily="18" charset="0"/>
              <a:cs typeface="Times New Roman" pitchFamily="18" charset="0"/>
            </a:rPr>
            <a:t>855 366,2 тыс. рублей</a:t>
          </a:r>
          <a:endParaRPr lang="ru-RU" sz="1800" b="1" dirty="0">
            <a:solidFill>
              <a:schemeClr val="tx1"/>
            </a:solidFill>
          </a:endParaRPr>
        </a:p>
      </dgm:t>
    </dgm:pt>
    <dgm:pt modelId="{CABB96A6-848A-4ABE-9EA3-2CB6851019B8}" type="parTrans" cxnId="{EF8C96DC-B02E-4C2D-941D-5CF4F209A5B3}">
      <dgm:prSet/>
      <dgm:spPr/>
      <dgm:t>
        <a:bodyPr/>
        <a:lstStyle/>
        <a:p>
          <a:endParaRPr lang="ru-RU"/>
        </a:p>
      </dgm:t>
    </dgm:pt>
    <dgm:pt modelId="{341D5A08-1419-4D2C-BAA6-C903ED544501}" type="sibTrans" cxnId="{EF8C96DC-B02E-4C2D-941D-5CF4F209A5B3}">
      <dgm:prSet/>
      <dgm:spPr/>
      <dgm:t>
        <a:bodyPr/>
        <a:lstStyle/>
        <a:p>
          <a:endParaRPr lang="ru-RU"/>
        </a:p>
      </dgm:t>
    </dgm:pt>
    <dgm:pt modelId="{2A805C66-6E4A-4FBF-99B8-9413D4F92195}">
      <dgm:prSet phldrT="[Текст]"/>
      <dgm:spPr/>
      <dgm:t>
        <a:bodyPr/>
        <a:lstStyle/>
        <a:p>
          <a:r>
            <a:rPr lang="ru-RU" b="1" u="none" dirty="0" smtClean="0">
              <a:solidFill>
                <a:schemeClr val="tx1"/>
              </a:solidFill>
              <a:latin typeface="Times New Roman" panose="02020603050405020304" pitchFamily="18" charset="0"/>
              <a:cs typeface="Times New Roman" panose="02020603050405020304" pitchFamily="18" charset="0"/>
            </a:rPr>
            <a:t>Физическая культура и спорт 0,6 %</a:t>
          </a:r>
          <a:endParaRPr lang="ru-RU" b="1" u="none" dirty="0">
            <a:solidFill>
              <a:schemeClr val="tx1"/>
            </a:solidFill>
            <a:latin typeface="Times New Roman" panose="02020603050405020304" pitchFamily="18" charset="0"/>
            <a:cs typeface="Times New Roman" panose="02020603050405020304" pitchFamily="18" charset="0"/>
          </a:endParaRPr>
        </a:p>
      </dgm:t>
    </dgm:pt>
    <dgm:pt modelId="{DE63DD55-1432-422A-80E4-75E052967CEF}" type="parTrans" cxnId="{F97C0074-18A1-4D76-B23D-F7D5D3F5AF4D}">
      <dgm:prSet/>
      <dgm:spPr/>
      <dgm:t>
        <a:bodyPr/>
        <a:lstStyle/>
        <a:p>
          <a:endParaRPr lang="ru-RU"/>
        </a:p>
      </dgm:t>
    </dgm:pt>
    <dgm:pt modelId="{24A8B0BB-D610-4FC1-AD84-D2AA7B5CFFA5}" type="sibTrans" cxnId="{F97C0074-18A1-4D76-B23D-F7D5D3F5AF4D}">
      <dgm:prSet/>
      <dgm:spPr/>
      <dgm:t>
        <a:bodyPr/>
        <a:lstStyle/>
        <a:p>
          <a:endParaRPr lang="ru-RU"/>
        </a:p>
      </dgm:t>
    </dgm:pt>
    <dgm:pt modelId="{125901DD-35C0-4E37-87B1-681DA610389A}">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Социальная </a:t>
          </a:r>
        </a:p>
        <a:p>
          <a:r>
            <a:rPr lang="ru-RU" sz="2000" b="1" dirty="0" smtClean="0">
              <a:solidFill>
                <a:schemeClr val="tx1"/>
              </a:solidFill>
              <a:latin typeface="Times New Roman" panose="02020603050405020304" pitchFamily="18" charset="0"/>
              <a:cs typeface="Times New Roman" panose="02020603050405020304" pitchFamily="18" charset="0"/>
            </a:rPr>
            <a:t>политика  </a:t>
          </a:r>
        </a:p>
        <a:p>
          <a:r>
            <a:rPr lang="ru-RU" sz="2000" b="1" dirty="0" smtClean="0">
              <a:solidFill>
                <a:schemeClr val="tx1"/>
              </a:solidFill>
              <a:latin typeface="Times New Roman" panose="02020603050405020304" pitchFamily="18" charset="0"/>
              <a:cs typeface="Times New Roman" panose="02020603050405020304" pitchFamily="18" charset="0"/>
            </a:rPr>
            <a:t>1,6 %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DD7450B9-7588-49D1-AF67-8F923F8619DA}" type="parTrans" cxnId="{05C05FD6-F9B4-4D68-A3AC-40FD2B547B97}">
      <dgm:prSet/>
      <dgm:spPr/>
      <dgm:t>
        <a:bodyPr/>
        <a:lstStyle/>
        <a:p>
          <a:endParaRPr lang="ru-RU"/>
        </a:p>
      </dgm:t>
    </dgm:pt>
    <dgm:pt modelId="{4837A55E-0FFE-4A2E-92D9-620CF1E2F68C}" type="sibTrans" cxnId="{05C05FD6-F9B4-4D68-A3AC-40FD2B547B97}">
      <dgm:prSet/>
      <dgm:spPr/>
      <dgm:t>
        <a:bodyPr/>
        <a:lstStyle/>
        <a:p>
          <a:endParaRPr lang="ru-RU"/>
        </a:p>
      </dgm:t>
    </dgm:pt>
    <dgm:pt modelId="{3600C824-DF33-4E7A-BA63-F01FF39CF403}">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Культура 10,7%</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081FC5FE-450D-416D-B581-9BD4B3E664D9}" type="parTrans" cxnId="{9F780678-66F5-43AA-8E58-56D51D1A9B5D}">
      <dgm:prSet/>
      <dgm:spPr/>
      <dgm:t>
        <a:bodyPr/>
        <a:lstStyle/>
        <a:p>
          <a:endParaRPr lang="ru-RU"/>
        </a:p>
      </dgm:t>
    </dgm:pt>
    <dgm:pt modelId="{A8C28393-20E4-4A1D-BC3A-A799B3D75A4B}" type="sibTrans" cxnId="{9F780678-66F5-43AA-8E58-56D51D1A9B5D}">
      <dgm:prSet/>
      <dgm:spPr/>
      <dgm:t>
        <a:bodyPr/>
        <a:lstStyle/>
        <a:p>
          <a:endParaRPr lang="ru-RU"/>
        </a:p>
      </dgm:t>
    </dgm:pt>
    <dgm:pt modelId="{674A7AF5-F039-49BE-B03C-2EB03695941B}">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Образование 87,1%</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6AAB6728-C42B-4074-95B7-ADC42EE1427C}" type="parTrans" cxnId="{FDCB096D-E0A7-435B-B0FF-71BE16EB5766}">
      <dgm:prSet/>
      <dgm:spPr/>
      <dgm:t>
        <a:bodyPr/>
        <a:lstStyle/>
        <a:p>
          <a:endParaRPr lang="ru-RU"/>
        </a:p>
      </dgm:t>
    </dgm:pt>
    <dgm:pt modelId="{FE42E70A-974A-4157-83B7-B66722565683}" type="sibTrans" cxnId="{FDCB096D-E0A7-435B-B0FF-71BE16EB5766}">
      <dgm:prSet/>
      <dgm:spPr/>
      <dgm:t>
        <a:bodyPr/>
        <a:lstStyle/>
        <a:p>
          <a:endParaRPr lang="ru-RU"/>
        </a:p>
      </dgm:t>
    </dgm:pt>
    <dgm:pt modelId="{03812930-E534-4DA0-A73B-271E5D51A4D7}" type="pres">
      <dgm:prSet presAssocID="{EDDCF6E4-14B9-469C-B6ED-0FDB4BE4F257}" presName="cycle" presStyleCnt="0">
        <dgm:presLayoutVars>
          <dgm:chMax val="1"/>
          <dgm:dir/>
          <dgm:animLvl val="ctr"/>
          <dgm:resizeHandles val="exact"/>
        </dgm:presLayoutVars>
      </dgm:prSet>
      <dgm:spPr/>
      <dgm:t>
        <a:bodyPr/>
        <a:lstStyle/>
        <a:p>
          <a:endParaRPr lang="ru-RU"/>
        </a:p>
      </dgm:t>
    </dgm:pt>
    <dgm:pt modelId="{A9FC4A0F-7384-4376-86B0-6F667363E5C1}" type="pres">
      <dgm:prSet presAssocID="{F0AABC05-0759-4091-B8B1-731A90A78F57}" presName="centerShape" presStyleLbl="node0" presStyleIdx="0" presStyleCnt="1" custScaleX="204032" custScaleY="131047" custLinFactNeighborX="2380" custLinFactNeighborY="942"/>
      <dgm:spPr/>
      <dgm:t>
        <a:bodyPr/>
        <a:lstStyle/>
        <a:p>
          <a:endParaRPr lang="ru-RU"/>
        </a:p>
      </dgm:t>
    </dgm:pt>
    <dgm:pt modelId="{320115E4-770B-455D-8E24-9F672B4EBAD9}" type="pres">
      <dgm:prSet presAssocID="{DE63DD55-1432-422A-80E4-75E052967CEF}" presName="Name9" presStyleLbl="parChTrans1D2" presStyleIdx="0" presStyleCnt="4"/>
      <dgm:spPr/>
      <dgm:t>
        <a:bodyPr/>
        <a:lstStyle/>
        <a:p>
          <a:endParaRPr lang="ru-RU"/>
        </a:p>
      </dgm:t>
    </dgm:pt>
    <dgm:pt modelId="{2A496A8E-D260-4CE6-A353-AB4EE9CF88E9}" type="pres">
      <dgm:prSet presAssocID="{DE63DD55-1432-422A-80E4-75E052967CEF}" presName="connTx" presStyleLbl="parChTrans1D2" presStyleIdx="0" presStyleCnt="4"/>
      <dgm:spPr/>
      <dgm:t>
        <a:bodyPr/>
        <a:lstStyle/>
        <a:p>
          <a:endParaRPr lang="ru-RU"/>
        </a:p>
      </dgm:t>
    </dgm:pt>
    <dgm:pt modelId="{395D1ED5-7781-4B1F-B435-AB1F5403448C}" type="pres">
      <dgm:prSet presAssocID="{2A805C66-6E4A-4FBF-99B8-9413D4F92195}" presName="node" presStyleLbl="node1" presStyleIdx="0" presStyleCnt="4" custScaleX="179565" custScaleY="89669" custRadScaleRad="105256" custRadScaleInc="2312">
        <dgm:presLayoutVars>
          <dgm:bulletEnabled val="1"/>
        </dgm:presLayoutVars>
      </dgm:prSet>
      <dgm:spPr/>
      <dgm:t>
        <a:bodyPr/>
        <a:lstStyle/>
        <a:p>
          <a:endParaRPr lang="ru-RU"/>
        </a:p>
      </dgm:t>
    </dgm:pt>
    <dgm:pt modelId="{AB1BA6C3-65D4-45A3-85E2-C1C09F8C00DD}" type="pres">
      <dgm:prSet presAssocID="{DD7450B9-7588-49D1-AF67-8F923F8619DA}" presName="Name9" presStyleLbl="parChTrans1D2" presStyleIdx="1" presStyleCnt="4"/>
      <dgm:spPr/>
      <dgm:t>
        <a:bodyPr/>
        <a:lstStyle/>
        <a:p>
          <a:endParaRPr lang="ru-RU"/>
        </a:p>
      </dgm:t>
    </dgm:pt>
    <dgm:pt modelId="{EC80DEEC-5AB8-4E77-A6C8-1FB2076C6A5B}" type="pres">
      <dgm:prSet presAssocID="{DD7450B9-7588-49D1-AF67-8F923F8619DA}" presName="connTx" presStyleLbl="parChTrans1D2" presStyleIdx="1" presStyleCnt="4"/>
      <dgm:spPr/>
      <dgm:t>
        <a:bodyPr/>
        <a:lstStyle/>
        <a:p>
          <a:endParaRPr lang="ru-RU"/>
        </a:p>
      </dgm:t>
    </dgm:pt>
    <dgm:pt modelId="{2039316C-99A9-44F8-9097-21E764BFCBB0}" type="pres">
      <dgm:prSet presAssocID="{125901DD-35C0-4E37-87B1-681DA610389A}" presName="node" presStyleLbl="node1" presStyleIdx="1" presStyleCnt="4" custScaleX="179565" custRadScaleRad="180604" custRadScaleInc="837">
        <dgm:presLayoutVars>
          <dgm:bulletEnabled val="1"/>
        </dgm:presLayoutVars>
      </dgm:prSet>
      <dgm:spPr/>
      <dgm:t>
        <a:bodyPr/>
        <a:lstStyle/>
        <a:p>
          <a:endParaRPr lang="ru-RU"/>
        </a:p>
      </dgm:t>
    </dgm:pt>
    <dgm:pt modelId="{D581B1F9-E57C-4471-AAF2-9510FE39E9EE}" type="pres">
      <dgm:prSet presAssocID="{081FC5FE-450D-416D-B581-9BD4B3E664D9}" presName="Name9" presStyleLbl="parChTrans1D2" presStyleIdx="2" presStyleCnt="4"/>
      <dgm:spPr/>
      <dgm:t>
        <a:bodyPr/>
        <a:lstStyle/>
        <a:p>
          <a:endParaRPr lang="ru-RU"/>
        </a:p>
      </dgm:t>
    </dgm:pt>
    <dgm:pt modelId="{D8E124EA-07BB-439C-8045-452DD9BF7292}" type="pres">
      <dgm:prSet presAssocID="{081FC5FE-450D-416D-B581-9BD4B3E664D9}" presName="connTx" presStyleLbl="parChTrans1D2" presStyleIdx="2" presStyleCnt="4"/>
      <dgm:spPr/>
      <dgm:t>
        <a:bodyPr/>
        <a:lstStyle/>
        <a:p>
          <a:endParaRPr lang="ru-RU"/>
        </a:p>
      </dgm:t>
    </dgm:pt>
    <dgm:pt modelId="{E8D1690F-4410-4B9B-94CE-45796CBACFF2}" type="pres">
      <dgm:prSet presAssocID="{3600C824-DF33-4E7A-BA63-F01FF39CF403}" presName="node" presStyleLbl="node1" presStyleIdx="2" presStyleCnt="4" custScaleX="179565" custScaleY="89044" custRadScaleRad="104046" custRadScaleInc="-7680">
        <dgm:presLayoutVars>
          <dgm:bulletEnabled val="1"/>
        </dgm:presLayoutVars>
      </dgm:prSet>
      <dgm:spPr/>
      <dgm:t>
        <a:bodyPr/>
        <a:lstStyle/>
        <a:p>
          <a:endParaRPr lang="ru-RU"/>
        </a:p>
      </dgm:t>
    </dgm:pt>
    <dgm:pt modelId="{CFA356C1-B639-4C5D-BF3B-E3EE946A197E}" type="pres">
      <dgm:prSet presAssocID="{6AAB6728-C42B-4074-95B7-ADC42EE1427C}" presName="Name9" presStyleLbl="parChTrans1D2" presStyleIdx="3" presStyleCnt="4"/>
      <dgm:spPr/>
      <dgm:t>
        <a:bodyPr/>
        <a:lstStyle/>
        <a:p>
          <a:endParaRPr lang="ru-RU"/>
        </a:p>
      </dgm:t>
    </dgm:pt>
    <dgm:pt modelId="{09981FEE-7768-4051-861C-426D2CB23EA2}" type="pres">
      <dgm:prSet presAssocID="{6AAB6728-C42B-4074-95B7-ADC42EE1427C}" presName="connTx" presStyleLbl="parChTrans1D2" presStyleIdx="3" presStyleCnt="4"/>
      <dgm:spPr/>
      <dgm:t>
        <a:bodyPr/>
        <a:lstStyle/>
        <a:p>
          <a:endParaRPr lang="ru-RU"/>
        </a:p>
      </dgm:t>
    </dgm:pt>
    <dgm:pt modelId="{AC2B9A1C-7D23-4720-9779-318586B0D01A}" type="pres">
      <dgm:prSet presAssocID="{674A7AF5-F039-49BE-B03C-2EB03695941B}" presName="node" presStyleLbl="node1" presStyleIdx="3" presStyleCnt="4" custScaleX="179565" custRadScaleRad="162806" custRadScaleInc="144">
        <dgm:presLayoutVars>
          <dgm:bulletEnabled val="1"/>
        </dgm:presLayoutVars>
      </dgm:prSet>
      <dgm:spPr/>
      <dgm:t>
        <a:bodyPr/>
        <a:lstStyle/>
        <a:p>
          <a:endParaRPr lang="ru-RU"/>
        </a:p>
      </dgm:t>
    </dgm:pt>
  </dgm:ptLst>
  <dgm:cxnLst>
    <dgm:cxn modelId="{9F780678-66F5-43AA-8E58-56D51D1A9B5D}" srcId="{F0AABC05-0759-4091-B8B1-731A90A78F57}" destId="{3600C824-DF33-4E7A-BA63-F01FF39CF403}" srcOrd="2" destOrd="0" parTransId="{081FC5FE-450D-416D-B581-9BD4B3E664D9}" sibTransId="{A8C28393-20E4-4A1D-BC3A-A799B3D75A4B}"/>
    <dgm:cxn modelId="{8BFF112C-50E5-4C03-8270-80E5CD3478AF}" type="presOf" srcId="{081FC5FE-450D-416D-B581-9BD4B3E664D9}" destId="{D581B1F9-E57C-4471-AAF2-9510FE39E9EE}" srcOrd="0" destOrd="0" presId="urn:microsoft.com/office/officeart/2005/8/layout/radial1"/>
    <dgm:cxn modelId="{6A5D7AFE-3F74-4BCC-ABC6-76F1D413F2C5}" type="presOf" srcId="{DD7450B9-7588-49D1-AF67-8F923F8619DA}" destId="{AB1BA6C3-65D4-45A3-85E2-C1C09F8C00DD}" srcOrd="0" destOrd="0" presId="urn:microsoft.com/office/officeart/2005/8/layout/radial1"/>
    <dgm:cxn modelId="{05EFAD2E-D369-4FC0-861A-019A9ECB18FF}" type="presOf" srcId="{6AAB6728-C42B-4074-95B7-ADC42EE1427C}" destId="{09981FEE-7768-4051-861C-426D2CB23EA2}" srcOrd="1" destOrd="0" presId="urn:microsoft.com/office/officeart/2005/8/layout/radial1"/>
    <dgm:cxn modelId="{509D3300-23F2-4878-8457-F9AAA646F4B3}" type="presOf" srcId="{2A805C66-6E4A-4FBF-99B8-9413D4F92195}" destId="{395D1ED5-7781-4B1F-B435-AB1F5403448C}" srcOrd="0" destOrd="0" presId="urn:microsoft.com/office/officeart/2005/8/layout/radial1"/>
    <dgm:cxn modelId="{F5825523-4453-4F11-B195-06EAB1BF9425}" type="presOf" srcId="{6AAB6728-C42B-4074-95B7-ADC42EE1427C}" destId="{CFA356C1-B639-4C5D-BF3B-E3EE946A197E}" srcOrd="0" destOrd="0" presId="urn:microsoft.com/office/officeart/2005/8/layout/radial1"/>
    <dgm:cxn modelId="{D2CDE963-29B3-4E37-995C-7EE477E3BF75}" type="presOf" srcId="{F0AABC05-0759-4091-B8B1-731A90A78F57}" destId="{A9FC4A0F-7384-4376-86B0-6F667363E5C1}" srcOrd="0" destOrd="0" presId="urn:microsoft.com/office/officeart/2005/8/layout/radial1"/>
    <dgm:cxn modelId="{05C05FD6-F9B4-4D68-A3AC-40FD2B547B97}" srcId="{F0AABC05-0759-4091-B8B1-731A90A78F57}" destId="{125901DD-35C0-4E37-87B1-681DA610389A}" srcOrd="1" destOrd="0" parTransId="{DD7450B9-7588-49D1-AF67-8F923F8619DA}" sibTransId="{4837A55E-0FFE-4A2E-92D9-620CF1E2F68C}"/>
    <dgm:cxn modelId="{C28D5ED2-000D-4B8F-A0A6-FC287595600C}" type="presOf" srcId="{674A7AF5-F039-49BE-B03C-2EB03695941B}" destId="{AC2B9A1C-7D23-4720-9779-318586B0D01A}" srcOrd="0" destOrd="0" presId="urn:microsoft.com/office/officeart/2005/8/layout/radial1"/>
    <dgm:cxn modelId="{38C38A0E-6161-474B-AA19-2F4435864C7A}" type="presOf" srcId="{125901DD-35C0-4E37-87B1-681DA610389A}" destId="{2039316C-99A9-44F8-9097-21E764BFCBB0}" srcOrd="0" destOrd="0" presId="urn:microsoft.com/office/officeart/2005/8/layout/radial1"/>
    <dgm:cxn modelId="{553E10C0-4F2B-4F2E-9C1C-07AF781DB238}" type="presOf" srcId="{081FC5FE-450D-416D-B581-9BD4B3E664D9}" destId="{D8E124EA-07BB-439C-8045-452DD9BF7292}" srcOrd="1" destOrd="0" presId="urn:microsoft.com/office/officeart/2005/8/layout/radial1"/>
    <dgm:cxn modelId="{EF8C96DC-B02E-4C2D-941D-5CF4F209A5B3}" srcId="{EDDCF6E4-14B9-469C-B6ED-0FDB4BE4F257}" destId="{F0AABC05-0759-4091-B8B1-731A90A78F57}" srcOrd="0" destOrd="0" parTransId="{CABB96A6-848A-4ABE-9EA3-2CB6851019B8}" sibTransId="{341D5A08-1419-4D2C-BAA6-C903ED544501}"/>
    <dgm:cxn modelId="{2EC1EB37-B502-4FC7-A2E2-DEB1C81BED6D}" type="presOf" srcId="{EDDCF6E4-14B9-469C-B6ED-0FDB4BE4F257}" destId="{03812930-E534-4DA0-A73B-271E5D51A4D7}" srcOrd="0" destOrd="0" presId="urn:microsoft.com/office/officeart/2005/8/layout/radial1"/>
    <dgm:cxn modelId="{A84E78BE-248A-44C5-A381-803B8DA4FAFE}" type="presOf" srcId="{3600C824-DF33-4E7A-BA63-F01FF39CF403}" destId="{E8D1690F-4410-4B9B-94CE-45796CBACFF2}" srcOrd="0" destOrd="0" presId="urn:microsoft.com/office/officeart/2005/8/layout/radial1"/>
    <dgm:cxn modelId="{F97C0074-18A1-4D76-B23D-F7D5D3F5AF4D}" srcId="{F0AABC05-0759-4091-B8B1-731A90A78F57}" destId="{2A805C66-6E4A-4FBF-99B8-9413D4F92195}" srcOrd="0" destOrd="0" parTransId="{DE63DD55-1432-422A-80E4-75E052967CEF}" sibTransId="{24A8B0BB-D610-4FC1-AD84-D2AA7B5CFFA5}"/>
    <dgm:cxn modelId="{FDCB096D-E0A7-435B-B0FF-71BE16EB5766}" srcId="{F0AABC05-0759-4091-B8B1-731A90A78F57}" destId="{674A7AF5-F039-49BE-B03C-2EB03695941B}" srcOrd="3" destOrd="0" parTransId="{6AAB6728-C42B-4074-95B7-ADC42EE1427C}" sibTransId="{FE42E70A-974A-4157-83B7-B66722565683}"/>
    <dgm:cxn modelId="{8D273832-A56B-4CAA-8EB0-23761E721981}" type="presOf" srcId="{DE63DD55-1432-422A-80E4-75E052967CEF}" destId="{2A496A8E-D260-4CE6-A353-AB4EE9CF88E9}" srcOrd="1" destOrd="0" presId="urn:microsoft.com/office/officeart/2005/8/layout/radial1"/>
    <dgm:cxn modelId="{EE1FBBDA-2976-4138-A742-8565145BD15E}" type="presOf" srcId="{DD7450B9-7588-49D1-AF67-8F923F8619DA}" destId="{EC80DEEC-5AB8-4E77-A6C8-1FB2076C6A5B}" srcOrd="1" destOrd="0" presId="urn:microsoft.com/office/officeart/2005/8/layout/radial1"/>
    <dgm:cxn modelId="{FAD50527-D761-40F2-98A9-13DE529C28F0}" type="presOf" srcId="{DE63DD55-1432-422A-80E4-75E052967CEF}" destId="{320115E4-770B-455D-8E24-9F672B4EBAD9}" srcOrd="0" destOrd="0" presId="urn:microsoft.com/office/officeart/2005/8/layout/radial1"/>
    <dgm:cxn modelId="{E5BDA3FB-C899-4F05-B5B5-7A2BD4F08141}" type="presParOf" srcId="{03812930-E534-4DA0-A73B-271E5D51A4D7}" destId="{A9FC4A0F-7384-4376-86B0-6F667363E5C1}" srcOrd="0" destOrd="0" presId="urn:microsoft.com/office/officeart/2005/8/layout/radial1"/>
    <dgm:cxn modelId="{048FE7B5-5FED-4C8A-93CE-9532895C5092}" type="presParOf" srcId="{03812930-E534-4DA0-A73B-271E5D51A4D7}" destId="{320115E4-770B-455D-8E24-9F672B4EBAD9}" srcOrd="1" destOrd="0" presId="urn:microsoft.com/office/officeart/2005/8/layout/radial1"/>
    <dgm:cxn modelId="{0FA2B2A3-E2BE-4A6D-A7C6-9BE13A2EEA83}" type="presParOf" srcId="{320115E4-770B-455D-8E24-9F672B4EBAD9}" destId="{2A496A8E-D260-4CE6-A353-AB4EE9CF88E9}" srcOrd="0" destOrd="0" presId="urn:microsoft.com/office/officeart/2005/8/layout/radial1"/>
    <dgm:cxn modelId="{29D82770-4E7A-4746-AFE8-CE7A0F58BEA5}" type="presParOf" srcId="{03812930-E534-4DA0-A73B-271E5D51A4D7}" destId="{395D1ED5-7781-4B1F-B435-AB1F5403448C}" srcOrd="2" destOrd="0" presId="urn:microsoft.com/office/officeart/2005/8/layout/radial1"/>
    <dgm:cxn modelId="{D2F3348A-78F8-4E93-BDED-63E747070061}" type="presParOf" srcId="{03812930-E534-4DA0-A73B-271E5D51A4D7}" destId="{AB1BA6C3-65D4-45A3-85E2-C1C09F8C00DD}" srcOrd="3" destOrd="0" presId="urn:microsoft.com/office/officeart/2005/8/layout/radial1"/>
    <dgm:cxn modelId="{A3C72D7E-1592-4161-A4D1-14052CE4E171}" type="presParOf" srcId="{AB1BA6C3-65D4-45A3-85E2-C1C09F8C00DD}" destId="{EC80DEEC-5AB8-4E77-A6C8-1FB2076C6A5B}" srcOrd="0" destOrd="0" presId="urn:microsoft.com/office/officeart/2005/8/layout/radial1"/>
    <dgm:cxn modelId="{F6DECFA1-2603-4F75-A673-EB0C92D05FAE}" type="presParOf" srcId="{03812930-E534-4DA0-A73B-271E5D51A4D7}" destId="{2039316C-99A9-44F8-9097-21E764BFCBB0}" srcOrd="4" destOrd="0" presId="urn:microsoft.com/office/officeart/2005/8/layout/radial1"/>
    <dgm:cxn modelId="{5162BB49-563A-43D6-B850-028026572CD9}" type="presParOf" srcId="{03812930-E534-4DA0-A73B-271E5D51A4D7}" destId="{D581B1F9-E57C-4471-AAF2-9510FE39E9EE}" srcOrd="5" destOrd="0" presId="urn:microsoft.com/office/officeart/2005/8/layout/radial1"/>
    <dgm:cxn modelId="{FE67149D-B371-4E41-AAE2-0B13723759B1}" type="presParOf" srcId="{D581B1F9-E57C-4471-AAF2-9510FE39E9EE}" destId="{D8E124EA-07BB-439C-8045-452DD9BF7292}" srcOrd="0" destOrd="0" presId="urn:microsoft.com/office/officeart/2005/8/layout/radial1"/>
    <dgm:cxn modelId="{0B214015-6E0D-426E-A9EE-525F266172C6}" type="presParOf" srcId="{03812930-E534-4DA0-A73B-271E5D51A4D7}" destId="{E8D1690F-4410-4B9B-94CE-45796CBACFF2}" srcOrd="6" destOrd="0" presId="urn:microsoft.com/office/officeart/2005/8/layout/radial1"/>
    <dgm:cxn modelId="{3B42C723-0E1F-4E66-9EF5-E58C4961E628}" type="presParOf" srcId="{03812930-E534-4DA0-A73B-271E5D51A4D7}" destId="{CFA356C1-B639-4C5D-BF3B-E3EE946A197E}" srcOrd="7" destOrd="0" presId="urn:microsoft.com/office/officeart/2005/8/layout/radial1"/>
    <dgm:cxn modelId="{26209AEA-ECD3-4470-AF52-ADA18B2FAECD}" type="presParOf" srcId="{CFA356C1-B639-4C5D-BF3B-E3EE946A197E}" destId="{09981FEE-7768-4051-861C-426D2CB23EA2}" srcOrd="0" destOrd="0" presId="urn:microsoft.com/office/officeart/2005/8/layout/radial1"/>
    <dgm:cxn modelId="{8088D88E-0AA7-47CD-8FA3-E4956BCB756D}" type="presParOf" srcId="{03812930-E534-4DA0-A73B-271E5D51A4D7}" destId="{AC2B9A1C-7D23-4720-9779-318586B0D01A}"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33 238</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sz="1700" b="1" dirty="0" smtClean="0">
              <a:latin typeface="Times New Roman" panose="02020603050405020304" pitchFamily="18" charset="0"/>
              <a:cs typeface="Times New Roman" panose="02020603050405020304" pitchFamily="18" charset="0"/>
            </a:rPr>
            <a:t>2 </a:t>
          </a:r>
          <a:r>
            <a:rPr lang="ru-RU" sz="1700" b="1" dirty="0" smtClean="0">
              <a:latin typeface="Times New Roman" panose="02020603050405020304" pitchFamily="18" charset="0"/>
              <a:cs typeface="Times New Roman" panose="02020603050405020304" pitchFamily="18" charset="0"/>
            </a:rPr>
            <a:t>770</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22 681</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890</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9EE5261F-2E09-458A-95B8-DBF728E3B81B}"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4 192</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349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2 790</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233 рубля</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Дошкольное образование </a:t>
          </a:r>
          <a:r>
            <a:rPr lang="en-US" sz="1800" i="1" dirty="0" smtClean="0">
              <a:solidFill>
                <a:schemeClr val="tx1"/>
              </a:solidFill>
              <a:latin typeface="Times New Roman" pitchFamily="18" charset="0"/>
              <a:cs typeface="Times New Roman" pitchFamily="18" charset="0"/>
            </a:rPr>
            <a:t>1</a:t>
          </a:r>
          <a:r>
            <a:rPr lang="ru-RU" sz="1800" i="1" dirty="0" smtClean="0">
              <a:solidFill>
                <a:schemeClr val="tx1"/>
              </a:solidFill>
              <a:latin typeface="Times New Roman" pitchFamily="18" charset="0"/>
              <a:cs typeface="Times New Roman" pitchFamily="18" charset="0"/>
            </a:rPr>
            <a:t>37 686,6 тыс. рублей</a:t>
          </a:r>
          <a:endParaRPr lang="ru-RU" sz="18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Общее образование 545 730,5 тыс. рублей</a:t>
          </a:r>
          <a:endParaRPr lang="ru-RU" sz="1800"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custT="1"/>
      <dgm:spPr>
        <a:solidFill>
          <a:schemeClr val="accent2">
            <a:lumMod val="40000"/>
            <a:lumOff val="60000"/>
          </a:schemeClr>
        </a:solidFill>
      </dgm:spPr>
      <dgm:t>
        <a:bodyPr/>
        <a:lstStyle/>
        <a:p>
          <a:r>
            <a:rPr lang="ru-RU" sz="2400" i="1" dirty="0" smtClean="0">
              <a:latin typeface="Times New Roman" pitchFamily="18" charset="0"/>
              <a:cs typeface="Times New Roman" pitchFamily="18" charset="0"/>
            </a:rPr>
            <a:t>  </a:t>
          </a:r>
          <a:r>
            <a:rPr lang="ru-RU" sz="1800" i="1" dirty="0" smtClean="0">
              <a:solidFill>
                <a:schemeClr val="tx1"/>
              </a:solidFill>
              <a:latin typeface="Times New Roman" pitchFamily="18" charset="0"/>
              <a:cs typeface="Times New Roman" pitchFamily="18" charset="0"/>
            </a:rPr>
            <a:t>Другие вопросы в области образования 11 405,3 тыс. рублей</a:t>
          </a:r>
          <a:endParaRPr lang="ru-RU" sz="18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custT="1"/>
      <dgm:spPr>
        <a:solidFill>
          <a:schemeClr val="accent2">
            <a:lumMod val="40000"/>
            <a:lumOff val="60000"/>
          </a:schemeClr>
        </a:solidFill>
      </dgm:spPr>
      <dgm:t>
        <a:bodyPr/>
        <a:lstStyle/>
        <a:p>
          <a:r>
            <a:rPr lang="ru-RU" sz="2400" b="0" i="1" u="none" dirty="0" smtClean="0">
              <a:latin typeface="Times New Roman" pitchFamily="18" charset="0"/>
              <a:cs typeface="Times New Roman" pitchFamily="18" charset="0"/>
            </a:rPr>
            <a:t>  </a:t>
          </a:r>
          <a:r>
            <a:rPr lang="ru-RU" sz="1800" b="0" i="1" u="none" dirty="0" smtClean="0">
              <a:solidFill>
                <a:schemeClr val="tx1"/>
              </a:solidFill>
              <a:latin typeface="Times New Roman" pitchFamily="18" charset="0"/>
              <a:cs typeface="Times New Roman" pitchFamily="18" charset="0"/>
            </a:rPr>
            <a:t>Молодежная политика 425,0 тыс. рублей</a:t>
          </a:r>
          <a:endParaRPr lang="ru-RU" sz="1800"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custT="1"/>
      <dgm:spPr>
        <a:solidFill>
          <a:schemeClr val="accent2">
            <a:lumMod val="40000"/>
            <a:lumOff val="60000"/>
          </a:schemeClr>
        </a:solidFill>
      </dgm:spPr>
      <dgm:t>
        <a:bodyPr/>
        <a:lstStyle/>
        <a:p>
          <a:r>
            <a:rPr lang="ru-RU" sz="2300" b="0" i="1" dirty="0" smtClean="0">
              <a:latin typeface="Times New Roman" pitchFamily="18" charset="0"/>
              <a:cs typeface="Times New Roman" pitchFamily="18" charset="0"/>
            </a:rPr>
            <a:t>  </a:t>
          </a:r>
          <a:r>
            <a:rPr lang="ru-RU" sz="1800" b="0" i="1" dirty="0" smtClean="0">
              <a:solidFill>
                <a:schemeClr val="tx1"/>
              </a:solidFill>
              <a:latin typeface="Times New Roman" pitchFamily="18" charset="0"/>
              <a:cs typeface="Times New Roman" pitchFamily="18" charset="0"/>
            </a:rPr>
            <a:t>Дополнительное образование детей </a:t>
          </a:r>
          <a:r>
            <a:rPr lang="ru-RU" sz="1800" b="0" i="1" u="none" dirty="0" smtClean="0">
              <a:solidFill>
                <a:schemeClr val="tx1"/>
              </a:solidFill>
              <a:latin typeface="Times New Roman" pitchFamily="18" charset="0"/>
              <a:cs typeface="Times New Roman" pitchFamily="18" charset="0"/>
            </a:rPr>
            <a:t>49 614,4 тыс. рублей</a:t>
          </a:r>
          <a:endParaRPr lang="ru-RU" sz="1800"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custLinFactNeighborX="-52" custLinFactNeighborY="-7674">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1">
            <a:lumMod val="40000"/>
            <a:lumOff val="60000"/>
          </a:schemeClr>
        </a:solidFill>
      </dgm:spPr>
      <dgm:t>
        <a:bodyPr/>
        <a:lstStyle/>
        <a:p>
          <a:r>
            <a:rPr lang="ru-RU" sz="1400" b="0" i="1"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a:t>
          </a:r>
        </a:p>
        <a:p>
          <a:r>
            <a:rPr lang="ru-RU" sz="1400" b="0" i="1" dirty="0" smtClean="0">
              <a:solidFill>
                <a:schemeClr val="tx1"/>
              </a:solidFill>
              <a:latin typeface="Times New Roman" pitchFamily="18" charset="0"/>
              <a:cs typeface="Times New Roman" pitchFamily="18" charset="0"/>
            </a:rPr>
            <a:t> 26 033,2 тыс. рублей</a:t>
          </a:r>
          <a:endParaRPr lang="ru-RU" sz="14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4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60 336,3 тыс. рублей</a:t>
          </a:r>
          <a:endParaRPr lang="ru-RU" sz="14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Развитие этнокультурного наследия района 3 059,3</a:t>
          </a:r>
          <a:r>
            <a:rPr lang="ru-RU" sz="1400" b="0" i="1" u="none" dirty="0" smtClean="0">
              <a:solidFill>
                <a:schemeClr val="tx1"/>
              </a:solidFill>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тыс. рублей</a:t>
          </a:r>
          <a:endParaRPr lang="ru-RU" sz="14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accent1">
            <a:lumMod val="40000"/>
            <a:lumOff val="60000"/>
          </a:schemeClr>
        </a:solidFill>
      </dgm:spPr>
      <dgm:t>
        <a:bodyPr/>
        <a:lstStyle/>
        <a:p>
          <a:r>
            <a:rPr lang="ru-RU" sz="1600" i="1" dirty="0" smtClean="0">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4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948F6537-4B0E-477E-9C5D-FF380AB54D5C}">
      <dgm:prSet custT="1"/>
      <dgm:spPr>
        <a:solidFill>
          <a:schemeClr val="accent1">
            <a:lumMod val="40000"/>
            <a:lumOff val="60000"/>
          </a:schemeClr>
        </a:solidFill>
      </dgm:spPr>
      <dgm:t>
        <a:bodyPr/>
        <a:lstStyle/>
        <a:p>
          <a:r>
            <a:rPr lang="ru-RU" sz="1400" i="1" dirty="0" smtClean="0">
              <a:solidFill>
                <a:schemeClr val="tx1"/>
              </a:solidFill>
              <a:latin typeface="Times New Roman" panose="02020603050405020304" pitchFamily="18" charset="0"/>
              <a:cs typeface="Times New Roman" panose="02020603050405020304" pitchFamily="18" charset="0"/>
            </a:rPr>
            <a:t>Формирование современного облика сельских территорий 1610,0 тыс. рублей</a:t>
          </a:r>
          <a:endParaRPr lang="ru-RU" sz="1400" i="1" dirty="0">
            <a:solidFill>
              <a:schemeClr val="tx1"/>
            </a:solidFill>
            <a:latin typeface="Times New Roman" panose="02020603050405020304" pitchFamily="18" charset="0"/>
            <a:cs typeface="Times New Roman" panose="02020603050405020304" pitchFamily="18" charset="0"/>
          </a:endParaRPr>
        </a:p>
      </dgm:t>
    </dgm:pt>
    <dgm:pt modelId="{44E8BAA5-90F2-4DE4-B13A-A043295F60CF}" type="parTrans" cxnId="{1032EDD0-A2B8-4ED2-8E05-4A7EE79425D0}">
      <dgm:prSet/>
      <dgm:spPr/>
      <dgm:t>
        <a:bodyPr/>
        <a:lstStyle/>
        <a:p>
          <a:endParaRPr lang="ru-RU"/>
        </a:p>
      </dgm:t>
    </dgm:pt>
    <dgm:pt modelId="{4248A1E3-103B-4186-BFEF-54DA6A14372C}" type="sibTrans" cxnId="{1032EDD0-A2B8-4ED2-8E05-4A7EE79425D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6"/>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6"/>
      <dgm:spPr/>
      <dgm:t>
        <a:bodyPr/>
        <a:lstStyle/>
        <a:p>
          <a:endParaRPr lang="ru-RU"/>
        </a:p>
      </dgm:t>
    </dgm:pt>
    <dgm:pt modelId="{566083D9-89B6-435D-846D-36DACD77A22D}" type="pres">
      <dgm:prSet presAssocID="{F84F6C66-5521-40C2-99FF-C86F056ED85A}" presName="dstNode" presStyleLbl="node1" presStyleIdx="0" presStyleCnt="6"/>
      <dgm:spPr/>
      <dgm:t>
        <a:bodyPr/>
        <a:lstStyle/>
        <a:p>
          <a:endParaRPr lang="ru-RU"/>
        </a:p>
      </dgm:t>
    </dgm:pt>
    <dgm:pt modelId="{854879FE-BE8F-4624-AAD6-7DAD88595B55}" type="pres">
      <dgm:prSet presAssocID="{A42DB187-3135-4C98-9D1D-37EECE5C3DAA}" presName="text_1" presStyleLbl="node1" presStyleIdx="0" presStyleCnt="6" custScaleX="99208" custScaleY="1229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6"/>
      <dgm:spPr/>
      <dgm:t>
        <a:bodyPr/>
        <a:lstStyle/>
        <a:p>
          <a:endParaRPr lang="ru-RU"/>
        </a:p>
      </dgm:t>
    </dgm:pt>
    <dgm:pt modelId="{ABF9D1C6-CDD4-4E4B-8A98-3FF90DFDD12A}" type="pres">
      <dgm:prSet presAssocID="{71A1EDB5-EF27-44FF-8848-BD77D572C3EC}" presName="text_2" presStyleLbl="node1" presStyleIdx="1" presStyleCnt="6" custScaleX="99179">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6"/>
      <dgm:spPr/>
      <dgm:t>
        <a:bodyPr/>
        <a:lstStyle/>
        <a:p>
          <a:endParaRPr lang="ru-RU"/>
        </a:p>
      </dgm:t>
    </dgm:pt>
    <dgm:pt modelId="{4BCD9386-B42A-43E9-9E42-8860F332838C}" type="pres">
      <dgm:prSet presAssocID="{6986C4B9-B145-472D-B5FE-F8225511AC7D}" presName="text_3" presStyleLbl="node1" presStyleIdx="2" presStyleCnt="6">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6"/>
      <dgm:spPr/>
      <dgm:t>
        <a:bodyPr/>
        <a:lstStyle/>
        <a:p>
          <a:endParaRPr lang="ru-RU"/>
        </a:p>
      </dgm:t>
    </dgm:pt>
    <dgm:pt modelId="{B0E398A9-C94D-456A-8C1D-57306AD579F3}" type="pres">
      <dgm:prSet presAssocID="{57D1A95B-FCA3-4CCF-BC28-0705EF0DA074}" presName="text_4" presStyleLbl="node1" presStyleIdx="3" presStyleCnt="6">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6"/>
      <dgm:spPr/>
      <dgm:t>
        <a:bodyPr/>
        <a:lstStyle/>
        <a:p>
          <a:endParaRPr lang="ru-RU"/>
        </a:p>
      </dgm:t>
    </dgm:pt>
    <dgm:pt modelId="{CFE8F89A-A6EA-4B4A-BFC3-A2BFF97CA51C}" type="pres">
      <dgm:prSet presAssocID="{948F6537-4B0E-477E-9C5D-FF380AB54D5C}" presName="text_5" presStyleLbl="node1" presStyleIdx="4" presStyleCnt="6">
        <dgm:presLayoutVars>
          <dgm:bulletEnabled val="1"/>
        </dgm:presLayoutVars>
      </dgm:prSet>
      <dgm:spPr/>
      <dgm:t>
        <a:bodyPr/>
        <a:lstStyle/>
        <a:p>
          <a:endParaRPr lang="ru-RU"/>
        </a:p>
      </dgm:t>
    </dgm:pt>
    <dgm:pt modelId="{CE26C5CA-8AB5-4207-A854-41C400CBF33B}" type="pres">
      <dgm:prSet presAssocID="{948F6537-4B0E-477E-9C5D-FF380AB54D5C}" presName="accent_5" presStyleCnt="0"/>
      <dgm:spPr/>
    </dgm:pt>
    <dgm:pt modelId="{C1A7AB6D-E4C5-440A-91BA-9F094ADFD465}" type="pres">
      <dgm:prSet presAssocID="{948F6537-4B0E-477E-9C5D-FF380AB54D5C}" presName="accentRepeatNode" presStyleLbl="solidFgAcc1" presStyleIdx="4" presStyleCnt="6"/>
      <dgm:spPr/>
    </dgm:pt>
    <dgm:pt modelId="{099553F0-8D23-45F3-8603-5759ECC61B36}" type="pres">
      <dgm:prSet presAssocID="{6166C842-3454-4E35-8E0D-1CCF6F70E2CB}" presName="text_6" presStyleLbl="node1" presStyleIdx="5" presStyleCnt="6">
        <dgm:presLayoutVars>
          <dgm:bulletEnabled val="1"/>
        </dgm:presLayoutVars>
      </dgm:prSet>
      <dgm:spPr/>
      <dgm:t>
        <a:bodyPr/>
        <a:lstStyle/>
        <a:p>
          <a:endParaRPr lang="ru-RU"/>
        </a:p>
      </dgm:t>
    </dgm:pt>
    <dgm:pt modelId="{E648CD80-33A0-41AB-BC00-249160529231}" type="pres">
      <dgm:prSet presAssocID="{6166C842-3454-4E35-8E0D-1CCF6F70E2CB}" presName="accent_6" presStyleCnt="0"/>
      <dgm:spPr/>
    </dgm:pt>
    <dgm:pt modelId="{FCAB0A49-B7D1-4DF3-A0F2-205084D70AD4}" type="pres">
      <dgm:prSet presAssocID="{6166C842-3454-4E35-8E0D-1CCF6F70E2CB}" presName="accentRepeatNode" presStyleLbl="solidFgAcc1" presStyleIdx="5" presStyleCnt="6"/>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5" destOrd="0" parTransId="{A37FA5B9-18E5-4416-AD15-123923851ED8}" sibTransId="{BC4C99D4-E666-4767-B9CF-E9876F483643}"/>
    <dgm:cxn modelId="{1032EDD0-A2B8-4ED2-8E05-4A7EE79425D0}" srcId="{F84F6C66-5521-40C2-99FF-C86F056ED85A}" destId="{948F6537-4B0E-477E-9C5D-FF380AB54D5C}" srcOrd="4" destOrd="0" parTransId="{44E8BAA5-90F2-4DE4-B13A-A043295F60CF}" sibTransId="{4248A1E3-103B-4186-BFEF-54DA6A14372C}"/>
    <dgm:cxn modelId="{02DF88C0-07CE-49E7-91D1-17FD22084D01}" srcId="{F84F6C66-5521-40C2-99FF-C86F056ED85A}" destId="{57D1A95B-FCA3-4CCF-BC28-0705EF0DA074}" srcOrd="3" destOrd="0" parTransId="{1191505A-3AE0-48A1-8DBF-71E3C42AB60A}" sibTransId="{875898E9-CE1B-4FC3-A10D-75A6FED452FD}"/>
    <dgm:cxn modelId="{87987453-0AFD-45F1-94D3-CA7B3114C70B}" type="presOf" srcId="{948F6537-4B0E-477E-9C5D-FF380AB54D5C}" destId="{CFE8F89A-A6EA-4B4A-BFC3-A2BFF97CA51C}" srcOrd="0" destOrd="0" presId="urn:microsoft.com/office/officeart/2008/layout/VerticalCurvedList"/>
    <dgm:cxn modelId="{88684AFA-3354-4201-8766-EE9A2893EA95}" type="presOf" srcId="{71A1EDB5-EF27-44FF-8848-BD77D572C3EC}" destId="{ABF9D1C6-CDD4-4E4B-8A98-3FF90DFDD12A}"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45D82B6E-7515-42F6-BCD1-7E009D52A268}" type="presOf" srcId="{6166C842-3454-4E35-8E0D-1CCF6F70E2CB}" destId="{099553F0-8D23-45F3-8603-5759ECC61B3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D6F7D9BD-6E73-437F-B0DE-307FAC7747DB}" type="presParOf" srcId="{3170B91E-7745-44B8-97A4-A475B63696D5}" destId="{CFE8F89A-A6EA-4B4A-BFC3-A2BFF97CA51C}" srcOrd="9" destOrd="0" presId="urn:microsoft.com/office/officeart/2008/layout/VerticalCurvedList"/>
    <dgm:cxn modelId="{1511D833-6CBD-4576-A7B0-DB8DE8C22E26}" type="presParOf" srcId="{3170B91E-7745-44B8-97A4-A475B63696D5}" destId="{CE26C5CA-8AB5-4207-A854-41C400CBF33B}" srcOrd="10" destOrd="0" presId="urn:microsoft.com/office/officeart/2008/layout/VerticalCurvedList"/>
    <dgm:cxn modelId="{B9B3D187-F0F9-4A24-8F3D-3554AA8341A4}" type="presParOf" srcId="{CE26C5CA-8AB5-4207-A854-41C400CBF33B}" destId="{C1A7AB6D-E4C5-440A-91BA-9F094ADFD465}" srcOrd="0" destOrd="0" presId="urn:microsoft.com/office/officeart/2008/layout/VerticalCurvedList"/>
    <dgm:cxn modelId="{CAD0323D-0A05-4452-973D-5A1FE0C8408E}" type="presParOf" srcId="{3170B91E-7745-44B8-97A4-A475B63696D5}" destId="{099553F0-8D23-45F3-8603-5759ECC61B36}" srcOrd="11" destOrd="0" presId="urn:microsoft.com/office/officeart/2008/layout/VerticalCurvedList"/>
    <dgm:cxn modelId="{FECEBB4C-E797-40A0-A08B-89668B266661}" type="presParOf" srcId="{3170B91E-7745-44B8-97A4-A475B63696D5}" destId="{E648CD80-33A0-41AB-BC00-249160529231}" srcOrd="12" destOrd="0" presId="urn:microsoft.com/office/officeart/2008/layout/VerticalCurvedList"/>
    <dgm:cxn modelId="{40ABB494-DFE5-4D02-B4AB-13CF8352C158}" type="presParOf" srcId="{E648CD80-33A0-41AB-BC00-249160529231}"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1 884,9 тыс. рублей; социальная поддержка старшего поколения, ветеранов и инвалидов, иных категорий 200,0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1 813,0</a:t>
          </a:r>
          <a:r>
            <a:rPr lang="en-US" i="1"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71,0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8 919,0тыс.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i="1" dirty="0" smtClean="0">
              <a:solidFill>
                <a:schemeClr val="tx1"/>
              </a:solidFill>
              <a:latin typeface="Times New Roman" pitchFamily="18" charset="0"/>
              <a:cs typeface="Times New Roman" pitchFamily="18" charset="0"/>
            </a:rPr>
            <a:t>1</a:t>
          </a:r>
          <a:r>
            <a:rPr lang="ru-RU" i="1" dirty="0" smtClean="0">
              <a:solidFill>
                <a:schemeClr val="tx1"/>
              </a:solidFill>
              <a:latin typeface="Times New Roman" pitchFamily="18" charset="0"/>
              <a:cs typeface="Times New Roman" pitchFamily="18" charset="0"/>
            </a:rPr>
            <a:t>73,5</a:t>
          </a:r>
          <a:r>
            <a:rPr lang="ru-RU" i="1" dirty="0" smtClean="0">
              <a:solidFill>
                <a:srgbClr val="FF0000"/>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dgm:spPr/>
      <dgm:t>
        <a:bodyPr/>
        <a:lstStyle/>
        <a:p>
          <a:endParaRPr lang="ru-RU"/>
        </a:p>
      </dgm:t>
    </dgm:pt>
    <dgm:pt modelId="{02D54272-9E6A-4E8E-BA94-3B20F042AE8B}" type="pres">
      <dgm:prSet presAssocID="{A72E44ED-20D6-43BA-8BFB-3D49339C0985}" presName="text_4" presStyleLbl="node1" presStyleIdx="3" presStyleCnt="5">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dgm:spPr/>
      <dgm:t>
        <a:bodyPr/>
        <a:lstStyle/>
        <a:p>
          <a:endParaRPr lang="ru-RU"/>
        </a:p>
      </dgm:t>
    </dgm:pt>
    <dgm:pt modelId="{A6A6F5BE-0D12-4ACF-84C6-CDC22CBEB267}" type="pres">
      <dgm:prSet presAssocID="{3ABBCC88-4534-43AC-BF89-CBA3FF1D5FF1}" presName="text_5" presStyleLbl="node1" presStyleIdx="4" presStyleCnt="5">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dgm:spPr/>
    </dgm:pt>
  </dgm:ptLst>
  <dgm:cxnL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653754CE-5203-46C4-9F51-F54061395732}" type="presOf" srcId="{AF01EF08-2799-4C6A-929A-2A15551D8D32}" destId="{2CF3FDC1-BBA2-43CA-8B84-12839BB632B6}" srcOrd="0" destOrd="0" presId="urn:microsoft.com/office/officeart/2008/layout/VerticalCurvedList"/>
    <dgm:cxn modelId="{3527A256-8B20-4513-AA58-DA24E2AF3AE0}" type="presOf" srcId="{FEE30B3A-C4F8-4EC6-8EA4-5753C35FC2EA}" destId="{6686BB53-5A98-4F6E-B677-5418C173ABB2}" srcOrd="0" destOrd="0" presId="urn:microsoft.com/office/officeart/2008/layout/VerticalCurvedList"/>
    <dgm:cxn modelId="{85866387-82CC-477F-80BE-5DD31A6DF943}" type="presOf" srcId="{309CF2EB-9F89-4689-B3E6-BCE404DB5074}" destId="{30C4D84D-83B0-4115-B1BA-BB76086E6A0A}" srcOrd="0" destOrd="0" presId="urn:microsoft.com/office/officeart/2008/layout/VerticalCurvedList"/>
    <dgm:cxn modelId="{6FE00132-438A-4242-BF41-31910809B952}"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F282D1EB-AD1C-4B33-8DF0-463351622422}" type="presOf" srcId="{3ABBCC88-4534-43AC-BF89-CBA3FF1D5FF1}" destId="{A6A6F5BE-0D12-4ACF-84C6-CDC22CBEB267}" srcOrd="0" destOrd="0" presId="urn:microsoft.com/office/officeart/2008/layout/VerticalCurvedList"/>
    <dgm:cxn modelId="{436CE756-B9DB-449A-82D1-B4A2CE8FFB76}"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9F9B29BC-7814-42A7-A9AA-4D500CD086C6}" type="presParOf" srcId="{3170B91E-7745-44B8-97A4-A475B63696D5}" destId="{6686BB53-5A98-4F6E-B677-5418C173ABB2}" srcOrd="1" destOrd="0" presId="urn:microsoft.com/office/officeart/2008/layout/VerticalCurvedList"/>
    <dgm:cxn modelId="{8A1A23A8-32D5-4789-83BF-EE9B4D83C8D7}" type="presParOf" srcId="{3170B91E-7745-44B8-97A4-A475B63696D5}" destId="{AC7C80F1-F11D-4DAE-8BDF-72F5FE129DBD}" srcOrd="2" destOrd="0" presId="urn:microsoft.com/office/officeart/2008/layout/VerticalCurvedList"/>
    <dgm:cxn modelId="{20FAC969-F845-4EAD-AAB8-DF0A3D4D5772}" type="presParOf" srcId="{AC7C80F1-F11D-4DAE-8BDF-72F5FE129DBD}" destId="{666F0470-AA64-4EAB-A3C2-C237F6CC60A4}" srcOrd="0" destOrd="0" presId="urn:microsoft.com/office/officeart/2008/layout/VerticalCurvedList"/>
    <dgm:cxn modelId="{F42C1415-3ABB-4435-A0A6-DA16749A29C6}" type="presParOf" srcId="{3170B91E-7745-44B8-97A4-A475B63696D5}" destId="{7D08F00E-63CC-4829-8AA7-507DE868C3E2}" srcOrd="3" destOrd="0" presId="urn:microsoft.com/office/officeart/2008/layout/VerticalCurvedList"/>
    <dgm:cxn modelId="{A4040155-5540-4EA1-9B48-E0FD3D0023CC}" type="presParOf" srcId="{3170B91E-7745-44B8-97A4-A475B63696D5}" destId="{102EC73A-7851-4C2D-AFCB-65E5091734F0}" srcOrd="4" destOrd="0" presId="urn:microsoft.com/office/officeart/2008/layout/VerticalCurvedList"/>
    <dgm:cxn modelId="{59985BB5-3412-4E0F-A8EB-FA993AED1338}" type="presParOf" srcId="{102EC73A-7851-4C2D-AFCB-65E5091734F0}" destId="{7FF197B5-19DF-437E-8EA4-F5EF1D7448A3}" srcOrd="0" destOrd="0" presId="urn:microsoft.com/office/officeart/2008/layout/VerticalCurvedList"/>
    <dgm:cxn modelId="{0AD40454-6F20-4CE4-A5E7-0F05E8E5EF14}" type="presParOf" srcId="{3170B91E-7745-44B8-97A4-A475B63696D5}" destId="{2CF3FDC1-BBA2-43CA-8B84-12839BB632B6}" srcOrd="5" destOrd="0" presId="urn:microsoft.com/office/officeart/2008/layout/VerticalCurvedList"/>
    <dgm:cxn modelId="{FFB28255-7561-408E-9D6C-B9CA75991F7C}" type="presParOf" srcId="{3170B91E-7745-44B8-97A4-A475B63696D5}" destId="{08E95451-C8BF-4BCA-96EC-C1FC8EB8EB6B}" srcOrd="6" destOrd="0" presId="urn:microsoft.com/office/officeart/2008/layout/VerticalCurvedList"/>
    <dgm:cxn modelId="{627ED1D7-7E51-4EC8-AB41-9A744C0ECA8E}" type="presParOf" srcId="{08E95451-C8BF-4BCA-96EC-C1FC8EB8EB6B}" destId="{AEA2F258-E6EB-4F32-89BB-D45632EC2648}" srcOrd="0" destOrd="0" presId="urn:microsoft.com/office/officeart/2008/layout/VerticalCurvedList"/>
    <dgm:cxn modelId="{B3F8FE1F-BEF5-478B-8B4F-D8A15856B1E0}" type="presParOf" srcId="{3170B91E-7745-44B8-97A4-A475B63696D5}" destId="{02D54272-9E6A-4E8E-BA94-3B20F042AE8B}" srcOrd="7" destOrd="0" presId="urn:microsoft.com/office/officeart/2008/layout/VerticalCurvedList"/>
    <dgm:cxn modelId="{08B2EADA-D995-4B28-BB92-8964BF327695}" type="presParOf" srcId="{3170B91E-7745-44B8-97A4-A475B63696D5}" destId="{7AFC0789-924C-40D0-9A32-44EC9E6AD323}" srcOrd="8" destOrd="0" presId="urn:microsoft.com/office/officeart/2008/layout/VerticalCurvedList"/>
    <dgm:cxn modelId="{0598042F-39F8-4541-AA29-0E500378C173}" type="presParOf" srcId="{7AFC0789-924C-40D0-9A32-44EC9E6AD323}" destId="{C7062D9B-4A87-46F0-8AA9-37927D866D8E}" srcOrd="0" destOrd="0" presId="urn:microsoft.com/office/officeart/2008/layout/VerticalCurvedList"/>
    <dgm:cxn modelId="{823F4DBF-B81B-45A6-8A6C-77E9712BDA19}" type="presParOf" srcId="{3170B91E-7745-44B8-97A4-A475B63696D5}" destId="{A6A6F5BE-0D12-4ACF-84C6-CDC22CBEB267}" srcOrd="9" destOrd="0" presId="urn:microsoft.com/office/officeart/2008/layout/VerticalCurvedList"/>
    <dgm:cxn modelId="{4569C8A7-C7BF-4B39-8A5E-7458AEDF8BDD}" type="presParOf" srcId="{3170B91E-7745-44B8-97A4-A475B63696D5}" destId="{67D753EB-6B75-467C-9332-34EDEEE3DD01}" srcOrd="10" destOrd="0" presId="urn:microsoft.com/office/officeart/2008/layout/VerticalCurvedList"/>
    <dgm:cxn modelId="{84FB66CF-19F2-451C-BF62-9833A074D049}"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8CA2D-C14E-47C4-881F-4359DCF3DA31}"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1EF13B4F-3252-4E3C-B339-151F98E1AA54}">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8BE725A-FF13-45D9-B7FE-9546BB3C2F99}" type="parTrans" cxnId="{57DB2C6B-938F-45D2-AEF5-9AA4FDF8C784}">
      <dgm:prSet/>
      <dgm:spPr/>
      <dgm:t>
        <a:bodyPr/>
        <a:lstStyle/>
        <a:p>
          <a:endParaRPr lang="ru-RU"/>
        </a:p>
      </dgm:t>
    </dgm:pt>
    <dgm:pt modelId="{4B42C90B-B7EB-440B-BF2B-372B6ABA6331}" type="sibTrans" cxnId="{57DB2C6B-938F-45D2-AEF5-9AA4FDF8C784}">
      <dgm:prSet/>
      <dgm:spPr/>
      <dgm:t>
        <a:bodyPr/>
        <a:lstStyle/>
        <a:p>
          <a:endParaRPr lang="ru-RU"/>
        </a:p>
      </dgm:t>
    </dgm:pt>
    <dgm:pt modelId="{BAF63970-0144-4B3A-8465-0431B034A068}">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6666B7D-68D9-4B9B-9C6B-0396B851FF52}" type="parTrans" cxnId="{88E8FE7A-FE59-4DD1-840B-D97F710ED740}">
      <dgm:prSet/>
      <dgm:spPr/>
      <dgm:t>
        <a:bodyPr/>
        <a:lstStyle/>
        <a:p>
          <a:endParaRPr lang="ru-RU"/>
        </a:p>
      </dgm:t>
    </dgm:pt>
    <dgm:pt modelId="{E9B7211B-5D9A-412E-9F07-64DC1C9B2FF0}" type="sibTrans" cxnId="{88E8FE7A-FE59-4DD1-840B-D97F710ED740}">
      <dgm:prSet/>
      <dgm:spPr/>
      <dgm:t>
        <a:bodyPr/>
        <a:lstStyle/>
        <a:p>
          <a:endParaRPr lang="ru-RU"/>
        </a:p>
      </dgm:t>
    </dgm:pt>
    <dgm:pt modelId="{4E190DFA-E90C-4B7E-B412-F85C85AECFE3}">
      <dgm:prSet phldrT="[Текст]"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CECB170-C8ED-46AE-9C7C-FF5DEEE8665C}" type="parTrans" cxnId="{E58E8B56-6ECA-4B23-BF7A-0A4886FCD4F7}">
      <dgm:prSet/>
      <dgm:spPr/>
      <dgm:t>
        <a:bodyPr/>
        <a:lstStyle/>
        <a:p>
          <a:endParaRPr lang="ru-RU"/>
        </a:p>
      </dgm:t>
    </dgm:pt>
    <dgm:pt modelId="{67CE47C6-F62A-4905-864E-09DBC4ECE97B}" type="sibTrans" cxnId="{E58E8B56-6ECA-4B23-BF7A-0A4886FCD4F7}">
      <dgm:prSet/>
      <dgm:spPr/>
      <dgm:t>
        <a:bodyPr/>
        <a:lstStyle/>
        <a:p>
          <a:endParaRPr lang="ru-RU"/>
        </a:p>
      </dgm:t>
    </dgm:pt>
    <dgm:pt modelId="{25F4D164-0A41-4784-92A2-C71E5D877C9A}" type="pres">
      <dgm:prSet presAssocID="{59D8CA2D-C14E-47C4-881F-4359DCF3DA31}" presName="linearFlow" presStyleCnt="0">
        <dgm:presLayoutVars>
          <dgm:dir/>
          <dgm:resizeHandles val="exact"/>
        </dgm:presLayoutVars>
      </dgm:prSet>
      <dgm:spPr/>
      <dgm:t>
        <a:bodyPr/>
        <a:lstStyle/>
        <a:p>
          <a:endParaRPr lang="ru-RU"/>
        </a:p>
      </dgm:t>
    </dgm:pt>
    <dgm:pt modelId="{5A092272-B21C-434C-BDCC-8FDBAF5A9DF0}" type="pres">
      <dgm:prSet presAssocID="{1EF13B4F-3252-4E3C-B339-151F98E1AA54}" presName="composite" presStyleCnt="0"/>
      <dgm:spPr/>
    </dgm:pt>
    <dgm:pt modelId="{F809C857-96F3-4678-BCCC-F99D1512783A}" type="pres">
      <dgm:prSet presAssocID="{1EF13B4F-3252-4E3C-B339-151F98E1AA54}"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dgm:spPr>
      <dgm:t>
        <a:bodyPr/>
        <a:lstStyle/>
        <a:p>
          <a:endParaRPr lang="ru-RU"/>
        </a:p>
      </dgm:t>
    </dgm:pt>
    <dgm:pt modelId="{EAB40BD9-A807-463F-A326-36BD63120954}" type="pres">
      <dgm:prSet presAssocID="{1EF13B4F-3252-4E3C-B339-151F98E1AA54}" presName="txShp" presStyleLbl="node1" presStyleIdx="0" presStyleCnt="3" custScaleX="107046">
        <dgm:presLayoutVars>
          <dgm:bulletEnabled val="1"/>
        </dgm:presLayoutVars>
      </dgm:prSet>
      <dgm:spPr/>
      <dgm:t>
        <a:bodyPr/>
        <a:lstStyle/>
        <a:p>
          <a:endParaRPr lang="ru-RU"/>
        </a:p>
      </dgm:t>
    </dgm:pt>
    <dgm:pt modelId="{C21771E8-4ACC-4EC4-B352-8764F679B85F}" type="pres">
      <dgm:prSet presAssocID="{4B42C90B-B7EB-440B-BF2B-372B6ABA6331}" presName="spacing" presStyleCnt="0"/>
      <dgm:spPr/>
    </dgm:pt>
    <dgm:pt modelId="{60D8B06C-D115-4BC2-BFF0-81E91B1B24BC}" type="pres">
      <dgm:prSet presAssocID="{BAF63970-0144-4B3A-8465-0431B034A068}" presName="composite" presStyleCnt="0"/>
      <dgm:spPr/>
    </dgm:pt>
    <dgm:pt modelId="{73C3013D-78B4-47C4-9E5F-A96D2C58568E}" type="pres">
      <dgm:prSet presAssocID="{BAF63970-0144-4B3A-8465-0431B034A06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dgm:spPr>
      <dgm:t>
        <a:bodyPr/>
        <a:lstStyle/>
        <a:p>
          <a:endParaRPr lang="ru-RU"/>
        </a:p>
      </dgm:t>
    </dgm:pt>
    <dgm:pt modelId="{AA8E34BE-B114-42E4-B40C-44C7F4561E63}" type="pres">
      <dgm:prSet presAssocID="{BAF63970-0144-4B3A-8465-0431B034A068}" presName="txShp" presStyleLbl="node1" presStyleIdx="1" presStyleCnt="3" custScaleX="106456">
        <dgm:presLayoutVars>
          <dgm:bulletEnabled val="1"/>
        </dgm:presLayoutVars>
      </dgm:prSet>
      <dgm:spPr/>
      <dgm:t>
        <a:bodyPr/>
        <a:lstStyle/>
        <a:p>
          <a:endParaRPr lang="ru-RU"/>
        </a:p>
      </dgm:t>
    </dgm:pt>
    <dgm:pt modelId="{DA9964DA-086F-4D94-BF0E-BC4FFE1EE6BE}" type="pres">
      <dgm:prSet presAssocID="{E9B7211B-5D9A-412E-9F07-64DC1C9B2FF0}" presName="spacing" presStyleCnt="0"/>
      <dgm:spPr/>
    </dgm:pt>
    <dgm:pt modelId="{36F68740-0C87-45FB-9976-430085F98233}" type="pres">
      <dgm:prSet presAssocID="{4E190DFA-E90C-4B7E-B412-F85C85AECFE3}" presName="composite" presStyleCnt="0"/>
      <dgm:spPr/>
    </dgm:pt>
    <dgm:pt modelId="{A9A09C50-4CA2-4E95-B1F2-91CFDA75C6D6}" type="pres">
      <dgm:prSet presAssocID="{4E190DFA-E90C-4B7E-B412-F85C85AECFE3}"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t>
        <a:bodyPr/>
        <a:lstStyle/>
        <a:p>
          <a:endParaRPr lang="ru-RU"/>
        </a:p>
      </dgm:t>
    </dgm:pt>
    <dgm:pt modelId="{60BAD2B0-F4C4-45A6-9423-077E44969997}" type="pres">
      <dgm:prSet presAssocID="{4E190DFA-E90C-4B7E-B412-F85C85AECFE3}" presName="txShp" presStyleLbl="node1" presStyleIdx="2" presStyleCnt="3" custScaleX="115256" custScaleY="183907">
        <dgm:presLayoutVars>
          <dgm:bulletEnabled val="1"/>
        </dgm:presLayoutVars>
      </dgm:prSet>
      <dgm:spPr/>
      <dgm:t>
        <a:bodyPr/>
        <a:lstStyle/>
        <a:p>
          <a:endParaRPr lang="ru-RU"/>
        </a:p>
      </dgm:t>
    </dgm:pt>
  </dgm:ptLst>
  <dgm:cxnLst>
    <dgm:cxn modelId="{88E8FE7A-FE59-4DD1-840B-D97F710ED740}" srcId="{59D8CA2D-C14E-47C4-881F-4359DCF3DA31}" destId="{BAF63970-0144-4B3A-8465-0431B034A068}" srcOrd="1" destOrd="0" parTransId="{C6666B7D-68D9-4B9B-9C6B-0396B851FF52}" sibTransId="{E9B7211B-5D9A-412E-9F07-64DC1C9B2FF0}"/>
    <dgm:cxn modelId="{34A14D8D-E5EE-45CB-B3B4-477FA60FA6A4}" type="presOf" srcId="{59D8CA2D-C14E-47C4-881F-4359DCF3DA31}" destId="{25F4D164-0A41-4784-92A2-C71E5D877C9A}" srcOrd="0" destOrd="0" presId="urn:microsoft.com/office/officeart/2005/8/layout/vList3"/>
    <dgm:cxn modelId="{E58E8B56-6ECA-4B23-BF7A-0A4886FCD4F7}" srcId="{59D8CA2D-C14E-47C4-881F-4359DCF3DA31}" destId="{4E190DFA-E90C-4B7E-B412-F85C85AECFE3}" srcOrd="2" destOrd="0" parTransId="{8CECB170-C8ED-46AE-9C7C-FF5DEEE8665C}" sibTransId="{67CE47C6-F62A-4905-864E-09DBC4ECE97B}"/>
    <dgm:cxn modelId="{439A69BF-78BE-47F8-A8F0-4DEAC273379E}" type="presOf" srcId="{BAF63970-0144-4B3A-8465-0431B034A068}" destId="{AA8E34BE-B114-42E4-B40C-44C7F4561E63}" srcOrd="0" destOrd="0" presId="urn:microsoft.com/office/officeart/2005/8/layout/vList3"/>
    <dgm:cxn modelId="{B8710453-B222-4011-8BA4-D3F909ABA9AC}" type="presOf" srcId="{4E190DFA-E90C-4B7E-B412-F85C85AECFE3}" destId="{60BAD2B0-F4C4-45A6-9423-077E44969997}" srcOrd="0" destOrd="0" presId="urn:microsoft.com/office/officeart/2005/8/layout/vList3"/>
    <dgm:cxn modelId="{86E16295-932E-4509-9DD3-E0C654A11CC2}" type="presOf" srcId="{1EF13B4F-3252-4E3C-B339-151F98E1AA54}" destId="{EAB40BD9-A807-463F-A326-36BD63120954}" srcOrd="0" destOrd="0" presId="urn:microsoft.com/office/officeart/2005/8/layout/vList3"/>
    <dgm:cxn modelId="{57DB2C6B-938F-45D2-AEF5-9AA4FDF8C784}" srcId="{59D8CA2D-C14E-47C4-881F-4359DCF3DA31}" destId="{1EF13B4F-3252-4E3C-B339-151F98E1AA54}" srcOrd="0" destOrd="0" parTransId="{C8BE725A-FF13-45D9-B7FE-9546BB3C2F99}" sibTransId="{4B42C90B-B7EB-440B-BF2B-372B6ABA6331}"/>
    <dgm:cxn modelId="{3F88C183-5F43-4985-9F7B-352120A841A3}" type="presParOf" srcId="{25F4D164-0A41-4784-92A2-C71E5D877C9A}" destId="{5A092272-B21C-434C-BDCC-8FDBAF5A9DF0}" srcOrd="0" destOrd="0" presId="urn:microsoft.com/office/officeart/2005/8/layout/vList3"/>
    <dgm:cxn modelId="{985B3BBD-3544-4039-B2ED-F1635D573ACC}" type="presParOf" srcId="{5A092272-B21C-434C-BDCC-8FDBAF5A9DF0}" destId="{F809C857-96F3-4678-BCCC-F99D1512783A}" srcOrd="0" destOrd="0" presId="urn:microsoft.com/office/officeart/2005/8/layout/vList3"/>
    <dgm:cxn modelId="{6F2AB629-1C97-47EC-93D1-9A69075E076B}" type="presParOf" srcId="{5A092272-B21C-434C-BDCC-8FDBAF5A9DF0}" destId="{EAB40BD9-A807-463F-A326-36BD63120954}" srcOrd="1" destOrd="0" presId="urn:microsoft.com/office/officeart/2005/8/layout/vList3"/>
    <dgm:cxn modelId="{CC961A72-9FD7-4388-8CC3-5CF45B742686}" type="presParOf" srcId="{25F4D164-0A41-4784-92A2-C71E5D877C9A}" destId="{C21771E8-4ACC-4EC4-B352-8764F679B85F}" srcOrd="1" destOrd="0" presId="urn:microsoft.com/office/officeart/2005/8/layout/vList3"/>
    <dgm:cxn modelId="{5D6D5144-B5D3-4D44-A322-9D434C4AFE86}" type="presParOf" srcId="{25F4D164-0A41-4784-92A2-C71E5D877C9A}" destId="{60D8B06C-D115-4BC2-BFF0-81E91B1B24BC}" srcOrd="2" destOrd="0" presId="urn:microsoft.com/office/officeart/2005/8/layout/vList3"/>
    <dgm:cxn modelId="{822D4F6E-3F60-48D3-9F47-270B9FC33E2E}" type="presParOf" srcId="{60D8B06C-D115-4BC2-BFF0-81E91B1B24BC}" destId="{73C3013D-78B4-47C4-9E5F-A96D2C58568E}" srcOrd="0" destOrd="0" presId="urn:microsoft.com/office/officeart/2005/8/layout/vList3"/>
    <dgm:cxn modelId="{B8FD2137-9D85-4B63-89BA-70203FFB3DBA}" type="presParOf" srcId="{60D8B06C-D115-4BC2-BFF0-81E91B1B24BC}" destId="{AA8E34BE-B114-42E4-B40C-44C7F4561E63}" srcOrd="1" destOrd="0" presId="urn:microsoft.com/office/officeart/2005/8/layout/vList3"/>
    <dgm:cxn modelId="{84373397-AC7F-40BD-B7B0-78D56E6CACAA}" type="presParOf" srcId="{25F4D164-0A41-4784-92A2-C71E5D877C9A}" destId="{DA9964DA-086F-4D94-BF0E-BC4FFE1EE6BE}" srcOrd="3" destOrd="0" presId="urn:microsoft.com/office/officeart/2005/8/layout/vList3"/>
    <dgm:cxn modelId="{87EA25CD-C7FC-49D9-A475-A379FE7D4320}" type="presParOf" srcId="{25F4D164-0A41-4784-92A2-C71E5D877C9A}" destId="{36F68740-0C87-45FB-9976-430085F98233}" srcOrd="4" destOrd="0" presId="urn:microsoft.com/office/officeart/2005/8/layout/vList3"/>
    <dgm:cxn modelId="{FCE7AAB9-A313-4EA9-9D61-165BFB5692D6}" type="presParOf" srcId="{36F68740-0C87-45FB-9976-430085F98233}" destId="{A9A09C50-4CA2-4E95-B1F2-91CFDA75C6D6}" srcOrd="0" destOrd="0" presId="urn:microsoft.com/office/officeart/2005/8/layout/vList3"/>
    <dgm:cxn modelId="{A37EDC8B-C49C-4F60-9117-9696B8C5F2B9}" type="presParOf" srcId="{36F68740-0C87-45FB-9976-430085F98233}" destId="{60BAD2B0-F4C4-45A6-9423-077E449699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07B78-BE26-4A72-875D-72A2D15D32BC}" type="doc">
      <dgm:prSet loTypeId="urn:microsoft.com/office/officeart/2005/8/layout/vList3" loCatId="list" qsTypeId="urn:microsoft.com/office/officeart/2005/8/quickstyle/3d1" qsCatId="3D" csTypeId="urn:microsoft.com/office/officeart/2005/8/colors/accent1_2" csCatId="accent1" phldr="1"/>
      <dgm:spPr/>
    </dgm:pt>
    <dgm:pt modelId="{743152BD-9924-4E7F-9668-EFFC65ABDFD2}">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dirty="0">
            <a:solidFill>
              <a:schemeClr val="tx1"/>
            </a:solidFill>
            <a:latin typeface="Times New Roman" panose="02020603050405020304" pitchFamily="18" charset="0"/>
            <a:cs typeface="Times New Roman" panose="02020603050405020304" pitchFamily="18" charset="0"/>
          </a:endParaRPr>
        </a:p>
      </dgm:t>
    </dgm:pt>
    <dgm:pt modelId="{1CA74BDF-EF3C-4DE7-8BA5-5846D97771AA}" type="parTrans" cxnId="{C64B0F0C-190E-48E5-8456-3537CDDD0830}">
      <dgm:prSet/>
      <dgm:spPr/>
      <dgm:t>
        <a:bodyPr/>
        <a:lstStyle/>
        <a:p>
          <a:endParaRPr lang="ru-RU"/>
        </a:p>
      </dgm:t>
    </dgm:pt>
    <dgm:pt modelId="{2388BD60-E54A-4748-9832-3A511C4E402B}" type="sibTrans" cxnId="{C64B0F0C-190E-48E5-8456-3537CDDD0830}">
      <dgm:prSet/>
      <dgm:spPr/>
      <dgm:t>
        <a:bodyPr/>
        <a:lstStyle/>
        <a:p>
          <a:endParaRPr lang="ru-RU"/>
        </a:p>
      </dgm:t>
    </dgm:pt>
    <dgm:pt modelId="{512A9302-F01F-4C36-BBB7-732EDA2997B7}">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dirty="0">
            <a:solidFill>
              <a:schemeClr val="tx1"/>
            </a:solidFill>
            <a:latin typeface="Times New Roman" panose="02020603050405020304" pitchFamily="18" charset="0"/>
            <a:cs typeface="Times New Roman" panose="02020603050405020304" pitchFamily="18" charset="0"/>
          </a:endParaRPr>
        </a:p>
      </dgm:t>
    </dgm:pt>
    <dgm:pt modelId="{20E4B86B-CF66-45CA-A08C-6F8B8874FFA2}" type="parTrans" cxnId="{BB9FEABB-9847-439E-B677-E30187CD79A1}">
      <dgm:prSet/>
      <dgm:spPr/>
      <dgm:t>
        <a:bodyPr/>
        <a:lstStyle/>
        <a:p>
          <a:endParaRPr lang="ru-RU"/>
        </a:p>
      </dgm:t>
    </dgm:pt>
    <dgm:pt modelId="{155A6899-637F-4E92-944B-181CB21CF66F}" type="sibTrans" cxnId="{BB9FEABB-9847-439E-B677-E30187CD79A1}">
      <dgm:prSet/>
      <dgm:spPr/>
      <dgm:t>
        <a:bodyPr/>
        <a:lstStyle/>
        <a:p>
          <a:endParaRPr lang="ru-RU"/>
        </a:p>
      </dgm:t>
    </dgm:pt>
    <dgm:pt modelId="{D70C2C8F-9843-4434-86EC-4AE2923F73ED}">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dirty="0">
            <a:solidFill>
              <a:schemeClr val="tx1"/>
            </a:solidFill>
            <a:latin typeface="Times New Roman" panose="02020603050405020304" pitchFamily="18" charset="0"/>
            <a:cs typeface="Times New Roman" panose="02020603050405020304" pitchFamily="18" charset="0"/>
          </a:endParaRPr>
        </a:p>
      </dgm:t>
    </dgm:pt>
    <dgm:pt modelId="{FEDC8106-8824-44F6-8E50-B78D8D286215}" type="parTrans" cxnId="{E21DB955-A13D-4BB1-83E6-B6E793E6A889}">
      <dgm:prSet/>
      <dgm:spPr/>
      <dgm:t>
        <a:bodyPr/>
        <a:lstStyle/>
        <a:p>
          <a:endParaRPr lang="ru-RU"/>
        </a:p>
      </dgm:t>
    </dgm:pt>
    <dgm:pt modelId="{7FC595D8-D5F2-4434-9B67-B90C963FE129}" type="sibTrans" cxnId="{E21DB955-A13D-4BB1-83E6-B6E793E6A889}">
      <dgm:prSet/>
      <dgm:spPr/>
      <dgm:t>
        <a:bodyPr/>
        <a:lstStyle/>
        <a:p>
          <a:endParaRPr lang="ru-RU"/>
        </a:p>
      </dgm:t>
    </dgm:pt>
    <dgm:pt modelId="{3A2A1616-1155-4AEE-A5B8-830D2C548A7E}" type="pres">
      <dgm:prSet presAssocID="{07007B78-BE26-4A72-875D-72A2D15D32BC}" presName="linearFlow" presStyleCnt="0">
        <dgm:presLayoutVars>
          <dgm:dir/>
          <dgm:resizeHandles val="exact"/>
        </dgm:presLayoutVars>
      </dgm:prSet>
      <dgm:spPr/>
    </dgm:pt>
    <dgm:pt modelId="{7526A157-FD7E-4FA9-A219-73106BD16AA9}" type="pres">
      <dgm:prSet presAssocID="{743152BD-9924-4E7F-9668-EFFC65ABDFD2}" presName="composite" presStyleCnt="0"/>
      <dgm:spPr/>
    </dgm:pt>
    <dgm:pt modelId="{67718B4B-EF46-4378-A347-A97D59CA5429}" type="pres">
      <dgm:prSet presAssocID="{743152BD-9924-4E7F-9668-EFFC65ABDFD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dgm:spPr>
    </dgm:pt>
    <dgm:pt modelId="{21FD4CB5-2CC8-4661-BD47-F0E174A6C8B4}" type="pres">
      <dgm:prSet presAssocID="{743152BD-9924-4E7F-9668-EFFC65ABDFD2}" presName="txShp" presStyleLbl="node1" presStyleIdx="0" presStyleCnt="3">
        <dgm:presLayoutVars>
          <dgm:bulletEnabled val="1"/>
        </dgm:presLayoutVars>
      </dgm:prSet>
      <dgm:spPr/>
      <dgm:t>
        <a:bodyPr/>
        <a:lstStyle/>
        <a:p>
          <a:endParaRPr lang="ru-RU"/>
        </a:p>
      </dgm:t>
    </dgm:pt>
    <dgm:pt modelId="{D09D4307-1F83-42F3-AF46-DE768E96E322}" type="pres">
      <dgm:prSet presAssocID="{2388BD60-E54A-4748-9832-3A511C4E402B}" presName="spacing" presStyleCnt="0"/>
      <dgm:spPr/>
    </dgm:pt>
    <dgm:pt modelId="{2E144FDE-2600-4666-BC21-D5506721D74A}" type="pres">
      <dgm:prSet presAssocID="{512A9302-F01F-4C36-BBB7-732EDA2997B7}" presName="composite" presStyleCnt="0"/>
      <dgm:spPr/>
    </dgm:pt>
    <dgm:pt modelId="{1FFFFB2A-ED5B-4F1C-A72E-0C1BB6F2C783}" type="pres">
      <dgm:prSet presAssocID="{512A9302-F01F-4C36-BBB7-732EDA2997B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pt>
    <dgm:pt modelId="{7304A90D-E2F0-485B-A335-7CFB93EBE2F2}" type="pres">
      <dgm:prSet presAssocID="{512A9302-F01F-4C36-BBB7-732EDA2997B7}" presName="txShp" presStyleLbl="node1" presStyleIdx="1" presStyleCnt="3">
        <dgm:presLayoutVars>
          <dgm:bulletEnabled val="1"/>
        </dgm:presLayoutVars>
      </dgm:prSet>
      <dgm:spPr/>
      <dgm:t>
        <a:bodyPr/>
        <a:lstStyle/>
        <a:p>
          <a:endParaRPr lang="ru-RU"/>
        </a:p>
      </dgm:t>
    </dgm:pt>
    <dgm:pt modelId="{D6328AA6-F917-4FA3-B4EB-671B9531A4C7}" type="pres">
      <dgm:prSet presAssocID="{155A6899-637F-4E92-944B-181CB21CF66F}" presName="spacing" presStyleCnt="0"/>
      <dgm:spPr/>
    </dgm:pt>
    <dgm:pt modelId="{31E54536-9520-4150-B51C-674E8DE324CA}" type="pres">
      <dgm:prSet presAssocID="{D70C2C8F-9843-4434-86EC-4AE2923F73ED}" presName="composite" presStyleCnt="0"/>
      <dgm:spPr/>
    </dgm:pt>
    <dgm:pt modelId="{BD1D9C07-2C1B-450A-BC52-C98881AE20AA}" type="pres">
      <dgm:prSet presAssocID="{D70C2C8F-9843-4434-86EC-4AE2923F73E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dgm:spPr>
    </dgm:pt>
    <dgm:pt modelId="{878B5DDA-55B7-4003-AF11-CBE8AC3D3A26}" type="pres">
      <dgm:prSet presAssocID="{D70C2C8F-9843-4434-86EC-4AE2923F73ED}" presName="txShp" presStyleLbl="node1" presStyleIdx="2" presStyleCnt="3" custScaleX="86445" custScaleY="119721" custLinFactNeighborX="3927" custLinFactNeighborY="-5365">
        <dgm:presLayoutVars>
          <dgm:bulletEnabled val="1"/>
        </dgm:presLayoutVars>
      </dgm:prSet>
      <dgm:spPr/>
      <dgm:t>
        <a:bodyPr/>
        <a:lstStyle/>
        <a:p>
          <a:endParaRPr lang="ru-RU"/>
        </a:p>
      </dgm:t>
    </dgm:pt>
  </dgm:ptLst>
  <dgm:cxnLst>
    <dgm:cxn modelId="{E21DB955-A13D-4BB1-83E6-B6E793E6A889}" srcId="{07007B78-BE26-4A72-875D-72A2D15D32BC}" destId="{D70C2C8F-9843-4434-86EC-4AE2923F73ED}" srcOrd="2" destOrd="0" parTransId="{FEDC8106-8824-44F6-8E50-B78D8D286215}" sibTransId="{7FC595D8-D5F2-4434-9B67-B90C963FE129}"/>
    <dgm:cxn modelId="{9960D0B9-D720-429C-8C0D-FC2D58A494D7}" type="presOf" srcId="{D70C2C8F-9843-4434-86EC-4AE2923F73ED}" destId="{878B5DDA-55B7-4003-AF11-CBE8AC3D3A26}" srcOrd="0" destOrd="0" presId="urn:microsoft.com/office/officeart/2005/8/layout/vList3"/>
    <dgm:cxn modelId="{E658F585-FE43-4AFB-8A78-13ABBBE46773}" type="presOf" srcId="{512A9302-F01F-4C36-BBB7-732EDA2997B7}" destId="{7304A90D-E2F0-485B-A335-7CFB93EBE2F2}" srcOrd="0" destOrd="0" presId="urn:microsoft.com/office/officeart/2005/8/layout/vList3"/>
    <dgm:cxn modelId="{295E216E-E1F9-4622-A6C7-F60AB40BAA0D}" type="presOf" srcId="{743152BD-9924-4E7F-9668-EFFC65ABDFD2}" destId="{21FD4CB5-2CC8-4661-BD47-F0E174A6C8B4}" srcOrd="0" destOrd="0" presId="urn:microsoft.com/office/officeart/2005/8/layout/vList3"/>
    <dgm:cxn modelId="{BB9FEABB-9847-439E-B677-E30187CD79A1}" srcId="{07007B78-BE26-4A72-875D-72A2D15D32BC}" destId="{512A9302-F01F-4C36-BBB7-732EDA2997B7}" srcOrd="1" destOrd="0" parTransId="{20E4B86B-CF66-45CA-A08C-6F8B8874FFA2}" sibTransId="{155A6899-637F-4E92-944B-181CB21CF66F}"/>
    <dgm:cxn modelId="{4707A926-C506-4FFC-92CB-531956F58322}" type="presOf" srcId="{07007B78-BE26-4A72-875D-72A2D15D32BC}" destId="{3A2A1616-1155-4AEE-A5B8-830D2C548A7E}" srcOrd="0" destOrd="0" presId="urn:microsoft.com/office/officeart/2005/8/layout/vList3"/>
    <dgm:cxn modelId="{C64B0F0C-190E-48E5-8456-3537CDDD0830}" srcId="{07007B78-BE26-4A72-875D-72A2D15D32BC}" destId="{743152BD-9924-4E7F-9668-EFFC65ABDFD2}" srcOrd="0" destOrd="0" parTransId="{1CA74BDF-EF3C-4DE7-8BA5-5846D97771AA}" sibTransId="{2388BD60-E54A-4748-9832-3A511C4E402B}"/>
    <dgm:cxn modelId="{C33982A5-65A6-4933-9E26-D29779953743}" type="presParOf" srcId="{3A2A1616-1155-4AEE-A5B8-830D2C548A7E}" destId="{7526A157-FD7E-4FA9-A219-73106BD16AA9}" srcOrd="0" destOrd="0" presId="urn:microsoft.com/office/officeart/2005/8/layout/vList3"/>
    <dgm:cxn modelId="{CD52674E-09F4-4B2D-89BF-78B5BA8FB750}" type="presParOf" srcId="{7526A157-FD7E-4FA9-A219-73106BD16AA9}" destId="{67718B4B-EF46-4378-A347-A97D59CA5429}" srcOrd="0" destOrd="0" presId="urn:microsoft.com/office/officeart/2005/8/layout/vList3"/>
    <dgm:cxn modelId="{478E1CEE-CAD4-430B-9EFB-A5C4D5315843}" type="presParOf" srcId="{7526A157-FD7E-4FA9-A219-73106BD16AA9}" destId="{21FD4CB5-2CC8-4661-BD47-F0E174A6C8B4}" srcOrd="1" destOrd="0" presId="urn:microsoft.com/office/officeart/2005/8/layout/vList3"/>
    <dgm:cxn modelId="{18EB4694-D254-4635-87A8-AA0F20AD7C1E}" type="presParOf" srcId="{3A2A1616-1155-4AEE-A5B8-830D2C548A7E}" destId="{D09D4307-1F83-42F3-AF46-DE768E96E322}" srcOrd="1" destOrd="0" presId="urn:microsoft.com/office/officeart/2005/8/layout/vList3"/>
    <dgm:cxn modelId="{D9889DF7-D9AD-47B0-9179-4E65C8D5249E}" type="presParOf" srcId="{3A2A1616-1155-4AEE-A5B8-830D2C548A7E}" destId="{2E144FDE-2600-4666-BC21-D5506721D74A}" srcOrd="2" destOrd="0" presId="urn:microsoft.com/office/officeart/2005/8/layout/vList3"/>
    <dgm:cxn modelId="{6FF21887-F58B-40C8-98F1-BA85433557F4}" type="presParOf" srcId="{2E144FDE-2600-4666-BC21-D5506721D74A}" destId="{1FFFFB2A-ED5B-4F1C-A72E-0C1BB6F2C783}" srcOrd="0" destOrd="0" presId="urn:microsoft.com/office/officeart/2005/8/layout/vList3"/>
    <dgm:cxn modelId="{CAC68E6F-9CD1-4888-8946-BE44F0FD5983}" type="presParOf" srcId="{2E144FDE-2600-4666-BC21-D5506721D74A}" destId="{7304A90D-E2F0-485B-A335-7CFB93EBE2F2}" srcOrd="1" destOrd="0" presId="urn:microsoft.com/office/officeart/2005/8/layout/vList3"/>
    <dgm:cxn modelId="{D2FB2E80-16F1-4665-97C7-A6729BDC4AA4}" type="presParOf" srcId="{3A2A1616-1155-4AEE-A5B8-830D2C548A7E}" destId="{D6328AA6-F917-4FA3-B4EB-671B9531A4C7}" srcOrd="3" destOrd="0" presId="urn:microsoft.com/office/officeart/2005/8/layout/vList3"/>
    <dgm:cxn modelId="{E8D433DA-7335-4379-8560-AD853F28D8E5}" type="presParOf" srcId="{3A2A1616-1155-4AEE-A5B8-830D2C548A7E}" destId="{31E54536-9520-4150-B51C-674E8DE324CA}" srcOrd="4" destOrd="0" presId="urn:microsoft.com/office/officeart/2005/8/layout/vList3"/>
    <dgm:cxn modelId="{D06C71E3-9D3D-4579-A5D4-AF13A1005FA9}" type="presParOf" srcId="{31E54536-9520-4150-B51C-674E8DE324CA}" destId="{BD1D9C07-2C1B-450A-BC52-C98881AE20AA}" srcOrd="0" destOrd="0" presId="urn:microsoft.com/office/officeart/2005/8/layout/vList3"/>
    <dgm:cxn modelId="{B70495C7-BD89-411F-A658-1ED81CBD97D1}" type="presParOf" srcId="{31E54536-9520-4150-B51C-674E8DE324CA}" destId="{878B5DDA-55B7-4003-AF11-CBE8AC3D3A2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7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dirty="0" err="1" smtClean="0">
              <a:solidFill>
                <a:schemeClr val="tx1"/>
              </a:solidFill>
              <a:latin typeface="Times New Roman" pitchFamily="18" charset="0"/>
              <a:cs typeface="Times New Roman" pitchFamily="18" charset="0"/>
            </a:rPr>
            <a:t>Малопургинский</a:t>
          </a:r>
          <a:r>
            <a:rPr lang="ru-RU" sz="1700" b="1" dirty="0" smtClean="0">
              <a:solidFill>
                <a:schemeClr val="tx1"/>
              </a:solidFill>
              <a:latin typeface="Times New Roman" pitchFamily="18" charset="0"/>
              <a:cs typeface="Times New Roman" pitchFamily="18" charset="0"/>
            </a:rPr>
            <a:t> район Удмуртской Республики»   с учетом:</a:t>
          </a:r>
          <a:endParaRPr lang="ru-RU" sz="17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9762" custLinFactY="-67382" custLinFactNeighborY="-100000">
        <dgm:presLayoutVars>
          <dgm:chMax val="0"/>
          <dgm:bulletEnabled val="1"/>
        </dgm:presLayoutVars>
      </dgm:prSet>
      <dgm:spPr/>
      <dgm:t>
        <a:bodyPr/>
        <a:lstStyle/>
        <a:p>
          <a:endParaRPr lang="ru-RU"/>
        </a:p>
      </dgm:t>
    </dgm:pt>
  </dgm:ptLst>
  <dgm:cxnLst>
    <dgm:cxn modelId="{42C5BBC0-4F60-4134-83F5-73FC82FC1A3C}"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A75070A8-A10B-4577-A6A3-ACD69DE83C46}" type="presOf" srcId="{390CB856-25D9-4CFB-A2AD-FD0F9CA12B7D}" destId="{FB3B9877-007F-4FF8-A415-B5437830542E}" srcOrd="0" destOrd="0" presId="urn:microsoft.com/office/officeart/2005/8/layout/vList2"/>
    <dgm:cxn modelId="{65DBAE4C-B552-464E-A110-20C318DA908D}"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a:t>
          </a:r>
        </a:p>
        <a:p>
          <a:pPr algn="ctr"/>
          <a:r>
            <a:rPr lang="ru-RU" sz="1800" b="1" dirty="0" smtClean="0">
              <a:solidFill>
                <a:schemeClr val="tx1"/>
              </a:solidFill>
              <a:latin typeface="Times New Roman" pitchFamily="18" charset="0"/>
              <a:cs typeface="Times New Roman" pitchFamily="18" charset="0"/>
            </a:rPr>
            <a:t>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8DD025F8-D3A9-4720-936D-0BD1242D0CF4}" type="presOf" srcId="{7B4CAF70-FD7D-4F4E-B149-9CD27B9DCC44}" destId="{7501055E-F915-45B3-A34B-8BF86EDF43BE}"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4C50C4F4-1F9D-4F9F-A93E-2FD6B6DCB609}" type="presOf" srcId="{83429FB5-E0E7-4728-BF1D-5693DA5A9B05}" destId="{CECF27C9-391B-4FFF-A627-649ACE127A65}" srcOrd="0" destOrd="0" presId="urn:microsoft.com/office/officeart/2005/8/layout/vList2"/>
    <dgm:cxn modelId="{6ACF4398-3AB8-4142-BB24-980A1D6120E0}"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600" dirty="0" smtClean="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endParaRPr lang="ru-RU" sz="16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600" u="none" dirty="0" smtClean="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600" u="none" dirty="0" err="1" smtClean="0">
              <a:latin typeface="Times New Roman" panose="02020603050405020304" pitchFamily="18" charset="0"/>
              <a:cs typeface="Times New Roman" panose="02020603050405020304" pitchFamily="18" charset="0"/>
            </a:rPr>
            <a:t>Малопургинский</a:t>
          </a:r>
          <a:r>
            <a:rPr lang="ru-RU" sz="1600" u="none" dirty="0" smtClean="0">
              <a:latin typeface="Times New Roman" panose="02020603050405020304" pitchFamily="18" charset="0"/>
              <a:cs typeface="Times New Roman" panose="02020603050405020304" pitchFamily="18" charset="0"/>
            </a:rPr>
            <a:t> район Удмуртской Республики»;</a:t>
          </a:r>
          <a:endParaRPr lang="ru-RU" sz="1600" b="1" dirty="0">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600" dirty="0" smtClean="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dirty="0" smtClean="0">
              <a:latin typeface="Times New Roman" panose="02020603050405020304" pitchFamily="18" charset="0"/>
              <a:cs typeface="Times New Roman" panose="02020603050405020304" pitchFamily="18" charset="0"/>
            </a:rPr>
            <a:t>Расширение практики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endParaRPr lang="ru-RU" sz="1600" b="1" dirty="0">
            <a:latin typeface="Times New Roman" pitchFamily="18" charset="0"/>
            <a:cs typeface="Times New Roman" pitchFamily="18" charset="0"/>
          </a:endParaRP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dgm:t>
        <a:bodyPr/>
        <a:lstStyle/>
        <a:p>
          <a:pPr algn="ctr"/>
          <a:r>
            <a:rPr lang="ru-RU" sz="1600" dirty="0" smtClean="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ADF1C350-1864-46AB-8916-150472AD38F3}">
      <dgm:prSet custT="1"/>
      <dgm:spPr/>
      <dgm:t>
        <a:bodyPr/>
        <a:lstStyle/>
        <a:p>
          <a:r>
            <a:rPr lang="ru-RU" sz="1600" dirty="0" smtClean="0">
              <a:latin typeface="Times New Roman" panose="02020603050405020304" pitchFamily="18" charset="0"/>
              <a:cs typeface="Times New Roman" panose="02020603050405020304" pitchFamily="18" charset="0"/>
            </a:rPr>
            <a:t>Реализация </a:t>
          </a:r>
          <a:r>
            <a:rPr lang="ru-RU" sz="1600" dirty="0" err="1" smtClean="0">
              <a:latin typeface="Times New Roman" panose="02020603050405020304" pitchFamily="18" charset="0"/>
              <a:cs typeface="Times New Roman" panose="02020603050405020304" pitchFamily="18" charset="0"/>
            </a:rPr>
            <a:t>проактивного</a:t>
          </a:r>
          <a:r>
            <a:rPr lang="ru-RU" sz="1600" dirty="0" smtClean="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600" b="1" u="none" dirty="0" smtClean="0">
              <a:latin typeface="Times New Roman" panose="02020603050405020304" pitchFamily="18" charset="0"/>
              <a:cs typeface="Times New Roman" panose="02020603050405020304" pitchFamily="18" charset="0"/>
            </a:rPr>
            <a:t>.</a:t>
          </a:r>
          <a:endParaRPr lang="ru-RU" sz="1600" b="1" u="none" dirty="0">
            <a:latin typeface="Times New Roman" panose="02020603050405020304" pitchFamily="18" charset="0"/>
            <a:cs typeface="Times New Roman" panose="02020603050405020304" pitchFamily="18" charset="0"/>
          </a:endParaRPr>
        </a:p>
      </dgm:t>
    </dgm:pt>
    <dgm:pt modelId="{0A726F71-56C6-4774-A844-28105FA84D0B}" type="parTrans" cxnId="{5A260625-4F75-44BE-B137-77FE3B50D1AD}">
      <dgm:prSet/>
      <dgm:spPr/>
      <dgm:t>
        <a:bodyPr/>
        <a:lstStyle/>
        <a:p>
          <a:endParaRPr lang="ru-RU"/>
        </a:p>
      </dgm:t>
    </dgm:pt>
    <dgm:pt modelId="{9FA827ED-F08C-4921-8465-A47966577431}" type="sibTrans" cxnId="{5A260625-4F75-44BE-B137-77FE3B50D1AD}">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6" custScaleY="21342" custLinFactY="-23700" custLinFactNeighborX="877"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6" custScaleY="57868" custLinFactY="-16532" custLinFactNeighborY="-100000">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6" custScaleY="45226" custLinFactY="-16152" custLinFactNeighborX="877" custLinFactNeighborY="-1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t>
        <a:bodyPr/>
        <a:lstStyle/>
        <a:p>
          <a:endParaRPr lang="ru-RU"/>
        </a:p>
      </dgm:t>
    </dgm:pt>
    <dgm:pt modelId="{42EC9324-E045-4205-BC82-638DFF23D7F6}" type="pres">
      <dgm:prSet presAssocID="{B9C71AC1-4143-4A5C-913F-733F3A18E6BF}" presName="parentText" presStyleLbl="node1" presStyleIdx="3" presStyleCnt="6" custScaleY="80031" custLinFactY="-3838" custLinFactNeighborX="-877" custLinFactNeighborY="-1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t>
        <a:bodyPr/>
        <a:lstStyle/>
        <a:p>
          <a:endParaRPr lang="ru-RU"/>
        </a:p>
      </dgm:t>
    </dgm:pt>
    <dgm:pt modelId="{63B0F66A-B1CF-42A6-A39D-6127461354E8}" type="pres">
      <dgm:prSet presAssocID="{D286C8C2-A92B-4950-9B98-776FE9EB006B}" presName="parentText" presStyleLbl="node1" presStyleIdx="4" presStyleCnt="6" custScaleY="61840" custLinFactY="-2793" custLinFactNeighborY="-100000">
        <dgm:presLayoutVars>
          <dgm:chMax val="0"/>
          <dgm:bulletEnabled val="1"/>
        </dgm:presLayoutVars>
      </dgm:prSet>
      <dgm:spPr/>
      <dgm:t>
        <a:bodyPr/>
        <a:lstStyle/>
        <a:p>
          <a:endParaRPr lang="ru-RU"/>
        </a:p>
      </dgm:t>
    </dgm:pt>
    <dgm:pt modelId="{ECA62968-B2AA-416C-B055-D237AD019E74}" type="pres">
      <dgm:prSet presAssocID="{BDC7C1F4-3511-452B-B0F7-1C94129554AE}" presName="spacer" presStyleCnt="0"/>
      <dgm:spPr/>
    </dgm:pt>
    <dgm:pt modelId="{971D4AAE-1448-4F92-AA34-94C381A00D05}" type="pres">
      <dgm:prSet presAssocID="{ADF1C350-1864-46AB-8916-150472AD38F3}" presName="parentText" presStyleLbl="node1" presStyleIdx="5" presStyleCnt="6" custScaleY="59581">
        <dgm:presLayoutVars>
          <dgm:chMax val="0"/>
          <dgm:bulletEnabled val="1"/>
        </dgm:presLayoutVars>
      </dgm:prSet>
      <dgm:spPr/>
      <dgm:t>
        <a:bodyPr/>
        <a:lstStyle/>
        <a:p>
          <a:endParaRPr lang="ru-RU"/>
        </a:p>
      </dgm:t>
    </dgm:pt>
  </dgm:ptLst>
  <dgm:cxnLst>
    <dgm:cxn modelId="{5185CB33-4ACF-458E-98BD-568E4E387DC8}"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4" destOrd="0" parTransId="{30CFA4B3-99F3-4753-8EDB-312070797A64}" sibTransId="{BDC7C1F4-3511-452B-B0F7-1C94129554AE}"/>
    <dgm:cxn modelId="{AE75161F-AC43-4F4C-A292-20B56B4DEC0E}" type="presOf" srcId="{85EF42FA-0C5A-417D-9092-FEFC6F624C46}" destId="{A1CC4FC0-F5F6-4AF5-AA3B-2DD0039CF50B}" srcOrd="0" destOrd="0" presId="urn:microsoft.com/office/officeart/2005/8/layout/vList2"/>
    <dgm:cxn modelId="{B626EC99-3A04-4236-8B48-6705434AE0D3}" type="presOf" srcId="{D286C8C2-A92B-4950-9B98-776FE9EB006B}" destId="{63B0F66A-B1CF-42A6-A39D-6127461354E8}" srcOrd="0" destOrd="0" presId="urn:microsoft.com/office/officeart/2005/8/layout/vList2"/>
    <dgm:cxn modelId="{685B0B9F-702C-4235-A80A-3092EE393E52}" srcId="{7B4CAF70-FD7D-4F4E-B149-9CD27B9DCC44}" destId="{85EF42FA-0C5A-417D-9092-FEFC6F624C46}" srcOrd="2" destOrd="0" parTransId="{91774053-A3F3-48E1-B08D-C22AB9C90532}" sibTransId="{ACCBCDD4-CCF6-4E4F-B2DA-34F78FF9635C}"/>
    <dgm:cxn modelId="{21593B29-FA4D-4DD9-BCD5-A5212B32B637}" type="presOf" srcId="{ADF1C350-1864-46AB-8916-150472AD38F3}" destId="{971D4AAE-1448-4F92-AA34-94C381A00D05}" srcOrd="0" destOrd="0" presId="urn:microsoft.com/office/officeart/2005/8/layout/vList2"/>
    <dgm:cxn modelId="{5A260625-4F75-44BE-B137-77FE3B50D1AD}" srcId="{7B4CAF70-FD7D-4F4E-B149-9CD27B9DCC44}" destId="{ADF1C350-1864-46AB-8916-150472AD38F3}" srcOrd="5" destOrd="0" parTransId="{0A726F71-56C6-4774-A844-28105FA84D0B}" sibTransId="{9FA827ED-F08C-4921-8465-A47966577431}"/>
    <dgm:cxn modelId="{4E6D4D3D-8BD2-4945-882C-3BC579E65269}" type="presOf" srcId="{B9C71AC1-4143-4A5C-913F-733F3A18E6BF}" destId="{42EC9324-E045-4205-BC82-638DFF23D7F6}"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DB1DC9B2-E1B0-4ED0-8CDE-5ED7479B74D9}" type="presOf" srcId="{7B4CAF70-FD7D-4F4E-B149-9CD27B9DCC44}" destId="{7501055E-F915-45B3-A34B-8BF86EDF43BE}"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D1A516E7-B375-49E2-AC95-1BFD80293813}" srcId="{7B4CAF70-FD7D-4F4E-B149-9CD27B9DCC44}" destId="{B9C71AC1-4143-4A5C-913F-733F3A18E6BF}" srcOrd="3" destOrd="0" parTransId="{F443ED06-DF19-4927-8347-BCF7AEA38FAB}" sibTransId="{6B531CE6-552C-41D0-B569-DCDA5C7CB8A4}"/>
    <dgm:cxn modelId="{F21BC214-4AD1-4797-8A40-37D388EDE6C6}" type="presOf" srcId="{042A2875-3359-4A8C-84A8-96B4A75F2A1B}" destId="{4676942F-5B98-4889-B706-55B5B9D69E0D}" srcOrd="0" destOrd="0" presId="urn:microsoft.com/office/officeart/2005/8/layout/vList2"/>
    <dgm:cxn modelId="{AB2991B1-435B-4876-AB0D-5FBDF97D1DBF}" type="presParOf" srcId="{7501055E-F915-45B3-A34B-8BF86EDF43BE}" destId="{CECF27C9-391B-4FFF-A627-649ACE127A65}" srcOrd="0" destOrd="0" presId="urn:microsoft.com/office/officeart/2005/8/layout/vList2"/>
    <dgm:cxn modelId="{FB604891-309F-475B-B997-7EFDDACCABCA}" type="presParOf" srcId="{7501055E-F915-45B3-A34B-8BF86EDF43BE}" destId="{C5F33424-F2EC-415C-877D-CCC9BEF6B615}" srcOrd="1" destOrd="0" presId="urn:microsoft.com/office/officeart/2005/8/layout/vList2"/>
    <dgm:cxn modelId="{83E57D76-21EB-4E0A-907D-10161A39E0D1}" type="presParOf" srcId="{7501055E-F915-45B3-A34B-8BF86EDF43BE}" destId="{4676942F-5B98-4889-B706-55B5B9D69E0D}" srcOrd="2" destOrd="0" presId="urn:microsoft.com/office/officeart/2005/8/layout/vList2"/>
    <dgm:cxn modelId="{D6471D69-85C4-484F-A6E4-9C5F1CC66402}" type="presParOf" srcId="{7501055E-F915-45B3-A34B-8BF86EDF43BE}" destId="{2193C5D9-1B6B-4EA8-9B26-EE40A46F02B4}" srcOrd="3" destOrd="0" presId="urn:microsoft.com/office/officeart/2005/8/layout/vList2"/>
    <dgm:cxn modelId="{1E8DC462-B2E6-40D8-A0C5-6DECFC5DDAB1}" type="presParOf" srcId="{7501055E-F915-45B3-A34B-8BF86EDF43BE}" destId="{A1CC4FC0-F5F6-4AF5-AA3B-2DD0039CF50B}" srcOrd="4" destOrd="0" presId="urn:microsoft.com/office/officeart/2005/8/layout/vList2"/>
    <dgm:cxn modelId="{E7582B1A-0AE9-4E87-A6E1-C9CD8CD2A165}" type="presParOf" srcId="{7501055E-F915-45B3-A34B-8BF86EDF43BE}" destId="{B6EC5007-77F3-4953-BF6A-7811F7969D6F}" srcOrd="5" destOrd="0" presId="urn:microsoft.com/office/officeart/2005/8/layout/vList2"/>
    <dgm:cxn modelId="{CFE7981E-8B2B-4747-8966-33612C9A3CFD}" type="presParOf" srcId="{7501055E-F915-45B3-A34B-8BF86EDF43BE}" destId="{42EC9324-E045-4205-BC82-638DFF23D7F6}" srcOrd="6" destOrd="0" presId="urn:microsoft.com/office/officeart/2005/8/layout/vList2"/>
    <dgm:cxn modelId="{F3220779-4AFC-441B-8927-ABA26EF7940D}" type="presParOf" srcId="{7501055E-F915-45B3-A34B-8BF86EDF43BE}" destId="{7265776F-446C-4231-A6D5-4C84AFD4E087}" srcOrd="7" destOrd="0" presId="urn:microsoft.com/office/officeart/2005/8/layout/vList2"/>
    <dgm:cxn modelId="{050E5548-C413-40CE-8B90-906C7B0D2ADB}" type="presParOf" srcId="{7501055E-F915-45B3-A34B-8BF86EDF43BE}" destId="{63B0F66A-B1CF-42A6-A39D-6127461354E8}" srcOrd="8" destOrd="0" presId="urn:microsoft.com/office/officeart/2005/8/layout/vList2"/>
    <dgm:cxn modelId="{3EBB9563-5C65-4C36-96C6-6FF85C52BDB7}" type="presParOf" srcId="{7501055E-F915-45B3-A34B-8BF86EDF43BE}" destId="{ECA62968-B2AA-416C-B055-D237AD019E74}" srcOrd="9" destOrd="0" presId="urn:microsoft.com/office/officeart/2005/8/layout/vList2"/>
    <dgm:cxn modelId="{D99B4601-51FF-43B1-94B8-D1671E0CF3EF}" type="presParOf" srcId="{7501055E-F915-45B3-A34B-8BF86EDF43BE}" destId="{971D4AAE-1448-4F92-AA34-94C381A00D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200" dirty="0" smtClean="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200" dirty="0" smtClean="0">
              <a:latin typeface="Times New Roman" panose="02020603050405020304" pitchFamily="18" charset="0"/>
              <a:cs typeface="Times New Roman" panose="02020603050405020304" pitchFamily="18" charset="0"/>
            </a:rPr>
            <a:t>повышение качества администрирования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endParaRPr lang="ru-RU" sz="12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200" dirty="0" smtClean="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smtClean="0">
            <a:latin typeface="Times New Roman" panose="02020603050405020304" pitchFamily="18" charset="0"/>
            <a:cs typeface="Times New Roman" panose="02020603050405020304" pitchFamily="18" charset="0"/>
          </a:endParaRP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200" dirty="0" smtClean="0">
              <a:latin typeface="Times New Roman" panose="02020603050405020304" pitchFamily="18" charset="0"/>
              <a:cs typeface="Times New Roman" panose="02020603050405020304" pitchFamily="18" charset="0"/>
            </a:rPr>
            <a:t>содействие повышению уровня собираемости налогов, снижению доли теневого сектора экономики</a:t>
          </a:r>
          <a:endParaRPr lang="ru-RU" sz="12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D8CA7F2F-7B53-459D-8265-9A284009FEA0}">
      <dgm:prSet/>
      <dgm:spPr/>
      <dgm:t>
        <a:bodyPr/>
        <a:lstStyle/>
        <a:p>
          <a:endParaRPr lang="ru-RU" dirty="0"/>
        </a:p>
      </dgm:t>
    </dgm:pt>
    <dgm:pt modelId="{F2443786-2632-4271-A9CD-D77F16721B89}" type="parTrans" cxnId="{BA2D90DA-02FE-4D61-98E5-0B5F1EABD3C6}">
      <dgm:prSet/>
      <dgm:spPr/>
      <dgm:t>
        <a:bodyPr/>
        <a:lstStyle/>
        <a:p>
          <a:endParaRPr lang="ru-RU"/>
        </a:p>
      </dgm:t>
    </dgm:pt>
    <dgm:pt modelId="{8923415C-5005-4BFD-8B41-EB174B220DB2}" type="sibTrans" cxnId="{BA2D90DA-02FE-4D61-98E5-0B5F1EABD3C6}">
      <dgm:prSet/>
      <dgm:spPr/>
      <dgm:t>
        <a:bodyPr/>
        <a:lstStyle/>
        <a:p>
          <a:endParaRPr lang="ru-RU"/>
        </a:p>
      </dgm:t>
    </dgm:pt>
    <dgm:pt modelId="{A1AE5C5B-0D4B-4FC2-9033-FC79A8157B09}">
      <dgm:prSet custT="1"/>
      <dgm:spPr/>
      <dgm:t>
        <a:bodyPr/>
        <a:lstStyle/>
        <a:p>
          <a:r>
            <a:rPr lang="ru-RU" sz="1200" dirty="0" smtClean="0">
              <a:latin typeface="Times New Roman" panose="02020603050405020304" pitchFamily="18" charset="0"/>
              <a:cs typeface="Times New Roman" panose="02020603050405020304" pitchFamily="18" charset="0"/>
            </a:rPr>
            <a:t>продолжение реализации эффективной и сбалансированной налоговой политики, обеспечивающей сохранение стабильных налоговых условий, в том числе по специальным налоговым режимам, повышение эффективности применения стимулирующих налоговых мер с учетом результатов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1E9B9C46-970C-4464-8678-2A8F1571BD93}" type="parTrans" cxnId="{8BD5807E-DD32-48E2-A512-6910B17DE3D8}">
      <dgm:prSet/>
      <dgm:spPr/>
      <dgm:t>
        <a:bodyPr/>
        <a:lstStyle/>
        <a:p>
          <a:endParaRPr lang="ru-RU"/>
        </a:p>
      </dgm:t>
    </dgm:pt>
    <dgm:pt modelId="{98BAB42F-7C92-45E7-A7FE-2FCFAC910742}" type="sibTrans" cxnId="{8BD5807E-DD32-48E2-A512-6910B17DE3D8}">
      <dgm:prSet/>
      <dgm:spPr/>
      <dgm:t>
        <a:bodyPr/>
        <a:lstStyle/>
        <a:p>
          <a:endParaRPr lang="ru-RU"/>
        </a:p>
      </dgm:t>
    </dgm:pt>
    <dgm:pt modelId="{C2073464-4C82-4467-96CA-64784222A810}">
      <dgm:prSet/>
      <dgm:spPr/>
      <dgm:t>
        <a:bodyPr/>
        <a:lstStyle/>
        <a:p>
          <a:endParaRPr lang="ru-RU"/>
        </a:p>
      </dgm:t>
    </dgm:pt>
    <dgm:pt modelId="{71653B40-9E0A-4CB8-8D7F-53311B0633BA}" type="parTrans" cxnId="{C3121BED-F291-4053-B406-4C268F924F29}">
      <dgm:prSet/>
      <dgm:spPr/>
      <dgm:t>
        <a:bodyPr/>
        <a:lstStyle/>
        <a:p>
          <a:endParaRPr lang="ru-RU"/>
        </a:p>
      </dgm:t>
    </dgm:pt>
    <dgm:pt modelId="{86496C80-D063-46B1-80C5-261C3DF5C2BF}" type="sibTrans" cxnId="{C3121BED-F291-4053-B406-4C268F924F29}">
      <dgm:prSet/>
      <dgm:spPr/>
      <dgm:t>
        <a:bodyPr/>
        <a:lstStyle/>
        <a:p>
          <a:endParaRPr lang="ru-RU"/>
        </a:p>
      </dgm:t>
    </dgm:pt>
    <dgm:pt modelId="{0976A251-CEC3-48E3-937B-63726474E927}">
      <dgm:prSet custT="1"/>
      <dgm:spPr/>
      <dgm:t>
        <a:bodyPr/>
        <a:lstStyle/>
        <a:p>
          <a:r>
            <a:rPr lang="ru-RU" sz="1200" dirty="0" smtClean="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endParaRPr lang="ru-RU" sz="1200" dirty="0">
            <a:latin typeface="Times New Roman" panose="02020603050405020304" pitchFamily="18" charset="0"/>
            <a:cs typeface="Times New Roman" panose="02020603050405020304" pitchFamily="18" charset="0"/>
          </a:endParaRPr>
        </a:p>
      </dgm:t>
    </dgm:pt>
    <dgm:pt modelId="{1BFC64D3-3942-4730-8E15-C849170E630E}" type="parTrans" cxnId="{A3DFB335-16CF-48E6-83E5-9CB5EAE8B5CD}">
      <dgm:prSet/>
      <dgm:spPr/>
      <dgm:t>
        <a:bodyPr/>
        <a:lstStyle/>
        <a:p>
          <a:endParaRPr lang="ru-RU"/>
        </a:p>
      </dgm:t>
    </dgm:pt>
    <dgm:pt modelId="{8AC39AA8-69DC-4FD3-8F57-4B166B75AE94}" type="sibTrans" cxnId="{A3DFB335-16CF-48E6-83E5-9CB5EAE8B5CD}">
      <dgm:prSet/>
      <dgm:spPr/>
      <dgm:t>
        <a:bodyPr/>
        <a:lstStyle/>
        <a:p>
          <a:endParaRPr lang="ru-RU"/>
        </a:p>
      </dgm:t>
    </dgm:pt>
    <dgm:pt modelId="{AFFACA98-B8B2-4A0D-B27F-28A65E93C86A}">
      <dgm:prSet/>
      <dgm:spPr/>
      <dgm:t>
        <a:bodyPr/>
        <a:lstStyle/>
        <a:p>
          <a:endParaRPr lang="ru-RU"/>
        </a:p>
      </dgm:t>
    </dgm:pt>
    <dgm:pt modelId="{BED06C7A-186F-48B1-82FA-AB4E28CAFE0C}" type="parTrans" cxnId="{F4D8D03B-DF3D-4985-976F-6FEAE96B579F}">
      <dgm:prSet/>
      <dgm:spPr/>
      <dgm:t>
        <a:bodyPr/>
        <a:lstStyle/>
        <a:p>
          <a:endParaRPr lang="ru-RU"/>
        </a:p>
      </dgm:t>
    </dgm:pt>
    <dgm:pt modelId="{1021FE03-D5FA-4DAB-9564-0C0160E29C43}" type="sibTrans" cxnId="{F4D8D03B-DF3D-4985-976F-6FEAE96B579F}">
      <dgm:prSet/>
      <dgm:spPr/>
      <dgm:t>
        <a:bodyPr/>
        <a:lstStyle/>
        <a:p>
          <a:endParaRPr lang="ru-RU"/>
        </a:p>
      </dgm:t>
    </dgm:pt>
    <dgm:pt modelId="{12F98294-826E-4622-B824-3A31AF20991D}">
      <dgm:prSet/>
      <dgm:spPr/>
      <dgm:t>
        <a:bodyPr/>
        <a:lstStyle/>
        <a:p>
          <a:r>
            <a:rPr lang="ru-RU"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dirty="0">
            <a:latin typeface="Times New Roman" panose="02020603050405020304" pitchFamily="18" charset="0"/>
            <a:cs typeface="Times New Roman" panose="02020603050405020304" pitchFamily="18" charset="0"/>
          </a:endParaRPr>
        </a:p>
      </dgm:t>
    </dgm:pt>
    <dgm:pt modelId="{37178238-C97F-447B-80C8-97D059D7060A}" type="parTrans" cxnId="{8885889D-C767-4A8F-AA9E-B94BF2A49623}">
      <dgm:prSet/>
      <dgm:spPr/>
      <dgm:t>
        <a:bodyPr/>
        <a:lstStyle/>
        <a:p>
          <a:endParaRPr lang="ru-RU"/>
        </a:p>
      </dgm:t>
    </dgm:pt>
    <dgm:pt modelId="{79FB116A-B89C-4FAD-9EB6-2C38588D91D5}" type="sibTrans" cxnId="{8885889D-C767-4A8F-AA9E-B94BF2A49623}">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9" custScaleY="110716" custLinFactNeighborY="-1294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9" custScaleY="104041" custLinFactNeighborX="19" custLinFactNeighborY="6918">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9" custScaleY="112032" custLinFactNeighborX="0" custLinFactNeighborY="-11937">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9" custScaleY="117566" custLinFactNeighborX="254" custLinFactNeighborY="-21619">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9" custScaleY="119586" custLinFactNeighborY="-46913">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9" custScaleY="221325" custLinFactNeighborX="254" custLinFactNeighborY="-34677">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9" custLinFactNeighborY="-14890">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9" custScaleY="175207" custLinFactNeighborX="464" custLinFactNeighborY="5026">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9" custLinFactNeighborY="11506">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9" custLinFactNeighborX="464" custLinFactNeighborY="27029">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961FCB2A-FC85-4609-8F56-1DE57A652BF5}" type="pres">
      <dgm:prSet presAssocID="{C2073464-4C82-4467-96CA-64784222A810}" presName="composite" presStyleCnt="0"/>
      <dgm:spPr/>
    </dgm:pt>
    <dgm:pt modelId="{46B8783D-6616-4479-BE67-D992E697A328}" type="pres">
      <dgm:prSet presAssocID="{C2073464-4C82-4467-96CA-64784222A810}" presName="parentText" presStyleLbl="alignNode1" presStyleIdx="5" presStyleCnt="9">
        <dgm:presLayoutVars>
          <dgm:chMax val="1"/>
          <dgm:bulletEnabled val="1"/>
        </dgm:presLayoutVars>
      </dgm:prSet>
      <dgm:spPr/>
      <dgm:t>
        <a:bodyPr/>
        <a:lstStyle/>
        <a:p>
          <a:endParaRPr lang="ru-RU"/>
        </a:p>
      </dgm:t>
    </dgm:pt>
    <dgm:pt modelId="{B98D4255-7CE8-4B18-A9F9-8AA2C400CCE4}" type="pres">
      <dgm:prSet presAssocID="{C2073464-4C82-4467-96CA-64784222A810}" presName="descendantText" presStyleLbl="alignAcc1" presStyleIdx="5" presStyleCnt="9" custLinFactNeighborX="-175" custLinFactNeighborY="25451">
        <dgm:presLayoutVars>
          <dgm:bulletEnabled val="1"/>
        </dgm:presLayoutVars>
      </dgm:prSet>
      <dgm:spPr/>
      <dgm:t>
        <a:bodyPr/>
        <a:lstStyle/>
        <a:p>
          <a:endParaRPr lang="ru-RU"/>
        </a:p>
      </dgm:t>
    </dgm:pt>
    <dgm:pt modelId="{7AA8E922-E3DC-4194-9DEF-784A85CA8730}" type="pres">
      <dgm:prSet presAssocID="{86496C80-D063-46B1-80C5-261C3DF5C2BF}" presName="sp" presStyleCnt="0"/>
      <dgm:spPr/>
    </dgm:pt>
    <dgm:pt modelId="{36F3DF45-1933-4AFE-83BA-21A835F4DDD2}" type="pres">
      <dgm:prSet presAssocID="{AFFACA98-B8B2-4A0D-B27F-28A65E93C86A}" presName="composite" presStyleCnt="0"/>
      <dgm:spPr/>
    </dgm:pt>
    <dgm:pt modelId="{567310A4-49E7-489B-A790-2C6E7AD54FF0}" type="pres">
      <dgm:prSet presAssocID="{AFFACA98-B8B2-4A0D-B27F-28A65E93C86A}" presName="parentText" presStyleLbl="alignNode1" presStyleIdx="6" presStyleCnt="9">
        <dgm:presLayoutVars>
          <dgm:chMax val="1"/>
          <dgm:bulletEnabled val="1"/>
        </dgm:presLayoutVars>
      </dgm:prSet>
      <dgm:spPr/>
      <dgm:t>
        <a:bodyPr/>
        <a:lstStyle/>
        <a:p>
          <a:endParaRPr lang="ru-RU"/>
        </a:p>
      </dgm:t>
    </dgm:pt>
    <dgm:pt modelId="{18638F17-A297-427A-98E6-B695198E87CC}" type="pres">
      <dgm:prSet presAssocID="{AFFACA98-B8B2-4A0D-B27F-28A65E93C86A}" presName="descendantText" presStyleLbl="alignAcc1" presStyleIdx="6" presStyleCnt="9" custLinFactNeighborX="-287" custLinFactNeighborY="24906">
        <dgm:presLayoutVars>
          <dgm:bulletEnabled val="1"/>
        </dgm:presLayoutVars>
      </dgm:prSet>
      <dgm:spPr/>
      <dgm:t>
        <a:bodyPr/>
        <a:lstStyle/>
        <a:p>
          <a:endParaRPr lang="ru-RU"/>
        </a:p>
      </dgm:t>
    </dgm:pt>
    <dgm:pt modelId="{17CAE091-DCE7-4E34-9BC4-A58E99931A78}" type="pres">
      <dgm:prSet presAssocID="{1021FE03-D5FA-4DAB-9564-0C0160E29C43}"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7" presStyleCnt="9"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7" presStyleCnt="9" custScaleY="129042" custLinFactNeighborX="464" custLinFactNeighborY="20422">
        <dgm:presLayoutVars>
          <dgm:bulletEnabled val="1"/>
        </dgm:presLayoutVars>
      </dgm:prSet>
      <dgm:spPr/>
      <dgm:t>
        <a:bodyPr/>
        <a:lstStyle/>
        <a:p>
          <a:endParaRPr lang="ru-RU"/>
        </a:p>
      </dgm:t>
    </dgm:pt>
    <dgm:pt modelId="{95E77A67-A31C-434D-811F-9CFF66B75CFD}" type="pres">
      <dgm:prSet presAssocID="{CE9F2F66-0141-407A-926B-36326ABBAE66}" presName="sp" presStyleCnt="0"/>
      <dgm:spPr/>
    </dgm:pt>
    <dgm:pt modelId="{0B78D1A7-CCFF-40FA-B06F-6B553A0157F0}" type="pres">
      <dgm:prSet presAssocID="{D8CA7F2F-7B53-459D-8265-9A284009FEA0}" presName="composite" presStyleCnt="0"/>
      <dgm:spPr/>
    </dgm:pt>
    <dgm:pt modelId="{916754CE-2B94-42C9-8036-A1C5476F9C23}" type="pres">
      <dgm:prSet presAssocID="{D8CA7F2F-7B53-459D-8265-9A284009FEA0}" presName="parentText" presStyleLbl="alignNode1" presStyleIdx="8" presStyleCnt="9" custLinFactNeighborX="0" custLinFactNeighborY="21800">
        <dgm:presLayoutVars>
          <dgm:chMax val="1"/>
          <dgm:bulletEnabled val="1"/>
        </dgm:presLayoutVars>
      </dgm:prSet>
      <dgm:spPr/>
      <dgm:t>
        <a:bodyPr/>
        <a:lstStyle/>
        <a:p>
          <a:endParaRPr lang="ru-RU"/>
        </a:p>
      </dgm:t>
    </dgm:pt>
    <dgm:pt modelId="{F97E809F-F3D3-441B-B12B-F6E4C020C3E2}" type="pres">
      <dgm:prSet presAssocID="{D8CA7F2F-7B53-459D-8265-9A284009FEA0}" presName="descendantText" presStyleLbl="alignAcc1" presStyleIdx="8" presStyleCnt="9" custScaleX="99222" custScaleY="176496" custLinFactNeighborX="-123" custLinFactNeighborY="35091">
        <dgm:presLayoutVars>
          <dgm:bulletEnabled val="1"/>
        </dgm:presLayoutVars>
      </dgm:prSet>
      <dgm:spPr/>
      <dgm:t>
        <a:bodyPr/>
        <a:lstStyle/>
        <a:p>
          <a:endParaRPr lang="ru-RU"/>
        </a:p>
      </dgm:t>
    </dgm:pt>
  </dgm:ptLst>
  <dgm:cxnLst>
    <dgm:cxn modelId="{9A0012AF-6D56-42B2-8638-AF0205C9E616}" srcId="{43E791CD-00E1-4D30-BCD5-1EA4857975C7}" destId="{97B23A07-11E7-4074-AE24-DF22F55F2831}" srcOrd="0" destOrd="0" parTransId="{AA385FBF-5CB5-4AF2-885F-B3B75D625EB0}" sibTransId="{B1D4EB03-7D17-4BF9-8D2A-6F32D0FCE77B}"/>
    <dgm:cxn modelId="{4B378F24-FA6C-42DF-9723-B41176A737BC}" srcId="{080F7671-AD5E-4CF2-9FDA-77ABD8A6A31C}" destId="{C18FC70D-50A6-4C87-9E11-B8B09EB70206}" srcOrd="0" destOrd="0" parTransId="{2F7291CC-8654-4FC0-80F3-FD894F530EDC}" sibTransId="{BDD4C5FB-9856-4DBA-8CE8-7EAFAF0C0F39}"/>
    <dgm:cxn modelId="{92918D16-370B-4A98-ABE5-A3BF01F55F68}" type="presOf" srcId="{E948EA84-102C-437F-80FA-896499AE9317}" destId="{1E81F90D-7C12-449C-BF74-DFBDC81748F0}" srcOrd="0" destOrd="0" presId="urn:microsoft.com/office/officeart/2005/8/layout/chevron2"/>
    <dgm:cxn modelId="{5FCEC96A-76F7-4193-8507-322236987362}" type="presOf" srcId="{A1AE5C5B-0D4B-4FC2-9033-FC79A8157B09}" destId="{F97E809F-F3D3-441B-B12B-F6E4C020C3E2}" srcOrd="0" destOrd="0" presId="urn:microsoft.com/office/officeart/2005/8/layout/chevron2"/>
    <dgm:cxn modelId="{4638A1C9-84D2-4071-8B9A-251357A25D94}" type="presOf" srcId="{C2073464-4C82-4467-96CA-64784222A810}" destId="{46B8783D-6616-4479-BE67-D992E697A328}" srcOrd="0" destOrd="0" presId="urn:microsoft.com/office/officeart/2005/8/layout/chevron2"/>
    <dgm:cxn modelId="{F846E2FE-BAD9-4261-8BFB-C055C9C1AACE}" type="presOf" srcId="{12F98294-826E-4622-B824-3A31AF20991D}" destId="{18638F17-A297-427A-98E6-B695198E87CC}" srcOrd="0" destOrd="0" presId="urn:microsoft.com/office/officeart/2005/8/layout/chevron2"/>
    <dgm:cxn modelId="{8BD5807E-DD32-48E2-A512-6910B17DE3D8}" srcId="{D8CA7F2F-7B53-459D-8265-9A284009FEA0}" destId="{A1AE5C5B-0D4B-4FC2-9033-FC79A8157B09}" srcOrd="0" destOrd="0" parTransId="{1E9B9C46-970C-4464-8678-2A8F1571BD93}" sibTransId="{98BAB42F-7C92-45E7-A7FE-2FCFAC910742}"/>
    <dgm:cxn modelId="{0D3A9008-9598-4DD1-A600-4B0E95C51EE3}" type="presOf" srcId="{FB75A1A5-0896-433E-BA91-78C3856BD7D9}" destId="{23F210E5-D318-4B93-86B2-BCFCDB8E5E40}" srcOrd="0" destOrd="0" presId="urn:microsoft.com/office/officeart/2005/8/layout/chevron2"/>
    <dgm:cxn modelId="{A3DFB335-16CF-48E6-83E5-9CB5EAE8B5CD}" srcId="{C2073464-4C82-4467-96CA-64784222A810}" destId="{0976A251-CEC3-48E3-937B-63726474E927}" srcOrd="0" destOrd="0" parTransId="{1BFC64D3-3942-4730-8E15-C849170E630E}" sibTransId="{8AC39AA8-69DC-4FD3-8F57-4B166B75AE94}"/>
    <dgm:cxn modelId="{D77CF591-AFAD-494C-A80C-09CBDD2BD908}" srcId="{013C9D2A-4A67-4F2D-9580-E76202248BB9}" destId="{F896E840-8350-4332-A9E9-78843FE719CE}" srcOrd="0" destOrd="0" parTransId="{51130DED-2EA8-432B-8053-555873E0832B}" sibTransId="{CA50B454-E596-42C8-BAC6-7D3C7199D60F}"/>
    <dgm:cxn modelId="{3784C0E0-3FF5-4C52-ADA7-D95084A49CA0}" srcId="{FB75A1A5-0896-433E-BA91-78C3856BD7D9}" destId="{43E791CD-00E1-4D30-BCD5-1EA4857975C7}" srcOrd="3" destOrd="0" parTransId="{69E93514-DF63-4B06-9BEE-ED636B95538A}" sibTransId="{332F8DA6-6D9C-4BC0-BBC4-0C835E28C1AF}"/>
    <dgm:cxn modelId="{F8CE2BF3-4910-41BE-8252-EE67AF379161}" type="presOf" srcId="{A2261A13-B070-413A-93C1-72BF776512ED}" destId="{A01E7E39-A97B-4A9B-BDBA-F06392B84135}" srcOrd="0" destOrd="0" presId="urn:microsoft.com/office/officeart/2005/8/layout/chevron2"/>
    <dgm:cxn modelId="{274A5272-7966-415C-8AEA-CB61A01566F2}" type="presOf" srcId="{9748E425-1F62-4E54-AB72-024F4DE93407}" destId="{EDF4C371-C09B-4697-A66E-94C5AA04B36B}" srcOrd="0" destOrd="0" presId="urn:microsoft.com/office/officeart/2005/8/layout/chevron2"/>
    <dgm:cxn modelId="{5B10EA1E-699C-4C9D-A8DC-D9C44BC45B2C}" type="presOf" srcId="{D8CA7F2F-7B53-459D-8265-9A284009FEA0}" destId="{916754CE-2B94-42C9-8036-A1C5476F9C23}" srcOrd="0" destOrd="0" presId="urn:microsoft.com/office/officeart/2005/8/layout/chevron2"/>
    <dgm:cxn modelId="{7984C435-198E-4B08-B638-59108D331CF1}" type="presOf" srcId="{C18FC70D-50A6-4C87-9E11-B8B09EB70206}" destId="{0CF6178A-3D14-4173-9C67-290CBB0C5415}" srcOrd="0" destOrd="0" presId="urn:microsoft.com/office/officeart/2005/8/layout/chevron2"/>
    <dgm:cxn modelId="{E545025D-CB61-490E-B580-A8D9AACE76B4}" type="presOf" srcId="{1C2F1FB4-02DF-4B45-997F-AD883C89DE44}" destId="{8C28AE45-F4AA-44F1-A906-48F3FE2B673E}" srcOrd="0" destOrd="0" presId="urn:microsoft.com/office/officeart/2005/8/layout/chevron2"/>
    <dgm:cxn modelId="{DEBF1D61-273D-4ED9-8958-0C051EC072B8}" srcId="{FB75A1A5-0896-433E-BA91-78C3856BD7D9}" destId="{9748E425-1F62-4E54-AB72-024F4DE93407}" srcOrd="0" destOrd="0" parTransId="{9A75D3E3-D02A-4BE3-A087-B6E91E07991C}" sibTransId="{4C985B15-CCC8-41E5-9AB2-556CFD98936E}"/>
    <dgm:cxn modelId="{15B7CFA9-3644-4995-B0D6-061018A3D4F3}" type="presOf" srcId="{AFFACA98-B8B2-4A0D-B27F-28A65E93C86A}" destId="{567310A4-49E7-489B-A790-2C6E7AD54FF0}" srcOrd="0" destOrd="0" presId="urn:microsoft.com/office/officeart/2005/8/layout/chevron2"/>
    <dgm:cxn modelId="{8885889D-C767-4A8F-AA9E-B94BF2A49623}" srcId="{AFFACA98-B8B2-4A0D-B27F-28A65E93C86A}" destId="{12F98294-826E-4622-B824-3A31AF20991D}" srcOrd="0" destOrd="0" parTransId="{37178238-C97F-447B-80C8-97D059D7060A}" sibTransId="{79FB116A-B89C-4FAD-9EB6-2C38588D91D5}"/>
    <dgm:cxn modelId="{F4D8D03B-DF3D-4985-976F-6FEAE96B579F}" srcId="{FB75A1A5-0896-433E-BA91-78C3856BD7D9}" destId="{AFFACA98-B8B2-4A0D-B27F-28A65E93C86A}" srcOrd="6" destOrd="0" parTransId="{BED06C7A-186F-48B1-82FA-AB4E28CAFE0C}" sibTransId="{1021FE03-D5FA-4DAB-9564-0C0160E29C43}"/>
    <dgm:cxn modelId="{AD1CD8D3-23B7-4F47-AB90-E526F0C2E939}" srcId="{7AF7F297-943D-4165-A8A8-54DA59560CD7}" destId="{98987586-3A4E-4117-841C-FA7DD5296F9C}" srcOrd="0" destOrd="0" parTransId="{1AFA7F55-768F-45AA-A5B3-8CF51FA11482}" sibTransId="{F037AA84-507C-45B3-B11B-624DC22CB31D}"/>
    <dgm:cxn modelId="{291E4716-C357-42C6-B593-A4B7B38047D6}" srcId="{9748E425-1F62-4E54-AB72-024F4DE93407}" destId="{1C2F1FB4-02DF-4B45-997F-AD883C89DE44}" srcOrd="0" destOrd="0" parTransId="{FC7ED8CD-D11F-472A-A60A-21CB4DB7EEE1}" sibTransId="{F815C551-40F5-44BA-96D3-6F0E4A8009F0}"/>
    <dgm:cxn modelId="{F56CA538-AD63-4F9E-81E5-8296CDCBFD46}" type="presOf" srcId="{013C9D2A-4A67-4F2D-9580-E76202248BB9}" destId="{84958DCF-77FF-4539-A32D-3302B5D9F724}" srcOrd="0" destOrd="0" presId="urn:microsoft.com/office/officeart/2005/8/layout/chevron2"/>
    <dgm:cxn modelId="{6C164A2E-EBED-4E28-BF81-4741B9D33519}" type="presOf" srcId="{7AF7F297-943D-4165-A8A8-54DA59560CD7}" destId="{2A41DBF3-99E0-4EBA-96C1-D30741F1C516}"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D04F7C6B-9D2F-4CD6-A106-506C0E433546}" type="presOf" srcId="{43E791CD-00E1-4D30-BCD5-1EA4857975C7}" destId="{85C8A1A4-1AB8-4974-B763-DB81763921CB}" srcOrd="0" destOrd="0" presId="urn:microsoft.com/office/officeart/2005/8/layout/chevron2"/>
    <dgm:cxn modelId="{B89DCC3D-E76B-427F-8924-B0A7A8C60173}" type="presOf" srcId="{0976A251-CEC3-48E3-937B-63726474E927}" destId="{B98D4255-7CE8-4B18-A9F9-8AA2C400CCE4}" srcOrd="0" destOrd="0" presId="urn:microsoft.com/office/officeart/2005/8/layout/chevron2"/>
    <dgm:cxn modelId="{6FBF8FDE-9725-478F-92D6-1E36D3881D33}" srcId="{FB75A1A5-0896-433E-BA91-78C3856BD7D9}" destId="{E948EA84-102C-437F-80FA-896499AE9317}" srcOrd="1" destOrd="0" parTransId="{9D60C099-0732-487A-9511-D9BA8DBD8245}" sibTransId="{AFFD2F5B-1ECB-4E46-AC3B-08F56C5DB04C}"/>
    <dgm:cxn modelId="{681E7319-A097-4CF9-8AD0-74821A59DDFC}" type="presOf" srcId="{98987586-3A4E-4117-841C-FA7DD5296F9C}" destId="{F462966B-4B80-426D-9FF6-EEF2EC55E311}" srcOrd="0" destOrd="0" presId="urn:microsoft.com/office/officeart/2005/8/layout/chevron2"/>
    <dgm:cxn modelId="{C3121BED-F291-4053-B406-4C268F924F29}" srcId="{FB75A1A5-0896-433E-BA91-78C3856BD7D9}" destId="{C2073464-4C82-4467-96CA-64784222A810}" srcOrd="5" destOrd="0" parTransId="{71653B40-9E0A-4CB8-8D7F-53311B0633BA}" sibTransId="{86496C80-D063-46B1-80C5-261C3DF5C2BF}"/>
    <dgm:cxn modelId="{A4D93EAA-3BBB-405D-8F41-17D05BC18CF1}" srcId="{FB75A1A5-0896-433E-BA91-78C3856BD7D9}" destId="{013C9D2A-4A67-4F2D-9580-E76202248BB9}" srcOrd="7" destOrd="0" parTransId="{0EDD4EAF-8974-4DFD-B5F2-040CC2D19570}" sibTransId="{CE9F2F66-0141-407A-926B-36326ABBAE66}"/>
    <dgm:cxn modelId="{C08000B2-EAED-42C0-99B1-9CB9C240EBBF}" srcId="{FB75A1A5-0896-433E-BA91-78C3856BD7D9}" destId="{080F7671-AD5E-4CF2-9FDA-77ABD8A6A31C}" srcOrd="4" destOrd="0" parTransId="{F1A18B91-75CC-4AE3-9E5E-098D1506EDFB}" sibTransId="{9BE96DD1-3CEB-491E-9793-FD1B60956AEB}"/>
    <dgm:cxn modelId="{BA2D90DA-02FE-4D61-98E5-0B5F1EABD3C6}" srcId="{FB75A1A5-0896-433E-BA91-78C3856BD7D9}" destId="{D8CA7F2F-7B53-459D-8265-9A284009FEA0}" srcOrd="8" destOrd="0" parTransId="{F2443786-2632-4271-A9CD-D77F16721B89}" sibTransId="{8923415C-5005-4BFD-8B41-EB174B220DB2}"/>
    <dgm:cxn modelId="{6387B3FA-0036-497B-8744-CFBF19BA2A57}" type="presOf" srcId="{080F7671-AD5E-4CF2-9FDA-77ABD8A6A31C}" destId="{F00E930B-F0DB-4564-AF70-C78DBFC228C2}" srcOrd="0" destOrd="0" presId="urn:microsoft.com/office/officeart/2005/8/layout/chevron2"/>
    <dgm:cxn modelId="{67F46954-1C2E-4919-932E-4015506CD3F2}" type="presOf" srcId="{97B23A07-11E7-4074-AE24-DF22F55F2831}" destId="{FB21711F-29FA-4DD0-8F3C-2057DF279F2E}"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BA6EB5D2-0223-4D31-9E75-20F0829EADE9}" type="presOf" srcId="{F896E840-8350-4332-A9E9-78843FE719CE}" destId="{027C8995-4972-46A8-A0E4-9B37409AAFC5}" srcOrd="0" destOrd="0" presId="urn:microsoft.com/office/officeart/2005/8/layout/chevron2"/>
    <dgm:cxn modelId="{5699B26F-0F4B-4D15-B9BD-289E42366207}" type="presParOf" srcId="{23F210E5-D318-4B93-86B2-BCFCDB8E5E40}" destId="{7B4EE0D8-CFC1-4AC5-A2BD-8A5211316CF1}" srcOrd="0" destOrd="0" presId="urn:microsoft.com/office/officeart/2005/8/layout/chevron2"/>
    <dgm:cxn modelId="{6D995DDF-CE8F-4527-97C8-94AB3BAB6FB3}" type="presParOf" srcId="{7B4EE0D8-CFC1-4AC5-A2BD-8A5211316CF1}" destId="{EDF4C371-C09B-4697-A66E-94C5AA04B36B}" srcOrd="0" destOrd="0" presId="urn:microsoft.com/office/officeart/2005/8/layout/chevron2"/>
    <dgm:cxn modelId="{DE76446B-A26A-4134-B579-710070025782}" type="presParOf" srcId="{7B4EE0D8-CFC1-4AC5-A2BD-8A5211316CF1}" destId="{8C28AE45-F4AA-44F1-A906-48F3FE2B673E}" srcOrd="1" destOrd="0" presId="urn:microsoft.com/office/officeart/2005/8/layout/chevron2"/>
    <dgm:cxn modelId="{141758D7-C932-4118-977F-E1507C1F1DB5}" type="presParOf" srcId="{23F210E5-D318-4B93-86B2-BCFCDB8E5E40}" destId="{A8B13B57-6126-43E8-93F9-ABE7D8E58E6A}" srcOrd="1" destOrd="0" presId="urn:microsoft.com/office/officeart/2005/8/layout/chevron2"/>
    <dgm:cxn modelId="{EC273164-46BB-4CEF-A028-68B155BB338C}" type="presParOf" srcId="{23F210E5-D318-4B93-86B2-BCFCDB8E5E40}" destId="{91B7FD1C-6AB5-4419-BDD4-845FCC2A3A6F}" srcOrd="2" destOrd="0" presId="urn:microsoft.com/office/officeart/2005/8/layout/chevron2"/>
    <dgm:cxn modelId="{C698E545-61FE-4102-98BD-BF8786BFB43D}" type="presParOf" srcId="{91B7FD1C-6AB5-4419-BDD4-845FCC2A3A6F}" destId="{1E81F90D-7C12-449C-BF74-DFBDC81748F0}" srcOrd="0" destOrd="0" presId="urn:microsoft.com/office/officeart/2005/8/layout/chevron2"/>
    <dgm:cxn modelId="{4CEB824C-6DFE-4A89-9882-BB45A496799B}" type="presParOf" srcId="{91B7FD1C-6AB5-4419-BDD4-845FCC2A3A6F}" destId="{A01E7E39-A97B-4A9B-BDBA-F06392B84135}" srcOrd="1" destOrd="0" presId="urn:microsoft.com/office/officeart/2005/8/layout/chevron2"/>
    <dgm:cxn modelId="{5A899216-96F3-49ED-B214-9E9B4C709882}" type="presParOf" srcId="{23F210E5-D318-4B93-86B2-BCFCDB8E5E40}" destId="{8CBA7D06-3554-456A-B9F8-3421087C6168}" srcOrd="3" destOrd="0" presId="urn:microsoft.com/office/officeart/2005/8/layout/chevron2"/>
    <dgm:cxn modelId="{EF5C3677-C7F8-4459-A258-9B613E88E087}" type="presParOf" srcId="{23F210E5-D318-4B93-86B2-BCFCDB8E5E40}" destId="{35D49679-1475-43AE-B2FF-12AC97097CCB}" srcOrd="4" destOrd="0" presId="urn:microsoft.com/office/officeart/2005/8/layout/chevron2"/>
    <dgm:cxn modelId="{2632894F-D6E5-4BFC-8462-97161321976E}" type="presParOf" srcId="{35D49679-1475-43AE-B2FF-12AC97097CCB}" destId="{2A41DBF3-99E0-4EBA-96C1-D30741F1C516}" srcOrd="0" destOrd="0" presId="urn:microsoft.com/office/officeart/2005/8/layout/chevron2"/>
    <dgm:cxn modelId="{47D25B11-BC50-40AE-AE00-90EE9DF49702}" type="presParOf" srcId="{35D49679-1475-43AE-B2FF-12AC97097CCB}" destId="{F462966B-4B80-426D-9FF6-EEF2EC55E311}" srcOrd="1" destOrd="0" presId="urn:microsoft.com/office/officeart/2005/8/layout/chevron2"/>
    <dgm:cxn modelId="{18837847-AF69-492B-ABD7-A9A227103BC8}" type="presParOf" srcId="{23F210E5-D318-4B93-86B2-BCFCDB8E5E40}" destId="{6DDF9E4A-9593-43D5-A717-BB4CF5B1B509}" srcOrd="5" destOrd="0" presId="urn:microsoft.com/office/officeart/2005/8/layout/chevron2"/>
    <dgm:cxn modelId="{01758B94-7144-4DC3-9E4B-463087D813D4}" type="presParOf" srcId="{23F210E5-D318-4B93-86B2-BCFCDB8E5E40}" destId="{1C8CB0F8-42A6-419F-B599-033415DCC38D}" srcOrd="6" destOrd="0" presId="urn:microsoft.com/office/officeart/2005/8/layout/chevron2"/>
    <dgm:cxn modelId="{5A9C9ACC-7D39-4C05-88FE-8F5F75174E54}" type="presParOf" srcId="{1C8CB0F8-42A6-419F-B599-033415DCC38D}" destId="{85C8A1A4-1AB8-4974-B763-DB81763921CB}" srcOrd="0" destOrd="0" presId="urn:microsoft.com/office/officeart/2005/8/layout/chevron2"/>
    <dgm:cxn modelId="{68B08752-2EBB-49FC-9D14-D13A360E53B0}" type="presParOf" srcId="{1C8CB0F8-42A6-419F-B599-033415DCC38D}" destId="{FB21711F-29FA-4DD0-8F3C-2057DF279F2E}" srcOrd="1" destOrd="0" presId="urn:microsoft.com/office/officeart/2005/8/layout/chevron2"/>
    <dgm:cxn modelId="{589FF2C6-80AD-4C12-8339-886BF74E17B2}" type="presParOf" srcId="{23F210E5-D318-4B93-86B2-BCFCDB8E5E40}" destId="{7656ACD3-C4AC-4F10-86C6-7095CFC2E725}" srcOrd="7" destOrd="0" presId="urn:microsoft.com/office/officeart/2005/8/layout/chevron2"/>
    <dgm:cxn modelId="{94E2995B-D2D6-45BE-A389-2A70CBD98530}" type="presParOf" srcId="{23F210E5-D318-4B93-86B2-BCFCDB8E5E40}" destId="{EEE93EDD-BF73-4431-A8EE-C806DE9BE555}" srcOrd="8" destOrd="0" presId="urn:microsoft.com/office/officeart/2005/8/layout/chevron2"/>
    <dgm:cxn modelId="{8EF5F4E8-D27C-4535-B01F-710482100621}" type="presParOf" srcId="{EEE93EDD-BF73-4431-A8EE-C806DE9BE555}" destId="{F00E930B-F0DB-4564-AF70-C78DBFC228C2}" srcOrd="0" destOrd="0" presId="urn:microsoft.com/office/officeart/2005/8/layout/chevron2"/>
    <dgm:cxn modelId="{1DF678E2-6B71-476B-A491-2EC0F7DF0F01}" type="presParOf" srcId="{EEE93EDD-BF73-4431-A8EE-C806DE9BE555}" destId="{0CF6178A-3D14-4173-9C67-290CBB0C5415}" srcOrd="1" destOrd="0" presId="urn:microsoft.com/office/officeart/2005/8/layout/chevron2"/>
    <dgm:cxn modelId="{8DB35076-5E6B-40EB-BA95-5318CF1BB4D7}" type="presParOf" srcId="{23F210E5-D318-4B93-86B2-BCFCDB8E5E40}" destId="{D411512F-3982-42A1-9C58-67FC0CB3D1DD}" srcOrd="9" destOrd="0" presId="urn:microsoft.com/office/officeart/2005/8/layout/chevron2"/>
    <dgm:cxn modelId="{50DDE240-5157-4034-B685-2C7B125D11B7}" type="presParOf" srcId="{23F210E5-D318-4B93-86B2-BCFCDB8E5E40}" destId="{961FCB2A-FC85-4609-8F56-1DE57A652BF5}" srcOrd="10" destOrd="0" presId="urn:microsoft.com/office/officeart/2005/8/layout/chevron2"/>
    <dgm:cxn modelId="{7EE66849-3707-42D7-9FBE-F8565F4FF614}" type="presParOf" srcId="{961FCB2A-FC85-4609-8F56-1DE57A652BF5}" destId="{46B8783D-6616-4479-BE67-D992E697A328}" srcOrd="0" destOrd="0" presId="urn:microsoft.com/office/officeart/2005/8/layout/chevron2"/>
    <dgm:cxn modelId="{6F891575-E3E2-4235-AD23-739B315632FB}" type="presParOf" srcId="{961FCB2A-FC85-4609-8F56-1DE57A652BF5}" destId="{B98D4255-7CE8-4B18-A9F9-8AA2C400CCE4}" srcOrd="1" destOrd="0" presId="urn:microsoft.com/office/officeart/2005/8/layout/chevron2"/>
    <dgm:cxn modelId="{0B5EDBF4-9778-437D-B65D-6F82D2141393}" type="presParOf" srcId="{23F210E5-D318-4B93-86B2-BCFCDB8E5E40}" destId="{7AA8E922-E3DC-4194-9DEF-784A85CA8730}" srcOrd="11" destOrd="0" presId="urn:microsoft.com/office/officeart/2005/8/layout/chevron2"/>
    <dgm:cxn modelId="{C19CCBC5-38D0-4799-A6E6-EFD9272C9C4B}" type="presParOf" srcId="{23F210E5-D318-4B93-86B2-BCFCDB8E5E40}" destId="{36F3DF45-1933-4AFE-83BA-21A835F4DDD2}" srcOrd="12" destOrd="0" presId="urn:microsoft.com/office/officeart/2005/8/layout/chevron2"/>
    <dgm:cxn modelId="{26C8CCBF-4B8B-4580-8CB7-9FFD91A77833}" type="presParOf" srcId="{36F3DF45-1933-4AFE-83BA-21A835F4DDD2}" destId="{567310A4-49E7-489B-A790-2C6E7AD54FF0}" srcOrd="0" destOrd="0" presId="urn:microsoft.com/office/officeart/2005/8/layout/chevron2"/>
    <dgm:cxn modelId="{C63B66EA-F3F6-4160-94AA-96CFD96EFA6B}" type="presParOf" srcId="{36F3DF45-1933-4AFE-83BA-21A835F4DDD2}" destId="{18638F17-A297-427A-98E6-B695198E87CC}" srcOrd="1" destOrd="0" presId="urn:microsoft.com/office/officeart/2005/8/layout/chevron2"/>
    <dgm:cxn modelId="{01711F98-AB46-4699-9742-9F42A5972185}" type="presParOf" srcId="{23F210E5-D318-4B93-86B2-BCFCDB8E5E40}" destId="{17CAE091-DCE7-4E34-9BC4-A58E99931A78}" srcOrd="13" destOrd="0" presId="urn:microsoft.com/office/officeart/2005/8/layout/chevron2"/>
    <dgm:cxn modelId="{49E57CEA-F266-4604-9B9F-B23EDBCB2487}" type="presParOf" srcId="{23F210E5-D318-4B93-86B2-BCFCDB8E5E40}" destId="{52E08335-2653-4189-A1F0-7DFE079FE9D1}" srcOrd="14" destOrd="0" presId="urn:microsoft.com/office/officeart/2005/8/layout/chevron2"/>
    <dgm:cxn modelId="{48144F7F-255E-432C-BB56-22BBB2B0897B}" type="presParOf" srcId="{52E08335-2653-4189-A1F0-7DFE079FE9D1}" destId="{84958DCF-77FF-4539-A32D-3302B5D9F724}" srcOrd="0" destOrd="0" presId="urn:microsoft.com/office/officeart/2005/8/layout/chevron2"/>
    <dgm:cxn modelId="{EA93ED8A-5E58-4BDE-98F5-59C5E84C1801}" type="presParOf" srcId="{52E08335-2653-4189-A1F0-7DFE079FE9D1}" destId="{027C8995-4972-46A8-A0E4-9B37409AAFC5}" srcOrd="1" destOrd="0" presId="urn:microsoft.com/office/officeart/2005/8/layout/chevron2"/>
    <dgm:cxn modelId="{A79C6DDC-552B-412D-981B-81894F0BFFAB}" type="presParOf" srcId="{23F210E5-D318-4B93-86B2-BCFCDB8E5E40}" destId="{95E77A67-A31C-434D-811F-9CFF66B75CFD}" srcOrd="15" destOrd="0" presId="urn:microsoft.com/office/officeart/2005/8/layout/chevron2"/>
    <dgm:cxn modelId="{239DE9CA-48F8-4D4E-B3E3-0620D4EA8028}" type="presParOf" srcId="{23F210E5-D318-4B93-86B2-BCFCDB8E5E40}" destId="{0B78D1A7-CCFF-40FA-B06F-6B553A0157F0}" srcOrd="16" destOrd="0" presId="urn:microsoft.com/office/officeart/2005/8/layout/chevron2"/>
    <dgm:cxn modelId="{6525351B-6488-412B-8579-9879DE558B3F}" type="presParOf" srcId="{0B78D1A7-CCFF-40FA-B06F-6B553A0157F0}" destId="{916754CE-2B94-42C9-8036-A1C5476F9C23}" srcOrd="0" destOrd="0" presId="urn:microsoft.com/office/officeart/2005/8/layout/chevron2"/>
    <dgm:cxn modelId="{9ACDA65C-A257-4A83-AA72-35026E31ACB9}" type="presParOf" srcId="{0B78D1A7-CCFF-40FA-B06F-6B553A0157F0}" destId="{F97E809F-F3D3-441B-B12B-F6E4C020C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custLinFactNeighborX="1204" custLinFactNeighborY="24327"/>
      <dgm:spPr/>
    </dgm:pt>
    <dgm:pt modelId="{5D94704B-7532-4264-BE99-409D9075BDC5}" type="pres">
      <dgm:prSet presAssocID="{6E2B7A8C-FFC9-4A83-834E-839C10870971}" presName="arrow1" presStyleLbl="fgShp" presStyleIdx="0" presStyleCnt="1" custLinFactNeighborX="1220" custLinFactNeighborY="83709"/>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13" custLinFactNeighborY="6701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custLinFactNeighborX="2272" custLinFactNeighborY="1464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0025741E-87B1-4E67-AFA0-22CD4B9965E2}" type="presOf" srcId="{6E2B7A8C-FFC9-4A83-834E-839C10870971}" destId="{A0C88DDE-0E91-410C-B314-C767D8E5BBDA}"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custScaleY="120579" custLinFactNeighborX="-1282" custLinFactNeighborY="2442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40BD9-A807-463F-A326-36BD63120954}">
      <dsp:nvSpPr>
        <dsp:cNvPr id="0" name=""/>
        <dsp:cNvSpPr/>
      </dsp:nvSpPr>
      <dsp:spPr>
        <a:xfrm rot="10800000">
          <a:off x="868415" y="1569"/>
          <a:ext cx="3308848" cy="1012753"/>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59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121603" y="1569"/>
        <a:ext cx="3055660" cy="1012753"/>
      </dsp:txXfrm>
    </dsp:sp>
    <dsp:sp modelId="{F809C857-96F3-4678-BCCC-F99D1512783A}">
      <dsp:nvSpPr>
        <dsp:cNvPr id="0" name=""/>
        <dsp:cNvSpPr/>
      </dsp:nvSpPr>
      <dsp:spPr>
        <a:xfrm>
          <a:off x="470936" y="1569"/>
          <a:ext cx="1012753" cy="10127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8E34BE-B114-42E4-B40C-44C7F4561E63}">
      <dsp:nvSpPr>
        <dsp:cNvPr id="0" name=""/>
        <dsp:cNvSpPr/>
      </dsp:nvSpPr>
      <dsp:spPr>
        <a:xfrm rot="10800000">
          <a:off x="882093" y="1316637"/>
          <a:ext cx="3290611" cy="1012753"/>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59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kern="12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kern="12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135281" y="1316637"/>
        <a:ext cx="3037423" cy="1012753"/>
      </dsp:txXfrm>
    </dsp:sp>
    <dsp:sp modelId="{73C3013D-78B4-47C4-9E5F-A96D2C58568E}">
      <dsp:nvSpPr>
        <dsp:cNvPr id="0" name=""/>
        <dsp:cNvSpPr/>
      </dsp:nvSpPr>
      <dsp:spPr>
        <a:xfrm>
          <a:off x="475495" y="1316637"/>
          <a:ext cx="1012753" cy="10127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BAD2B0-F4C4-45A6-9423-077E44969997}">
      <dsp:nvSpPr>
        <dsp:cNvPr id="0" name=""/>
        <dsp:cNvSpPr/>
      </dsp:nvSpPr>
      <dsp:spPr>
        <a:xfrm rot="10800000">
          <a:off x="678083" y="2631705"/>
          <a:ext cx="3562624" cy="1862525"/>
        </a:xfrm>
        <a:prstGeom prst="homePlate">
          <a:avLst/>
        </a:prstGeom>
        <a:solidFill>
          <a:schemeClr val="bg2">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46596"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rot="10800000">
        <a:off x="1143714" y="2631705"/>
        <a:ext cx="3096993" cy="1862525"/>
      </dsp:txXfrm>
    </dsp:sp>
    <dsp:sp modelId="{A9A09C50-4CA2-4E95-B1F2-91CFDA75C6D6}">
      <dsp:nvSpPr>
        <dsp:cNvPr id="0" name=""/>
        <dsp:cNvSpPr/>
      </dsp:nvSpPr>
      <dsp:spPr>
        <a:xfrm>
          <a:off x="407492" y="3056591"/>
          <a:ext cx="1012753" cy="10127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4CB5-2CC8-4661-BD47-F0E174A6C8B4}">
      <dsp:nvSpPr>
        <dsp:cNvPr id="0" name=""/>
        <dsp:cNvSpPr/>
      </dsp:nvSpPr>
      <dsp:spPr>
        <a:xfrm rot="10800000">
          <a:off x="1159060" y="480"/>
          <a:ext cx="3445764" cy="1164569"/>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50202" y="480"/>
        <a:ext cx="3154622" cy="1164569"/>
      </dsp:txXfrm>
    </dsp:sp>
    <dsp:sp modelId="{67718B4B-EF46-4378-A347-A97D59CA5429}">
      <dsp:nvSpPr>
        <dsp:cNvPr id="0" name=""/>
        <dsp:cNvSpPr/>
      </dsp:nvSpPr>
      <dsp:spPr>
        <a:xfrm>
          <a:off x="576775" y="480"/>
          <a:ext cx="1164569" cy="11645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304A90D-E2F0-485B-A335-7CFB93EBE2F2}">
      <dsp:nvSpPr>
        <dsp:cNvPr id="0" name=""/>
        <dsp:cNvSpPr/>
      </dsp:nvSpPr>
      <dsp:spPr>
        <a:xfrm rot="10800000">
          <a:off x="1159060" y="1512682"/>
          <a:ext cx="3445764" cy="1164569"/>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50202" y="1512682"/>
        <a:ext cx="3154622" cy="1164569"/>
      </dsp:txXfrm>
    </dsp:sp>
    <dsp:sp modelId="{1FFFFB2A-ED5B-4F1C-A72E-0C1BB6F2C783}">
      <dsp:nvSpPr>
        <dsp:cNvPr id="0" name=""/>
        <dsp:cNvSpPr/>
      </dsp:nvSpPr>
      <dsp:spPr>
        <a:xfrm>
          <a:off x="576775" y="1512682"/>
          <a:ext cx="1164569" cy="116456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78B5DDA-55B7-4003-AF11-CBE8AC3D3A26}">
      <dsp:nvSpPr>
        <dsp:cNvPr id="0" name=""/>
        <dsp:cNvSpPr/>
      </dsp:nvSpPr>
      <dsp:spPr>
        <a:xfrm rot="10800000">
          <a:off x="1644680" y="2962406"/>
          <a:ext cx="2978690" cy="1394234"/>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993238" y="2962406"/>
        <a:ext cx="2630132" cy="1394234"/>
      </dsp:txXfrm>
    </dsp:sp>
    <dsp:sp modelId="{BD1D9C07-2C1B-450A-BC52-C98881AE20AA}">
      <dsp:nvSpPr>
        <dsp:cNvPr id="0" name=""/>
        <dsp:cNvSpPr/>
      </dsp:nvSpPr>
      <dsp:spPr>
        <a:xfrm>
          <a:off x="693543" y="3139717"/>
          <a:ext cx="1164569" cy="116456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381003"/>
          <a:ext cx="8686800" cy="72718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kern="1200" dirty="0" err="1" smtClean="0">
              <a:solidFill>
                <a:schemeClr val="tx1"/>
              </a:solidFill>
              <a:latin typeface="Times New Roman" pitchFamily="18" charset="0"/>
              <a:cs typeface="Times New Roman" pitchFamily="18" charset="0"/>
            </a:rPr>
            <a:t>Малопургинский</a:t>
          </a:r>
          <a:r>
            <a:rPr lang="ru-RU" sz="1700" b="1" kern="1200" dirty="0" smtClean="0">
              <a:solidFill>
                <a:schemeClr val="tx1"/>
              </a:solidFill>
              <a:latin typeface="Times New Roman" pitchFamily="18" charset="0"/>
              <a:cs typeface="Times New Roman" pitchFamily="18" charset="0"/>
            </a:rPr>
            <a:t> район Удмуртской Республики»   с учетом:</a:t>
          </a:r>
          <a:endParaRPr lang="ru-RU" sz="1700" b="1" kern="1200" dirty="0">
            <a:solidFill>
              <a:schemeClr val="tx1"/>
            </a:solidFill>
            <a:latin typeface="Times New Roman" pitchFamily="18" charset="0"/>
            <a:cs typeface="Times New Roman" pitchFamily="18" charset="0"/>
          </a:endParaRPr>
        </a:p>
      </dsp:txBody>
      <dsp:txXfrm>
        <a:off x="35498" y="416501"/>
        <a:ext cx="8615804" cy="656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0.82683</cdr:x>
      <cdr:y>0.19718</cdr:y>
    </cdr:from>
    <cdr:to>
      <cdr:x>0.87055</cdr:x>
      <cdr:y>0.39492</cdr:y>
    </cdr:to>
    <cdr:sp macro="" textlink="">
      <cdr:nvSpPr>
        <cdr:cNvPr id="2" name="Правая фигурная скобка 1"/>
        <cdr:cNvSpPr/>
      </cdr:nvSpPr>
      <cdr:spPr>
        <a:xfrm xmlns:a="http://schemas.openxmlformats.org/drawingml/2006/main">
          <a:off x="6867525" y="1066800"/>
          <a:ext cx="363078" cy="1069805"/>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17.04.2023</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8</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31</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40</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17</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23</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26</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27</a:t>
            </a:fld>
            <a:endParaRPr lang="ru-RU" dirty="0"/>
          </a:p>
        </p:txBody>
      </p:sp>
    </p:spTree>
    <p:extLst>
      <p:ext uri="{BB962C8B-B14F-4D97-AF65-F5344CB8AC3E}">
        <p14:creationId xmlns:p14="http://schemas.microsoft.com/office/powerpoint/2010/main" val="241621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29</a:t>
            </a:fld>
            <a:endParaRPr lang="ru-RU" dirty="0"/>
          </a:p>
        </p:txBody>
      </p:sp>
    </p:spTree>
    <p:extLst>
      <p:ext uri="{BB962C8B-B14F-4D97-AF65-F5344CB8AC3E}">
        <p14:creationId xmlns:p14="http://schemas.microsoft.com/office/powerpoint/2010/main" val="42212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57C1408-2C2B-4E95-8ED4-2A456171D074}" type="slidenum">
              <a:rPr lang="ru-RU" altLang="en-US" smtClean="0"/>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2.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2.png"/><Relationship Id="rId5" Type="http://schemas.openxmlformats.org/officeDocument/2006/relationships/diagramColors" Target="../diagrams/colors12.xml"/><Relationship Id="rId10" Type="http://schemas.openxmlformats.org/officeDocument/2006/relationships/image" Target="../media/image20.jpeg"/><Relationship Id="rId4" Type="http://schemas.openxmlformats.org/officeDocument/2006/relationships/diagramQuickStyle" Target="../diagrams/quickStyle12.xml"/><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 Id="rId22"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7.xml"/><Relationship Id="rId7" Type="http://schemas.openxmlformats.org/officeDocument/2006/relationships/image" Target="../media/image2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2.png"/><Relationship Id="rId4" Type="http://schemas.openxmlformats.org/officeDocument/2006/relationships/diagramQuickStyle" Target="../diagrams/quickStyle17.xml"/><Relationship Id="rId9"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8.xml"/><Relationship Id="rId7" Type="http://schemas.openxmlformats.org/officeDocument/2006/relationships/image" Target="../media/image2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png"/><Relationship Id="rId4" Type="http://schemas.openxmlformats.org/officeDocument/2006/relationships/diagramQuickStyle" Target="../diagrams/quickStyle18.xml"/><Relationship Id="rId9" Type="http://schemas.openxmlformats.org/officeDocument/2006/relationships/image" Target="../media/image26.jpeg"/></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9.xml"/><Relationship Id="rId7" Type="http://schemas.openxmlformats.org/officeDocument/2006/relationships/image" Target="../media/image27.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2.png"/><Relationship Id="rId4" Type="http://schemas.openxmlformats.org/officeDocument/2006/relationships/diagramQuickStyle" Target="../diagrams/quickStyle19.xml"/><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Autofit/>
          </a:bodyPr>
          <a:lstStyle/>
          <a:p>
            <a:pPr marL="0" indent="0" algn="ctr" eaLnBrk="1" hangingPunct="1">
              <a:lnSpc>
                <a:spcPct val="70000"/>
              </a:lnSpc>
              <a:buNone/>
            </a:pPr>
            <a:r>
              <a:rPr lang="ru-RU" sz="2400" b="1" i="1" dirty="0" smtClean="0">
                <a:solidFill>
                  <a:schemeClr val="tx1"/>
                </a:solidFill>
                <a:effectLst/>
                <a:latin typeface="Times New Roman" pitchFamily="18" charset="0"/>
              </a:rPr>
              <a:t>Муниципальное образование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«Муниципальный округ </a:t>
            </a:r>
            <a:r>
              <a:rPr lang="ru-RU" sz="2400" b="1" i="1" dirty="0" err="1" smtClean="0">
                <a:solidFill>
                  <a:schemeClr val="tx1"/>
                </a:solidFill>
                <a:effectLst/>
                <a:latin typeface="Times New Roman" pitchFamily="18" charset="0"/>
              </a:rPr>
              <a:t>Малопургинский</a:t>
            </a:r>
            <a:r>
              <a:rPr lang="ru-RU" sz="2400" b="1" i="1" dirty="0" smtClean="0">
                <a:solidFill>
                  <a:schemeClr val="tx1"/>
                </a:solidFill>
                <a:effectLst/>
                <a:latin typeface="Times New Roman" pitchFamily="18" charset="0"/>
              </a:rPr>
              <a:t> район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Удмуртской Республики»</a:t>
            </a:r>
          </a:p>
        </p:txBody>
      </p:sp>
      <p:sp>
        <p:nvSpPr>
          <p:cNvPr id="3075" name="Rectangle 4"/>
          <p:cNvSpPr>
            <a:spLocks noGrp="1" noChangeArrowheads="1"/>
          </p:cNvSpPr>
          <p:nvPr>
            <p:ph sz="quarter" idx="13"/>
          </p:nvPr>
        </p:nvSpPr>
        <p:spPr>
          <a:xfrm>
            <a:off x="457200" y="1219201"/>
            <a:ext cx="8229600" cy="4038600"/>
          </a:xfrm>
          <a:noFill/>
          <a:scene3d>
            <a:camera prst="orthographicFront"/>
            <a:lightRig rig="threePt" dir="t"/>
          </a:scene3d>
          <a:sp3d>
            <a:bevelT/>
          </a:sp3d>
        </p:spPr>
        <p:txBody>
          <a:bodyPr>
            <a:normAutofit/>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 2023-2025 г.</a:t>
            </a:r>
          </a:p>
          <a:p>
            <a:pPr algn="ctr" eaLnBrk="1" hangingPunct="1">
              <a:buFont typeface="Wingdings" pitchFamily="2" charset="2"/>
              <a:buNone/>
            </a:pPr>
            <a:endParaRPr lang="ru-RU" b="1" u="sng" dirty="0" smtClean="0">
              <a:solidFill>
                <a:schemeClr val="tx1"/>
              </a:solidFill>
              <a:latin typeface="Times New Roman" pitchFamily="18" charset="0"/>
            </a:endParaRPr>
          </a:p>
          <a:p>
            <a:pPr algn="ctr">
              <a:buNone/>
            </a:pPr>
            <a:r>
              <a:rPr lang="ru-RU" sz="1600" b="1" dirty="0" smtClean="0">
                <a:solidFill>
                  <a:schemeClr val="tx1"/>
                </a:solidFill>
                <a:latin typeface="Times New Roman" pitchFamily="18" charset="0"/>
              </a:rPr>
              <a:t>(к проекту </a:t>
            </a:r>
            <a:r>
              <a:rPr lang="ru-RU" sz="1600" b="1" dirty="0">
                <a:solidFill>
                  <a:schemeClr val="tx1"/>
                </a:solidFill>
                <a:latin typeface="Times New Roman" pitchFamily="18" charset="0"/>
              </a:rPr>
              <a:t>решения Совета </a:t>
            </a:r>
            <a:r>
              <a:rPr lang="ru-RU" sz="1600" b="1" dirty="0" smtClean="0">
                <a:solidFill>
                  <a:schemeClr val="tx1"/>
                </a:solidFill>
                <a:latin typeface="Times New Roman" pitchFamily="18" charset="0"/>
              </a:rPr>
              <a:t>депутатов муниципального образования «Муниципальный округ </a:t>
            </a:r>
            <a:r>
              <a:rPr lang="ru-RU" sz="1600" b="1" dirty="0" err="1" smtClean="0">
                <a:solidFill>
                  <a:schemeClr val="tx1"/>
                </a:solidFill>
                <a:latin typeface="Times New Roman" pitchFamily="18" charset="0"/>
              </a:rPr>
              <a:t>Малопургинский</a:t>
            </a:r>
            <a:r>
              <a:rPr lang="ru-RU" sz="1600" b="1" dirty="0" smtClean="0">
                <a:solidFill>
                  <a:schemeClr val="tx1"/>
                </a:solidFill>
                <a:latin typeface="Times New Roman" pitchFamily="18" charset="0"/>
              </a:rPr>
              <a:t> район Удмуртской Республики» </a:t>
            </a:r>
            <a:r>
              <a:rPr lang="ru-RU" sz="1600" b="1" dirty="0">
                <a:solidFill>
                  <a:schemeClr val="tx1"/>
                </a:solidFill>
                <a:latin typeface="Times New Roman" pitchFamily="18" charset="0"/>
              </a:rPr>
              <a:t>«О бюджете муниципального </a:t>
            </a:r>
            <a:r>
              <a:rPr lang="ru-RU" sz="1600" b="1" dirty="0" smtClean="0">
                <a:solidFill>
                  <a:schemeClr val="tx1"/>
                </a:solidFill>
                <a:latin typeface="Times New Roman" pitchFamily="18" charset="0"/>
              </a:rPr>
              <a:t>образования «Муниципальный округ </a:t>
            </a:r>
            <a:r>
              <a:rPr lang="ru-RU" sz="1600" b="1" dirty="0" err="1" smtClean="0">
                <a:solidFill>
                  <a:schemeClr val="tx1"/>
                </a:solidFill>
                <a:latin typeface="Times New Roman" pitchFamily="18" charset="0"/>
              </a:rPr>
              <a:t>Малопургинский</a:t>
            </a:r>
            <a:r>
              <a:rPr lang="ru-RU" sz="1600" b="1" dirty="0" smtClean="0">
                <a:solidFill>
                  <a:schemeClr val="tx1"/>
                </a:solidFill>
                <a:latin typeface="Times New Roman" pitchFamily="18" charset="0"/>
              </a:rPr>
              <a:t> район Удмуртской Республики» </a:t>
            </a:r>
            <a:r>
              <a:rPr lang="ru-RU" sz="1600" b="1" dirty="0">
                <a:solidFill>
                  <a:schemeClr val="tx1"/>
                </a:solidFill>
                <a:latin typeface="Times New Roman" pitchFamily="18" charset="0"/>
              </a:rPr>
              <a:t>на </a:t>
            </a:r>
            <a:r>
              <a:rPr lang="ru-RU" sz="1600" b="1" dirty="0" smtClean="0">
                <a:solidFill>
                  <a:schemeClr val="tx1"/>
                </a:solidFill>
                <a:latin typeface="Times New Roman" pitchFamily="18" charset="0"/>
              </a:rPr>
              <a:t>2023 </a:t>
            </a:r>
            <a:r>
              <a:rPr lang="ru-RU" sz="1600" b="1" dirty="0">
                <a:solidFill>
                  <a:schemeClr val="tx1"/>
                </a:solidFill>
                <a:latin typeface="Times New Roman" pitchFamily="18" charset="0"/>
              </a:rPr>
              <a:t>год и на плановый период </a:t>
            </a:r>
            <a:r>
              <a:rPr lang="ru-RU" sz="1600" b="1" dirty="0" smtClean="0">
                <a:solidFill>
                  <a:schemeClr val="tx1"/>
                </a:solidFill>
                <a:latin typeface="Times New Roman" pitchFamily="18" charset="0"/>
              </a:rPr>
              <a:t>2024 и 2025 </a:t>
            </a:r>
            <a:r>
              <a:rPr lang="ru-RU" sz="1600" b="1" dirty="0">
                <a:solidFill>
                  <a:schemeClr val="tx1"/>
                </a:solidFill>
                <a:latin typeface="Times New Roman" pitchFamily="18" charset="0"/>
              </a:rPr>
              <a:t>годов</a:t>
            </a:r>
            <a:r>
              <a:rPr lang="ru-RU" sz="16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a:t>
            </a:r>
            <a:r>
              <a:rPr lang="ru-RU" smtClean="0">
                <a:solidFill>
                  <a:schemeClr val="tx1"/>
                </a:solidFill>
                <a:latin typeface="Times New Roman" pitchFamily="18" charset="0"/>
                <a:cs typeface="Times New Roman" pitchFamily="18" charset="0"/>
              </a:rPr>
              <a:t>финансов Администрации</a:t>
            </a:r>
            <a:endParaRPr lang="ru-RU" dirty="0" smtClean="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Малопургинский</a:t>
            </a:r>
            <a:r>
              <a:rPr lang="ru-RU" dirty="0" smtClean="0">
                <a:solidFill>
                  <a:schemeClr val="tx1"/>
                </a:solidFill>
                <a:latin typeface="Times New Roman" pitchFamily="18" charset="0"/>
                <a:cs typeface="Times New Roman" pitchFamily="18" charset="0"/>
              </a:rPr>
              <a:t>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pic>
        <p:nvPicPr>
          <p:cNvPr id="6"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110"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8115300" cy="9570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 (продолжение)</a:t>
            </a:r>
            <a:endParaRPr lang="ru-RU" sz="20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926406684"/>
              </p:ext>
            </p:extLst>
          </p:nvPr>
        </p:nvGraphicFramePr>
        <p:xfrm>
          <a:off x="228600" y="914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 y="2209800"/>
            <a:ext cx="8686800" cy="4401205"/>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dirty="0"/>
              <a:t>приоритетов, направлений и механизмов развития экономики и социальной сферы, определенных Стратегией социально-экономического развития </a:t>
            </a:r>
            <a:r>
              <a:rPr lang="ru-RU" sz="1400" dirty="0" err="1"/>
              <a:t>Малопургинского</a:t>
            </a:r>
            <a:r>
              <a:rPr lang="ru-RU" sz="1400" dirty="0"/>
              <a:t> района на период до 2030 года</a:t>
            </a:r>
            <a:r>
              <a:rPr lang="ru-RU" sz="1400" b="1" i="1" dirty="0" smtClean="0"/>
              <a:t>;</a:t>
            </a:r>
            <a:endParaRPr lang="ru-RU" sz="1400" b="1" i="1" dirty="0"/>
          </a:p>
          <a:p>
            <a:pPr marL="285750" indent="-285750" algn="just">
              <a:buFont typeface="Wingdings" pitchFamily="2" charset="2"/>
              <a:buChar char="§"/>
            </a:pPr>
            <a:r>
              <a:rPr lang="ru-RU" sz="1400" dirty="0"/>
              <a:t>ожидаемого исполнения бюджета за 2022 год и прогноза показателей социально-экономического развития муниципального образования «Муниципальный округ </a:t>
            </a:r>
            <a:r>
              <a:rPr lang="ru-RU" sz="1400" dirty="0" err="1"/>
              <a:t>Малопургинский</a:t>
            </a:r>
            <a:r>
              <a:rPr lang="ru-RU" sz="1400" dirty="0"/>
              <a:t> район Удмуртской Республики» на 2023 год и на плановый период 2024 и 2025 годов</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сохранения достигнутого соотношения средней заработной платы отдельных категорий работников бюджетной сферы к среднемесячному доходу от трудовой </a:t>
            </a:r>
            <a:r>
              <a:rPr lang="ru-RU" sz="1400" dirty="0" smtClean="0"/>
              <a:t>деятельности</a:t>
            </a:r>
            <a:r>
              <a:rPr lang="ru-RU" sz="1400" b="1" i="1" dirty="0" smtClean="0"/>
              <a:t>;</a:t>
            </a:r>
            <a:endParaRPr lang="ru-RU" sz="1400" b="1" i="1" dirty="0"/>
          </a:p>
          <a:p>
            <a:pPr marL="285750" indent="-285750" algn="just">
              <a:buFont typeface="Wingdings" pitchFamily="2" charset="2"/>
              <a:buChar char="§"/>
            </a:pPr>
            <a:r>
              <a:rPr lang="ru-RU" sz="1400" dirty="0"/>
              <a:t>ежегодной индексации фондов оплаты труда категорий работников бюджетной 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повышения с 1 января очередного финансового года минимального размера оплаты труда, устанавливаемого федеральным законом в текущем году и исчисляемого исходя из величины медианной заработной платы, рассчитанной Федеральной службой государственной статистики за предыдущий год</a:t>
            </a:r>
            <a:r>
              <a:rPr lang="ru-RU" sz="1400" b="1" i="1" dirty="0" smtClean="0"/>
              <a:t>;</a:t>
            </a:r>
          </a:p>
          <a:p>
            <a:pPr marL="285750" indent="-285750" algn="just">
              <a:buFont typeface="Wingdings" pitchFamily="2" charset="2"/>
              <a:buChar char="§"/>
            </a:pPr>
            <a:r>
              <a:rPr lang="ru-RU" sz="1400"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«Муниципальный округ </a:t>
            </a:r>
            <a:r>
              <a:rPr lang="ru-RU" sz="1400" dirty="0" err="1"/>
              <a:t>Малопургинский</a:t>
            </a:r>
            <a:r>
              <a:rPr lang="ru-RU" sz="1400" dirty="0"/>
              <a:t> район Удмуртской Республики», с учетом адресности, критериев нуждаемости и имущественной обеспеченности</a:t>
            </a:r>
            <a:r>
              <a:rPr lang="ru-RU" sz="1400" b="1" i="1" dirty="0" smtClean="0">
                <a:solidFill>
                  <a:srgbClr val="7030A0"/>
                </a:solidFill>
              </a:rPr>
              <a:t>;</a:t>
            </a:r>
          </a:p>
          <a:p>
            <a:pPr marL="285750" indent="-285750" algn="just">
              <a:buFont typeface="Wingdings" pitchFamily="2" charset="2"/>
              <a:buChar char="§"/>
            </a:pPr>
            <a:r>
              <a:rPr lang="ru-RU" sz="1400" dirty="0"/>
              <a:t>обеспечения требуемого уровня </a:t>
            </a:r>
            <a:r>
              <a:rPr lang="ru-RU" sz="1400" dirty="0" err="1"/>
              <a:t>софинансирования</a:t>
            </a:r>
            <a:r>
              <a:rPr lang="ru-RU" sz="1400" dirty="0"/>
              <a:t> мероприятий, реализуемых в рамках национальных проектов</a:t>
            </a:r>
            <a:r>
              <a:rPr lang="ru-RU" sz="1400" b="1" i="1" dirty="0" smtClean="0"/>
              <a:t>;</a:t>
            </a:r>
          </a:p>
          <a:p>
            <a:pPr marL="285750" indent="-285750" algn="just">
              <a:buFont typeface="Wingdings" pitchFamily="2" charset="2"/>
              <a:buChar char="§"/>
            </a:pPr>
            <a:r>
              <a:rPr lang="ru-RU" sz="1400" dirty="0"/>
              <a:t>объема целевых межбюджетных трансфертов, предоставляемых из бюджета Удмуртской Республики</a:t>
            </a:r>
            <a:r>
              <a:rPr lang="ru-RU" sz="1400" b="1" i="1" dirty="0" smtClean="0">
                <a:solidFill>
                  <a:srgbClr val="7030A0"/>
                </a:solidFill>
              </a:rPr>
              <a:t>.</a:t>
            </a:r>
            <a:endParaRPr lang="ru-RU" sz="1400" b="1" i="1" dirty="0">
              <a:solidFill>
                <a:srgbClr val="7030A0"/>
              </a:solidFill>
            </a:endParaRPr>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3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2400"/>
            <a:ext cx="8077200" cy="7284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год </a:t>
            </a:r>
            <a:r>
              <a:rPr lang="ru-RU" sz="2000" b="1" dirty="0">
                <a:solidFill>
                  <a:schemeClr val="tx1"/>
                </a:solidFill>
                <a:effectLst/>
                <a:latin typeface="Times New Roman" pitchFamily="18" charset="0"/>
                <a:cs typeface="Times New Roman" panose="02020603050405020304" pitchFamily="18" charset="0"/>
              </a:rPr>
              <a:t>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2025годов (</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275721683"/>
              </p:ext>
            </p:extLst>
          </p:nvPr>
        </p:nvGraphicFramePr>
        <p:xfrm>
          <a:off x="352425" y="1270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841242"/>
            <a:ext cx="8763000" cy="5016758"/>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dirty="0"/>
              <a:t>расширения применения проектных принципов управления; </a:t>
            </a:r>
            <a:endParaRPr lang="ru-RU" b="1" i="1" dirty="0" smtClean="0"/>
          </a:p>
          <a:p>
            <a:pPr marL="285750" indent="-285750" algn="just">
              <a:buFont typeface="Wingdings" pitchFamily="2" charset="2"/>
              <a:buChar char="§"/>
            </a:pPr>
            <a:r>
              <a:rPr lang="ru-RU" dirty="0"/>
              <a:t>оптимизации деятельности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 за счет повышения эффективности использования финансовых, кадровых и информационно-коммуникационных ресурсов</a:t>
            </a:r>
            <a:r>
              <a:rPr lang="ru-RU" b="1" i="1" dirty="0" smtClean="0">
                <a:solidFill>
                  <a:srgbClr val="7030A0"/>
                </a:solidFill>
              </a:rPr>
              <a:t>;</a:t>
            </a:r>
            <a:endParaRPr lang="ru-RU" b="1" i="1" dirty="0">
              <a:solidFill>
                <a:srgbClr val="7030A0"/>
              </a:solidFill>
            </a:endParaRPr>
          </a:p>
          <a:p>
            <a:pPr marL="285750" indent="-285750" algn="just">
              <a:buFont typeface="Wingdings" pitchFamily="2" charset="2"/>
              <a:buChar char="§"/>
            </a:pPr>
            <a:r>
              <a:rPr lang="ru-RU" dirty="0"/>
              <a:t>цифровой трансформации ключевых отраслей экономики, социальной сферы и муниципального управления</a:t>
            </a:r>
            <a:r>
              <a:rPr lang="ru-RU" b="1" i="1" dirty="0" smtClean="0"/>
              <a:t>»;</a:t>
            </a:r>
            <a:endParaRPr lang="ru-RU" b="1" i="1" dirty="0"/>
          </a:p>
          <a:p>
            <a:pPr marL="285750" indent="-285750" algn="just">
              <a:buFont typeface="Wingdings" pitchFamily="2" charset="2"/>
              <a:buChar char="§"/>
            </a:pPr>
            <a:r>
              <a:rPr lang="ru-RU"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совершенствования 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оперативного освоения средств федерального бюджета и бюджета Удмуртской Республики, в том числе поступивших в рамках реализации национальных проектов; </a:t>
            </a:r>
            <a:endParaRPr lang="ru-RU" b="1" i="1" dirty="0" smtClean="0">
              <a:solidFill>
                <a:srgbClr val="7030A0"/>
              </a:solidFill>
            </a:endParaRPr>
          </a:p>
          <a:p>
            <a:pPr marL="285750" indent="-285750" algn="just">
              <a:buFont typeface="Wingdings" pitchFamily="2" charset="2"/>
              <a:buChar char="§"/>
            </a:pPr>
            <a:r>
              <a:rPr lang="ru-RU" dirty="0"/>
              <a:t>недопущения принятия новых расходных обязательств; </a:t>
            </a:r>
            <a:endParaRPr lang="ru-RU" b="1" i="1" dirty="0" smtClean="0">
              <a:solidFill>
                <a:srgbClr val="7030A0"/>
              </a:solidFill>
            </a:endParaRPr>
          </a:p>
          <a:p>
            <a:pPr marL="285750" indent="-285750" algn="just">
              <a:buFont typeface="Wingdings" pitchFamily="2" charset="2"/>
              <a:buChar char="§"/>
            </a:pPr>
            <a:r>
              <a:rPr lang="ru-RU" dirty="0"/>
              <a:t>дальнейшего развития контрактной системы в сфере закупок товаров, работ, услуг для обеспечения муниципальных нужд муниципального образования «Муниципальный округ </a:t>
            </a:r>
            <a:r>
              <a:rPr lang="ru-RU" dirty="0" err="1"/>
              <a:t>Малопургинский</a:t>
            </a:r>
            <a:r>
              <a:rPr lang="ru-RU" dirty="0"/>
              <a:t> район Удмуртской </a:t>
            </a:r>
            <a:r>
              <a:rPr lang="ru-RU" dirty="0" smtClean="0"/>
              <a:t>Республики</a:t>
            </a:r>
            <a:r>
              <a:rPr lang="ru-RU" b="1" i="1" dirty="0" smtClean="0"/>
              <a:t>».</a:t>
            </a:r>
            <a:endParaRPr lang="ru-RU" b="1" i="1" dirty="0"/>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505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04800"/>
            <a:ext cx="7772400" cy="927100"/>
          </a:xfrm>
          <a:effectLst/>
        </p:spPr>
        <p:txBody>
          <a:bodyPr>
            <a:noAutofit/>
          </a:bodyPr>
          <a:lstStyle/>
          <a:p>
            <a:pPr marL="0" indent="0" algn="ctr">
              <a:buNone/>
            </a:pPr>
            <a:r>
              <a:rPr lang="ru-RU" sz="2000" b="1" dirty="0" smtClean="0">
                <a:solidFill>
                  <a:schemeClr val="tx1"/>
                </a:solidFill>
                <a:effectLst/>
                <a:latin typeface="Times New Roman" pitchFamily="18" charset="0"/>
                <a:cs typeface="Times New Roman" panose="02020603050405020304" pitchFamily="18" charset="0"/>
              </a:rPr>
              <a:t>Основные </a:t>
            </a:r>
            <a:r>
              <a:rPr lang="ru-RU" sz="2000" b="1" dirty="0">
                <a:solidFill>
                  <a:schemeClr val="tx1"/>
                </a:solidFill>
                <a:effectLst/>
                <a:latin typeface="Times New Roman" pitchFamily="18" charset="0"/>
                <a:cs typeface="Times New Roman" panose="02020603050405020304" pitchFamily="18" charset="0"/>
              </a:rPr>
              <a:t>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a:t>
            </a:r>
            <a:r>
              <a:rPr lang="en-US" sz="2000" b="1" dirty="0" smtClean="0">
                <a:solidFill>
                  <a:schemeClr val="tx1"/>
                </a:solidFill>
                <a:effectLst/>
                <a:latin typeface="Times New Roman" pitchFamily="18" charset="0"/>
                <a:cs typeface="Times New Roman" panose="02020603050405020304" pitchFamily="18" charset="0"/>
              </a:rPr>
              <a:t> </a:t>
            </a:r>
            <a:r>
              <a:rPr lang="ru-RU" sz="2000" b="1" dirty="0" smtClean="0">
                <a:solidFill>
                  <a:schemeClr val="tx1"/>
                </a:solidFill>
                <a:effectLst/>
                <a:latin typeface="Times New Roman" pitchFamily="18" charset="0"/>
                <a:cs typeface="Times New Roman" panose="02020603050405020304" pitchFamily="18" charset="0"/>
              </a:rPr>
              <a:t>(</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078904630"/>
              </p:ext>
            </p:extLst>
          </p:nvPr>
        </p:nvGraphicFramePr>
        <p:xfrm>
          <a:off x="228600" y="1371600"/>
          <a:ext cx="86868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790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
            <a:ext cx="8229600" cy="1143000"/>
          </a:xfrm>
        </p:spPr>
        <p:txBody>
          <a:bodyPr>
            <a:noAutofit/>
          </a:bodyPr>
          <a:lstStyle/>
          <a:p>
            <a:pPr marL="0" indent="0" algn="ctr">
              <a:buNone/>
            </a:pPr>
            <a:r>
              <a:rPr lang="ru-RU" sz="2000" b="1" dirty="0">
                <a:solidFill>
                  <a:schemeClr val="tx1"/>
                </a:solidFill>
                <a:effectLst/>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effectLst/>
                <a:latin typeface="Times New Roman" panose="02020603050405020304" pitchFamily="18" charset="0"/>
                <a:cs typeface="Times New Roman" panose="02020603050405020304" pitchFamily="18" charset="0"/>
              </a:rPr>
              <a:t>налоговой </a:t>
            </a:r>
            <a:r>
              <a:rPr lang="ru-RU" sz="2000" b="1" dirty="0">
                <a:solidFill>
                  <a:schemeClr val="tx1"/>
                </a:solidFill>
                <a:effectLst/>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effectLst/>
                <a:latin typeface="Times New Roman" panose="02020603050405020304" pitchFamily="18" charset="0"/>
                <a:cs typeface="Times New Roman" panose="02020603050405020304" pitchFamily="18" charset="0"/>
              </a:rPr>
              <a:t>2023 год и на плановый период 2024 и 2025 </a:t>
            </a:r>
            <a:r>
              <a:rPr lang="ru-RU" sz="2000" b="1" dirty="0">
                <a:solidFill>
                  <a:schemeClr val="tx1"/>
                </a:solidFill>
                <a:effectLst/>
                <a:latin typeface="Times New Roman" panose="02020603050405020304" pitchFamily="18" charset="0"/>
                <a:cs typeface="Times New Roman" panose="02020603050405020304" pitchFamily="18" charset="0"/>
              </a:rPr>
              <a:t>годов</a:t>
            </a:r>
            <a:r>
              <a:rPr lang="ru-RU" sz="2400" b="1" dirty="0">
                <a:solidFill>
                  <a:schemeClr val="tx1"/>
                </a:solidFill>
                <a:effectLst/>
                <a:latin typeface="Times New Roman" panose="02020603050405020304" pitchFamily="18" charset="0"/>
                <a:cs typeface="Times New Roman" panose="02020603050405020304" pitchFamily="18" charset="0"/>
              </a:rPr>
              <a:t/>
            </a:r>
            <a:br>
              <a:rPr lang="ru-RU" sz="2400" b="1" dirty="0">
                <a:solidFill>
                  <a:schemeClr val="tx1"/>
                </a:solidFill>
                <a:effectLst/>
                <a:latin typeface="Times New Roman" panose="02020603050405020304" pitchFamily="18" charset="0"/>
                <a:cs typeface="Times New Roman" panose="02020603050405020304" pitchFamily="18" charset="0"/>
              </a:rPr>
            </a:br>
            <a:r>
              <a:rPr lang="ru-RU" sz="1400" b="1" dirty="0">
                <a:solidFill>
                  <a:schemeClr val="tx1"/>
                </a:solidFill>
                <a:effectLst/>
                <a:latin typeface="Times New Roman" panose="02020603050405020304" pitchFamily="18" charset="0"/>
                <a:cs typeface="Times New Roman" panose="02020603050405020304" pitchFamily="18" charset="0"/>
              </a:rPr>
              <a:t>(</a:t>
            </a:r>
            <a:r>
              <a:rPr lang="ru-RU" sz="1600" b="1" dirty="0">
                <a:solidFill>
                  <a:schemeClr val="tx1"/>
                </a:solidFill>
                <a:effectLst/>
                <a:latin typeface="Times New Roman" panose="02020603050405020304" pitchFamily="18" charset="0"/>
                <a:cs typeface="Times New Roman" panose="02020603050405020304" pitchFamily="18" charset="0"/>
              </a:rPr>
              <a:t>установлены Постановлением </a:t>
            </a:r>
            <a:r>
              <a:rPr lang="ru-RU" sz="1600" b="1" dirty="0" smtClean="0">
                <a:solidFill>
                  <a:schemeClr val="tx1"/>
                </a:solidFill>
                <a:effectLst/>
                <a:latin typeface="Times New Roman" panose="02020603050405020304" pitchFamily="18" charset="0"/>
                <a:cs typeface="Times New Roman" panose="02020603050405020304" pitchFamily="18" charset="0"/>
              </a:rPr>
              <a:t> Главы муниципального </a:t>
            </a:r>
            <a:r>
              <a:rPr lang="ru-RU" sz="1600" b="1" dirty="0">
                <a:solidFill>
                  <a:schemeClr val="tx1"/>
                </a:solidFill>
                <a:effectLst/>
                <a:latin typeface="Times New Roman" panose="02020603050405020304" pitchFamily="18" charset="0"/>
                <a:cs typeface="Times New Roman" panose="02020603050405020304" pitchFamily="18" charset="0"/>
              </a:rPr>
              <a:t>образования </a:t>
            </a:r>
            <a:r>
              <a:rPr lang="ru-RU" sz="1600" b="1" dirty="0" smtClean="0">
                <a:solidFill>
                  <a:schemeClr val="tx1"/>
                </a:solidFill>
                <a:effectLst/>
                <a:latin typeface="Times New Roman" panose="02020603050405020304" pitchFamily="18" charset="0"/>
                <a:cs typeface="Times New Roman" panose="02020603050405020304" pitchFamily="18" charset="0"/>
              </a:rPr>
              <a:t>«Муниципальный округ </a:t>
            </a:r>
            <a:r>
              <a:rPr lang="ru-RU" sz="16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effectLst/>
                <a:latin typeface="Times New Roman" panose="02020603050405020304" pitchFamily="18" charset="0"/>
                <a:cs typeface="Times New Roman" panose="02020603050405020304" pitchFamily="18" charset="0"/>
              </a:rPr>
              <a:t> район Удмуртской </a:t>
            </a:r>
            <a:r>
              <a:rPr lang="ru-RU" sz="1600" dirty="0">
                <a:solidFill>
                  <a:schemeClr val="tx1"/>
                </a:solidFill>
                <a:effectLst/>
                <a:latin typeface="Times New Roman" panose="02020603050405020304" pitchFamily="18" charset="0"/>
                <a:cs typeface="Times New Roman" panose="02020603050405020304" pitchFamily="18" charset="0"/>
              </a:rPr>
              <a:t>Р</a:t>
            </a:r>
            <a:r>
              <a:rPr lang="ru-RU" sz="1600" b="1" dirty="0" smtClean="0">
                <a:solidFill>
                  <a:schemeClr val="tx1"/>
                </a:solidFill>
                <a:effectLst/>
                <a:latin typeface="Times New Roman" panose="02020603050405020304" pitchFamily="18" charset="0"/>
                <a:cs typeface="Times New Roman" panose="02020603050405020304" pitchFamily="18" charset="0"/>
              </a:rPr>
              <a:t>еспублики» </a:t>
            </a:r>
            <a:br>
              <a:rPr lang="ru-RU" sz="1600" b="1" dirty="0" smtClean="0">
                <a:solidFill>
                  <a:schemeClr val="tx1"/>
                </a:solidFill>
                <a:effectLst/>
                <a:latin typeface="Times New Roman" panose="02020603050405020304" pitchFamily="18" charset="0"/>
                <a:cs typeface="Times New Roman" panose="02020603050405020304" pitchFamily="18" charset="0"/>
              </a:rPr>
            </a:br>
            <a:r>
              <a:rPr lang="ru-RU" sz="1600" b="1" dirty="0" smtClean="0">
                <a:solidFill>
                  <a:schemeClr val="tx1"/>
                </a:solidFill>
                <a:effectLst/>
                <a:latin typeface="Times New Roman" panose="02020603050405020304" pitchFamily="18" charset="0"/>
                <a:cs typeface="Times New Roman" panose="02020603050405020304" pitchFamily="18" charset="0"/>
              </a:rPr>
              <a:t>от 24 октября 2022 года </a:t>
            </a:r>
            <a:r>
              <a:rPr lang="ru-RU" sz="1600" b="1" dirty="0">
                <a:solidFill>
                  <a:schemeClr val="tx1"/>
                </a:solidFill>
                <a:effectLst/>
                <a:latin typeface="Times New Roman" panose="02020603050405020304" pitchFamily="18" charset="0"/>
                <a:cs typeface="Times New Roman" panose="02020603050405020304" pitchFamily="18" charset="0"/>
              </a:rPr>
              <a:t>№ </a:t>
            </a:r>
            <a:r>
              <a:rPr lang="ru-RU" sz="1600" dirty="0" smtClean="0">
                <a:solidFill>
                  <a:schemeClr val="tx1"/>
                </a:solidFill>
                <a:effectLst/>
                <a:latin typeface="Times New Roman" panose="02020603050405020304" pitchFamily="18" charset="0"/>
                <a:cs typeface="Times New Roman" panose="02020603050405020304" pitchFamily="18" charset="0"/>
              </a:rPr>
              <a:t>129</a:t>
            </a:r>
            <a:r>
              <a:rPr lang="ru-RU" sz="1600" b="1" dirty="0" smtClean="0">
                <a:solidFill>
                  <a:schemeClr val="tx1"/>
                </a:solidFill>
                <a:effectLst/>
                <a:latin typeface="Times New Roman" panose="02020603050405020304" pitchFamily="18" charset="0"/>
                <a:cs typeface="Times New Roman" panose="02020603050405020304" pitchFamily="18" charset="0"/>
              </a:rPr>
              <a:t>)</a:t>
            </a:r>
            <a:r>
              <a:rPr lang="ru-RU" sz="1400" b="1" dirty="0">
                <a:solidFill>
                  <a:schemeClr val="tx1"/>
                </a:solidFill>
                <a:effectLst/>
                <a:latin typeface="Times New Roman" panose="02020603050405020304" pitchFamily="18" charset="0"/>
                <a:cs typeface="Times New Roman" panose="02020603050405020304" pitchFamily="18" charset="0"/>
              </a:rPr>
              <a:t/>
            </a:r>
            <a:br>
              <a:rPr lang="ru-RU" sz="1400" b="1" dirty="0">
                <a:solidFill>
                  <a:schemeClr val="tx1"/>
                </a:solidFill>
                <a:effectLst/>
                <a:latin typeface="Times New Roman" panose="02020603050405020304" pitchFamily="18" charset="0"/>
                <a:cs typeface="Times New Roman" panose="02020603050405020304" pitchFamily="18" charset="0"/>
              </a:rPr>
            </a:br>
            <a:endParaRPr lang="ru-RU" sz="14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1234665539"/>
              </p:ext>
            </p:extLst>
          </p:nvPr>
        </p:nvGraphicFramePr>
        <p:xfrm>
          <a:off x="228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225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993" y="228600"/>
            <a:ext cx="7696200" cy="941388"/>
          </a:xfrm>
          <a:noFill/>
          <a:scene3d>
            <a:camera prst="orthographicFront"/>
            <a:lightRig rig="threePt" dir="t"/>
          </a:scene3d>
          <a:sp3d>
            <a:bevelT/>
          </a:sp3d>
        </p:spPr>
        <p:txBody>
          <a:bodyPr>
            <a:normAutofit/>
          </a:bodyPr>
          <a:lstStyle/>
          <a:p>
            <a:pPr marL="0" indent="0" algn="ctr">
              <a:buNone/>
            </a:pPr>
            <a:r>
              <a:rPr lang="ru-RU" sz="2400" b="1" dirty="0" smtClean="0">
                <a:solidFill>
                  <a:schemeClr val="tx1"/>
                </a:solidFill>
                <a:effectLst/>
                <a:latin typeface="Times New Roman" pitchFamily="18" charset="0"/>
                <a:cs typeface="Times New Roman" pitchFamily="18" charset="0"/>
              </a:rPr>
              <a:t>Основа формирования проекта бюджета</a:t>
            </a:r>
            <a:endParaRPr lang="ru-RU" sz="2400" b="1" dirty="0">
              <a:solidFill>
                <a:schemeClr val="tx1"/>
              </a:solidFill>
              <a:effectLst/>
              <a:latin typeface="Times New Roman" pitchFamily="18" charset="0"/>
              <a:cs typeface="Times New Roman" pitchFamily="18" charset="0"/>
            </a:endParaRPr>
          </a:p>
        </p:txBody>
      </p:sp>
      <p:sp>
        <p:nvSpPr>
          <p:cNvPr id="12" name="Скругленный прямоугольник 11"/>
          <p:cNvSpPr/>
          <p:nvPr/>
        </p:nvSpPr>
        <p:spPr>
          <a:xfrm>
            <a:off x="6905625" y="3352798"/>
            <a:ext cx="2085975" cy="32004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«Муниципальный округ </a:t>
            </a:r>
            <a:r>
              <a:rPr lang="ru-RU" b="1" dirty="0" err="1" smtClean="0">
                <a:solidFill>
                  <a:schemeClr val="tx1"/>
                </a:solidFill>
                <a:latin typeface="Times New Roman" pitchFamily="18" charset="0"/>
                <a:cs typeface="Times New Roman" pitchFamily="18" charset="0"/>
              </a:rPr>
              <a:t>Малопургинский</a:t>
            </a:r>
            <a:endParaRPr lang="ru-RU" b="1" dirty="0" smtClean="0">
              <a:solidFill>
                <a:schemeClr val="tx1"/>
              </a:solidFill>
              <a:latin typeface="Times New Roman" pitchFamily="18" charset="0"/>
              <a:cs typeface="Times New Roman" pitchFamily="18" charset="0"/>
            </a:endParaRP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Удмуртской Республики» на 2023 год и на плановый период 2024 и 2025 годов</a:t>
            </a: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988842"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1885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643018" y="2590800"/>
            <a:ext cx="325437"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228600" y="3390314"/>
            <a:ext cx="1901484" cy="3162886"/>
          </a:xfrm>
          <a:prstGeom prst="roundRect">
            <a:avLst/>
          </a:prstGeom>
          <a:solidFill>
            <a:srgbClr val="C5B3F7"/>
          </a:solidFill>
          <a:ln>
            <a:solidFill>
              <a:schemeClr val="tx1"/>
            </a:solidFill>
          </a:ln>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21 апреля 2021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390314"/>
            <a:ext cx="1993900" cy="3162886"/>
          </a:xfrm>
          <a:prstGeom prst="roundRect">
            <a:avLst/>
          </a:prstGeom>
          <a:solidFill>
            <a:srgbClr val="C5B3F7"/>
          </a:solidFill>
          <a:ln>
            <a:solidFill>
              <a:schemeClr val="tx1"/>
            </a:solidFill>
          </a:ln>
          <a:effectLst>
            <a:innerShdw blurRad="63500" dist="50800" dir="8100000">
              <a:prstClr val="black">
                <a:alpha val="50000"/>
              </a:prstClr>
            </a:inn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a:t>
            </a:r>
          </a:p>
          <a:p>
            <a:pPr algn="ctr">
              <a:lnSpc>
                <a:spcPct val="90000"/>
              </a:lnSpc>
            </a:pPr>
            <a:r>
              <a:rPr lang="ru-RU" sz="1450" b="1" dirty="0" smtClean="0">
                <a:solidFill>
                  <a:schemeClr val="tx1"/>
                </a:solidFill>
                <a:latin typeface="Times New Roman" pitchFamily="18" charset="0"/>
                <a:cs typeface="Times New Roman" pitchFamily="18" charset="0"/>
              </a:rPr>
              <a:t>от 1 июня 2012 г. №761, </a:t>
            </a:r>
          </a:p>
          <a:p>
            <a:pPr algn="ctr">
              <a:lnSpc>
                <a:spcPct val="90000"/>
              </a:lnSpc>
            </a:pPr>
            <a:r>
              <a:rPr lang="ru-RU" sz="1450" b="1" dirty="0" smtClean="0">
                <a:solidFill>
                  <a:schemeClr val="tx1"/>
                </a:solidFill>
                <a:latin typeface="Times New Roman" pitchFamily="18" charset="0"/>
                <a:cs typeface="Times New Roman" pitchFamily="18" charset="0"/>
              </a:rPr>
              <a:t>от 28декабря2012г.</a:t>
            </a:r>
          </a:p>
          <a:p>
            <a:pPr algn="ctr">
              <a:lnSpc>
                <a:spcPct val="90000"/>
              </a:lnSpc>
            </a:pPr>
            <a:r>
              <a:rPr lang="ru-RU" sz="1450" b="1" dirty="0" smtClean="0">
                <a:solidFill>
                  <a:schemeClr val="tx1"/>
                </a:solidFill>
                <a:latin typeface="Times New Roman" pitchFamily="18" charset="0"/>
                <a:cs typeface="Times New Roman" pitchFamily="18" charset="0"/>
              </a:rPr>
              <a:t>№1688,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от  21.07.2020 №474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8"/>
            <a:ext cx="2091982" cy="32004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03.10.22 г. № 232«Об </a:t>
            </a:r>
            <a:r>
              <a:rPr lang="ru-RU" sz="1500" b="1" dirty="0">
                <a:solidFill>
                  <a:schemeClr val="tx1"/>
                </a:solidFill>
                <a:latin typeface="Times New Roman" pitchFamily="18" charset="0"/>
                <a:cs typeface="Times New Roman" pitchFamily="18" charset="0"/>
              </a:rPr>
              <a:t>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2024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2025 </a:t>
            </a:r>
            <a:r>
              <a:rPr lang="ru-RU" sz="1500" b="1" dirty="0">
                <a:solidFill>
                  <a:schemeClr val="tx1"/>
                </a:solidFill>
                <a:latin typeface="Times New Roman" pitchFamily="18" charset="0"/>
                <a:cs typeface="Times New Roman" pitchFamily="18" charset="0"/>
              </a:rPr>
              <a:t>годов»</a:t>
            </a:r>
          </a:p>
        </p:txBody>
      </p:sp>
      <p:pic>
        <p:nvPicPr>
          <p:cNvPr id="17"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625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8319" y="152400"/>
            <a:ext cx="8077200" cy="788987"/>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br>
              <a:rPr lang="ru-RU" sz="2000" b="1" dirty="0" smtClean="0">
                <a:solidFill>
                  <a:schemeClr val="tx1"/>
                </a:solidFill>
                <a:effectLst/>
                <a:latin typeface="Times New Roman" pitchFamily="18" charset="0"/>
              </a:rPr>
            </a:b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Республики»</a:t>
            </a:r>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446882310"/>
              </p:ext>
            </p:extLst>
          </p:nvPr>
        </p:nvGraphicFramePr>
        <p:xfrm>
          <a:off x="228599" y="1371598"/>
          <a:ext cx="8534400" cy="5330366"/>
        </p:xfrm>
        <a:graphic>
          <a:graphicData uri="http://schemas.openxmlformats.org/drawingml/2006/table">
            <a:tbl>
              <a:tblPr firstRow="1" firstCol="1" bandRow="1">
                <a:tableStyleId>{5C22544A-7EE6-4342-B048-85BDC9FD1C3A}</a:tableStyleId>
              </a:tblPr>
              <a:tblGrid>
                <a:gridCol w="632178"/>
                <a:gridCol w="1951631"/>
                <a:gridCol w="1017864"/>
                <a:gridCol w="590978"/>
                <a:gridCol w="660037"/>
                <a:gridCol w="590151"/>
                <a:gridCol w="590151"/>
                <a:gridCol w="590151"/>
                <a:gridCol w="590151"/>
                <a:gridCol w="660554"/>
                <a:gridCol w="660554"/>
              </a:tblGrid>
              <a:tr h="187369">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cs typeface="Times New Roman" panose="02020603050405020304" pitchFamily="18" charset="0"/>
                      </a:endParaRPr>
                    </a:p>
                  </a:txBody>
                  <a:tcPr marL="49247" marR="4924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873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45649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0866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Численность постоянного населения ( в среднегодовом исчислении)</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чел.</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32840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32830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32800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32790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32650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32830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9471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валового внутреннего продукта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млн. руб. в ценах 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9822,3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10046,4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10592,6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10456,5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11277,6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10800,4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12020,4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10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6778">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отгруженной продукции (работ, услуг)</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 соот.лет</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3875,57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3839,1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3857,2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4311,2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3921,1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4541,1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10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индекс промышленного производства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86,3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97,5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98,5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1040">
                <a:tc row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валовой  продукции сельского хозяйства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2104,8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2200,8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2323,3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2359,5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2450,4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2525,1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2707,5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736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910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100,9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102,4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103,2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6495">
                <a:tc>
                  <a:txBody>
                    <a:bodyPr/>
                    <a:lstStyle/>
                    <a:p>
                      <a:pPr algn="ctr">
                        <a:lnSpc>
                          <a:spcPct val="115000"/>
                        </a:lnSpc>
                        <a:spcAft>
                          <a:spcPts val="0"/>
                        </a:spcAft>
                      </a:pPr>
                      <a:r>
                        <a:rPr lang="ru-RU" sz="1100">
                          <a:solidFill>
                            <a:schemeClr val="tx1"/>
                          </a:solidFill>
                          <a:effectLst/>
                          <a:latin typeface="Times New Roman" panose="02020603050405020304" pitchFamily="18" charset="0"/>
                          <a:cs typeface="Times New Roman" panose="02020603050405020304" pitchFamily="18" charset="0"/>
                        </a:rPr>
                        <a:t>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Инвестиции в основной капитал, номинальный объем</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млн.руб.</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276,1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309,3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343,9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349,0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371,3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435,2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9471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в % к предыдущему году</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75,8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8319" y="158750"/>
            <a:ext cx="8077200"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br>
              <a:rPr lang="ru-RU" sz="2000" b="1" dirty="0" smtClean="0">
                <a:solidFill>
                  <a:schemeClr val="tx1"/>
                </a:solidFill>
                <a:effectLst/>
                <a:latin typeface="Times New Roman" pitchFamily="18" charset="0"/>
              </a:rPr>
            </a:b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r>
              <a:rPr lang="ru-RU" sz="1800" b="1" dirty="0" smtClean="0">
                <a:solidFill>
                  <a:schemeClr val="tx1"/>
                </a:solidFill>
                <a:effectLst/>
                <a:latin typeface="Times New Roman" pitchFamily="18" charset="0"/>
              </a:rPr>
              <a:t/>
            </a:r>
            <a:br>
              <a:rPr lang="ru-RU" sz="1800" b="1" dirty="0" smtClean="0">
                <a:solidFill>
                  <a:schemeClr val="tx1"/>
                </a:solidFill>
                <a:effectLst/>
                <a:latin typeface="Times New Roman" pitchFamily="18" charset="0"/>
              </a:rPr>
            </a:br>
            <a:endParaRPr lang="ru-RU" sz="1800" b="1" dirty="0" smtClean="0">
              <a:solidFill>
                <a:schemeClr val="tx1"/>
              </a:solidFill>
              <a:effectLst/>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859017136"/>
              </p:ext>
            </p:extLst>
          </p:nvPr>
        </p:nvGraphicFramePr>
        <p:xfrm>
          <a:off x="304801" y="1371599"/>
          <a:ext cx="8534400" cy="5580023"/>
        </p:xfrm>
        <a:graphic>
          <a:graphicData uri="http://schemas.openxmlformats.org/drawingml/2006/table">
            <a:tbl>
              <a:tblPr firstRow="1" firstCol="1" bandRow="1">
                <a:tableStyleId>{5C22544A-7EE6-4342-B048-85BDC9FD1C3A}</a:tableStyleId>
              </a:tblPr>
              <a:tblGrid>
                <a:gridCol w="336620"/>
                <a:gridCol w="1898529"/>
                <a:gridCol w="975072"/>
                <a:gridCol w="695118"/>
                <a:gridCol w="715314"/>
                <a:gridCol w="639574"/>
                <a:gridCol w="639574"/>
                <a:gridCol w="639574"/>
                <a:gridCol w="639574"/>
                <a:gridCol w="639574"/>
                <a:gridCol w="715877"/>
              </a:tblGrid>
              <a:tr h="185006">
                <a:tc rowSpan="3">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500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0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89210">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6.</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Объем работ, выполненных по виду экономической деятельности "Строительство"</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err="1">
                          <a:solidFill>
                            <a:schemeClr val="tx1"/>
                          </a:solidFill>
                          <a:effectLst/>
                          <a:latin typeface="Times New Roman" panose="02020603050405020304" pitchFamily="18" charset="0"/>
                          <a:cs typeface="Times New Roman" panose="02020603050405020304" pitchFamily="18" charset="0"/>
                        </a:rPr>
                        <a:t>млн.руб</a:t>
                      </a:r>
                      <a:r>
                        <a:rPr lang="ru-RU" sz="1000" b="0" dirty="0">
                          <a:solidFill>
                            <a:schemeClr val="tx1"/>
                          </a:solidFill>
                          <a:effectLst/>
                          <a:latin typeface="Times New Roman" panose="02020603050405020304" pitchFamily="18" charset="0"/>
                          <a:cs typeface="Times New Roman" panose="02020603050405020304" pitchFamily="18" charset="0"/>
                        </a:rPr>
                        <a:t>.</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278,1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240,9</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255,2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259,5</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269,7</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283,1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286,6</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317,2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4561">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103,8</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102,1</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106,8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9450">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7.</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Ввод в действие жилых домов</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тыс.кв.м. общей площади</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15,19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15,0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4561">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темп роста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131,7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145,0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102,5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100,9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6478">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8.</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Индекс потребительских цен:</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4561">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на конец года</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к декабрю предыдущего года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115,3</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107,1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105,2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9581">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в среднем за год</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процентах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106,7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109,6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106,4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105,7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637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9</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Розничный товарооборот (во всех каналах реализации)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2429,2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2599,2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2613,0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2777,6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2798,1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2969,2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3008,7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637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99,5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101,10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637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10.</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Прибыль прибыльных организаций</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8187">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11.</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Фонд заработной платы</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1597,97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1665,96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1739,16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1862,84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1877,15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2022,09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2025,34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2184,73</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8153400"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a:t>
            </a:r>
            <a:br>
              <a:rPr lang="ru-RU" sz="2000" b="1" dirty="0" smtClean="0">
                <a:solidFill>
                  <a:schemeClr val="tx1"/>
                </a:solidFill>
                <a:effectLst/>
                <a:latin typeface="Times New Roman" pitchFamily="18" charset="0"/>
              </a:rPr>
            </a:br>
            <a:r>
              <a:rPr lang="ru-RU" sz="2000" b="1" dirty="0" smtClean="0">
                <a:solidFill>
                  <a:schemeClr val="tx1"/>
                </a:solidFill>
                <a:effectLst/>
                <a:latin typeface="Times New Roman" pitchFamily="18" charset="0"/>
              </a:rPr>
              <a:t> </a:t>
            </a: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br>
              <a:rPr lang="ru-RU" sz="2000" b="1" dirty="0" smtClean="0">
                <a:solidFill>
                  <a:schemeClr val="tx1"/>
                </a:solidFill>
                <a:effectLst/>
                <a:latin typeface="Times New Roman" pitchFamily="18" charset="0"/>
              </a:rPr>
            </a:br>
            <a:endParaRPr lang="ru-RU" sz="2000" b="1" dirty="0" smtClean="0">
              <a:solidFill>
                <a:schemeClr val="tx1"/>
              </a:solidFill>
              <a:effectLst/>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2946023477"/>
              </p:ext>
            </p:extLst>
          </p:nvPr>
        </p:nvGraphicFramePr>
        <p:xfrm>
          <a:off x="508794" y="1282700"/>
          <a:ext cx="8305797" cy="3886200"/>
        </p:xfrm>
        <a:graphic>
          <a:graphicData uri="http://schemas.openxmlformats.org/drawingml/2006/table">
            <a:tbl>
              <a:tblPr firstRow="1" firstCol="1" bandRow="1">
                <a:tableStyleId>{5C22544A-7EE6-4342-B048-85BDC9FD1C3A}</a:tableStyleId>
              </a:tblPr>
              <a:tblGrid>
                <a:gridCol w="327603"/>
                <a:gridCol w="1847674"/>
                <a:gridCol w="948952"/>
                <a:gridCol w="676498"/>
                <a:gridCol w="696154"/>
                <a:gridCol w="622443"/>
                <a:gridCol w="622443"/>
                <a:gridCol w="622443"/>
                <a:gridCol w="622443"/>
                <a:gridCol w="622443"/>
                <a:gridCol w="696701"/>
              </a:tblGrid>
              <a:tr h="194310">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431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6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772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Номинальная начисленная среднемесячная заработная плата одного работника (в среднем за период)</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рублей</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32384,4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35058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37161,5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37862,6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39205,3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40702,3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41165,6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43347,8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8293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темп роста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в % к предыдущему году</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109,1</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108,2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107,5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6586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Среднесписочная численность работников организаций (не относящихся к субъектам малого предпринимательства)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тыс. чел.</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4,112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4,14</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8293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Уровень зарегистрированной безработицы (на конец года)</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процентов</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a:effectLst/>
                          <a:latin typeface="Times New Roman" panose="02020603050405020304" pitchFamily="18" charset="0"/>
                          <a:cs typeface="Times New Roman" panose="02020603050405020304" pitchFamily="18" charset="0"/>
                        </a:rPr>
                        <a:t>0,7</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a:effectLst/>
                          <a:latin typeface="Times New Roman" panose="02020603050405020304" pitchFamily="18" charset="0"/>
                          <a:cs typeface="Times New Roman" panose="02020603050405020304" pitchFamily="18" charset="0"/>
                        </a:rPr>
                        <a:t>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Rectangle 1"/>
          <p:cNvSpPr>
            <a:spLocks noChangeArrowheads="1"/>
          </p:cNvSpPr>
          <p:nvPr/>
        </p:nvSpPr>
        <p:spPr bwMode="auto">
          <a:xfrm>
            <a:off x="45720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er\Desktop\1\G7bULPh3m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276850"/>
            <a:ext cx="36576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karta_malopurginskogo_raio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257800"/>
            <a:ext cx="230939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838200"/>
            <a:ext cx="2667000" cy="9144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tx2">
              <a:lumMod val="60000"/>
              <a:lumOff val="40000"/>
              <a:alpha val="47842"/>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bg2">
              <a:lumMod val="9000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2009775"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5638800" y="990600"/>
            <a:ext cx="914399"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tx2">
              <a:lumMod val="60000"/>
              <a:lumOff val="40000"/>
              <a:alpha val="5294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pic>
        <p:nvPicPr>
          <p:cNvPr id="19"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ru-RU" dirty="0"/>
          </a:p>
        </p:txBody>
      </p:sp>
      <p:pic>
        <p:nvPicPr>
          <p:cNvPr id="3075" name="Picture 3" descr="C:\Users\User\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4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381000"/>
            <a:ext cx="8153400" cy="6476999"/>
          </a:xfrm>
        </p:spPr>
        <p:txBody>
          <a:bodyPr>
            <a:normAutofit fontScale="92500" lnSpcReduction="20000"/>
          </a:bodyPr>
          <a:lstStyle/>
          <a:p>
            <a:pPr marL="0" lvl="0" indent="0" algn="ctr">
              <a:spcBef>
                <a:spcPts val="0"/>
              </a:spcBef>
              <a:spcAft>
                <a:spcPts val="0"/>
              </a:spcAft>
              <a:buClrTx/>
              <a:buSzTx/>
              <a:buNone/>
              <a:defRPr/>
            </a:pPr>
            <a:endParaRPr lang="ru-RU" sz="2400" kern="0" dirty="0" smtClean="0">
              <a:solidFill>
                <a:prstClr val="black"/>
              </a:solidFill>
              <a:latin typeface="Times New Roman" pitchFamily="18" charset="0"/>
              <a:cs typeface="Times New Roman" pitchFamily="18" charset="0"/>
            </a:endParaRPr>
          </a:p>
          <a:p>
            <a:pPr marL="0" lvl="0" indent="0" algn="ctr">
              <a:spcBef>
                <a:spcPts val="0"/>
              </a:spcBef>
              <a:spcAft>
                <a:spcPts val="0"/>
              </a:spcAft>
              <a:buClrTx/>
              <a:buSzTx/>
              <a:buNone/>
              <a:defRPr/>
            </a:pPr>
            <a:r>
              <a:rPr lang="ru-RU" sz="2400" kern="0" dirty="0" smtClean="0">
                <a:solidFill>
                  <a:prstClr val="black"/>
                </a:solidFill>
                <a:latin typeface="Times New Roman" pitchFamily="18" charset="0"/>
                <a:cs typeface="Times New Roman" pitchFamily="18" charset="0"/>
              </a:rPr>
              <a:t>Публичные </a:t>
            </a:r>
            <a:r>
              <a:rPr lang="ru-RU" sz="2400" kern="0" dirty="0">
                <a:solidFill>
                  <a:prstClr val="black"/>
                </a:solidFill>
                <a:latin typeface="Times New Roman" pitchFamily="18" charset="0"/>
                <a:cs typeface="Times New Roman" pitchFamily="18" charset="0"/>
              </a:rPr>
              <a:t>слушания по проекту бюджета муниципального образования «Муниципальный округ </a:t>
            </a:r>
            <a:r>
              <a:rPr lang="ru-RU" sz="2400" kern="0" dirty="0" err="1">
                <a:solidFill>
                  <a:prstClr val="black"/>
                </a:solidFill>
                <a:latin typeface="Times New Roman" pitchFamily="18" charset="0"/>
                <a:cs typeface="Times New Roman" pitchFamily="18" charset="0"/>
              </a:rPr>
              <a:t>Малопургинский</a:t>
            </a:r>
            <a:r>
              <a:rPr lang="ru-RU" sz="2400" kern="0" dirty="0">
                <a:solidFill>
                  <a:prstClr val="black"/>
                </a:solidFill>
                <a:latin typeface="Times New Roman" pitchFamily="18" charset="0"/>
                <a:cs typeface="Times New Roman" pitchFamily="18" charset="0"/>
              </a:rPr>
              <a:t> район Удмуртской Республики» на 2023 год и на плановый период </a:t>
            </a:r>
            <a:r>
              <a:rPr lang="ru-RU" sz="2400" kern="0" dirty="0" smtClean="0">
                <a:solidFill>
                  <a:prstClr val="black"/>
                </a:solidFill>
                <a:latin typeface="Times New Roman" pitchFamily="18" charset="0"/>
                <a:cs typeface="Times New Roman" pitchFamily="18" charset="0"/>
              </a:rPr>
              <a:t>2024 и </a:t>
            </a:r>
            <a:r>
              <a:rPr lang="ru-RU" sz="2400" kern="0" dirty="0">
                <a:solidFill>
                  <a:prstClr val="black"/>
                </a:solidFill>
                <a:latin typeface="Times New Roman" pitchFamily="18" charset="0"/>
                <a:cs typeface="Times New Roman" pitchFamily="18" charset="0"/>
              </a:rPr>
              <a:t>2025 </a:t>
            </a:r>
            <a:r>
              <a:rPr lang="ru-RU" sz="2400" kern="0" dirty="0" smtClean="0">
                <a:solidFill>
                  <a:prstClr val="black"/>
                </a:solidFill>
                <a:latin typeface="Times New Roman" pitchFamily="18" charset="0"/>
                <a:cs typeface="Times New Roman" pitchFamily="18" charset="0"/>
              </a:rPr>
              <a:t>годов  </a:t>
            </a:r>
            <a:r>
              <a:rPr lang="ru-RU" sz="2400" kern="0" dirty="0">
                <a:solidFill>
                  <a:prstClr val="black"/>
                </a:solidFill>
                <a:latin typeface="Times New Roman" pitchFamily="18" charset="0"/>
                <a:cs typeface="Times New Roman" pitchFamily="18" charset="0"/>
              </a:rPr>
              <a:t>будут проведены </a:t>
            </a:r>
          </a:p>
          <a:p>
            <a:pPr marL="0" lvl="0" indent="0" algn="ctr">
              <a:spcBef>
                <a:spcPts val="0"/>
              </a:spcBef>
              <a:spcAft>
                <a:spcPts val="0"/>
              </a:spcAft>
              <a:buClrTx/>
              <a:buSzTx/>
              <a:buNone/>
              <a:defRPr/>
            </a:pPr>
            <a:r>
              <a:rPr lang="ru-RU" sz="2400" kern="0" dirty="0">
                <a:solidFill>
                  <a:prstClr val="black"/>
                </a:solidFill>
                <a:latin typeface="Times New Roman" pitchFamily="18" charset="0"/>
                <a:cs typeface="Times New Roman" pitchFamily="18" charset="0"/>
              </a:rPr>
              <a:t>06 декабря 2022 года.</a:t>
            </a:r>
          </a:p>
          <a:p>
            <a:pPr marL="45720" indent="0">
              <a:buNone/>
            </a:pPr>
            <a:endParaRPr lang="ru-RU" dirty="0" smtClean="0">
              <a:solidFill>
                <a:schemeClr val="tx1"/>
              </a:solidFill>
              <a:latin typeface="Times New Roman" panose="02020603050405020304" pitchFamily="18" charset="0"/>
              <a:cs typeface="Times New Roman" panose="02020603050405020304" pitchFamily="18" charset="0"/>
            </a:endParaRPr>
          </a:p>
          <a:p>
            <a:pPr marL="4572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Замечания и предложения по проекту бюджета на 2023-2025 года необходимо направить в </a:t>
            </a:r>
            <a:r>
              <a:rPr lang="ru-RU" sz="2400" dirty="0">
                <a:solidFill>
                  <a:schemeClr val="tx1"/>
                </a:solidFill>
                <a:latin typeface="Times New Roman" pitchFamily="18" charset="0"/>
                <a:cs typeface="Times New Roman" pitchFamily="18" charset="0"/>
              </a:rPr>
              <a:t>срок до 29 ноября 2022 </a:t>
            </a:r>
            <a:r>
              <a:rPr lang="ru-RU" sz="2400" dirty="0" smtClean="0">
                <a:solidFill>
                  <a:schemeClr val="tx1"/>
                </a:solidFill>
                <a:latin typeface="Times New Roman" pitchFamily="18" charset="0"/>
                <a:cs typeface="Times New Roman" pitchFamily="18" charset="0"/>
              </a:rPr>
              <a:t>года на электронную почту Управления финансов Администрации </a:t>
            </a:r>
            <a:r>
              <a:rPr lang="ru-RU" sz="2400" dirty="0" err="1" smtClean="0">
                <a:solidFill>
                  <a:schemeClr val="tx1"/>
                </a:solidFill>
                <a:latin typeface="Times New Roman" panose="02020603050405020304" pitchFamily="18" charset="0"/>
                <a:cs typeface="Times New Roman" panose="02020603050405020304" pitchFamily="18" charset="0"/>
              </a:rPr>
              <a:t>Малопургинского</a:t>
            </a:r>
            <a:r>
              <a:rPr lang="ru-RU" sz="2400" dirty="0" smtClean="0">
                <a:solidFill>
                  <a:schemeClr val="tx1"/>
                </a:solidFill>
                <a:latin typeface="Times New Roman" panose="02020603050405020304" pitchFamily="18" charset="0"/>
                <a:cs typeface="Times New Roman" panose="02020603050405020304" pitchFamily="18" charset="0"/>
              </a:rPr>
              <a:t> района </a:t>
            </a:r>
            <a:r>
              <a:rPr lang="en-US" sz="2400" dirty="0">
                <a:solidFill>
                  <a:srgbClr val="0070C0"/>
                </a:solidFill>
                <a:latin typeface="Times New Roman" pitchFamily="18" charset="0"/>
                <a:cs typeface="Times New Roman" pitchFamily="18" charset="0"/>
              </a:rPr>
              <a:t>rfompurga@udm.net</a:t>
            </a:r>
          </a:p>
          <a:p>
            <a:pPr marL="45720" indent="0">
              <a:buNone/>
            </a:pPr>
            <a:r>
              <a:rPr lang="ru-RU" sz="2400" dirty="0" smtClean="0">
                <a:solidFill>
                  <a:schemeClr val="accent1">
                    <a:lumMod val="75000"/>
                  </a:schemeClr>
                </a:solidFill>
                <a:latin typeface="Times New Roman" pitchFamily="18" charset="0"/>
                <a:cs typeface="Times New Roman" pitchFamily="18" charset="0"/>
              </a:rPr>
              <a:t> </a:t>
            </a:r>
            <a:endParaRPr lang="ru-RU" sz="2400" dirty="0">
              <a:solidFill>
                <a:schemeClr val="accent1">
                  <a:lumMod val="75000"/>
                </a:schemeClr>
              </a:solidFill>
              <a:latin typeface="Times New Roman" pitchFamily="18" charset="0"/>
              <a:cs typeface="Times New Roman" pitchFamily="18" charset="0"/>
            </a:endParaRPr>
          </a:p>
          <a:p>
            <a:pPr marL="45720" indent="0">
              <a:buNone/>
            </a:pPr>
            <a:endParaRPr lang="ru-RU" sz="2400" dirty="0">
              <a:solidFill>
                <a:schemeClr val="accent1">
                  <a:lumMod val="75000"/>
                </a:schemeClr>
              </a:solidFill>
              <a:latin typeface="Times New Roman" pitchFamily="18" charset="0"/>
              <a:cs typeface="Times New Roman" pitchFamily="18" charset="0"/>
            </a:endParaRPr>
          </a:p>
          <a:p>
            <a:pPr marL="45720" indent="0" algn="just">
              <a:buNone/>
            </a:pPr>
            <a:r>
              <a:rPr lang="ru-RU" sz="2400" dirty="0" smtClean="0">
                <a:solidFill>
                  <a:schemeClr val="tx1"/>
                </a:solidFill>
                <a:latin typeface="Times New Roman" pitchFamily="18" charset="0"/>
                <a:cs typeface="Times New Roman" pitchFamily="18" charset="0"/>
              </a:rPr>
              <a:t>      Рассмотрение проекта бюджета муниципального образования «Муниципальный округ  </a:t>
            </a:r>
            <a:r>
              <a:rPr lang="ru-RU" sz="2400" dirty="0" err="1" smtClean="0">
                <a:solidFill>
                  <a:schemeClr val="tx1"/>
                </a:solidFill>
                <a:latin typeface="Times New Roman" pitchFamily="18" charset="0"/>
                <a:cs typeface="Times New Roman" pitchFamily="18" charset="0"/>
              </a:rPr>
              <a:t>Малопургинский</a:t>
            </a:r>
            <a:r>
              <a:rPr lang="ru-RU" sz="2400" dirty="0" smtClean="0">
                <a:solidFill>
                  <a:schemeClr val="tx1"/>
                </a:solidFill>
                <a:latin typeface="Times New Roman" pitchFamily="18" charset="0"/>
                <a:cs typeface="Times New Roman" pitchFamily="18" charset="0"/>
              </a:rPr>
              <a:t> район Удмуртской Республики» на 2023 год и на плановый период 2024 и 2025 годов состоится на очередной сессии Совета депутатов </a:t>
            </a:r>
          </a:p>
          <a:p>
            <a:pPr marL="45720" indent="0" algn="ctr">
              <a:buNone/>
            </a:pPr>
            <a:r>
              <a:rPr lang="ru-RU" sz="2400" dirty="0" smtClean="0">
                <a:solidFill>
                  <a:schemeClr val="tx1"/>
                </a:solidFill>
                <a:latin typeface="Times New Roman" pitchFamily="18" charset="0"/>
                <a:cs typeface="Times New Roman" pitchFamily="18" charset="0"/>
              </a:rPr>
              <a:t>16 декабря 2022 года.</a:t>
            </a:r>
          </a:p>
          <a:p>
            <a:pPr marL="45720" indent="0" algn="ctr">
              <a:buNone/>
            </a:pPr>
            <a:r>
              <a:rPr lang="ru-RU" sz="2400" dirty="0" smtClean="0">
                <a:solidFill>
                  <a:schemeClr val="accent1">
                    <a:lumMod val="75000"/>
                  </a:schemeClr>
                </a:solidFill>
                <a:latin typeface="Times New Roman" pitchFamily="18" charset="0"/>
                <a:cs typeface="Times New Roman" pitchFamily="18" charset="0"/>
              </a:rPr>
              <a:t> </a:t>
            </a:r>
            <a:endParaRPr lang="ru-RU" dirty="0"/>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 y="133350"/>
            <a:ext cx="731521" cy="107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6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62000"/>
            <a:ext cx="6512511" cy="1143000"/>
          </a:xfrm>
        </p:spPr>
        <p:txBody>
          <a:bodyPr/>
          <a:lstStyle/>
          <a:p>
            <a:pPr marL="0" indent="0">
              <a:buNone/>
            </a:pPr>
            <a:r>
              <a:rPr lang="ru-RU" dirty="0" smtClean="0"/>
              <a:t/>
            </a:r>
            <a:br>
              <a:rPr lang="ru-RU" dirty="0" smtClean="0"/>
            </a:br>
            <a:endParaRPr lang="ru-RU" dirty="0"/>
          </a:p>
        </p:txBody>
      </p:sp>
      <p:pic>
        <p:nvPicPr>
          <p:cNvPr id="2050" name="Picture 2" descr="C:\Users\User\Desktop\1\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4876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низ 2"/>
          <p:cNvSpPr/>
          <p:nvPr/>
        </p:nvSpPr>
        <p:spPr>
          <a:xfrm>
            <a:off x="419100" y="3505200"/>
            <a:ext cx="3581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300" dirty="0" smtClean="0">
                <a:solidFill>
                  <a:schemeClr val="tx1"/>
                </a:solidFill>
                <a:latin typeface="Times New Roman" panose="02020603050405020304" pitchFamily="18" charset="0"/>
                <a:cs typeface="Times New Roman" panose="02020603050405020304" pitchFamily="18" charset="0"/>
              </a:rPr>
              <a:t> 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налогов, установленных Налоговым кодексом Российской Федерации, например:</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доходы  физических лиц;</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имущество;</a:t>
            </a:r>
          </a:p>
          <a:p>
            <a:pPr lvl="0" algn="ctr"/>
            <a:r>
              <a:rPr lang="ru-RU" sz="1300" dirty="0">
                <a:solidFill>
                  <a:schemeClr val="tx1"/>
                </a:solidFill>
                <a:latin typeface="Times New Roman" panose="02020603050405020304" pitchFamily="18" charset="0"/>
                <a:cs typeface="Times New Roman" panose="02020603050405020304" pitchFamily="18" charset="0"/>
              </a:rPr>
              <a:t>-транспортный налог;</a:t>
            </a:r>
          </a:p>
          <a:p>
            <a:pPr lvl="0" algn="ctr"/>
            <a:r>
              <a:rPr lang="ru-RU" sz="1300" dirty="0">
                <a:solidFill>
                  <a:schemeClr val="tx1"/>
                </a:solidFill>
                <a:latin typeface="Times New Roman" panose="02020603050405020304" pitchFamily="18" charset="0"/>
                <a:cs typeface="Times New Roman" panose="02020603050405020304" pitchFamily="18" charset="0"/>
              </a:rPr>
              <a:t>-другие налоги</a:t>
            </a:r>
          </a:p>
        </p:txBody>
      </p:sp>
      <p:sp>
        <p:nvSpPr>
          <p:cNvPr id="4" name="Стрелка вниз 3"/>
          <p:cNvSpPr/>
          <p:nvPr/>
        </p:nvSpPr>
        <p:spPr>
          <a:xfrm>
            <a:off x="4343400" y="3505200"/>
            <a:ext cx="4343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r>
              <a:rPr lang="ru-RU" sz="1300" dirty="0" smtClean="0">
                <a:solidFill>
                  <a:schemeClr val="tx1"/>
                </a:solidFill>
                <a:latin typeface="Times New Roman" panose="02020603050405020304" pitchFamily="18" charset="0"/>
                <a:cs typeface="Times New Roman" panose="02020603050405020304" pitchFamily="18" charset="0"/>
              </a:rPr>
              <a:t>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-таможенные пошлины и таможенные сборы;</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  другие</a:t>
            </a:r>
          </a:p>
        </p:txBody>
      </p:sp>
      <p:sp>
        <p:nvSpPr>
          <p:cNvPr id="5" name="Стрелка вправо 4"/>
          <p:cNvSpPr/>
          <p:nvPr/>
        </p:nvSpPr>
        <p:spPr>
          <a:xfrm>
            <a:off x="6324600" y="9525"/>
            <a:ext cx="2819400" cy="2819400"/>
          </a:xfrm>
          <a:prstGeom prst="right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a:solidFill>
                  <a:schemeClr val="tx1"/>
                </a:solidFill>
                <a:latin typeface="Times New Roman" panose="02020603050405020304" pitchFamily="18" charset="0"/>
                <a:cs typeface="Times New Roman" panose="02020603050405020304" pitchFamily="18" charset="0"/>
              </a:rPr>
              <a:t>Поступления от других бюджетов (межбюджетные трансферты), организаций, граждан (кроме налоговых и неналоговых доходов</a:t>
            </a:r>
            <a:r>
              <a:rPr lang="ru-RU" b="1" dirty="0">
                <a:solidFill>
                  <a:schemeClr val="tx1"/>
                </a:solidFill>
              </a:rPr>
              <a:t>)</a:t>
            </a:r>
          </a:p>
        </p:txBody>
      </p:sp>
      <p:pic>
        <p:nvPicPr>
          <p:cNvPr id="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7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u="sng" dirty="0">
                <a:solidFill>
                  <a:srgbClr val="C00000"/>
                </a:solidFill>
                <a:latin typeface="Times New Roman" panose="02020603050405020304" pitchFamily="18" charset="0"/>
                <a:cs typeface="Times New Roman" panose="02020603050405020304" pitchFamily="18" charset="0"/>
              </a:rPr>
              <a:t>Межбюджетные трансферты </a:t>
            </a:r>
            <a:r>
              <a:rPr lang="ru-RU" sz="2000" b="1" u="sng" dirty="0" smtClean="0">
                <a:solidFill>
                  <a:srgbClr val="C0000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средства, </a:t>
            </a:r>
          </a:p>
          <a:p>
            <a:pPr algn="ctr"/>
            <a:r>
              <a:rPr lang="ru-RU" sz="2000" b="1" dirty="0" smtClean="0">
                <a:latin typeface="Times New Roman" panose="02020603050405020304" pitchFamily="18" charset="0"/>
                <a:cs typeface="Times New Roman" panose="02020603050405020304" pitchFamily="18" charset="0"/>
              </a:rPr>
              <a:t>предоставляемые одним бюджетом </a:t>
            </a:r>
          </a:p>
          <a:p>
            <a:pPr algn="ctr"/>
            <a:r>
              <a:rPr lang="ru-RU" sz="2000" b="1" dirty="0" smtClean="0">
                <a:latin typeface="Times New Roman" panose="02020603050405020304" pitchFamily="18" charset="0"/>
                <a:cs typeface="Times New Roman" panose="02020603050405020304" pitchFamily="18" charset="0"/>
              </a:rPr>
              <a:t>бюджетной системы Российской </a:t>
            </a:r>
          </a:p>
          <a:p>
            <a:pPr algn="ctr"/>
            <a:r>
              <a:rPr lang="ru-RU" sz="2000" b="1" dirty="0" smtClean="0">
                <a:latin typeface="Times New Roman" panose="02020603050405020304" pitchFamily="18" charset="0"/>
                <a:cs typeface="Times New Roman" panose="02020603050405020304" pitchFamily="18" charset="0"/>
              </a:rPr>
              <a:t>Федерации другому бюджету бюджетной </a:t>
            </a:r>
          </a:p>
          <a:p>
            <a:pPr algn="ctr"/>
            <a:r>
              <a:rPr lang="ru-RU" sz="2000" b="1" dirty="0" smtClean="0">
                <a:latin typeface="Times New Roman" panose="02020603050405020304" pitchFamily="18" charset="0"/>
                <a:cs typeface="Times New Roman" panose="02020603050405020304" pitchFamily="18" charset="0"/>
              </a:rPr>
              <a:t>системы Российской Федерации</a:t>
            </a:r>
            <a:endParaRPr lang="ru-RU" sz="2000" b="1" dirty="0">
              <a:latin typeface="Times New Roman" panose="02020603050405020304" pitchFamily="18" charset="0"/>
              <a:cs typeface="Times New Roman" panose="02020603050405020304" pitchFamily="18" charset="0"/>
            </a:endParaRPr>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383232"/>
            <a:ext cx="8686800" cy="461665"/>
          </a:xfrm>
          <a:prstGeom prst="rect">
            <a:avLst/>
          </a:prstGeom>
        </p:spPr>
        <p:txBody>
          <a:bodyPr wrap="square">
            <a:spAutoFit/>
          </a:bodyPr>
          <a:lstStyle/>
          <a:p>
            <a:pPr algn="ctr"/>
            <a:r>
              <a:rPr lang="ru-RU" sz="2400" b="1" dirty="0"/>
              <a:t>ДОХОДЫ БЮДЖЕТА</a:t>
            </a:r>
          </a:p>
        </p:txBody>
      </p:sp>
      <p:pic>
        <p:nvPicPr>
          <p:cNvPr id="10"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marL="0" indent="0" algn="ctr" eaLnBrk="1" hangingPunct="1">
              <a:buNone/>
            </a:pPr>
            <a:r>
              <a:rPr lang="ru-RU" sz="2400" b="1" dirty="0" smtClean="0">
                <a:solidFill>
                  <a:schemeClr val="tx1"/>
                </a:solidFill>
                <a:effectLst/>
                <a:latin typeface="Times New Roman" pitchFamily="18" charset="0"/>
              </a:rPr>
              <a:t>Распределение налогов, уплачиваемых жителями Малопургинского района между бюджетами </a:t>
            </a:r>
            <a:br>
              <a:rPr lang="ru-RU" sz="2400" b="1" dirty="0" smtClean="0">
                <a:solidFill>
                  <a:schemeClr val="tx1"/>
                </a:solidFill>
                <a:effectLst/>
                <a:latin typeface="Times New Roman" pitchFamily="18" charset="0"/>
              </a:rPr>
            </a:br>
            <a:r>
              <a:rPr lang="ru-RU" sz="2400" b="1" dirty="0" smtClean="0">
                <a:solidFill>
                  <a:schemeClr val="tx1"/>
                </a:solidFill>
                <a:effectLst/>
                <a:latin typeface="Times New Roman" pitchFamily="18" charset="0"/>
              </a:rPr>
              <a:t>бюджетной системы</a:t>
            </a:r>
            <a:br>
              <a:rPr lang="ru-RU" sz="2400" b="1" dirty="0" smtClean="0">
                <a:solidFill>
                  <a:schemeClr val="tx1"/>
                </a:solidFill>
                <a:effectLst/>
                <a:latin typeface="Times New Roman" pitchFamily="18" charset="0"/>
              </a:rPr>
            </a:br>
            <a:endParaRPr lang="ru-RU" sz="2400" b="1" dirty="0" smtClean="0">
              <a:solidFill>
                <a:schemeClr val="tx1"/>
              </a:solidFill>
              <a:effectLst/>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663403087"/>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257344617"/>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3161634597"/>
              </p:ext>
            </p:extLst>
          </p:nvPr>
        </p:nvGraphicFramePr>
        <p:xfrm>
          <a:off x="5448300" y="15240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8244681" cy="1066800"/>
          </a:xfrm>
          <a:noFill/>
          <a:scene3d>
            <a:camera prst="orthographicFront"/>
            <a:lightRig rig="threePt" dir="t"/>
          </a:scene3d>
          <a:sp3d>
            <a:bevelT/>
          </a:sp3d>
        </p:spPr>
        <p:txBody>
          <a:bodyPr>
            <a:no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на 2023 год и на плановый период </a:t>
            </a:r>
            <a:r>
              <a:rPr lang="ru-RU" sz="2000" dirty="0" smtClean="0">
                <a:solidFill>
                  <a:schemeClr val="tx1"/>
                </a:solidFill>
                <a:effectLst/>
                <a:latin typeface="Times New Roman" pitchFamily="18" charset="0"/>
                <a:cs typeface="Times New Roman" pitchFamily="18" charset="0"/>
              </a:rPr>
              <a:t>2024 </a:t>
            </a:r>
            <a:r>
              <a:rPr lang="ru-RU" sz="2000" b="1" dirty="0" smtClean="0">
                <a:solidFill>
                  <a:schemeClr val="tx1"/>
                </a:solidFill>
                <a:effectLst/>
                <a:latin typeface="Times New Roman" pitchFamily="18" charset="0"/>
                <a:cs typeface="Times New Roman" pitchFamily="18" charset="0"/>
              </a:rPr>
              <a:t>и 2025 годов</a:t>
            </a:r>
            <a:br>
              <a:rPr lang="ru-RU" sz="2000" b="1" dirty="0" smtClean="0">
                <a:solidFill>
                  <a:schemeClr val="tx1"/>
                </a:solidFill>
                <a:effectLst/>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3541771452"/>
              </p:ext>
            </p:extLst>
          </p:nvPr>
        </p:nvGraphicFramePr>
        <p:xfrm>
          <a:off x="304800" y="1447800"/>
          <a:ext cx="8686799" cy="4927845"/>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2024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2025 год </a:t>
                      </a:r>
                    </a:p>
                    <a:p>
                      <a:pPr algn="ctr"/>
                      <a:r>
                        <a:rPr lang="ru-RU" sz="1800" dirty="0" smtClean="0">
                          <a:latin typeface="Times New Roman" pitchFamily="18" charset="0"/>
                          <a:cs typeface="Times New Roman" pitchFamily="18" charset="0"/>
                        </a:rPr>
                        <a:t>(тыс.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1 059 564,7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1 062 400,9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1 039 055,4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1 091 551,0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1 062 400,9</a:t>
                      </a:r>
                    </a:p>
                    <a:p>
                      <a:pPr algn="ct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1 039 055,4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«Муниципальный округ </a:t>
                      </a:r>
                      <a:r>
                        <a:rPr lang="ru-RU" sz="1800" b="1" baseline="0" dirty="0" err="1" smtClean="0">
                          <a:latin typeface="Times New Roman" pitchFamily="18" charset="0"/>
                          <a:cs typeface="Times New Roman" pitchFamily="18" charset="0"/>
                        </a:rPr>
                        <a:t>Малопургинский</a:t>
                      </a:r>
                      <a:r>
                        <a:rPr lang="ru-RU" sz="1800" b="1" baseline="0" dirty="0" smtClean="0">
                          <a:latin typeface="Times New Roman" pitchFamily="18" charset="0"/>
                          <a:cs typeface="Times New Roman" pitchFamily="18" charset="0"/>
                        </a:rPr>
                        <a:t> район Удмуртской Республики»</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92 087,7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92 087,7</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92 087,7</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81">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-31 986,3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75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1905339162"/>
              </p:ext>
            </p:extLst>
          </p:nvPr>
        </p:nvGraphicFramePr>
        <p:xfrm>
          <a:off x="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884238" y="152400"/>
            <a:ext cx="7954961" cy="1066800"/>
          </a:xfrm>
          <a:noFill/>
          <a:scene3d>
            <a:camera prst="orthographicFront"/>
            <a:lightRig rig="threePt" dir="t"/>
          </a:scene3d>
          <a:sp3d>
            <a:bevelT/>
          </a:sp3d>
        </p:spPr>
        <p:txBody>
          <a:bodyPr>
            <a:normAutofit fontScale="90000"/>
          </a:bodyPr>
          <a:lstStyle/>
          <a:p>
            <a:pPr marL="0" indent="0" algn="ctr">
              <a:lnSpc>
                <a:spcPct val="80000"/>
              </a:lnSpc>
              <a:buNone/>
            </a:pPr>
            <a:r>
              <a:rPr lang="ru-RU" sz="2200" b="1" dirty="0" smtClean="0">
                <a:solidFill>
                  <a:schemeClr val="tx1"/>
                </a:solidFill>
                <a:effectLst/>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«Муниципальный округ </a:t>
            </a: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a:t>
            </a:r>
            <a:r>
              <a:rPr lang="ru-RU" sz="2200" dirty="0">
                <a:solidFill>
                  <a:schemeClr val="tx1"/>
                </a:solidFill>
                <a:effectLst/>
                <a:latin typeface="Times New Roman" pitchFamily="18" charset="0"/>
                <a:cs typeface="Times New Roman" pitchFamily="18" charset="0"/>
              </a:rPr>
              <a:t>Р</a:t>
            </a:r>
            <a:r>
              <a:rPr lang="ru-RU" sz="2200" b="1" dirty="0" smtClean="0">
                <a:solidFill>
                  <a:schemeClr val="tx1"/>
                </a:solidFill>
                <a:effectLst/>
                <a:latin typeface="Times New Roman" pitchFamily="18" charset="0"/>
                <a:cs typeface="Times New Roman" pitchFamily="18" charset="0"/>
              </a:rPr>
              <a:t>еспублики» </a:t>
            </a:r>
            <a:br>
              <a:rPr lang="ru-RU" sz="2200" b="1" dirty="0" smtClean="0">
                <a:solidFill>
                  <a:schemeClr val="tx1"/>
                </a:solidFill>
                <a:effectLst/>
                <a:latin typeface="Times New Roman" pitchFamily="18" charset="0"/>
                <a:cs typeface="Times New Roman" pitchFamily="18" charset="0"/>
              </a:rPr>
            </a:br>
            <a:r>
              <a:rPr lang="ru-RU" sz="2200" b="1" dirty="0" smtClean="0">
                <a:solidFill>
                  <a:schemeClr val="tx1"/>
                </a:solidFill>
                <a:effectLst/>
                <a:latin typeface="Times New Roman" pitchFamily="18" charset="0"/>
                <a:cs typeface="Times New Roman" pitchFamily="18" charset="0"/>
              </a:rPr>
              <a:t>за 2015-2025 годы</a:t>
            </a: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effectLst/>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90600" y="228600"/>
            <a:ext cx="7848600" cy="1139825"/>
          </a:xfrm>
          <a:noFill/>
          <a:scene3d>
            <a:camera prst="orthographicFront"/>
            <a:lightRig rig="threePt" dir="t"/>
          </a:scene3d>
          <a:sp3d>
            <a:bevelT/>
          </a:sp3d>
        </p:spPr>
        <p:txBody>
          <a:bodyPr>
            <a:noAutofit/>
          </a:bodyPr>
          <a:lstStyle/>
          <a:p>
            <a:pPr marL="0" indent="0" algn="ctr">
              <a:lnSpc>
                <a:spcPct val="90000"/>
              </a:lnSpc>
              <a:buNone/>
            </a:pPr>
            <a:r>
              <a:rPr lang="ru-RU" sz="2200" b="1" dirty="0" smtClean="0">
                <a:solidFill>
                  <a:schemeClr val="tx1"/>
                </a:solidFill>
                <a:effectLst/>
                <a:latin typeface="Times New Roman" pitchFamily="18" charset="0"/>
                <a:cs typeface="Times New Roman" pitchFamily="18" charset="0"/>
              </a:rPr>
              <a:t>Структура доходов бюджета муниципального образования «Муниципальный округ </a:t>
            </a: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Республики»  на 2023-2025 годы</a:t>
            </a:r>
            <a:endParaRPr lang="ru-RU" sz="2200" b="1" dirty="0">
              <a:solidFill>
                <a:schemeClr val="tx1"/>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506300875"/>
              </p:ext>
            </p:extLst>
          </p:nvPr>
        </p:nvGraphicFramePr>
        <p:xfrm>
          <a:off x="381000" y="1447800"/>
          <a:ext cx="2895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40599070"/>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066564163"/>
              </p:ext>
            </p:extLst>
          </p:nvPr>
        </p:nvGraphicFramePr>
        <p:xfrm>
          <a:off x="3276600" y="2362200"/>
          <a:ext cx="5715000" cy="39370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18318" y="76200"/>
            <a:ext cx="8397081" cy="1368425"/>
          </a:xfrm>
          <a:noFill/>
          <a:scene3d>
            <a:camera prst="orthographicFront"/>
            <a:lightRig rig="threePt" dir="t"/>
          </a:scene3d>
          <a:sp3d>
            <a:bevelT/>
          </a:sp3d>
        </p:spPr>
        <p:txBody>
          <a:bodyPr>
            <a:noAutofit/>
          </a:bodyPr>
          <a:lstStyle/>
          <a:p>
            <a:pPr marL="0" indent="0" algn="ctr">
              <a:buNone/>
            </a:pPr>
            <a:r>
              <a:rPr lang="ru-RU" sz="2000" b="1" dirty="0" smtClean="0">
                <a:solidFill>
                  <a:schemeClr val="tx1"/>
                </a:solidFill>
                <a:effectLst/>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неналоговых доходов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smtClean="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2022 - 2025 годах</a:t>
            </a:r>
            <a:endParaRPr lang="ru-RU" sz="2000" b="1" dirty="0">
              <a:solidFill>
                <a:schemeClr val="tx1"/>
              </a:solidFill>
              <a:effectLst/>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2032397770"/>
              </p:ext>
            </p:extLst>
          </p:nvPr>
        </p:nvGraphicFramePr>
        <p:xfrm>
          <a:off x="152400" y="1330363"/>
          <a:ext cx="8763000" cy="5326545"/>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3473">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2564">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2025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64621">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19749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309 268,5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319 991,4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321 989,6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327 360,2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749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749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282 887,7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298 631,4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301 629,6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307 961,2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94,1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4864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5685">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baseline="0" dirty="0" smtClean="0">
                          <a:solidFill>
                            <a:schemeClr val="tx1"/>
                          </a:solidFill>
                          <a:effectLst/>
                          <a:latin typeface="Times New Roman" pitchFamily="18" charset="0"/>
                          <a:cs typeface="Times New Roman" pitchFamily="18" charset="0"/>
                        </a:rPr>
                        <a:t>202 350,5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65,5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220</a:t>
                      </a:r>
                      <a:r>
                        <a:rPr lang="ru-RU" sz="1100" b="0" i="0" u="none" strike="noStrike" baseline="0" dirty="0" smtClean="0">
                          <a:solidFill>
                            <a:schemeClr val="tx1"/>
                          </a:solidFill>
                          <a:effectLst/>
                          <a:latin typeface="Times New Roman" pitchFamily="18" charset="0"/>
                          <a:cs typeface="Times New Roman" pitchFamily="18" charset="0"/>
                        </a:rPr>
                        <a:t> 500,0</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222 000,0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225 000,0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662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39 103,0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37 387,4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38 854,6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40 337,2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54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14 664,4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12 574,0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12 600,0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9498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48640">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24 167,8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25 669,0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25 669,0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27 513,0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97281">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54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2 601,0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a:t>
                      </a:r>
                      <a:r>
                        <a:rPr lang="ru-RU" sz="1100" b="0" u="none" strike="noStrike" baseline="0" dirty="0" smtClean="0">
                          <a:solidFill>
                            <a:schemeClr val="tx1"/>
                          </a:solidFill>
                          <a:effectLst/>
                          <a:latin typeface="Times New Roman" pitchFamily="18" charset="0"/>
                          <a:cs typeface="Times New Roman" pitchFamily="18" charset="0"/>
                        </a:rPr>
                        <a:t> 500,0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2 505,0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2 510,0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62886">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21 803,0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7,0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21 360,0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20 360,0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19 399,0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4459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8 735,0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9728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553,0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553,0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553,0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1935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150,0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4331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solidFill>
                            <a:schemeClr val="tx1"/>
                          </a:solidFill>
                          <a:effectLst/>
                          <a:latin typeface="Times New Roman" pitchFamily="18" charset="0"/>
                          <a:cs typeface="Times New Roman" pitchFamily="18" charset="0"/>
                        </a:rPr>
                        <a:t>9 000,0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092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1 557,0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0920">
                <a:tc>
                  <a:txBody>
                    <a:bodyPr/>
                    <a:lstStyle/>
                    <a:p>
                      <a:pPr algn="l" fontAlgn="b">
                        <a:lnSpc>
                          <a:spcPct val="90000"/>
                        </a:lnSpc>
                      </a:pPr>
                      <a:r>
                        <a:rPr lang="ru-RU" sz="1100" b="1" i="0" u="none" strike="noStrike" dirty="0" smtClean="0">
                          <a:effectLst/>
                          <a:latin typeface="Times New Roman" pitchFamily="18" charset="0"/>
                          <a:cs typeface="Times New Roman" pitchFamily="18" charset="0"/>
                        </a:rPr>
                        <a:t>Прочие</a:t>
                      </a:r>
                      <a:r>
                        <a:rPr lang="ru-RU" sz="1100" b="1" i="0" u="none" strike="noStrike" baseline="0" dirty="0" smtClean="0">
                          <a:effectLst/>
                          <a:latin typeface="Times New Roman" pitchFamily="18" charset="0"/>
                          <a:cs typeface="Times New Roman" pitchFamily="18" charset="0"/>
                        </a:rPr>
                        <a:t> налоговые и неналоговые 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4 577,8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34950"/>
            <a:ext cx="8153400" cy="914399"/>
          </a:xfrm>
          <a:noFill/>
          <a:scene3d>
            <a:camera prst="orthographicFront"/>
            <a:lightRig rig="threePt" dir="t"/>
          </a:scene3d>
          <a:sp3d>
            <a:bevelT/>
          </a:sp3d>
        </p:spPr>
        <p:txBody>
          <a:bodyPr>
            <a:noAutofit/>
          </a:bodyPr>
          <a:lstStyle/>
          <a:p>
            <a:pPr marL="0" indent="0" algn="ctr">
              <a:buNone/>
            </a:pPr>
            <a:r>
              <a:rPr lang="ru-RU" sz="1800" b="1" dirty="0" smtClean="0">
                <a:solidFill>
                  <a:schemeClr val="tx1"/>
                </a:solidFill>
                <a:effectLst/>
                <a:latin typeface="Times New Roman" pitchFamily="18" charset="0"/>
                <a:cs typeface="Times New Roman" pitchFamily="18" charset="0"/>
              </a:rPr>
              <a:t>Безвозмездные поступления  в бюджет муниципального образования «Муниципальный округ </a:t>
            </a:r>
            <a:r>
              <a:rPr lang="ru-RU" sz="1800" b="1" dirty="0" err="1" smtClean="0">
                <a:solidFill>
                  <a:schemeClr val="tx1"/>
                </a:solidFill>
                <a:effectLst/>
                <a:latin typeface="Times New Roman" pitchFamily="18" charset="0"/>
                <a:cs typeface="Times New Roman" pitchFamily="18" charset="0"/>
              </a:rPr>
              <a:t>Малопургинский</a:t>
            </a:r>
            <a:r>
              <a:rPr lang="ru-RU" sz="1800" b="1" dirty="0" smtClean="0">
                <a:solidFill>
                  <a:schemeClr val="tx1"/>
                </a:solidFill>
                <a:effectLst/>
                <a:latin typeface="Times New Roman" pitchFamily="18" charset="0"/>
                <a:cs typeface="Times New Roman" pitchFamily="18" charset="0"/>
              </a:rPr>
              <a:t> район Удмуртской </a:t>
            </a:r>
            <a:r>
              <a:rPr lang="ru-RU" sz="1800" dirty="0">
                <a:solidFill>
                  <a:schemeClr val="tx1"/>
                </a:solidFill>
                <a:effectLst/>
                <a:latin typeface="Times New Roman" pitchFamily="18" charset="0"/>
                <a:cs typeface="Times New Roman" pitchFamily="18" charset="0"/>
              </a:rPr>
              <a:t>Р</a:t>
            </a:r>
            <a:r>
              <a:rPr lang="ru-RU" sz="1800" b="1" dirty="0" smtClean="0">
                <a:solidFill>
                  <a:schemeClr val="tx1"/>
                </a:solidFill>
                <a:effectLst/>
                <a:latin typeface="Times New Roman" pitchFamily="18" charset="0"/>
                <a:cs typeface="Times New Roman" pitchFamily="18" charset="0"/>
              </a:rPr>
              <a:t>еспублики» в 2023-2025 годах</a:t>
            </a:r>
            <a:endParaRPr lang="ru-RU" sz="18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570817824"/>
              </p:ext>
            </p:extLst>
          </p:nvPr>
        </p:nvGraphicFramePr>
        <p:xfrm>
          <a:off x="228600" y="1501273"/>
          <a:ext cx="8686799" cy="5156614"/>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28697">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1093665">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a:t>
                      </a:r>
                    </a:p>
                    <a:p>
                      <a:pPr algn="ctr"/>
                      <a:r>
                        <a:rPr lang="ru-RU" sz="1200" b="1" dirty="0" smtClean="0">
                          <a:solidFill>
                            <a:schemeClr val="tx1"/>
                          </a:solidFill>
                          <a:latin typeface="Times New Roman" panose="02020603050405020304" pitchFamily="18" charset="0"/>
                          <a:cs typeface="Times New Roman" panose="02020603050405020304" pitchFamily="18" charset="0"/>
                        </a:rPr>
                        <a:t>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a:t>
                      </a:r>
                    </a:p>
                    <a:p>
                      <a:pPr algn="ctr"/>
                      <a:r>
                        <a:rPr lang="ru-RU" sz="1200" b="1" dirty="0" smtClean="0">
                          <a:solidFill>
                            <a:schemeClr val="tx1"/>
                          </a:solidFill>
                          <a:latin typeface="Times New Roman" panose="02020603050405020304" pitchFamily="18" charset="0"/>
                          <a:cs typeface="Times New Roman" panose="02020603050405020304" pitchFamily="18" charset="0"/>
                        </a:rPr>
                        <a:t>(тыс.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490935">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689 626,3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93,2</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740 411,3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100,0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711 695,2</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100,0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999">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20,5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21,3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999">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42 219,1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87 059,7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11,8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58 208,7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8,2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815">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495 525,8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67,0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501 470,1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67,7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501 605,0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70,5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472">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490 366,2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66,3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496 215,9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496 243,8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69,7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0361">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Прочие безвозмездные поступления</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49 946,9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185">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739 573,2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740 411,3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711 695,2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marL="0" indent="0" algn="ctr">
              <a:buNone/>
            </a:pPr>
            <a:r>
              <a:rPr lang="ru-RU" sz="2400" b="1" dirty="0" smtClean="0">
                <a:solidFill>
                  <a:schemeClr val="tx1"/>
                </a:solidFill>
                <a:effectLst/>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2</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5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chemeClr val="tx2">
                    <a:lumMod val="60000"/>
                    <a:lumOff val="40000"/>
                  </a:schemeClr>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pic>
        <p:nvPicPr>
          <p:cNvPr id="12"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203984"/>
            <a:ext cx="7953375" cy="788987"/>
          </a:xfrm>
        </p:spPr>
        <p:txBody>
          <a:bodyPr>
            <a:noAutofit/>
          </a:bodyPr>
          <a:lstStyle/>
          <a:p>
            <a:pPr marL="0" indent="0" algn="ctr">
              <a:buNone/>
            </a:pP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асходы бюджета муниципального образования «Муниципальный округ </a:t>
            </a:r>
            <a:r>
              <a:rPr lang="ru-RU" sz="18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effectLst/>
                <a:latin typeface="Times New Roman" panose="02020603050405020304" pitchFamily="18" charset="0"/>
                <a:cs typeface="Times New Roman" panose="02020603050405020304" pitchFamily="18" charset="0"/>
              </a:rPr>
              <a:t> район </a:t>
            </a:r>
            <a:r>
              <a:rPr lang="ru-RU" sz="1800" dirty="0">
                <a:solidFill>
                  <a:schemeClr val="tx1"/>
                </a:solidFill>
                <a:effectLst/>
                <a:latin typeface="Times New Roman" panose="02020603050405020304" pitchFamily="18" charset="0"/>
                <a:cs typeface="Times New Roman" panose="02020603050405020304" pitchFamily="18" charset="0"/>
              </a:rPr>
              <a:t>У</a:t>
            </a:r>
            <a:r>
              <a:rPr lang="ru-RU" sz="1800" b="1" dirty="0" smtClean="0">
                <a:solidFill>
                  <a:schemeClr val="tx1"/>
                </a:solidFill>
                <a:effectLst/>
                <a:latin typeface="Times New Roman" panose="02020603050405020304" pitchFamily="18" charset="0"/>
                <a:cs typeface="Times New Roman" panose="02020603050405020304" pitchFamily="18" charset="0"/>
              </a:rPr>
              <a:t>дмуртской </a:t>
            </a: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еспублики» в 2023 году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по направлениям</a:t>
            </a:r>
            <a:endParaRPr lang="ru-RU" sz="18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078093111"/>
              </p:ext>
            </p:extLst>
          </p:nvPr>
        </p:nvGraphicFramePr>
        <p:xfrm>
          <a:off x="-9525" y="1231900"/>
          <a:ext cx="8305800" cy="53213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100886" y="2107226"/>
            <a:ext cx="1905000" cy="135255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038974" y="2306448"/>
            <a:ext cx="2028825" cy="954107"/>
          </a:xfrm>
          <a:prstGeom prst="rect">
            <a:avLst/>
          </a:prstGeom>
          <a:noFill/>
        </p:spPr>
        <p:txBody>
          <a:bodyPr wrap="square" rtlCol="0">
            <a:spAutoFit/>
          </a:bodyPr>
          <a:lstStyle/>
          <a:p>
            <a:pPr algn="ctr"/>
            <a:r>
              <a:rPr lang="ru-RU" sz="1400" b="1" dirty="0" smtClean="0"/>
              <a:t>РАСХОДЫ СОЦИАЛЬНОЙ НАПРАВЛЕННОСТИ </a:t>
            </a:r>
          </a:p>
          <a:p>
            <a:pPr algn="ctr"/>
            <a:r>
              <a:rPr lang="ru-RU" sz="1400" b="1" dirty="0" smtClean="0"/>
              <a:t>(855 366,2 тыс. рублей</a:t>
            </a:r>
            <a:r>
              <a:rPr lang="ru-RU" sz="1300" b="1" dirty="0" smtClean="0"/>
              <a:t>)</a:t>
            </a:r>
            <a:endParaRPr lang="ru-RU" sz="1300" b="1" dirty="0"/>
          </a:p>
        </p:txBody>
      </p:sp>
      <p:sp>
        <p:nvSpPr>
          <p:cNvPr id="6" name="TextBox 5"/>
          <p:cNvSpPr txBox="1"/>
          <p:nvPr/>
        </p:nvSpPr>
        <p:spPr>
          <a:xfrm>
            <a:off x="7343775" y="935821"/>
            <a:ext cx="1571625" cy="307777"/>
          </a:xfrm>
          <a:prstGeom prst="rect">
            <a:avLst/>
          </a:prstGeom>
          <a:noFill/>
        </p:spPr>
        <p:txBody>
          <a:bodyPr wrap="square" rtlCol="0">
            <a:spAutoFit/>
          </a:bodyPr>
          <a:lstStyle/>
          <a:p>
            <a:pPr algn="r"/>
            <a:r>
              <a:rPr lang="ru-RU" sz="1400" b="1" dirty="0" smtClean="0"/>
              <a:t>Тыс. рублей</a:t>
            </a:r>
            <a:endParaRPr lang="ru-RU" sz="1400" b="1" dirty="0"/>
          </a:p>
        </p:txBody>
      </p:sp>
      <p:sp>
        <p:nvSpPr>
          <p:cNvPr id="7" name="Скругленный прямоугольник 6"/>
          <p:cNvSpPr/>
          <p:nvPr/>
        </p:nvSpPr>
        <p:spPr>
          <a:xfrm>
            <a:off x="257175" y="4724400"/>
            <a:ext cx="8686800" cy="19573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2023 год и на плановый период 2024 и 2025 годов сохранилась социальная направленность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78,4 % всех расходов бюджета на 2023 год – это расходы на финансирование социальной сферы (образование, культуру, социальную политику, физическую культуру и спорт) (2024 год – 77,4%, 2025 год – 75,3%)</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7639" y="133350"/>
            <a:ext cx="731521" cy="107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кругленный прямоугольник 9"/>
          <p:cNvSpPr/>
          <p:nvPr/>
        </p:nvSpPr>
        <p:spPr>
          <a:xfrm>
            <a:off x="2719386" y="228600"/>
            <a:ext cx="3810000"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Актуальность проекта</a:t>
            </a:r>
            <a:endParaRPr lang="ru-RU" sz="2400" dirty="0">
              <a:solidFill>
                <a:srgbClr val="002060"/>
              </a:solidFill>
            </a:endParaRPr>
          </a:p>
        </p:txBody>
      </p:sp>
      <p:sp>
        <p:nvSpPr>
          <p:cNvPr id="11" name="Скругленный прямоугольник 10"/>
          <p:cNvSpPr/>
          <p:nvPr/>
        </p:nvSpPr>
        <p:spPr>
          <a:xfrm>
            <a:off x="204786" y="4379445"/>
            <a:ext cx="2514600"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Задачи проекта</a:t>
            </a:r>
            <a:endParaRPr lang="ru-RU" sz="2400" dirty="0">
              <a:solidFill>
                <a:srgbClr val="002060"/>
              </a:solidFill>
            </a:endParaRPr>
          </a:p>
        </p:txBody>
      </p:sp>
      <p:sp>
        <p:nvSpPr>
          <p:cNvPr id="12" name="Скругленный прямоугольник 11"/>
          <p:cNvSpPr/>
          <p:nvPr/>
        </p:nvSpPr>
        <p:spPr>
          <a:xfrm>
            <a:off x="204786" y="2762993"/>
            <a:ext cx="2562225" cy="609600"/>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Цель проекта</a:t>
            </a:r>
            <a:endParaRPr lang="ru-RU" sz="2400" dirty="0">
              <a:solidFill>
                <a:srgbClr val="002060"/>
              </a:solidFill>
            </a:endParaRPr>
          </a:p>
        </p:txBody>
      </p:sp>
      <p:sp>
        <p:nvSpPr>
          <p:cNvPr id="14" name="TextBox 13"/>
          <p:cNvSpPr txBox="1"/>
          <p:nvPr/>
        </p:nvSpPr>
        <p:spPr>
          <a:xfrm>
            <a:off x="457202" y="990600"/>
            <a:ext cx="8534398" cy="1769715"/>
          </a:xfrm>
          <a:prstGeom prst="rect">
            <a:avLst/>
          </a:prstGeom>
          <a:noFill/>
        </p:spPr>
        <p:txBody>
          <a:bodyPr wrap="square" rtlCol="0">
            <a:spAutoFit/>
          </a:bodyPr>
          <a:lstStyle/>
          <a:p>
            <a:pPr algn="just"/>
            <a:r>
              <a:rPr lang="ru-RU" sz="1300" dirty="0">
                <a:cs typeface="Times New Roman" panose="02020603050405020304" pitchFamily="18" charset="0"/>
              </a:rPr>
              <a:t> </a:t>
            </a:r>
            <a:r>
              <a:rPr lang="ru-RU" sz="1300" dirty="0" smtClean="0">
                <a:cs typeface="Times New Roman" panose="02020603050405020304" pitchFamily="18" charset="0"/>
              </a:rPr>
              <a:t>         </a:t>
            </a:r>
            <a:r>
              <a:rPr lang="ru-RU" sz="1200" dirty="0" smtClean="0">
                <a:cs typeface="Times New Roman" panose="02020603050405020304" pitchFamily="18" charset="0"/>
              </a:rPr>
              <a:t>В </a:t>
            </a:r>
            <a:r>
              <a:rPr lang="ru-RU" sz="1200" dirty="0">
                <a:cs typeface="Times New Roman" panose="02020603050405020304" pitchFamily="18" charset="0"/>
              </a:rPr>
              <a:t>последние годы у значительной части населения повысился интерес к  экономической жизни района, в том числе и интерес к использованию бюджетных средств всех уровней. До недавнего времени была проблема доведения до граждан информации в доступной и понятной форме. В связи с чем, возникла необходимость представлять данные о бюджете района в упрощенной версии бюджетного документа, где используется неформальный язык и доступные форматы, для того чтобы облегчить для граждан понимание бюджета</a:t>
            </a:r>
            <a:r>
              <a:rPr lang="ru-RU" sz="1200" dirty="0" smtClean="0">
                <a:cs typeface="Times New Roman" panose="02020603050405020304" pitchFamily="18" charset="0"/>
              </a:rPr>
              <a:t>.</a:t>
            </a:r>
          </a:p>
          <a:p>
            <a:pPr algn="just"/>
            <a:r>
              <a:rPr lang="ru-RU" sz="1200" dirty="0" smtClean="0">
                <a:cs typeface="Times New Roman" panose="02020603050405020304" pitchFamily="18" charset="0"/>
              </a:rPr>
              <a:t>          </a:t>
            </a:r>
            <a:r>
              <a:rPr lang="ru-RU" sz="1200" dirty="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в муниципальном образовании  «Муниципальный округ </a:t>
            </a:r>
            <a:r>
              <a:rPr lang="ru-RU" sz="1200" dirty="0" err="1">
                <a:cs typeface="Times New Roman" panose="02020603050405020304" pitchFamily="18" charset="0"/>
              </a:rPr>
              <a:t>Малопургинский</a:t>
            </a:r>
            <a:r>
              <a:rPr lang="ru-RU" sz="1200" dirty="0">
                <a:cs typeface="Times New Roman" panose="02020603050405020304" pitchFamily="18" charset="0"/>
              </a:rPr>
              <a:t> район Удмуртской Республики».</a:t>
            </a:r>
            <a:r>
              <a:rPr lang="ru-RU" sz="1200" dirty="0"/>
              <a:t> Также является путеводителем инновационных путей поощрения, обеспечения и помощи людям, с тем, чтобы они могли принимать для себя лучшие финансовые </a:t>
            </a:r>
            <a:r>
              <a:rPr lang="ru-RU" sz="1200" dirty="0" smtClean="0"/>
              <a:t>решения. </a:t>
            </a:r>
            <a:endParaRPr lang="ru-RU" sz="1200" dirty="0"/>
          </a:p>
        </p:txBody>
      </p:sp>
      <p:sp>
        <p:nvSpPr>
          <p:cNvPr id="15" name="TextBox 14"/>
          <p:cNvSpPr txBox="1"/>
          <p:nvPr/>
        </p:nvSpPr>
        <p:spPr>
          <a:xfrm>
            <a:off x="2845594" y="2897265"/>
            <a:ext cx="6095999" cy="492443"/>
          </a:xfrm>
          <a:prstGeom prst="rect">
            <a:avLst/>
          </a:prstGeom>
          <a:noFill/>
        </p:spPr>
        <p:txBody>
          <a:bodyPr wrap="square" rtlCol="0">
            <a:spAutoFit/>
          </a:bodyPr>
          <a:lstStyle/>
          <a:p>
            <a:pPr algn="just"/>
            <a:r>
              <a:rPr lang="ru-RU" sz="1300" dirty="0" smtClean="0"/>
              <a:t>* Обеспечение </a:t>
            </a:r>
            <a:r>
              <a:rPr lang="ru-RU" sz="1300" dirty="0"/>
              <a:t>открытости и прозрачности бюджета, представления его основных характеристик и положений в доступной и понятной для населения </a:t>
            </a:r>
            <a:r>
              <a:rPr lang="ru-RU" sz="1300" dirty="0" smtClean="0"/>
              <a:t>форме. </a:t>
            </a:r>
            <a:endParaRPr lang="ru-RU" sz="1300" dirty="0"/>
          </a:p>
        </p:txBody>
      </p:sp>
      <p:sp>
        <p:nvSpPr>
          <p:cNvPr id="16" name="TextBox 15"/>
          <p:cNvSpPr txBox="1"/>
          <p:nvPr/>
        </p:nvSpPr>
        <p:spPr>
          <a:xfrm>
            <a:off x="252411" y="3372593"/>
            <a:ext cx="8639175" cy="892552"/>
          </a:xfrm>
          <a:prstGeom prst="rect">
            <a:avLst/>
          </a:prstGeom>
          <a:noFill/>
        </p:spPr>
        <p:txBody>
          <a:bodyPr wrap="square" rtlCol="0">
            <a:spAutoFit/>
          </a:bodyPr>
          <a:lstStyle/>
          <a:p>
            <a:pPr algn="just"/>
            <a:r>
              <a:rPr lang="ru-RU" sz="1300" dirty="0"/>
              <a:t>*  Возможность повторного использования информации для анализа и визуализации данных сторонними лицами и организациями, просвещения граждан об особенностях «бюджета для граждан</a:t>
            </a:r>
            <a:r>
              <a:rPr lang="ru-RU" sz="1300" dirty="0" smtClean="0"/>
              <a:t>».</a:t>
            </a:r>
            <a:endParaRPr lang="ru-RU" sz="1300" dirty="0"/>
          </a:p>
          <a:p>
            <a:pPr algn="just"/>
            <a:r>
              <a:rPr lang="ru-RU" sz="1300" dirty="0"/>
              <a:t>*  Повышение финансовой грамотности населения и получение обратной связи от граждан по интересующим их вопросам (т.е. взаимодействие органов власти и граждан).</a:t>
            </a:r>
          </a:p>
        </p:txBody>
      </p:sp>
      <p:sp>
        <p:nvSpPr>
          <p:cNvPr id="17" name="TextBox 16"/>
          <p:cNvSpPr txBox="1"/>
          <p:nvPr/>
        </p:nvSpPr>
        <p:spPr>
          <a:xfrm>
            <a:off x="2752724" y="4265145"/>
            <a:ext cx="6281738" cy="892552"/>
          </a:xfrm>
          <a:prstGeom prst="rect">
            <a:avLst/>
          </a:prstGeom>
          <a:noFill/>
        </p:spPr>
        <p:txBody>
          <a:bodyPr wrap="square" rtlCol="0">
            <a:spAutoFit/>
          </a:bodyPr>
          <a:lstStyle/>
          <a:p>
            <a:pPr algn="just"/>
            <a:r>
              <a:rPr lang="ru-RU" sz="1300" dirty="0" smtClean="0"/>
              <a:t>* Информирование </a:t>
            </a:r>
            <a:r>
              <a:rPr lang="ru-RU" sz="1300" dirty="0"/>
              <a:t>общества в доступной и интересной форме об основах формирования бюджета района, об основных характеристиках бюджета района, о направлениях расходования бюджетных средств, о целевом использовании и эффективности расходования бюджетных средств  </a:t>
            </a:r>
            <a:r>
              <a:rPr lang="ru-RU" sz="1300" dirty="0" smtClean="0"/>
              <a:t>района.</a:t>
            </a:r>
            <a:endParaRPr lang="ru-RU" sz="1300" dirty="0"/>
          </a:p>
        </p:txBody>
      </p:sp>
      <p:sp>
        <p:nvSpPr>
          <p:cNvPr id="18" name="TextBox 17"/>
          <p:cNvSpPr txBox="1"/>
          <p:nvPr/>
        </p:nvSpPr>
        <p:spPr>
          <a:xfrm>
            <a:off x="252411" y="5029200"/>
            <a:ext cx="8458198" cy="507831"/>
          </a:xfrm>
          <a:prstGeom prst="rect">
            <a:avLst/>
          </a:prstGeom>
          <a:noFill/>
        </p:spPr>
        <p:txBody>
          <a:bodyPr wrap="square" rtlCol="0">
            <a:spAutoFit/>
          </a:bodyPr>
          <a:lstStyle/>
          <a:p>
            <a:pPr algn="just"/>
            <a:r>
              <a:rPr lang="ru-RU" sz="1300" dirty="0" smtClean="0"/>
              <a:t>* Расширение </a:t>
            </a:r>
            <a:r>
              <a:rPr lang="ru-RU" sz="1300" dirty="0"/>
              <a:t>участия граждан в процессе принятия решений в бюджетной </a:t>
            </a:r>
            <a:r>
              <a:rPr lang="ru-RU" sz="1300" dirty="0" smtClean="0"/>
              <a:t>сфере.</a:t>
            </a:r>
            <a:endParaRPr lang="ru-RU" sz="1300" dirty="0"/>
          </a:p>
          <a:p>
            <a:pPr algn="just"/>
            <a:r>
              <a:rPr lang="ru-RU" sz="1400" dirty="0" smtClean="0"/>
              <a:t>* </a:t>
            </a:r>
            <a:r>
              <a:rPr lang="ru-RU" sz="1300" dirty="0" smtClean="0"/>
              <a:t>Повышение уровня </a:t>
            </a:r>
            <a:r>
              <a:rPr lang="ru-RU" sz="1300" dirty="0"/>
              <a:t>финансовой грамотности населения в вопросах формирования, а также исполнения </a:t>
            </a:r>
            <a:r>
              <a:rPr lang="ru-RU" sz="1300" dirty="0" smtClean="0"/>
              <a:t>бюджета,.</a:t>
            </a:r>
            <a:endParaRPr lang="ru-RU" sz="1300" dirty="0"/>
          </a:p>
        </p:txBody>
      </p:sp>
      <p:sp>
        <p:nvSpPr>
          <p:cNvPr id="13" name="Скругленный прямоугольник 12"/>
          <p:cNvSpPr/>
          <p:nvPr/>
        </p:nvSpPr>
        <p:spPr>
          <a:xfrm>
            <a:off x="204786" y="5613231"/>
            <a:ext cx="4672014" cy="558969"/>
          </a:xfrm>
          <a:prstGeom prst="roundRect">
            <a:avLst/>
          </a:prstGeom>
          <a:solidFill>
            <a:srgbClr val="CCFF99"/>
          </a:solidFill>
          <a:scene3d>
            <a:camera prst="orthographicFront"/>
            <a:lightRig rig="threePt" dir="t"/>
          </a:scene3d>
          <a:sp3d prstMaterial="flat">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Результат реализации проекта</a:t>
            </a:r>
            <a:endParaRPr lang="ru-RU" sz="2400" dirty="0">
              <a:solidFill>
                <a:srgbClr val="002060"/>
              </a:solidFill>
            </a:endParaRPr>
          </a:p>
        </p:txBody>
      </p:sp>
      <p:sp>
        <p:nvSpPr>
          <p:cNvPr id="2" name="TextBox 1"/>
          <p:cNvSpPr txBox="1"/>
          <p:nvPr/>
        </p:nvSpPr>
        <p:spPr>
          <a:xfrm>
            <a:off x="5029200" y="5556081"/>
            <a:ext cx="3862386" cy="692497"/>
          </a:xfrm>
          <a:prstGeom prst="rect">
            <a:avLst/>
          </a:prstGeom>
          <a:noFill/>
        </p:spPr>
        <p:txBody>
          <a:bodyPr wrap="square" rtlCol="0">
            <a:spAutoFit/>
          </a:bodyPr>
          <a:lstStyle/>
          <a:p>
            <a:pPr algn="just"/>
            <a:r>
              <a:rPr lang="ru-RU" sz="1300" dirty="0" smtClean="0"/>
              <a:t>Стимулирование жителей муниципального образования на принятие активного участия в решении вопросов местного значения, в том числе</a:t>
            </a:r>
            <a:endParaRPr lang="ru-RU" sz="1300" dirty="0"/>
          </a:p>
        </p:txBody>
      </p:sp>
      <p:sp>
        <p:nvSpPr>
          <p:cNvPr id="3" name="TextBox 2"/>
          <p:cNvSpPr txBox="1"/>
          <p:nvPr/>
        </p:nvSpPr>
        <p:spPr>
          <a:xfrm>
            <a:off x="340518" y="6172200"/>
            <a:ext cx="8639175" cy="292388"/>
          </a:xfrm>
          <a:prstGeom prst="rect">
            <a:avLst/>
          </a:prstGeom>
          <a:noFill/>
        </p:spPr>
        <p:txBody>
          <a:bodyPr wrap="square" rtlCol="0">
            <a:spAutoFit/>
          </a:bodyPr>
          <a:lstStyle/>
          <a:p>
            <a:r>
              <a:rPr lang="ru-RU" sz="1300" dirty="0"/>
              <a:t>п</a:t>
            </a:r>
            <a:r>
              <a:rPr lang="ru-RU" sz="1300" dirty="0" smtClean="0"/>
              <a:t>осредством реализации механизмов инициативного бюджетирования, самообложения и проектной деятельности.</a:t>
            </a:r>
            <a:endParaRPr lang="ru-RU" sz="1300" dirty="0"/>
          </a:p>
        </p:txBody>
      </p:sp>
    </p:spTree>
    <p:extLst>
      <p:ext uri="{BB962C8B-B14F-4D97-AF65-F5344CB8AC3E}">
        <p14:creationId xmlns:p14="http://schemas.microsoft.com/office/powerpoint/2010/main" val="2459674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28600"/>
            <a:ext cx="7924800" cy="1143000"/>
          </a:xfrm>
        </p:spPr>
        <p:txBody>
          <a:bodyPr/>
          <a:lstStyle/>
          <a:p>
            <a:pPr marL="0" indent="0" algn="ctr">
              <a:buNone/>
            </a:pPr>
            <a:r>
              <a:rPr lang="ru-RU" sz="2000" dirty="0">
                <a:solidFill>
                  <a:schemeClr val="tx1"/>
                </a:solidFill>
                <a:effectLst/>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«Муниципальный округ </a:t>
            </a:r>
            <a:r>
              <a:rPr lang="ru-RU" sz="2000" dirty="0" err="1">
                <a:solidFill>
                  <a:schemeClr val="tx1"/>
                </a:solidFill>
                <a:effectLst/>
                <a:latin typeface="Times New Roman" panose="02020603050405020304" pitchFamily="18" charset="0"/>
                <a:cs typeface="Times New Roman" panose="02020603050405020304" pitchFamily="18" charset="0"/>
              </a:rPr>
              <a:t>Малопургинский</a:t>
            </a:r>
            <a:r>
              <a:rPr lang="ru-RU" sz="2000" dirty="0">
                <a:solidFill>
                  <a:schemeClr val="tx1"/>
                </a:solidFill>
                <a:effectLst/>
                <a:latin typeface="Times New Roman" panose="02020603050405020304" pitchFamily="18" charset="0"/>
                <a:cs typeface="Times New Roman" panose="02020603050405020304" pitchFamily="18" charset="0"/>
              </a:rPr>
              <a:t> район Удмуртской Республики» на 2023 год</a:t>
            </a:r>
            <a:endParaRPr lang="ru-RU" sz="20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69351289"/>
              </p:ext>
            </p:extLst>
          </p:nvPr>
        </p:nvGraphicFramePr>
        <p:xfrm>
          <a:off x="561975" y="16764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ser\Desktop\1\220-2205671_transprent-png-free-download-athlete-running-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752600"/>
            <a:ext cx="1891036" cy="1325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1\obrazovan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676" y="1676400"/>
            <a:ext cx="2219324" cy="1523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1\kultu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1" y="5029200"/>
            <a:ext cx="22097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1\u_241c18b7c50022a87ebf2186db900bee_8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575" y="5181600"/>
            <a:ext cx="2057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153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152400"/>
            <a:ext cx="7802562" cy="838200"/>
          </a:xfrm>
          <a:noFill/>
          <a:scene3d>
            <a:camera prst="orthographicFront"/>
            <a:lightRig rig="threePt" dir="t"/>
          </a:scene3d>
          <a:sp3d>
            <a:bevelT/>
          </a:sp3d>
        </p:spPr>
        <p:txBody>
          <a:bodyPr>
            <a:norm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 в 2022-2025 годах</a:t>
            </a:r>
            <a:endParaRPr lang="ru-RU" sz="2000" b="1" dirty="0">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3191089972"/>
              </p:ext>
            </p:extLst>
          </p:nvPr>
        </p:nvGraphicFramePr>
        <p:xfrm>
          <a:off x="304800" y="1447800"/>
          <a:ext cx="8686799" cy="5138989"/>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2025</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490495">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solidFill>
                            <a:schemeClr val="tx1"/>
                          </a:solidFill>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1 292 435,0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1 091 551,0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1 062</a:t>
                      </a:r>
                      <a:r>
                        <a:rPr lang="ru-RU" sz="1400" b="1" baseline="0" dirty="0" smtClean="0">
                          <a:solidFill>
                            <a:schemeClr val="tx1"/>
                          </a:solidFill>
                          <a:latin typeface="Times New Roman" pitchFamily="18" charset="0"/>
                          <a:cs typeface="Times New Roman" pitchFamily="18" charset="0"/>
                        </a:rPr>
                        <a:t> 400,9</a:t>
                      </a:r>
                      <a:endParaRPr lang="ru-RU" sz="1400" b="1"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a:t>
                      </a:r>
                      <a:r>
                        <a:rPr lang="ru-RU" sz="1400" b="1" baseline="0" dirty="0" smtClean="0">
                          <a:solidFill>
                            <a:schemeClr val="tx1"/>
                          </a:solidFill>
                          <a:latin typeface="Times New Roman" pitchFamily="18" charset="0"/>
                          <a:cs typeface="Times New Roman" pitchFamily="18" charset="0"/>
                        </a:rPr>
                        <a:t> 039 055,4</a:t>
                      </a:r>
                      <a:endParaRPr lang="ru-RU" sz="1400" b="1"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97">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Обшегосударственные</a:t>
                      </a:r>
                      <a:r>
                        <a:rPr lang="ru-RU" sz="1400" baseline="0" dirty="0" smtClean="0">
                          <a:solidFill>
                            <a:schemeClr val="tx1"/>
                          </a:solidFill>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147 250,0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137 668,3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127 231,4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125 250,4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1 415,8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1 646,7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1 768,2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 безопасность</a:t>
                      </a:r>
                      <a:r>
                        <a:rPr lang="ru-RU" sz="1400" baseline="0" dirty="0" smtClean="0">
                          <a:solidFill>
                            <a:schemeClr val="tx1"/>
                          </a:solidFill>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8 895,7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12 357,1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11 851,6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11 641,4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a:t>
                      </a:r>
                      <a:r>
                        <a:rPr lang="ru-RU" sz="1400" baseline="0" dirty="0" smtClean="0">
                          <a:solidFill>
                            <a:schemeClr val="tx1"/>
                          </a:solidFill>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113  271,0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44 698,2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69 139,6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70 672,2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Жилищно-коммунальное</a:t>
                      </a:r>
                      <a:r>
                        <a:rPr lang="ru-RU" sz="1400" baseline="0" dirty="0" smtClean="0">
                          <a:solidFill>
                            <a:schemeClr val="tx1"/>
                          </a:solidFill>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129 453,4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37 517,1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47 454,1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20 590,5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06</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3 049,5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713 663,0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744 861,8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688</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557,8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690 442,5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114 367,7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91 638,8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85 190,4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75 345,2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26 523,9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13 435,5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13 362,1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13 337,4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30 824,0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5 430,1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3 710,1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a:t>
                      </a:r>
                      <a:r>
                        <a:rPr lang="ru-RU" sz="1200" baseline="0" dirty="0" smtClean="0">
                          <a:solidFill>
                            <a:schemeClr val="tx1"/>
                          </a:solidFill>
                          <a:latin typeface="Times New Roman" panose="02020603050405020304" pitchFamily="18" charset="0"/>
                          <a:cs typeface="Times New Roman" panose="02020603050405020304" pitchFamily="18" charset="0"/>
                        </a:rPr>
                        <a:t> 710,1</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3 476,5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Условно-утвержденные расходы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a:t>
                      </a:r>
                      <a:r>
                        <a:rPr lang="ru-RU" sz="1200" baseline="0" dirty="0" smtClean="0">
                          <a:solidFill>
                            <a:schemeClr val="tx1"/>
                          </a:solidFill>
                          <a:latin typeface="Times New Roman" panose="02020603050405020304" pitchFamily="18" charset="0"/>
                          <a:cs typeface="Times New Roman" panose="02020603050405020304" pitchFamily="18" charset="0"/>
                        </a:rPr>
                        <a:t> 900,0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543800" y="960020"/>
            <a:ext cx="1447800" cy="307777"/>
          </a:xfrm>
          <a:prstGeom prst="rect">
            <a:avLst/>
          </a:prstGeom>
          <a:noFill/>
        </p:spPr>
        <p:txBody>
          <a:bodyPr wrap="square" rtlCol="0">
            <a:spAutoFit/>
          </a:bodyPr>
          <a:lstStyle/>
          <a:p>
            <a:pPr algn="r"/>
            <a:r>
              <a:rPr lang="ru-RU" sz="1400" b="1" dirty="0" smtClean="0"/>
              <a:t>     Тыс. рублей</a:t>
            </a:r>
            <a:endParaRPr lang="ru-RU" sz="1400" b="1"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9" y="152400"/>
            <a:ext cx="8701882" cy="8521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Структура расходов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в 2022-2025 годах в % к общему объему расходов</a:t>
            </a:r>
            <a:endParaRPr lang="ru-RU" sz="2000" b="1" dirty="0">
              <a:solidFill>
                <a:schemeClr val="tx1"/>
              </a:solidFill>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3198037116"/>
              </p:ext>
            </p:extLst>
          </p:nvPr>
        </p:nvGraphicFramePr>
        <p:xfrm>
          <a:off x="152400" y="1600200"/>
          <a:ext cx="8686799" cy="5046949"/>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2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2023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2024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2025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42324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1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a:t>
                      </a:r>
                      <a:r>
                        <a:rPr lang="ru-RU" sz="1400" b="0" baseline="0" dirty="0" smtClean="0">
                          <a:latin typeface="Times New Roman" pitchFamily="18" charset="0"/>
                          <a:cs typeface="Times New Roman" pitchFamily="18" charset="0"/>
                        </a:rPr>
                        <a:t>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4,1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3,5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4,5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57">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55,2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68,3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64,8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7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212">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231900"/>
            <a:ext cx="1066800" cy="276999"/>
          </a:xfrm>
          <a:prstGeom prst="rect">
            <a:avLst/>
          </a:prstGeom>
          <a:noFill/>
        </p:spPr>
        <p:txBody>
          <a:bodyPr wrap="square" rtlCol="0">
            <a:spAutoFit/>
          </a:bodyPr>
          <a:lstStyle/>
          <a:p>
            <a:r>
              <a:rPr lang="ru-RU" sz="1200" b="1" dirty="0" smtClean="0"/>
              <a:t>Тыс. рублей</a:t>
            </a:r>
            <a:endParaRPr lang="ru-RU" sz="1200" b="1" dirty="0"/>
          </a:p>
        </p:txBody>
      </p:sp>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9" y="381000"/>
            <a:ext cx="8397081" cy="1143000"/>
          </a:xfrm>
          <a:noFill/>
          <a:scene3d>
            <a:camera prst="orthographicFront"/>
            <a:lightRig rig="threePt" dir="t"/>
          </a:scene3d>
          <a:sp3d>
            <a:bevelT/>
          </a:sp3d>
        </p:spPr>
        <p:txBody>
          <a:bodyPr>
            <a:noAutofit/>
          </a:bodyPr>
          <a:lstStyle/>
          <a:p>
            <a:pPr algn="ctr">
              <a:lnSpc>
                <a:spcPct val="90000"/>
              </a:lnSpc>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 в расчете на душу населения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a:t>
            </a:r>
            <a:endParaRPr lang="ru-RU" sz="2000" b="1" dirty="0">
              <a:solidFill>
                <a:schemeClr val="tx1"/>
              </a:solidFill>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3691830687"/>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263901372"/>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3192136982"/>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1873722437"/>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pic>
        <p:nvPicPr>
          <p:cNvPr id="13" name="Picture 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2400"/>
            <a:ext cx="8153400" cy="990600"/>
          </a:xfrm>
        </p:spPr>
        <p:txBody>
          <a:bodyPr>
            <a:normAutofit/>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a:t>
            </a:r>
            <a:r>
              <a:rPr lang="ru-RU" sz="2400" b="1" dirty="0" smtClean="0">
                <a:solidFill>
                  <a:schemeClr val="tx1"/>
                </a:solidFill>
                <a:effectLst/>
                <a:latin typeface="Times New Roman" pitchFamily="18" charset="0"/>
                <a:cs typeface="Times New Roman" pitchFamily="18" charset="0"/>
              </a:rPr>
              <a:t>образования </a:t>
            </a:r>
            <a:r>
              <a:rPr lang="ru-RU" sz="2400" b="1" dirty="0">
                <a:solidFill>
                  <a:schemeClr val="tx1"/>
                </a:solidFill>
                <a:effectLst/>
                <a:latin typeface="Times New Roman" pitchFamily="18" charset="0"/>
                <a:cs typeface="Times New Roman" pitchFamily="18" charset="0"/>
              </a:rPr>
              <a:t>в </a:t>
            </a:r>
            <a:r>
              <a:rPr lang="ru-RU" sz="2400" b="1" dirty="0" smtClean="0">
                <a:solidFill>
                  <a:schemeClr val="tx1"/>
                </a:solidFill>
                <a:effectLst/>
                <a:latin typeface="Times New Roman" pitchFamily="18" charset="0"/>
                <a:cs typeface="Times New Roman" pitchFamily="18" charset="0"/>
              </a:rPr>
              <a:t>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sz="24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306176899"/>
              </p:ext>
            </p:extLst>
          </p:nvPr>
        </p:nvGraphicFramePr>
        <p:xfrm>
          <a:off x="304800" y="3505200"/>
          <a:ext cx="8686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2425" y="1342964"/>
            <a:ext cx="8616392" cy="400110"/>
          </a:xfrm>
          <a:prstGeom prst="rect">
            <a:avLst/>
          </a:prstGeom>
          <a:solidFill>
            <a:schemeClr val="accent3">
              <a:lumMod val="75000"/>
            </a:schemeClr>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744 861,8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pic>
        <p:nvPicPr>
          <p:cNvPr id="7170" name="Picture 2" descr="C:\Users\User\Desktop\1\obrazovani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828800"/>
            <a:ext cx="2743200" cy="179547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1\rzU9NMNTki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375" y="1828799"/>
            <a:ext cx="2730500" cy="1716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co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1828798"/>
            <a:ext cx="2796617" cy="1795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5" y="161925"/>
            <a:ext cx="8991600" cy="823752"/>
          </a:xfrm>
        </p:spPr>
        <p:txBody>
          <a:bodyPr>
            <a:normAutofit/>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культуры </a:t>
            </a:r>
            <a:r>
              <a:rPr lang="ru-RU" sz="2400" b="1" dirty="0" smtClean="0">
                <a:solidFill>
                  <a:schemeClr val="tx1"/>
                </a:solidFill>
                <a:effectLst/>
                <a:latin typeface="Times New Roman" pitchFamily="18" charset="0"/>
                <a:cs typeface="Times New Roman" pitchFamily="18" charset="0"/>
              </a:rPr>
              <a:t/>
            </a:r>
            <a:br>
              <a:rPr lang="ru-RU" sz="2400" b="1" dirty="0" smtClean="0">
                <a:solidFill>
                  <a:schemeClr val="tx1"/>
                </a:solidFill>
                <a:effectLst/>
                <a:latin typeface="Times New Roman" pitchFamily="18" charset="0"/>
                <a:cs typeface="Times New Roman" pitchFamily="18" charset="0"/>
              </a:rPr>
            </a:br>
            <a:r>
              <a:rPr lang="ru-RU" sz="2400" b="1" dirty="0" smtClean="0">
                <a:solidFill>
                  <a:schemeClr val="tx1"/>
                </a:solidFill>
                <a:effectLst/>
                <a:latin typeface="Times New Roman" pitchFamily="18" charset="0"/>
                <a:cs typeface="Times New Roman" pitchFamily="18" charset="0"/>
              </a:rPr>
              <a:t>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sz="24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46737471"/>
              </p:ext>
            </p:extLst>
          </p:nvPr>
        </p:nvGraphicFramePr>
        <p:xfrm>
          <a:off x="257175" y="1752600"/>
          <a:ext cx="8639175" cy="3305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295400"/>
            <a:ext cx="8458200" cy="400110"/>
          </a:xfrm>
          <a:prstGeom prst="rect">
            <a:avLst/>
          </a:prstGeom>
          <a:solidFill>
            <a:schemeClr val="accent3">
              <a:lumMod val="75000"/>
            </a:schemeClr>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91 638,8 </a:t>
            </a:r>
            <a:r>
              <a:rPr lang="ru-RU" sz="2000" b="1" i="1" dirty="0" smtClean="0">
                <a:latin typeface="Times New Roman" panose="02020603050405020304" pitchFamily="18" charset="0"/>
                <a:cs typeface="Times New Roman" panose="02020603050405020304" pitchFamily="18" charset="0"/>
              </a:rPr>
              <a:t>тыс. рублей, в том числе:</a:t>
            </a:r>
            <a:endParaRPr lang="ru-RU" sz="2000" b="1" i="1" dirty="0">
              <a:latin typeface="Times New Roman" panose="02020603050405020304" pitchFamily="18" charset="0"/>
              <a:cs typeface="Times New Roman" panose="02020603050405020304" pitchFamily="18" charset="0"/>
            </a:endParaRPr>
          </a:p>
        </p:txBody>
      </p:sp>
      <p:pic>
        <p:nvPicPr>
          <p:cNvPr id="9218" name="Picture 2" descr="C:\Users\User\Desktop\1\1613636792_18-p-fon-dlya-prezentatsii-narodi-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875" y="4953000"/>
            <a:ext cx="2590800" cy="179611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U7gePlb_BJQ.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4952999"/>
            <a:ext cx="2905125" cy="17961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1\Publikatsiy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5601" y="4953000"/>
            <a:ext cx="2971800" cy="17961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8" y="262128"/>
            <a:ext cx="8473282" cy="804672"/>
          </a:xfrm>
        </p:spPr>
        <p:txBody>
          <a:bodyPr>
            <a:normAutofit fontScale="90000"/>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effectLst/>
                <a:latin typeface="Times New Roman" pitchFamily="18" charset="0"/>
                <a:cs typeface="Times New Roman" pitchFamily="18" charset="0"/>
              </a:rPr>
              <a:t>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330018516"/>
              </p:ext>
            </p:extLst>
          </p:nvPr>
        </p:nvGraphicFramePr>
        <p:xfrm>
          <a:off x="228600" y="1556266"/>
          <a:ext cx="8686800" cy="362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235075"/>
            <a:ext cx="8077200" cy="36933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800" b="1" i="1" dirty="0" smtClean="0">
                <a:latin typeface="Times New Roman" pitchFamily="18" charset="0"/>
                <a:cs typeface="Times New Roman" pitchFamily="18" charset="0"/>
              </a:rPr>
              <a:t>Общий объем расходов на социальную политику 13 435,5 тыс. рублей</a:t>
            </a:r>
            <a:endParaRPr lang="ru-RU" sz="1800" b="1" i="1" dirty="0">
              <a:latin typeface="Times New Roman" pitchFamily="18" charset="0"/>
              <a:cs typeface="Times New Roman" pitchFamily="18" charset="0"/>
            </a:endParaRPr>
          </a:p>
        </p:txBody>
      </p:sp>
      <p:pic>
        <p:nvPicPr>
          <p:cNvPr id="8194" name="Picture 2" descr="C:\Users\User\Desktop\1\1585597638_13-p-foni-na-temu-sotsialnoi-politiki-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1" y="5010150"/>
            <a:ext cx="24384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1\СоцБизнес.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963234"/>
            <a:ext cx="2667000" cy="17572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1\1613623451_51-p-fon-dlya-prezentatsii-po-obshchestvoznaniy-5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7828" y="4974575"/>
            <a:ext cx="2518622" cy="1787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46894" y="152400"/>
            <a:ext cx="8229600" cy="9144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2048477392"/>
              </p:ext>
            </p:extLst>
          </p:nvPr>
        </p:nvGraphicFramePr>
        <p:xfrm>
          <a:off x="304800" y="1600200"/>
          <a:ext cx="8534400" cy="4547427"/>
        </p:xfrm>
        <a:graphic>
          <a:graphicData uri="http://schemas.openxmlformats.org/drawingml/2006/table">
            <a:tbl>
              <a:tblPr firstRow="1" bandRow="1">
                <a:tableStyleId>{10A1B5D5-9B99-4C35-A422-299274C87663}</a:tableStyleId>
              </a:tblPr>
              <a:tblGrid>
                <a:gridCol w="4343400"/>
                <a:gridCol w="2971800"/>
                <a:gridCol w="1219200"/>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457832">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60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884,9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Питание</a:t>
                      </a:r>
                      <a:r>
                        <a:rPr lang="ru-RU" sz="1300" baseline="0" dirty="0" smtClean="0">
                          <a:solidFill>
                            <a:schemeClr val="tx1"/>
                          </a:solidFill>
                          <a:latin typeface="Times New Roman" panose="02020603050405020304" pitchFamily="18" charset="0"/>
                          <a:cs typeface="Times New Roman" panose="02020603050405020304" pitchFamily="18" charset="0"/>
                        </a:rPr>
                        <a:t> – 844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8</a:t>
                      </a:r>
                      <a:r>
                        <a:rPr lang="ru-RU" sz="1300" b="0" baseline="0" dirty="0" smtClean="0">
                          <a:solidFill>
                            <a:schemeClr val="tx1"/>
                          </a:solidFill>
                          <a:latin typeface="Times New Roman" panose="02020603050405020304" pitchFamily="18" charset="0"/>
                          <a:cs typeface="Times New Roman" panose="02020603050405020304" pitchFamily="18" charset="0"/>
                        </a:rPr>
                        <a:t> 919,0</a:t>
                      </a:r>
                      <a:endParaRPr lang="ru-RU" sz="13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857">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Поддержка</a:t>
                      </a:r>
                      <a:r>
                        <a:rPr lang="ru-RU" sz="1300" b="1" baseline="0" dirty="0" smtClean="0">
                          <a:solidFill>
                            <a:schemeClr val="tx1"/>
                          </a:solidFill>
                          <a:latin typeface="Times New Roman" panose="02020603050405020304" pitchFamily="18" charset="0"/>
                          <a:cs typeface="Times New Roman" panose="02020603050405020304" pitchFamily="18" charset="0"/>
                        </a:rPr>
                        <a:t> молодых специалистов</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240,0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endParaRPr lang="ru-RU" sz="1300" b="1" dirty="0" smtClean="0">
                        <a:latin typeface="Times New Roman" panose="02020603050405020304" pitchFamily="18" charset="0"/>
                        <a:cs typeface="Times New Roman" panose="02020603050405020304" pitchFamily="18" charset="0"/>
                      </a:endParaRPr>
                    </a:p>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71,0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6327">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257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22 747,8</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152400"/>
            <a:ext cx="8305799" cy="9906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 (продолжение)</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737898949"/>
              </p:ext>
            </p:extLst>
          </p:nvPr>
        </p:nvGraphicFramePr>
        <p:xfrm>
          <a:off x="228600" y="1447800"/>
          <a:ext cx="8534400" cy="4282440"/>
        </p:xfrm>
        <a:graphic>
          <a:graphicData uri="http://schemas.openxmlformats.org/drawingml/2006/table">
            <a:tbl>
              <a:tblPr firstRow="1" bandRow="1">
                <a:tableStyleId>{10A1B5D5-9B99-4C35-A422-299274C87663}</a:tableStyleId>
              </a:tblPr>
              <a:tblGrid>
                <a:gridCol w="5410200"/>
                <a:gridCol w="1905000"/>
                <a:gridCol w="1219200"/>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a:t>
                      </a:r>
                      <a:r>
                        <a:rPr lang="ru-RU" sz="1300" b="0" baseline="0" dirty="0" smtClean="0">
                          <a:solidFill>
                            <a:schemeClr val="tx1"/>
                          </a:solidFill>
                          <a:latin typeface="Times New Roman" panose="02020603050405020304" pitchFamily="18" charset="0"/>
                          <a:cs typeface="Times New Roman" panose="02020603050405020304" pitchFamily="18" charset="0"/>
                        </a:rPr>
                        <a:t> 661</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9 766,7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75</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1 083,7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 </a:t>
                      </a:r>
                      <a:r>
                        <a:rPr lang="ru-RU" sz="1300" b="0" dirty="0" smtClean="0">
                          <a:solidFill>
                            <a:schemeClr val="tx1"/>
                          </a:solidFill>
                          <a:latin typeface="Times New Roman" panose="02020603050405020304" pitchFamily="18" charset="0"/>
                          <a:cs typeface="Times New Roman" panose="02020603050405020304" pitchFamily="18" charset="0"/>
                        </a:rPr>
                        <a:t>890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55,8</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2,6 (местный бюджет)</a:t>
                      </a:r>
                    </a:p>
                    <a:p>
                      <a:pPr algn="ctr"/>
                      <a:endParaRPr lang="ru-RU" sz="1300" b="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257,3 (бюджет</a:t>
                      </a:r>
                      <a:r>
                        <a:rPr lang="ru-RU" sz="1300" b="0" baseline="0" dirty="0" smtClean="0">
                          <a:solidFill>
                            <a:schemeClr val="tx1"/>
                          </a:solidFill>
                          <a:latin typeface="Times New Roman" panose="02020603050405020304" pitchFamily="18" charset="0"/>
                          <a:cs typeface="Times New Roman" panose="02020603050405020304" pitchFamily="18" charset="0"/>
                        </a:rPr>
                        <a:t> УР)</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57200"/>
            <a:ext cx="6512511" cy="685800"/>
          </a:xfrm>
        </p:spPr>
        <p:txBody>
          <a:bodyPr/>
          <a:lstStyle/>
          <a:p>
            <a:pPr marL="0" indent="0" algn="ctr">
              <a:buNone/>
            </a:pPr>
            <a:r>
              <a:rPr lang="ru-RU" sz="2400" dirty="0">
                <a:solidFill>
                  <a:prstClr val="black"/>
                </a:solidFill>
                <a:effectLst/>
                <a:latin typeface="Times New Roman" pitchFamily="18" charset="0"/>
                <a:cs typeface="Times New Roman" pitchFamily="18" charset="0"/>
              </a:rPr>
              <a:t>Что такое дорожные фонды?</a:t>
            </a:r>
            <a:endParaRPr lang="ru-RU" dirty="0">
              <a:effectLst/>
            </a:endParaRPr>
          </a:p>
        </p:txBody>
      </p:sp>
      <p:sp>
        <p:nvSpPr>
          <p:cNvPr id="3" name="Объект 2"/>
          <p:cNvSpPr>
            <a:spLocks noGrp="1"/>
          </p:cNvSpPr>
          <p:nvPr>
            <p:ph sz="quarter" idx="13"/>
          </p:nvPr>
        </p:nvSpPr>
        <p:spPr>
          <a:xfrm>
            <a:off x="685800" y="1143000"/>
            <a:ext cx="7924800" cy="4617720"/>
          </a:xfrm>
        </p:spPr>
        <p:txBody>
          <a:bodyPr/>
          <a:lstStyle/>
          <a:p>
            <a:pPr marL="4572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Дорожный </a:t>
            </a:r>
            <a:r>
              <a:rPr lang="ru-RU" sz="1400" dirty="0">
                <a:latin typeface="Times New Roman" panose="02020603050405020304" pitchFamily="18" charset="0"/>
                <a:cs typeface="Times New Roman" panose="02020603050405020304" pitchFamily="18" charset="0"/>
              </a:rPr>
              <a:t>фонд - 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p:txBody>
      </p:sp>
      <p:sp>
        <p:nvSpPr>
          <p:cNvPr id="4" name="Стрелка вниз 3"/>
          <p:cNvSpPr/>
          <p:nvPr/>
        </p:nvSpPr>
        <p:spPr>
          <a:xfrm>
            <a:off x="1790700" y="2257425"/>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0530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83895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914400" y="2657474"/>
            <a:ext cx="2057400"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0000"/>
                </a:solidFill>
                <a:latin typeface="Times New Roman"/>
              </a:rPr>
              <a:t>Федеральный дорожный фонд</a:t>
            </a:r>
            <a:endParaRPr lang="ru-RU" sz="1400" dirty="0"/>
          </a:p>
        </p:txBody>
      </p:sp>
      <p:sp>
        <p:nvSpPr>
          <p:cNvPr id="8" name="Овал 7"/>
          <p:cNvSpPr/>
          <p:nvPr/>
        </p:nvSpPr>
        <p:spPr>
          <a:xfrm>
            <a:off x="3505201" y="2657474"/>
            <a:ext cx="1897742"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фонды субъектов РФ</a:t>
            </a:r>
            <a:endParaRPr lang="ru-RU" sz="1400" dirty="0"/>
          </a:p>
        </p:txBody>
      </p:sp>
      <p:sp>
        <p:nvSpPr>
          <p:cNvPr id="9" name="Овал 8"/>
          <p:cNvSpPr/>
          <p:nvPr/>
        </p:nvSpPr>
        <p:spPr>
          <a:xfrm>
            <a:off x="6096000" y="2638425"/>
            <a:ext cx="1981200" cy="94297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a:t>
            </a:r>
            <a:r>
              <a:rPr lang="ru-RU" sz="1400" dirty="0">
                <a:solidFill>
                  <a:srgbClr val="000000"/>
                </a:solidFill>
                <a:latin typeface="Times New Roman"/>
              </a:rPr>
              <a:t>фонды субъектов </a:t>
            </a:r>
            <a:r>
              <a:rPr lang="ru-RU" sz="1400" dirty="0" smtClean="0">
                <a:solidFill>
                  <a:srgbClr val="000000"/>
                </a:solidFill>
                <a:latin typeface="Times New Roman"/>
              </a:rPr>
              <a:t>РФ</a:t>
            </a:r>
            <a:endParaRPr lang="ru-RU" sz="1400" dirty="0"/>
          </a:p>
        </p:txBody>
      </p:sp>
      <p:pic>
        <p:nvPicPr>
          <p:cNvPr id="7170" name="Picture 2" descr="C:\Users\User\Desktop\1\8b500fc104ad8a637db1e4ce179f9a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25" y="4038600"/>
            <a:ext cx="2988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1613290177_69-p-sinii-fon-doroga-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319" y="4038600"/>
            <a:ext cx="290750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Desktop\1\png-transparent-occupational-safety-and-health-administration-ohsas-18001-construction-site-safety-polarizer-driver-s-mirror-orange-medical-care-c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875" y="4038600"/>
            <a:ext cx="26003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0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8" y="304800"/>
            <a:ext cx="8473281" cy="838200"/>
          </a:xfrm>
        </p:spPr>
        <p:txBody>
          <a:bodyPr>
            <a:noAutofit/>
          </a:bodyPr>
          <a:lstStyle/>
          <a:p>
            <a:pPr marL="0" indent="0" algn="ctr">
              <a:buNone/>
            </a:pPr>
            <a:r>
              <a:rPr lang="ru-RU" sz="2200" b="1" dirty="0" smtClean="0">
                <a:solidFill>
                  <a:schemeClr val="tx1"/>
                </a:solidFill>
                <a:effectLst/>
                <a:latin typeface="Times New Roman" panose="02020603050405020304" pitchFamily="18" charset="0"/>
                <a:cs typeface="Times New Roman" panose="02020603050405020304" pitchFamily="18" charset="0"/>
              </a:rPr>
              <a:t>Основные характеристики муниципального образования «Муниципальный округ </a:t>
            </a:r>
            <a:r>
              <a:rPr lang="ru-RU" sz="22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effectLst/>
                <a:latin typeface="Times New Roman" panose="02020603050405020304" pitchFamily="18" charset="0"/>
                <a:cs typeface="Times New Roman" panose="02020603050405020304" pitchFamily="18" charset="0"/>
              </a:rPr>
              <a:t> район </a:t>
            </a:r>
            <a:br>
              <a:rPr lang="ru-RU" sz="2200" b="1" dirty="0" smtClean="0">
                <a:solidFill>
                  <a:schemeClr val="tx1"/>
                </a:solidFill>
                <a:effectLst/>
                <a:latin typeface="Times New Roman" panose="02020603050405020304" pitchFamily="18" charset="0"/>
                <a:cs typeface="Times New Roman" panose="02020603050405020304" pitchFamily="18" charset="0"/>
              </a:rPr>
            </a:br>
            <a:r>
              <a:rPr lang="ru-RU" sz="2200" b="1" dirty="0" smtClean="0">
                <a:solidFill>
                  <a:schemeClr val="tx1"/>
                </a:solidFill>
                <a:effectLst/>
                <a:latin typeface="Times New Roman" panose="02020603050405020304" pitchFamily="18" charset="0"/>
                <a:cs typeface="Times New Roman" panose="02020603050405020304" pitchFamily="18" charset="0"/>
              </a:rPr>
              <a:t>Удмуртской </a:t>
            </a:r>
            <a:r>
              <a:rPr lang="ru-RU" sz="2200" dirty="0">
                <a:solidFill>
                  <a:schemeClr val="tx1"/>
                </a:solidFill>
                <a:effectLst/>
                <a:latin typeface="Times New Roman" panose="02020603050405020304" pitchFamily="18" charset="0"/>
                <a:cs typeface="Times New Roman" panose="02020603050405020304" pitchFamily="18" charset="0"/>
              </a:rPr>
              <a:t>Р</a:t>
            </a:r>
            <a:r>
              <a:rPr lang="ru-RU" sz="2200" b="1" dirty="0" smtClean="0">
                <a:solidFill>
                  <a:schemeClr val="tx1"/>
                </a:solidFill>
                <a:effectLst/>
                <a:latin typeface="Times New Roman" panose="02020603050405020304" pitchFamily="18" charset="0"/>
                <a:cs typeface="Times New Roman" panose="02020603050405020304" pitchFamily="18" charset="0"/>
              </a:rPr>
              <a:t>еспублики»</a:t>
            </a:r>
            <a:endParaRPr lang="ru-RU" sz="2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1447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01.01.2022 г. 32 840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pic>
        <p:nvPicPr>
          <p:cNvPr id="10242" name="Picture 2" descr="C:\Users\User\Desktop\1\karta_malopurginskogo_raio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809999" cy="2980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marL="0" indent="0" algn="ctr">
              <a:buNone/>
            </a:pPr>
            <a:r>
              <a:rPr lang="ru-RU" sz="2400" b="1" dirty="0">
                <a:solidFill>
                  <a:schemeClr val="tx1"/>
                </a:solidFill>
                <a:effectLst/>
                <a:latin typeface="Times New Roman" pitchFamily="18" charset="0"/>
                <a:cs typeface="Times New Roman" pitchFamily="18" charset="0"/>
              </a:rPr>
              <a:t>Р</a:t>
            </a:r>
            <a:r>
              <a:rPr lang="ru-RU" sz="2400" b="1" dirty="0" smtClean="0">
                <a:solidFill>
                  <a:schemeClr val="tx1"/>
                </a:solidFill>
                <a:effectLst/>
                <a:latin typeface="Times New Roman" pitchFamily="18" charset="0"/>
                <a:cs typeface="Times New Roman" pitchFamily="18" charset="0"/>
              </a:rPr>
              <a:t>асходы дорожного фонда 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- 202</a:t>
            </a:r>
            <a:r>
              <a:rPr lang="ru-RU" sz="2400" dirty="0">
                <a:solidFill>
                  <a:schemeClr val="tx1"/>
                </a:solidFill>
                <a:effectLst/>
                <a:latin typeface="Times New Roman" pitchFamily="18" charset="0"/>
                <a:cs typeface="Times New Roman" pitchFamily="18" charset="0"/>
              </a:rPr>
              <a:t>5</a:t>
            </a:r>
            <a:r>
              <a:rPr lang="ru-RU" sz="2400" b="1" dirty="0" smtClean="0">
                <a:solidFill>
                  <a:schemeClr val="tx1"/>
                </a:solidFill>
                <a:effectLst/>
                <a:latin typeface="Times New Roman" pitchFamily="18" charset="0"/>
                <a:cs typeface="Times New Roman" pitchFamily="18" charset="0"/>
              </a:rPr>
              <a:t> годах</a:t>
            </a:r>
            <a:endParaRPr lang="ru-RU" sz="2400"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304800" y="914400"/>
            <a:ext cx="8686800" cy="58674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a:t>
            </a:r>
          </a:p>
          <a:p>
            <a:pPr algn="ctr"/>
            <a:r>
              <a:rPr lang="ru-RU" sz="2000" b="1" u="sng" dirty="0">
                <a:solidFill>
                  <a:schemeClr val="tx1"/>
                </a:solidFill>
                <a:latin typeface="Times New Roman" pitchFamily="18" charset="0"/>
                <a:cs typeface="Times New Roman" pitchFamily="18" charset="0"/>
              </a:rPr>
              <a:t>37 387,4 тыс. рублей в 2023 году</a:t>
            </a:r>
          </a:p>
          <a:p>
            <a:pPr algn="ctr"/>
            <a:r>
              <a:rPr lang="en-US" sz="2000" b="1" u="sng" dirty="0">
                <a:solidFill>
                  <a:schemeClr val="tx1"/>
                </a:solidFill>
                <a:latin typeface="Times New Roman" pitchFamily="18" charset="0"/>
                <a:cs typeface="Times New Roman" pitchFamily="18" charset="0"/>
              </a:rPr>
              <a:t> </a:t>
            </a:r>
            <a:r>
              <a:rPr lang="ru-RU" sz="2000" b="1" u="sng" dirty="0">
                <a:solidFill>
                  <a:schemeClr val="tx1"/>
                </a:solidFill>
                <a:latin typeface="Times New Roman" pitchFamily="18" charset="0"/>
                <a:cs typeface="Times New Roman" pitchFamily="18" charset="0"/>
              </a:rPr>
              <a:t>65 304,6 тыс. рублей в 2024 году</a:t>
            </a:r>
          </a:p>
          <a:p>
            <a:pPr algn="ctr"/>
            <a:r>
              <a:rPr lang="ru-RU" sz="2000" b="1" u="sng" dirty="0">
                <a:solidFill>
                  <a:schemeClr val="tx1"/>
                </a:solidFill>
                <a:latin typeface="Times New Roman" pitchFamily="18" charset="0"/>
                <a:cs typeface="Times New Roman" pitchFamily="18" charset="0"/>
              </a:rPr>
              <a:t>66 834,2 тыс. рублей в 2025 </a:t>
            </a:r>
            <a:r>
              <a:rPr lang="ru-RU" sz="2000" b="1" u="sng" dirty="0" smtClean="0">
                <a:solidFill>
                  <a:schemeClr val="tx1"/>
                </a:solidFill>
                <a:latin typeface="Times New Roman" pitchFamily="18" charset="0"/>
                <a:cs typeface="Times New Roman" pitchFamily="18" charset="0"/>
              </a:rPr>
              <a:t>году</a:t>
            </a:r>
          </a:p>
          <a:p>
            <a:pPr marL="45720" indent="0" algn="ctr">
              <a:buNone/>
            </a:pPr>
            <a:r>
              <a:rPr lang="ru-RU" sz="1800" dirty="0" smtClean="0">
                <a:solidFill>
                  <a:schemeClr val="tx1"/>
                </a:solidFill>
                <a:latin typeface="Times New Roman" pitchFamily="18" charset="0"/>
                <a:cs typeface="Times New Roman" pitchFamily="18" charset="0"/>
              </a:rPr>
              <a:t>(Формируется за счет доходов от поступления акцизов на нефтепродукты и межбюджетных субсидий из бюджета УР).</a:t>
            </a:r>
          </a:p>
          <a:p>
            <a:pPr marL="0" indent="747713" algn="ctr">
              <a:buNone/>
            </a:pPr>
            <a:endParaRPr lang="ru-RU" sz="1800" dirty="0" smtClean="0">
              <a:solidFill>
                <a:schemeClr val="tx1"/>
              </a:solidFill>
              <a:latin typeface="Times New Roman" pitchFamily="18" charset="0"/>
              <a:cs typeface="Times New Roman" pitchFamily="18" charset="0"/>
            </a:endParaRPr>
          </a:p>
          <a:p>
            <a:pPr marL="0" indent="747713" algn="ctr">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3505200"/>
            <a:ext cx="8229600" cy="27432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dirty="0" smtClean="0">
              <a:solidFill>
                <a:schemeClr val="tx1"/>
              </a:solidFill>
              <a:latin typeface="Times New Roman" pitchFamily="18" charset="0"/>
              <a:cs typeface="Times New Roman" pitchFamily="18" charset="0"/>
            </a:endParaRPr>
          </a:p>
          <a:p>
            <a:r>
              <a:rPr lang="ru-RU" sz="1400" dirty="0" smtClean="0">
                <a:solidFill>
                  <a:schemeClr val="tx1"/>
                </a:solidFill>
                <a:latin typeface="Times New Roman" pitchFamily="18" charset="0"/>
                <a:cs typeface="Times New Roman" pitchFamily="18" charset="0"/>
              </a:rPr>
              <a:t>-проектирование, проведение государственной экспертизы  проектно-сметной  документации, строительство, реконструкцию, капитальный ремонт, ремонт и содержание  автомобильных дорог местного значения;</a:t>
            </a:r>
          </a:p>
          <a:p>
            <a:r>
              <a:rPr lang="ru-RU" sz="1400" dirty="0" smtClean="0">
                <a:solidFill>
                  <a:schemeClr val="tx1"/>
                </a:solidFill>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r>
              <a:rPr lang="ru-RU" sz="1400" dirty="0" smtClean="0">
                <a:solidFill>
                  <a:schemeClr val="tx1"/>
                </a:solidFill>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r>
              <a:rPr lang="ru-RU" sz="1400" dirty="0" smtClean="0">
                <a:solidFill>
                  <a:schemeClr val="tx1"/>
                </a:solidFill>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endParaRPr lang="ru-RU" dirty="0"/>
          </a:p>
        </p:txBody>
      </p:sp>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28600"/>
            <a:ext cx="8686800" cy="685799"/>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latin typeface="Times New Roman" pitchFamily="18" charset="0"/>
                <a:cs typeface="Times New Roman" pitchFamily="18" charset="0"/>
              </a:rPr>
              <a:t> </a:t>
            </a:r>
            <a:r>
              <a:rPr lang="ru-RU" sz="2000" b="1" dirty="0" smtClean="0">
                <a:solidFill>
                  <a:schemeClr val="tx1"/>
                </a:solidFill>
                <a:effectLst/>
                <a:latin typeface="Times New Roman" pitchFamily="18" charset="0"/>
                <a:cs typeface="Times New Roman" pitchFamily="18" charset="0"/>
              </a:rPr>
              <a:t>Расходы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 на реализацию муниципальных программ</a:t>
            </a:r>
            <a:endParaRPr lang="ru-RU" sz="20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706220438"/>
              </p:ext>
            </p:extLst>
          </p:nvPr>
        </p:nvGraphicFramePr>
        <p:xfrm>
          <a:off x="228600" y="1447800"/>
          <a:ext cx="8686798" cy="4943310"/>
        </p:xfrm>
        <a:graphic>
          <a:graphicData uri="http://schemas.openxmlformats.org/drawingml/2006/table">
            <a:tbl>
              <a:tblPr firstRow="1" bandRow="1">
                <a:tableStyleId>{93296810-A885-4BE3-A3E7-6D5BEEA58F35}</a:tableStyleId>
              </a:tblPr>
              <a:tblGrid>
                <a:gridCol w="1295400"/>
                <a:gridCol w="5562600"/>
                <a:gridCol w="1828798"/>
              </a:tblGrid>
              <a:tr h="450001">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a:t>
                      </a:r>
                    </a:p>
                    <a:p>
                      <a:pPr algn="ctr"/>
                      <a:r>
                        <a:rPr lang="ru-RU" sz="1300" b="1" dirty="0" smtClean="0">
                          <a:solidFill>
                            <a:schemeClr val="tx1"/>
                          </a:solidFill>
                          <a:latin typeface="Times New Roman" pitchFamily="18" charset="0"/>
                          <a:cs typeface="Times New Roman" pitchFamily="18" charset="0"/>
                        </a:rPr>
                        <a:t>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Сумма (тыс.</a:t>
                      </a:r>
                      <a:r>
                        <a:rPr lang="ru-RU" sz="1300" baseline="0" dirty="0" smtClean="0">
                          <a:solidFill>
                            <a:schemeClr val="tx1"/>
                          </a:solidFill>
                          <a:latin typeface="Times New Roman" panose="02020603050405020304" pitchFamily="18" charset="0"/>
                          <a:cs typeface="Times New Roman" panose="02020603050405020304" pitchFamily="18" charset="0"/>
                        </a:rPr>
                        <a:t> руб.)</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65760">
                <a:tc>
                  <a:txBody>
                    <a:bodyPr/>
                    <a:lstStyle/>
                    <a:p>
                      <a:endParaRPr lang="ru-RU"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Всего</a:t>
                      </a:r>
                      <a:r>
                        <a:rPr lang="ru-RU" sz="1300"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1 082 969,8</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ru-RU" sz="1300" b="1" dirty="0" smtClean="0">
                          <a:latin typeface="Times New Roman" panose="02020603050405020304" pitchFamily="18" charset="0"/>
                          <a:cs typeface="Times New Roman" panose="02020603050405020304" pitchFamily="18" charset="0"/>
                        </a:rPr>
                        <a:t>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696 058,8</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300" b="1" dirty="0" smtClean="0">
                          <a:latin typeface="Times New Roman" panose="02020603050405020304" pitchFamily="18" charset="0"/>
                          <a:cs typeface="Times New Roman" panose="02020603050405020304" pitchFamily="18" charset="0"/>
                        </a:rPr>
                        <a:t>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5 610,1</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542">
                <a:tc>
                  <a:txBody>
                    <a:bodyPr/>
                    <a:lstStyle/>
                    <a:p>
                      <a:pPr algn="ctr"/>
                      <a:r>
                        <a:rPr lang="ru-RU" sz="1300" b="1" dirty="0" smtClean="0">
                          <a:latin typeface="Times New Roman" panose="02020603050405020304" pitchFamily="18" charset="0"/>
                          <a:cs typeface="Times New Roman" panose="02020603050405020304" pitchFamily="18" charset="0"/>
                        </a:rPr>
                        <a:t>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300" u="none" strike="noStrike" dirty="0" err="1" smtClean="0">
                          <a:effectLst/>
                          <a:latin typeface="Times New Roman" panose="02020603050405020304" pitchFamily="18" charset="0"/>
                          <a:cs typeface="Times New Roman" panose="02020603050405020304" pitchFamily="18" charset="0"/>
                        </a:rPr>
                        <a:t>Малопургинском</a:t>
                      </a:r>
                      <a:r>
                        <a:rPr lang="ru-RU" sz="13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89 728,8</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300" b="1" dirty="0" smtClean="0">
                          <a:latin typeface="Times New Roman" panose="02020603050405020304" pitchFamily="18" charset="0"/>
                          <a:cs typeface="Times New Roman" panose="02020603050405020304" pitchFamily="18" charset="0"/>
                        </a:rPr>
                        <a:t>4</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9 596,2</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300" b="1" dirty="0" smtClean="0">
                          <a:latin typeface="Times New Roman" panose="02020603050405020304" pitchFamily="18" charset="0"/>
                          <a:cs typeface="Times New Roman" panose="02020603050405020304" pitchFamily="18" charset="0"/>
                        </a:rPr>
                        <a:t>5</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3 724,0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300" b="1" dirty="0" smtClean="0">
                          <a:latin typeface="Times New Roman" panose="02020603050405020304" pitchFamily="18" charset="0"/>
                          <a:cs typeface="Times New Roman" panose="02020603050405020304" pitchFamily="18" charset="0"/>
                        </a:rPr>
                        <a:t>6</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12 116,1</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61">
                <a:tc>
                  <a:txBody>
                    <a:bodyPr/>
                    <a:lstStyle/>
                    <a:p>
                      <a:pPr algn="ctr"/>
                      <a:r>
                        <a:rPr lang="ru-RU" sz="1300" b="1" dirty="0" smtClean="0">
                          <a:latin typeface="Times New Roman" panose="02020603050405020304" pitchFamily="18" charset="0"/>
                          <a:cs typeface="Times New Roman" panose="02020603050405020304" pitchFamily="18" charset="0"/>
                        </a:rPr>
                        <a:t>7</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3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126 823,2</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194" y="241300"/>
            <a:ext cx="8473281" cy="990600"/>
          </a:xfrm>
          <a:noFill/>
          <a:scene3d>
            <a:camera prst="orthographicFront"/>
            <a:lightRig rig="threePt" dir="t"/>
          </a:scene3d>
          <a:sp3d>
            <a:bevelT/>
          </a:sp3d>
        </p:spPr>
        <p:txBody>
          <a:bodyPr>
            <a:noAutofit/>
          </a:bodyPr>
          <a:lstStyle/>
          <a:p>
            <a:pPr marL="0" indent="0" algn="ctr">
              <a:buNone/>
            </a:pPr>
            <a:r>
              <a:rPr lang="ru-RU" sz="2000" b="1" dirty="0">
                <a:solidFill>
                  <a:schemeClr val="tx1"/>
                </a:solidFill>
                <a:effectLst/>
                <a:latin typeface="Times New Roman" pitchFamily="18" charset="0"/>
                <a:cs typeface="Times New Roman" pitchFamily="18" charset="0"/>
              </a:rPr>
              <a:t>Расходы муниципального образования </a:t>
            </a:r>
            <a:r>
              <a:rPr lang="ru-RU" sz="2000" b="1" dirty="0" smtClean="0">
                <a:solidFill>
                  <a:schemeClr val="tx1"/>
                </a:solidFill>
                <a:effectLst/>
                <a:latin typeface="Times New Roman" pitchFamily="18" charset="0"/>
                <a:cs typeface="Times New Roman" pitchFamily="18" charset="0"/>
              </a:rPr>
              <a:t>«Муниципальный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  </a:t>
            </a:r>
            <a:r>
              <a:rPr lang="ru-RU" sz="2000" b="1" dirty="0">
                <a:solidFill>
                  <a:schemeClr val="tx1"/>
                </a:solidFill>
                <a:effectLst/>
                <a:latin typeface="Times New Roman" pitchFamily="18" charset="0"/>
                <a:cs typeface="Times New Roman" pitchFamily="18" charset="0"/>
              </a:rPr>
              <a:t>в </a:t>
            </a:r>
            <a:r>
              <a:rPr lang="ru-RU" sz="2000" b="1" dirty="0" smtClean="0">
                <a:solidFill>
                  <a:schemeClr val="tx1"/>
                </a:solidFill>
                <a:effectLst/>
                <a:latin typeface="Times New Roman" pitchFamily="18" charset="0"/>
                <a:cs typeface="Times New Roman" pitchFamily="18" charset="0"/>
              </a:rPr>
              <a:t>202</a:t>
            </a:r>
            <a:r>
              <a:rPr lang="ru-RU" sz="2000" dirty="0" smtClean="0">
                <a:solidFill>
                  <a:schemeClr val="tx1"/>
                </a:solidFill>
                <a:effectLst/>
                <a:latin typeface="Times New Roman" pitchFamily="18" charset="0"/>
                <a:cs typeface="Times New Roman" pitchFamily="18" charset="0"/>
              </a:rPr>
              <a:t>3 </a:t>
            </a:r>
            <a:r>
              <a:rPr lang="ru-RU" sz="2000" b="1" dirty="0" smtClean="0">
                <a:solidFill>
                  <a:schemeClr val="tx1"/>
                </a:solidFill>
                <a:effectLst/>
                <a:latin typeface="Times New Roman" pitchFamily="18" charset="0"/>
                <a:cs typeface="Times New Roman" pitchFamily="18" charset="0"/>
              </a:rPr>
              <a:t> </a:t>
            </a:r>
            <a:r>
              <a:rPr lang="ru-RU" sz="2000" b="1" dirty="0">
                <a:solidFill>
                  <a:schemeClr val="tx1"/>
                </a:solidFill>
                <a:effectLst/>
                <a:latin typeface="Times New Roman" pitchFamily="18" charset="0"/>
                <a:cs typeface="Times New Roman" pitchFamily="18" charset="0"/>
              </a:rPr>
              <a:t>году на реализацию муниципальных программ </a:t>
            </a:r>
            <a:r>
              <a:rPr lang="ru-RU" sz="2000" b="1" dirty="0" smtClean="0">
                <a:solidFill>
                  <a:schemeClr val="tx1"/>
                </a:solidFill>
                <a:effectLst/>
                <a:latin typeface="Times New Roman" pitchFamily="18" charset="0"/>
                <a:cs typeface="Times New Roman" pitchFamily="18" charset="0"/>
              </a:rPr>
              <a:t>(продолжение) </a:t>
            </a:r>
            <a:endParaRPr lang="ru-RU" sz="2000" dirty="0">
              <a:solidFill>
                <a:schemeClr val="tx1"/>
              </a:solidFill>
              <a:effectLst/>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000768148"/>
              </p:ext>
            </p:extLst>
          </p:nvPr>
        </p:nvGraphicFramePr>
        <p:xfrm>
          <a:off x="152400" y="1295401"/>
          <a:ext cx="8610600" cy="5344081"/>
        </p:xfrm>
        <a:graphic>
          <a:graphicData uri="http://schemas.openxmlformats.org/drawingml/2006/table">
            <a:tbl>
              <a:tblPr firstRow="1" bandRow="1">
                <a:tableStyleId>{93296810-A885-4BE3-A3E7-6D5BEEA58F35}</a:tableStyleId>
              </a:tblPr>
              <a:tblGrid>
                <a:gridCol w="1284037"/>
                <a:gridCol w="5573963"/>
                <a:gridCol w="1752600"/>
              </a:tblGrid>
              <a:tr h="491672">
                <a:tc>
                  <a:txBody>
                    <a:bodyPr/>
                    <a:lstStyle/>
                    <a:p>
                      <a:pPr algn="ctr"/>
                      <a:r>
                        <a:rPr lang="ru-RU" sz="1300" dirty="0" smtClean="0">
                          <a:solidFill>
                            <a:schemeClr val="tx1"/>
                          </a:solidFill>
                          <a:latin typeface="Times New Roman" pitchFamily="18" charset="0"/>
                          <a:cs typeface="Times New Roman" pitchFamily="18" charset="0"/>
                        </a:rPr>
                        <a:t>№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Наименование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Сумма (тыс. руб.)</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52113">
                <a:tc>
                  <a:txBody>
                    <a:bodyPr/>
                    <a:lstStyle/>
                    <a:p>
                      <a:pPr algn="ctr"/>
                      <a:r>
                        <a:rPr lang="ru-RU" sz="1300" dirty="0" smtClean="0">
                          <a:latin typeface="Times New Roman" pitchFamily="18" charset="0"/>
                          <a:cs typeface="Times New Roman" pitchFamily="18" charset="0"/>
                        </a:rPr>
                        <a:t>8</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itchFamily="18" charset="0"/>
                          <a:cs typeface="Times New Roman" pitchFamily="18" charset="0"/>
                        </a:rPr>
                        <a:t>125</a:t>
                      </a:r>
                      <a:r>
                        <a:rPr lang="ru-RU" sz="1300" dirty="0" smtClean="0">
                          <a:latin typeface="Times New Roman" pitchFamily="18" charset="0"/>
                          <a:cs typeface="Times New Roman" pitchFamily="18" charset="0"/>
                        </a:rPr>
                        <a:t>,0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77">
                <a:tc>
                  <a:txBody>
                    <a:bodyPr/>
                    <a:lstStyle/>
                    <a:p>
                      <a:pPr algn="ctr"/>
                      <a:r>
                        <a:rPr lang="ru-RU" sz="1300" dirty="0" smtClean="0">
                          <a:latin typeface="Times New Roman" pitchFamily="18" charset="0"/>
                          <a:cs typeface="Times New Roman" pitchFamily="18" charset="0"/>
                        </a:rPr>
                        <a:t>9</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Муниципальное</a:t>
                      </a:r>
                      <a:r>
                        <a:rPr lang="ru-RU" sz="1300" u="none" strike="noStrike" baseline="0" dirty="0" smtClean="0">
                          <a:effectLst/>
                          <a:latin typeface="Times New Roman" pitchFamily="18" charset="0"/>
                          <a:cs typeface="Times New Roman" pitchFamily="18" charset="0"/>
                        </a:rPr>
                        <a:t> управление</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itchFamily="18" charset="0"/>
                          <a:cs typeface="Times New Roman" pitchFamily="18" charset="0"/>
                        </a:rPr>
                        <a:t>137 145,7</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566">
                <a:tc>
                  <a:txBody>
                    <a:bodyPr/>
                    <a:lstStyle/>
                    <a:p>
                      <a:pPr algn="ctr"/>
                      <a:r>
                        <a:rPr lang="ru-RU" sz="1300" b="0" dirty="0" smtClean="0">
                          <a:latin typeface="Times New Roman" pitchFamily="18" charset="0"/>
                          <a:cs typeface="Times New Roman" pitchFamily="18" charset="0"/>
                        </a:rPr>
                        <a:t>10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Охрана окружающей среды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653,0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570">
                <a:tc>
                  <a:txBody>
                    <a:bodyPr/>
                    <a:lstStyle/>
                    <a:p>
                      <a:pPr algn="ctr"/>
                      <a:r>
                        <a:rPr lang="ru-RU" sz="1300" dirty="0" smtClean="0">
                          <a:latin typeface="Times New Roman" pitchFamily="18" charset="0"/>
                          <a:cs typeface="Times New Roman" pitchFamily="18" charset="0"/>
                        </a:rPr>
                        <a:t>11</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правонарушений и безнадзорности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itchFamily="18" charset="0"/>
                          <a:cs typeface="Times New Roman" pitchFamily="18" charset="0"/>
                        </a:rPr>
                        <a:t>371,0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27">
                <a:tc>
                  <a:txBody>
                    <a:bodyPr/>
                    <a:lstStyle/>
                    <a:p>
                      <a:pPr algn="ctr"/>
                      <a:r>
                        <a:rPr lang="ru-RU" sz="1300" dirty="0" smtClean="0">
                          <a:latin typeface="Times New Roman" pitchFamily="18" charset="0"/>
                          <a:cs typeface="Times New Roman" pitchFamily="18" charset="0"/>
                        </a:rPr>
                        <a:t>12</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Противодействие коррупции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itchFamily="18" charset="0"/>
                          <a:cs typeface="Times New Roman" pitchFamily="18" charset="0"/>
                        </a:rPr>
                        <a:t>10,0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923">
                <a:tc>
                  <a:txBody>
                    <a:bodyPr/>
                    <a:lstStyle/>
                    <a:p>
                      <a:pPr algn="ctr"/>
                      <a:r>
                        <a:rPr lang="ru-RU" sz="1300" dirty="0" smtClean="0">
                          <a:latin typeface="Times New Roman" pitchFamily="18" charset="0"/>
                          <a:cs typeface="Times New Roman" pitchFamily="18" charset="0"/>
                        </a:rPr>
                        <a:t>13</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Комплексные меры противодействия злоупотреблению наркотиками и их незаконному обороту в </a:t>
                      </a:r>
                      <a:r>
                        <a:rPr lang="ru-RU" sz="1300" u="none" strike="noStrike" dirty="0" err="1" smtClean="0">
                          <a:effectLst/>
                          <a:latin typeface="Times New Roman" pitchFamily="18" charset="0"/>
                          <a:cs typeface="Times New Roman" pitchFamily="18" charset="0"/>
                        </a:rPr>
                        <a:t>Малопургинском</a:t>
                      </a:r>
                      <a:r>
                        <a:rPr lang="ru-RU" sz="1300" u="none" strike="noStrike" dirty="0" smtClean="0">
                          <a:effectLst/>
                          <a:latin typeface="Times New Roman" pitchFamily="18" charset="0"/>
                          <a:cs typeface="Times New Roman"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itchFamily="18" charset="0"/>
                          <a:cs typeface="Times New Roman" pitchFamily="18" charset="0"/>
                        </a:rPr>
                        <a:t>85,0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dirty="0" smtClean="0">
                          <a:latin typeface="Times New Roman" pitchFamily="18" charset="0"/>
                          <a:cs typeface="Times New Roman" pitchFamily="18" charset="0"/>
                        </a:rPr>
                        <a:t>14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природно-очаговых инфекций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2021 - 2030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itchFamily="18" charset="0"/>
                          <a:cs typeface="Times New Roman" pitchFamily="18" charset="0"/>
                        </a:rPr>
                        <a:t>50,0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b="0" dirty="0" smtClean="0">
                          <a:latin typeface="Times New Roman" pitchFamily="18" charset="0"/>
                          <a:cs typeface="Times New Roman" pitchFamily="18" charset="0"/>
                        </a:rPr>
                        <a:t>15</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Формирование комфортной городской среды на территории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2022-2024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872,9</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381000"/>
            <a:ext cx="6512511" cy="1143000"/>
          </a:xfrm>
        </p:spPr>
        <p:txBody>
          <a:bodyPr/>
          <a:lstStyle/>
          <a:p>
            <a:pPr marL="0" indent="0" algn="ctr">
              <a:buNone/>
            </a:pPr>
            <a:r>
              <a:rPr lang="ru-RU" sz="3600" dirty="0">
                <a:solidFill>
                  <a:schemeClr val="tx1"/>
                </a:solidFill>
                <a:effectLst/>
                <a:latin typeface="Times New Roman" pitchFamily="18" charset="0"/>
              </a:rPr>
              <a:t>Что такое бюджет?</a:t>
            </a:r>
            <a:r>
              <a:rPr lang="ru-RU" sz="3600" dirty="0">
                <a:effectLst/>
              </a:rPr>
              <a:t/>
            </a:r>
            <a:br>
              <a:rPr lang="ru-RU" sz="3600" dirty="0">
                <a:effectLst/>
              </a:rPr>
            </a:br>
            <a:endParaRPr lang="ru-RU" sz="3600" dirty="0">
              <a:effectLst/>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91000" y="3733800"/>
            <a:ext cx="4800599" cy="3048344"/>
          </a:xfrm>
        </p:spPr>
      </p:pic>
      <p:sp>
        <p:nvSpPr>
          <p:cNvPr id="5" name="Прямоугольник 4"/>
          <p:cNvSpPr/>
          <p:nvPr/>
        </p:nvSpPr>
        <p:spPr>
          <a:xfrm>
            <a:off x="381000" y="1371600"/>
            <a:ext cx="8153400" cy="2862322"/>
          </a:xfrm>
          <a:prstGeom prst="rect">
            <a:avLst/>
          </a:prstGeom>
        </p:spPr>
        <p:txBody>
          <a:bodyPr wrap="square">
            <a:spAutoFit/>
          </a:bodyPr>
          <a:lstStyle/>
          <a:p>
            <a:r>
              <a:rPr lang="ru-RU" sz="3000" b="1" u="sng" dirty="0">
                <a:solidFill>
                  <a:schemeClr val="accent3">
                    <a:lumMod val="50000"/>
                  </a:schemeClr>
                </a:solidFill>
              </a:rPr>
              <a:t>Бюджет</a:t>
            </a:r>
            <a:r>
              <a:rPr lang="ru-RU" sz="3000" dirty="0">
                <a:solidFill>
                  <a:srgbClr val="FF0000"/>
                </a:solidFill>
              </a:rPr>
              <a:t> </a:t>
            </a:r>
            <a:r>
              <a:rPr lang="ru-RU" sz="3000" dirty="0"/>
              <a:t>— </a:t>
            </a:r>
            <a:r>
              <a:rPr lang="ru-RU" sz="3000" b="1" dirty="0"/>
              <a:t>(от </a:t>
            </a:r>
            <a:r>
              <a:rPr lang="ru-RU" sz="3000" b="1" dirty="0" err="1"/>
              <a:t>старонормандского</a:t>
            </a:r>
            <a:r>
              <a:rPr lang="ru-RU" sz="3000" b="1" dirty="0"/>
              <a:t> </a:t>
            </a:r>
            <a:r>
              <a:rPr lang="ru-RU" sz="3000" b="1" dirty="0" err="1"/>
              <a:t>bougette</a:t>
            </a:r>
            <a:r>
              <a:rPr lang="ru-RU" sz="3000" b="1" dirty="0"/>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a:t>
            </a:r>
            <a:r>
              <a:rPr lang="ru-RU" sz="3000" b="1" dirty="0" smtClean="0"/>
              <a:t>самоуправления.</a:t>
            </a:r>
            <a:endParaRPr lang="ru-RU" sz="3000" dirty="0"/>
          </a:p>
        </p:txBody>
      </p:sp>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69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57200" y="1371600"/>
            <a:ext cx="8458200" cy="5257800"/>
          </a:xfrm>
        </p:spPr>
        <p:txBody>
          <a:bodyPr>
            <a:normAutofit fontScale="92500" lnSpcReduction="1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231900"/>
            <a:ext cx="8686800" cy="5397500"/>
          </a:xfrm>
        </p:spPr>
        <p:txBody>
          <a:bodyPr>
            <a:normAutofit fontScale="85000" lnSpcReduction="20000"/>
          </a:bodyPr>
          <a:lstStyle/>
          <a:p>
            <a:pPr>
              <a:buClr>
                <a:srgbClr val="FF0000"/>
              </a:buClr>
            </a:pPr>
            <a:r>
              <a:rPr lang="ru-RU" sz="2000" b="1" u="sng" dirty="0">
                <a:solidFill>
                  <a:schemeClr val="accent1"/>
                </a:solidFill>
              </a:rPr>
              <a:t>Государственное (муниципальное) </a:t>
            </a:r>
            <a:r>
              <a:rPr lang="ru-RU" sz="2000" b="1" u="sng" dirty="0" smtClean="0">
                <a:solidFill>
                  <a:schemeClr val="accent1"/>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chemeClr val="accent1"/>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chemeClr val="accent1"/>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chemeClr val="accent1"/>
                </a:solidFill>
              </a:rPr>
              <a:t>Казенное учреждение </a:t>
            </a:r>
            <a:r>
              <a:rPr lang="ru-RU" sz="2000" dirty="0">
                <a:solidFill>
                  <a:schemeClr val="accent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marL="0" indent="0" algn="ctr">
              <a:buNone/>
            </a:pPr>
            <a:r>
              <a:rPr lang="ru-RU" sz="2600" b="1" dirty="0" smtClean="0">
                <a:solidFill>
                  <a:schemeClr val="tx1"/>
                </a:solidFill>
                <a:effectLst/>
                <a:latin typeface="Times New Roman" panose="02020603050405020304" pitchFamily="18" charset="0"/>
                <a:cs typeface="Times New Roman" panose="02020603050405020304" pitchFamily="18" charset="0"/>
              </a:rPr>
              <a:t>Бюджетный процесс</a:t>
            </a:r>
            <a:endParaRPr lang="ru-RU" sz="26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145807328"/>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chemeClr val="bg2">
                    <a:lumMod val="50000"/>
                  </a:schemeClr>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pic>
        <p:nvPicPr>
          <p:cNvPr id="5"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extLst>
              <p:ext uri="{D42A27DB-BD31-4B8C-83A1-F6EECF244321}">
                <p14:modId xmlns:p14="http://schemas.microsoft.com/office/powerpoint/2010/main" val="3499243663"/>
              </p:ext>
            </p:extLst>
          </p:nvPr>
        </p:nvGraphicFramePr>
        <p:xfrm>
          <a:off x="-76200" y="1828800"/>
          <a:ext cx="4648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lstStyle/>
          <a:p>
            <a:pPr marL="0" indent="0">
              <a:buNone/>
            </a:pPr>
            <a:r>
              <a:rPr lang="ru-RU" dirty="0" smtClean="0"/>
              <a:t> </a:t>
            </a:r>
            <a:endParaRPr lang="ru-RU" dirty="0"/>
          </a:p>
        </p:txBody>
      </p:sp>
      <p:sp>
        <p:nvSpPr>
          <p:cNvPr id="4" name="Скругленный прямоугольник 3"/>
          <p:cNvSpPr/>
          <p:nvPr/>
        </p:nvSpPr>
        <p:spPr>
          <a:xfrm>
            <a:off x="1143000" y="152400"/>
            <a:ext cx="7620000" cy="1457325"/>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anose="02020603050405020304" pitchFamily="18" charset="0"/>
              </a:rPr>
              <a:t>Основные направления бюджетной политики на 2023 год и на плановый период 2024 и 2025 годов</a:t>
            </a:r>
            <a:r>
              <a:rPr lang="ru-RU" sz="2400" dirty="0">
                <a:latin typeface="Times New Roman" pitchFamily="18" charset="0"/>
                <a:cs typeface="Times New Roman" panose="02020603050405020304" pitchFamily="18" charset="0"/>
              </a:rPr>
              <a:t/>
            </a:r>
            <a:br>
              <a:rPr lang="ru-RU" sz="2400" dirty="0">
                <a:latin typeface="Times New Roman" pitchFamily="18" charset="0"/>
                <a:cs typeface="Times New Roman" panose="02020603050405020304" pitchFamily="18" charset="0"/>
              </a:rPr>
            </a:br>
            <a:r>
              <a:rPr lang="ru-RU" dirty="0">
                <a:solidFill>
                  <a:schemeClr val="tx1"/>
                </a:solidFill>
                <a:latin typeface="Times New Roman" pitchFamily="18" charset="0"/>
                <a:cs typeface="Times New Roman" pitchFamily="18" charset="0"/>
              </a:rPr>
              <a:t>(установлены Постановлением Главы муниципального образования «Муниципальный округ </a:t>
            </a:r>
            <a:r>
              <a:rPr lang="ru-RU" dirty="0" err="1">
                <a:solidFill>
                  <a:schemeClr val="tx1"/>
                </a:solidFill>
                <a:latin typeface="Times New Roman" pitchFamily="18" charset="0"/>
                <a:cs typeface="Times New Roman" pitchFamily="18" charset="0"/>
              </a:rPr>
              <a:t>Малопургинский</a:t>
            </a:r>
            <a:r>
              <a:rPr lang="ru-RU" dirty="0">
                <a:solidFill>
                  <a:schemeClr val="tx1"/>
                </a:solidFill>
                <a:latin typeface="Times New Roman" pitchFamily="18" charset="0"/>
                <a:cs typeface="Times New Roman" pitchFamily="18" charset="0"/>
              </a:rPr>
              <a:t> район Удмуртской Республики» </a:t>
            </a:r>
            <a:endParaRPr lang="ru-RU"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от </a:t>
            </a:r>
            <a:r>
              <a:rPr lang="ru-RU" dirty="0">
                <a:solidFill>
                  <a:schemeClr val="tx1"/>
                </a:solidFill>
                <a:latin typeface="Times New Roman" pitchFamily="18" charset="0"/>
                <a:cs typeface="Times New Roman" pitchFamily="18" charset="0"/>
              </a:rPr>
              <a:t>24 октября 2022 года № 129)</a:t>
            </a:r>
            <a:endParaRPr lang="ru-RU"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2319060850"/>
              </p:ext>
            </p:extLst>
          </p:nvPr>
        </p:nvGraphicFramePr>
        <p:xfrm>
          <a:off x="4191000" y="1828800"/>
          <a:ext cx="51816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98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16057</TotalTime>
  <Words>5084</Words>
  <Application>Microsoft Office PowerPoint</Application>
  <PresentationFormat>Экран (4:3)</PresentationFormat>
  <Paragraphs>1160</Paragraphs>
  <Slides>42</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Воздушный поток</vt:lpstr>
      <vt:lpstr>Муниципальное образование  «Муниципальный округ Малопургинский район  Удмуртской Республики»</vt:lpstr>
      <vt:lpstr>Презентация PowerPoint</vt:lpstr>
      <vt:lpstr>Презентация PowerPoint</vt:lpstr>
      <vt:lpstr>Основные характеристики муниципального образования «Муниципальный округ Малопургинский район  Удмуртской Республики»</vt:lpstr>
      <vt:lpstr>Что такое бюджет? </vt:lpstr>
      <vt:lpstr>Азбука бюджета</vt:lpstr>
      <vt:lpstr>Азбука бюджета (продолжение)</vt:lpstr>
      <vt:lpstr>Бюджетный процесс</vt:lpstr>
      <vt:lpstr> </vt:lpstr>
      <vt:lpstr>Основные направления бюджетной политики на 2023 год и на плановый период 2024 и 2025 годов (продолжение)</vt:lpstr>
      <vt:lpstr>Основные направления бюджетной политики на 2023 год и на плановый период 2024 и 2025годов (продолжение)</vt:lpstr>
      <vt:lpstr>Основные направления бюджетной политики на 2023 год и на плановый период 2024 и 2025 годов (продолжение)</vt:lpstr>
      <vt:lpstr>Основные направления налоговой политики на 2023 год и на плановый период 2024 и 2025 годов (установлены Постановлением  Главы муниципального образования «Муниципальный округ Малопургинский район Удмуртской Республики»  от 24 октября 2022 года № 129) </vt:lpstr>
      <vt:lpstr>Основа формирования проекта бюджета</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Презентация PowerPoint</vt:lpstr>
      <vt:lpstr> </vt:lpstr>
      <vt:lpstr>Презентация PowerPoint</vt:lpstr>
      <vt:lpstr>Распределение налогов, уплачиваемых жителями Малопургинского района между бюджетами  бюджетной системы </vt:lpstr>
      <vt:lpstr>Основные характеристики проекта бюджета муниципального образования «Муниципальный округ Малопургинский район Удмуртской Республики» на 2023 год и на плановый период 2024 и 2025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2015-2025 годы                                                                                         тыс. рублей                                                                                                                                                                                            </vt:lpstr>
      <vt:lpstr>Структура доходов бюджета муниципального образования «Муниципальный округ Малопургинский район Удмуртской Республики»  на 2023-2025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2022 - 2025 годах</vt:lpstr>
      <vt:lpstr>Безвозмездные поступления  в бюджет муниципального образования «Муниципальный округ Малопургинский район Удмуртской Республики» в 2023-2025 годах</vt:lpstr>
      <vt:lpstr>Расходы бюджета</vt:lpstr>
      <vt:lpstr>Расходы бюджета муниципального образования «Муниципальный округ Малопургинский район Удмуртской Республики» в 2023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2023 год</vt:lpstr>
      <vt:lpstr>Расходы бюджета муниципального образования «Муниципальный округ Малопургинский район Удмуртской Республики» по разделам в 2022-2025 годах</vt:lpstr>
      <vt:lpstr>Структура расходов бюджета муниципального образования «Муниципальный округ Малопургинский район Удмуртской Республики» по разделам в 2022-2025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2023 году</vt:lpstr>
      <vt:lpstr>Основные направления расходов в области образования в 2023 году</vt:lpstr>
      <vt:lpstr>Основные направления расходов в области культуры  в 2023 году</vt:lpstr>
      <vt:lpstr>Основные направления расходов в области социальной политики в 2023 году</vt:lpstr>
      <vt:lpstr>Сведения о мерах социальной поддержки отдельных целевых групп в 2023 году</vt:lpstr>
      <vt:lpstr>Сведения о мерах социальной поддержки отдельных целевых групп в 2023 году (продолжение)</vt:lpstr>
      <vt:lpstr>Что такое дорожные фонды?</vt:lpstr>
      <vt:lpstr>Расходы дорожного фонда в 2023 - 2025 годах</vt:lpstr>
      <vt:lpstr> Расходы муниципального образования «Муниципальный округ Малопургинский  район Удмуртской Республики»  в 2023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2023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ovk1963@yandex.ru</cp:lastModifiedBy>
  <cp:revision>1497</cp:revision>
  <cp:lastPrinted>2022-11-16T09:44:56Z</cp:lastPrinted>
  <dcterms:created xsi:type="dcterms:W3CDTF">1601-01-01T00:00:00Z</dcterms:created>
  <dcterms:modified xsi:type="dcterms:W3CDTF">2023-04-17T04:44:46Z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