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embeddings/oleObject1.bin" ContentType="application/vnd.openxmlformats-officedocument.oleObject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notesMasterIdLst>
    <p:notesMasterId r:id="rId20"/>
  </p:notesMasterIdLst>
  <p:sldIdLst>
    <p:sldId id="256" r:id="rId2"/>
    <p:sldId id="321" r:id="rId3"/>
    <p:sldId id="322" r:id="rId4"/>
    <p:sldId id="323" r:id="rId5"/>
    <p:sldId id="324" r:id="rId6"/>
    <p:sldId id="325" r:id="rId7"/>
    <p:sldId id="299" r:id="rId8"/>
    <p:sldId id="326" r:id="rId9"/>
    <p:sldId id="327" r:id="rId10"/>
    <p:sldId id="328" r:id="rId11"/>
    <p:sldId id="329" r:id="rId12"/>
    <p:sldId id="330" r:id="rId13"/>
    <p:sldId id="331" r:id="rId14"/>
    <p:sldId id="301" r:id="rId15"/>
    <p:sldId id="302" r:id="rId16"/>
    <p:sldId id="303" r:id="rId17"/>
    <p:sldId id="285" r:id="rId18"/>
    <p:sldId id="286" r:id="rId19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B3F7"/>
    <a:srgbClr val="FF0066"/>
    <a:srgbClr val="FF6699"/>
    <a:srgbClr val="FFFF66"/>
    <a:srgbClr val="A5B592"/>
    <a:srgbClr val="C0C074"/>
    <a:srgbClr val="FF66FF"/>
    <a:srgbClr val="FF9933"/>
    <a:srgbClr val="D6EBD3"/>
    <a:srgbClr val="D9F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370" autoAdjust="0"/>
  </p:normalViewPr>
  <p:slideViewPr>
    <p:cSldViewPr>
      <p:cViewPr>
        <p:scale>
          <a:sx n="100" d="100"/>
          <a:sy n="100" d="100"/>
        </p:scale>
        <p:origin x="-660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35055314347389"/>
          <c:y val="0.182610755386346"/>
          <c:w val="0.45958005249343825"/>
          <c:h val="0.631578047936315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18</a:t>
                    </a:r>
                    <a:r>
                      <a:rPr lang="en-US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en-US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104363.3</c:v>
                </c:pt>
                <c:pt idx="1">
                  <c:v>5971.4</c:v>
                </c:pt>
                <c:pt idx="2">
                  <c:v>445539.5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40436351706045"/>
          <c:y val="0.35766699835597526"/>
          <c:w val="0.2889042607991758"/>
          <c:h val="0.39425879568522149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CCFFCC">
        <a:alpha val="0"/>
      </a:srgb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187617995119032E-2"/>
          <c:y val="4.573216594194382E-2"/>
          <c:w val="0.60158677505336733"/>
          <c:h val="0.5091914102941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4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FF66FF"/>
              </a:solidFill>
            </c:spPr>
          </c:dPt>
          <c:dPt>
            <c:idx val="2"/>
            <c:bubble3D val="0"/>
            <c:spPr>
              <a:solidFill>
                <a:srgbClr val="00FF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rgbClr val="CCCCFF"/>
              </a:solidFill>
            </c:spPr>
          </c:dPt>
          <c:dPt>
            <c:idx val="7"/>
            <c:bubble3D val="0"/>
            <c:spPr>
              <a:solidFill>
                <a:srgbClr val="FFC000"/>
              </a:solidFill>
            </c:spPr>
          </c:dPt>
          <c:dLbls>
            <c:dLbl>
              <c:idx val="2"/>
              <c:layout>
                <c:manualLayout>
                  <c:x val="1.3573352673021136E-2"/>
                  <c:y val="6.917019987886129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3692326288161349E-2"/>
                  <c:y val="2.487562189054726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1967352765114891E-3"/>
                  <c:y val="2.487562189054726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Расходы социальной направленности</c:v>
                </c:pt>
                <c:pt idx="1">
                  <c:v>Национальная оборона</c:v>
                </c:pt>
                <c:pt idx="2">
                  <c:v>Общегосударственные вопросы</c:v>
                </c:pt>
                <c:pt idx="3">
                  <c:v>Расходы на обеспечение безопасности</c:v>
                </c:pt>
                <c:pt idx="4">
                  <c:v>Охрана окружающей среды</c:v>
                </c:pt>
                <c:pt idx="5">
                  <c:v>Национальная экономика</c:v>
                </c:pt>
                <c:pt idx="6">
                  <c:v>Жилищно-коммунальное хозяйство</c:v>
                </c:pt>
                <c:pt idx="7">
                  <c:v>Обслуживание мун. долга</c:v>
                </c:pt>
                <c:pt idx="8">
                  <c:v>Средства массовой информации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529548</c:v>
                </c:pt>
                <c:pt idx="1">
                  <c:v>545.9</c:v>
                </c:pt>
                <c:pt idx="2">
                  <c:v>65845.399999999994</c:v>
                </c:pt>
                <c:pt idx="3">
                  <c:v>1431.9</c:v>
                </c:pt>
                <c:pt idx="4">
                  <c:v>0</c:v>
                </c:pt>
                <c:pt idx="5">
                  <c:v>26383</c:v>
                </c:pt>
                <c:pt idx="6">
                  <c:v>37889.199999999997</c:v>
                </c:pt>
                <c:pt idx="7">
                  <c:v>3223.8</c:v>
                </c:pt>
                <c:pt idx="8">
                  <c:v>122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delete val="1"/>
      </c:legendEntry>
      <c:legendEntry>
        <c:idx val="2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9700096698439009"/>
          <c:y val="4.4004387511262587E-2"/>
          <c:w val="0.39568909149514203"/>
          <c:h val="0.43009871900340818"/>
        </c:manualLayout>
      </c:layout>
      <c:overlay val="0"/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/>
      <dgm:spPr/>
      <dgm:t>
        <a:bodyPr/>
        <a:lstStyle/>
        <a:p>
          <a:r>
            <a:rPr lang="ru-RU" dirty="0" smtClean="0">
              <a:solidFill>
                <a:schemeClr val="accent4">
                  <a:lumMod val="75000"/>
                </a:schemeClr>
              </a:solidFill>
            </a:rPr>
            <a:t>    </a:t>
          </a:r>
          <a:r>
            <a:rPr lang="ru-RU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Дошкольное образование 65 233,3 тыс. рублей</a:t>
          </a:r>
          <a:endParaRPr lang="ru-RU" i="1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0B81E8B2-E67E-483E-BE2D-6EED1DA71F03}">
      <dgm:prSet phldrT="[Текст]"/>
      <dgm:spPr/>
      <dgm:t>
        <a:bodyPr/>
        <a:lstStyle/>
        <a:p>
          <a:r>
            <a:rPr lang="ru-RU" dirty="0" smtClean="0"/>
            <a:t>    </a:t>
          </a:r>
          <a:r>
            <a:rPr lang="ru-RU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Общее образование 314 190,6 тыс. рублей</a:t>
          </a:r>
          <a:endParaRPr lang="ru-RU" i="1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/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/>
        </a:p>
      </dgm:t>
    </dgm:pt>
    <dgm:pt modelId="{57D1A95B-FCA3-4CCF-BC28-0705EF0DA074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15 580,7 рублей</a:t>
          </a:r>
          <a:endParaRPr lang="ru-RU" i="1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/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/>
        </a:p>
      </dgm:t>
    </dgm:pt>
    <dgm:pt modelId="{C9F742BC-6C25-48BC-B73A-21E54738F23B}">
      <dgm:prSet phldrT="[Текст]"/>
      <dgm:spPr/>
      <dgm:t>
        <a:bodyPr/>
        <a:lstStyle/>
        <a:p>
          <a:r>
            <a:rPr lang="ru-RU" b="0" i="1" u="none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0" i="1" u="none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Молодежная политика и оздоровление детей 429,7 тыс. рублей</a:t>
          </a:r>
          <a:endParaRPr lang="ru-RU" b="0" i="1" u="none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276D3CA-5202-4917-8D3F-5110542C9266}" type="parTrans" cxnId="{AC870FDD-065E-4C3D-B92F-B1B2CFE0397E}">
      <dgm:prSet/>
      <dgm:spPr/>
      <dgm:t>
        <a:bodyPr/>
        <a:lstStyle/>
        <a:p>
          <a:endParaRPr lang="ru-RU"/>
        </a:p>
      </dgm:t>
    </dgm:pt>
    <dgm:pt modelId="{83FCA27A-5790-469B-A8F0-FB4C3DA1E7F3}" type="sibTrans" cxnId="{AC870FDD-065E-4C3D-B92F-B1B2CFE0397E}">
      <dgm:prSet/>
      <dgm:spPr/>
      <dgm:t>
        <a:bodyPr/>
        <a:lstStyle/>
        <a:p>
          <a:endParaRPr lang="ru-RU"/>
        </a:p>
      </dgm:t>
    </dgm:pt>
    <dgm:pt modelId="{5141C858-1CE8-4CE4-A4D5-52F98367699D}">
      <dgm:prSet phldrT="[Текст]"/>
      <dgm:spPr/>
      <dgm:t>
        <a:bodyPr/>
        <a:lstStyle/>
        <a:p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ru-RU" b="0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23 392,2 </a:t>
          </a:r>
          <a:r>
            <a:rPr lang="ru-RU" b="0" i="1" u="none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b="0" i="1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C30370B-5A96-40B9-AA7E-FB3936B1CFF8}" type="parTrans" cxnId="{5417EBD9-A3D9-4064-8BD2-C8F77C6E5657}">
      <dgm:prSet/>
      <dgm:spPr/>
      <dgm:t>
        <a:bodyPr/>
        <a:lstStyle/>
        <a:p>
          <a:endParaRPr lang="ru-RU"/>
        </a:p>
      </dgm:t>
    </dgm:pt>
    <dgm:pt modelId="{41C398EA-9937-4685-B54A-669487A8C096}" type="sibTrans" cxnId="{5417EBD9-A3D9-4064-8BD2-C8F77C6E5657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5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5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5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5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5" custLinFactNeighborX="3990" custLinFactNeighborY="-229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AC8E7858-2E8A-4A1B-8B00-797726621971}" type="pres">
      <dgm:prSet presAssocID="{0B81E8B2-E67E-483E-BE2D-6EED1DA71F03}" presName="text_2" presStyleLbl="node1" presStyleIdx="1" presStyleCnt="5" custScaleX="102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  <dgm:t>
        <a:bodyPr/>
        <a:lstStyle/>
        <a:p>
          <a:endParaRPr lang="ru-RU"/>
        </a:p>
      </dgm:t>
    </dgm:pt>
    <dgm:pt modelId="{5586553E-F5FE-4248-95EC-7786E1F5D059}" type="pres">
      <dgm:prSet presAssocID="{0B81E8B2-E67E-483E-BE2D-6EED1DA71F03}" presName="accentRepeatNode" presStyleLbl="solidFgAcc1" presStyleIdx="1" presStyleCnt="5" custLinFactNeighborX="3990" custLinFactNeighborY="-229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9D355CA9-0854-4CE8-BC1C-D943F1375366}" type="pres">
      <dgm:prSet presAssocID="{5141C858-1CE8-4CE4-A4D5-52F98367699D}" presName="text_3" presStyleLbl="node1" presStyleIdx="2" presStyleCnt="5" custScaleX="102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2CB81-2D27-4CD3-9342-BA735361971C}" type="pres">
      <dgm:prSet presAssocID="{5141C858-1CE8-4CE4-A4D5-52F98367699D}" presName="accent_3" presStyleCnt="0"/>
      <dgm:spPr/>
      <dgm:t>
        <a:bodyPr/>
        <a:lstStyle/>
        <a:p>
          <a:endParaRPr lang="ru-RU"/>
        </a:p>
      </dgm:t>
    </dgm:pt>
    <dgm:pt modelId="{38C6BB7E-B944-41E4-8FAE-BB58C4E07633}" type="pres">
      <dgm:prSet presAssocID="{5141C858-1CE8-4CE4-A4D5-52F98367699D}" presName="accentRepeatNode" presStyleLbl="solidFgAcc1" presStyleIdx="2" presStyleCnt="5" custLinFactNeighborX="3990" custLinFactNeighborY="-229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3BFDA600-3C3D-40C1-B830-1DCD3CDBC9E7}" type="pres">
      <dgm:prSet presAssocID="{C9F742BC-6C25-48BC-B73A-21E54738F23B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2776D-1E79-4E25-9389-D333D81108FF}" type="pres">
      <dgm:prSet presAssocID="{C9F742BC-6C25-48BC-B73A-21E54738F23B}" presName="accent_4" presStyleCnt="0"/>
      <dgm:spPr/>
    </dgm:pt>
    <dgm:pt modelId="{69030454-3431-4446-8576-CF94328D9C5A}" type="pres">
      <dgm:prSet presAssocID="{C9F742BC-6C25-48BC-B73A-21E54738F23B}" presName="accentRepeatNode" presStyleLbl="solidFgAcc1" presStyleIdx="3" presStyleCnt="5" custLinFactNeighborX="3990" custLinFactNeighborY="-229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5A36E2AA-D7D2-47C7-AC30-4AF79FBD5202}" type="pres">
      <dgm:prSet presAssocID="{57D1A95B-FCA3-4CCF-BC28-0705EF0DA074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242735-36AF-45F6-AF5B-E684865A1293}" type="pres">
      <dgm:prSet presAssocID="{57D1A95B-FCA3-4CCF-BC28-0705EF0DA074}" presName="accent_5" presStyleCnt="0"/>
      <dgm:spPr/>
    </dgm:pt>
    <dgm:pt modelId="{22575A18-223C-4A93-B3F0-1CA215286AC0}" type="pres">
      <dgm:prSet presAssocID="{57D1A95B-FCA3-4CCF-BC28-0705EF0DA074}" presName="accentRepeatNode" presStyleLbl="solidFgAcc1" presStyleIdx="4" presStyleCnt="5" custLinFactNeighborX="3990" custLinFactNeighborY="-229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AC870FDD-065E-4C3D-B92F-B1B2CFE0397E}" srcId="{F84F6C66-5521-40C2-99FF-C86F056ED85A}" destId="{C9F742BC-6C25-48BC-B73A-21E54738F23B}" srcOrd="3" destOrd="0" parTransId="{3276D3CA-5202-4917-8D3F-5110542C9266}" sibTransId="{83FCA27A-5790-469B-A8F0-FB4C3DA1E7F3}"/>
    <dgm:cxn modelId="{AE57CF54-1D5A-4D2C-AF57-CBB0EB09AEFB}" type="presOf" srcId="{57D1A95B-FCA3-4CCF-BC28-0705EF0DA074}" destId="{5A36E2AA-D7D2-47C7-AC30-4AF79FBD5202}" srcOrd="0" destOrd="0" presId="urn:microsoft.com/office/officeart/2008/layout/VerticalCurvedList"/>
    <dgm:cxn modelId="{B770B0FD-5C1B-436D-AB32-BF650147930B}" type="presOf" srcId="{C9F742BC-6C25-48BC-B73A-21E54738F23B}" destId="{3BFDA600-3C3D-40C1-B830-1DCD3CDBC9E7}" srcOrd="0" destOrd="0" presId="urn:microsoft.com/office/officeart/2008/layout/VerticalCurvedList"/>
    <dgm:cxn modelId="{E8567E05-0BF9-47CD-97A5-48535B341541}" type="presOf" srcId="{0B81E8B2-E67E-483E-BE2D-6EED1DA71F03}" destId="{AC8E7858-2E8A-4A1B-8B00-797726621971}" srcOrd="0" destOrd="0" presId="urn:microsoft.com/office/officeart/2008/layout/VerticalCurvedList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BB61CA37-333B-40EB-9061-EB53D29D6A5A}" type="presOf" srcId="{F84F6C66-5521-40C2-99FF-C86F056ED85A}" destId="{CC40E849-C888-4AC7-910D-E24D8544BF0D}" srcOrd="0" destOrd="0" presId="urn:microsoft.com/office/officeart/2008/layout/VerticalCurvedList"/>
    <dgm:cxn modelId="{62776639-E03C-4C37-87C5-C67D35C35C06}" type="presOf" srcId="{A42DB187-3135-4C98-9D1D-37EECE5C3DAA}" destId="{854879FE-BE8F-4624-AAD6-7DAD88595B55}" srcOrd="0" destOrd="0" presId="urn:microsoft.com/office/officeart/2008/layout/VerticalCurvedList"/>
    <dgm:cxn modelId="{02DF88C0-07CE-49E7-91D1-17FD22084D01}" srcId="{F84F6C66-5521-40C2-99FF-C86F056ED85A}" destId="{57D1A95B-FCA3-4CCF-BC28-0705EF0DA074}" srcOrd="4" destOrd="0" parTransId="{1191505A-3AE0-48A1-8DBF-71E3C42AB60A}" sibTransId="{875898E9-CE1B-4FC3-A10D-75A6FED452FD}"/>
    <dgm:cxn modelId="{98862C94-77C9-43A0-9D69-DFA9B2497749}" type="presOf" srcId="{6AB27FEB-6B46-4226-A3D0-F39ED297C4D3}" destId="{30C4D84D-83B0-4115-B1BA-BB76086E6A0A}" srcOrd="0" destOrd="0" presId="urn:microsoft.com/office/officeart/2008/layout/VerticalCurvedList"/>
    <dgm:cxn modelId="{5417EBD9-A3D9-4064-8BD2-C8F77C6E5657}" srcId="{F84F6C66-5521-40C2-99FF-C86F056ED85A}" destId="{5141C858-1CE8-4CE4-A4D5-52F98367699D}" srcOrd="2" destOrd="0" parTransId="{2C30370B-5A96-40B9-AA7E-FB3936B1CFF8}" sibTransId="{41C398EA-9937-4685-B54A-669487A8C096}"/>
    <dgm:cxn modelId="{DCA2A7E6-F516-4B7F-9D7C-525C3E5163D3}" type="presOf" srcId="{5141C858-1CE8-4CE4-A4D5-52F98367699D}" destId="{9D355CA9-0854-4CE8-BC1C-D943F1375366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AF4248A5-9D85-423D-84A9-B48ED106C61F}" type="presParOf" srcId="{CC40E849-C888-4AC7-910D-E24D8544BF0D}" destId="{3170B91E-7745-44B8-97A4-A475B63696D5}" srcOrd="0" destOrd="0" presId="urn:microsoft.com/office/officeart/2008/layout/VerticalCurvedList"/>
    <dgm:cxn modelId="{1041C82D-E407-40AA-98FD-F28078B14E36}" type="presParOf" srcId="{3170B91E-7745-44B8-97A4-A475B63696D5}" destId="{B63202F2-F136-4A53-BBC0-18A18E8C1FF9}" srcOrd="0" destOrd="0" presId="urn:microsoft.com/office/officeart/2008/layout/VerticalCurvedList"/>
    <dgm:cxn modelId="{85B57E0B-04B7-4433-95BD-3D8541D13447}" type="presParOf" srcId="{B63202F2-F136-4A53-BBC0-18A18E8C1FF9}" destId="{7E7B918D-80DD-4DD8-AF7E-2AC82BB8EC7D}" srcOrd="0" destOrd="0" presId="urn:microsoft.com/office/officeart/2008/layout/VerticalCurvedList"/>
    <dgm:cxn modelId="{D89D9C9E-598F-4ABA-A930-DFCF78601D5B}" type="presParOf" srcId="{B63202F2-F136-4A53-BBC0-18A18E8C1FF9}" destId="{30C4D84D-83B0-4115-B1BA-BB76086E6A0A}" srcOrd="1" destOrd="0" presId="urn:microsoft.com/office/officeart/2008/layout/VerticalCurvedList"/>
    <dgm:cxn modelId="{BA0DEAFE-9811-4D83-8D82-70C42663BB17}" type="presParOf" srcId="{B63202F2-F136-4A53-BBC0-18A18E8C1FF9}" destId="{A159ED3E-2BCE-454E-809E-1592E13B2FD6}" srcOrd="2" destOrd="0" presId="urn:microsoft.com/office/officeart/2008/layout/VerticalCurvedList"/>
    <dgm:cxn modelId="{33FE8F07-3458-44F4-B39F-45ACD02BAF3F}" type="presParOf" srcId="{B63202F2-F136-4A53-BBC0-18A18E8C1FF9}" destId="{566083D9-89B6-435D-846D-36DACD77A22D}" srcOrd="3" destOrd="0" presId="urn:microsoft.com/office/officeart/2008/layout/VerticalCurvedList"/>
    <dgm:cxn modelId="{7C796CAD-BEC0-485C-BC03-F1EE6867C5BA}" type="presParOf" srcId="{3170B91E-7745-44B8-97A4-A475B63696D5}" destId="{854879FE-BE8F-4624-AAD6-7DAD88595B55}" srcOrd="1" destOrd="0" presId="urn:microsoft.com/office/officeart/2008/layout/VerticalCurvedList"/>
    <dgm:cxn modelId="{D25D5B2B-2EEC-49C5-8679-DF31289330BB}" type="presParOf" srcId="{3170B91E-7745-44B8-97A4-A475B63696D5}" destId="{576EA7A6-9687-48F0-B5E9-2EC6C67105D3}" srcOrd="2" destOrd="0" presId="urn:microsoft.com/office/officeart/2008/layout/VerticalCurvedList"/>
    <dgm:cxn modelId="{CCE99931-D0D4-4259-BF1D-D5F0698F4847}" type="presParOf" srcId="{576EA7A6-9687-48F0-B5E9-2EC6C67105D3}" destId="{2CC09460-0385-4576-B212-932E023A1EEB}" srcOrd="0" destOrd="0" presId="urn:microsoft.com/office/officeart/2008/layout/VerticalCurvedList"/>
    <dgm:cxn modelId="{828B1AD5-F446-45B5-8F60-25EC84A6E252}" type="presParOf" srcId="{3170B91E-7745-44B8-97A4-A475B63696D5}" destId="{AC8E7858-2E8A-4A1B-8B00-797726621971}" srcOrd="3" destOrd="0" presId="urn:microsoft.com/office/officeart/2008/layout/VerticalCurvedList"/>
    <dgm:cxn modelId="{9553C468-E574-446C-90F4-688A683EB9FE}" type="presParOf" srcId="{3170B91E-7745-44B8-97A4-A475B63696D5}" destId="{0082A7B1-30B2-4C27-826B-A86D863469A9}" srcOrd="4" destOrd="0" presId="urn:microsoft.com/office/officeart/2008/layout/VerticalCurvedList"/>
    <dgm:cxn modelId="{D84F0352-3D30-433C-A937-66D95C9E1C40}" type="presParOf" srcId="{0082A7B1-30B2-4C27-826B-A86D863469A9}" destId="{5586553E-F5FE-4248-95EC-7786E1F5D059}" srcOrd="0" destOrd="0" presId="urn:microsoft.com/office/officeart/2008/layout/VerticalCurvedList"/>
    <dgm:cxn modelId="{255DEA4D-E711-4863-A23F-633184C17B7C}" type="presParOf" srcId="{3170B91E-7745-44B8-97A4-A475B63696D5}" destId="{9D355CA9-0854-4CE8-BC1C-D943F1375366}" srcOrd="5" destOrd="0" presId="urn:microsoft.com/office/officeart/2008/layout/VerticalCurvedList"/>
    <dgm:cxn modelId="{96F02F86-E719-49E0-8F90-9A77AA811F78}" type="presParOf" srcId="{3170B91E-7745-44B8-97A4-A475B63696D5}" destId="{FA62CB81-2D27-4CD3-9342-BA735361971C}" srcOrd="6" destOrd="0" presId="urn:microsoft.com/office/officeart/2008/layout/VerticalCurvedList"/>
    <dgm:cxn modelId="{0D1F1388-93D8-4A78-B851-77C8AA85071B}" type="presParOf" srcId="{FA62CB81-2D27-4CD3-9342-BA735361971C}" destId="{38C6BB7E-B944-41E4-8FAE-BB58C4E07633}" srcOrd="0" destOrd="0" presId="urn:microsoft.com/office/officeart/2008/layout/VerticalCurvedList"/>
    <dgm:cxn modelId="{2C6CD31A-E465-40B8-B16E-1FE39FC62E82}" type="presParOf" srcId="{3170B91E-7745-44B8-97A4-A475B63696D5}" destId="{3BFDA600-3C3D-40C1-B830-1DCD3CDBC9E7}" srcOrd="7" destOrd="0" presId="urn:microsoft.com/office/officeart/2008/layout/VerticalCurvedList"/>
    <dgm:cxn modelId="{0A98EDCD-5B71-410D-88F3-3B7FE9A314F4}" type="presParOf" srcId="{3170B91E-7745-44B8-97A4-A475B63696D5}" destId="{C122776D-1E79-4E25-9389-D333D81108FF}" srcOrd="8" destOrd="0" presId="urn:microsoft.com/office/officeart/2008/layout/VerticalCurvedList"/>
    <dgm:cxn modelId="{D30B4707-E018-4D91-86DB-BBA61DB5A22E}" type="presParOf" srcId="{C122776D-1E79-4E25-9389-D333D81108FF}" destId="{69030454-3431-4446-8576-CF94328D9C5A}" srcOrd="0" destOrd="0" presId="urn:microsoft.com/office/officeart/2008/layout/VerticalCurvedList"/>
    <dgm:cxn modelId="{766462E7-FC07-48DD-9BB3-033B83D796CE}" type="presParOf" srcId="{3170B91E-7745-44B8-97A4-A475B63696D5}" destId="{5A36E2AA-D7D2-47C7-AC30-4AF79FBD5202}" srcOrd="9" destOrd="0" presId="urn:microsoft.com/office/officeart/2008/layout/VerticalCurvedList"/>
    <dgm:cxn modelId="{30730B07-6FD0-4194-A8CF-DA9D07C8282E}" type="presParOf" srcId="{3170B91E-7745-44B8-97A4-A475B63696D5}" destId="{B0242735-36AF-45F6-AF5B-E684865A1293}" srcOrd="10" destOrd="0" presId="urn:microsoft.com/office/officeart/2008/layout/VerticalCurvedList"/>
    <dgm:cxn modelId="{B0076498-1D46-43F4-89DE-84520A21961E}" type="presParOf" srcId="{B0242735-36AF-45F6-AF5B-E684865A1293}" destId="{22575A18-223C-4A93-B3F0-1CA215286AC0}" srcOrd="0" destOrd="0" presId="urn:microsoft.com/office/officeart/2008/layout/VerticalCurvedList"/>
  </dgm:cxnLst>
  <dgm:bg>
    <a:effectLst>
      <a:innerShdw blurRad="114300">
        <a:prstClr val="black"/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/>
      <dgm:spPr/>
      <dgm:t>
        <a:bodyPr/>
        <a:lstStyle/>
        <a:p>
          <a:r>
            <a:rPr lang="ru-RU" sz="1000" dirty="0" smtClean="0"/>
            <a:t>   </a:t>
          </a:r>
          <a:r>
            <a:rPr lang="ru-RU" sz="16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 библиотечного обслуживания  населения и обеспечение доступа к музейным фондам» 11 647,2 тыс. рублей</a:t>
          </a:r>
          <a:endParaRPr lang="ru-RU" sz="16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71A1EDB5-EF27-44FF-8848-BD77D572C3EC}">
      <dgm:prSet phldrT="[Текст]" custT="1"/>
      <dgm:spPr/>
      <dgm:t>
        <a:bodyPr/>
        <a:lstStyle/>
        <a:p>
          <a:r>
            <a:rPr lang="ru-RU" sz="160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Организация досуга и предоставление услуг организаций культуры, сохранение и популяризация объектов культурного наследия»</a:t>
          </a:r>
        </a:p>
        <a:p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29 341,6 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72D8D-3946-49B3-965E-0252B20ADEE3}" type="parTrans" cxnId="{4D330D37-7588-4370-9E3F-20337A2ED8EA}">
      <dgm:prSet/>
      <dgm:spPr/>
      <dgm:t>
        <a:bodyPr/>
        <a:lstStyle/>
        <a:p>
          <a:endParaRPr lang="ru-RU"/>
        </a:p>
      </dgm:t>
    </dgm:pt>
    <dgm:pt modelId="{48AC3733-19A1-4E9E-AA34-D0954457B576}" type="sibTrans" cxnId="{4D330D37-7588-4370-9E3F-20337A2ED8EA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 custT="1"/>
      <dgm:spPr/>
      <dgm:t>
        <a:bodyPr/>
        <a:lstStyle/>
        <a:p>
          <a:r>
            <a:rPr lang="ru-RU" sz="1300" dirty="0" smtClean="0"/>
            <a:t>   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«Развитие этнокультурного наследия района» 1 590,7</a:t>
          </a:r>
          <a:r>
            <a:rPr lang="ru-RU" sz="1600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6BB43369-5BFC-4D85-A1DA-3EF1E2F47E4C}">
      <dgm:prSet custT="1"/>
      <dgm:spPr/>
      <dgm:t>
        <a:bodyPr/>
        <a:lstStyle/>
        <a:p>
          <a:r>
            <a:rPr lang="ru-RU" sz="16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Подпрограмма «Формирование современного облика сельских территорий»  </a:t>
          </a:r>
        </a:p>
        <a:p>
          <a:r>
            <a:rPr lang="ru-RU" sz="16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27 721,0 тыс.</a:t>
          </a:r>
        </a:p>
      </dgm:t>
    </dgm:pt>
    <dgm:pt modelId="{4BE0B085-8380-4766-B392-01FD2F43158F}" type="parTrans" cxnId="{BB0187FC-F14C-4287-B1C5-8F6BBA90FC6F}">
      <dgm:prSet/>
      <dgm:spPr/>
      <dgm:t>
        <a:bodyPr/>
        <a:lstStyle/>
        <a:p>
          <a:endParaRPr lang="ru-RU"/>
        </a:p>
      </dgm:t>
    </dgm:pt>
    <dgm:pt modelId="{B57E27A2-63A6-4201-BF05-F868444E8C23}" type="sibTrans" cxnId="{BB0187FC-F14C-4287-B1C5-8F6BBA90FC6F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4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4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4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4" custScaleX="97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4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ABF9D1C6-CDD4-4E4B-8A98-3FF90DFDD12A}" type="pres">
      <dgm:prSet presAssocID="{71A1EDB5-EF27-44FF-8848-BD77D572C3EC}" presName="text_2" presStyleLbl="node1" presStyleIdx="1" presStyleCnt="4" custScaleX="97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0D0C5-5F25-48A0-9048-83C9F54662E6}" type="pres">
      <dgm:prSet presAssocID="{71A1EDB5-EF27-44FF-8848-BD77D572C3EC}" presName="accent_2" presStyleCnt="0"/>
      <dgm:spPr/>
      <dgm:t>
        <a:bodyPr/>
        <a:lstStyle/>
        <a:p>
          <a:endParaRPr lang="ru-RU"/>
        </a:p>
      </dgm:t>
    </dgm:pt>
    <dgm:pt modelId="{9A094A17-BD9E-4F96-872F-1B0CA58639B0}" type="pres">
      <dgm:prSet presAssocID="{71A1EDB5-EF27-44FF-8848-BD77D572C3EC}" presName="accentRepeatNode" presStyleLbl="solidFgAcc1" presStyleIdx="1" presStyleCnt="4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4BCD9386-B42A-43E9-9E42-8860F332838C}" type="pres">
      <dgm:prSet presAssocID="{6986C4B9-B145-472D-B5FE-F8225511AC7D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AD00A-B1DB-482E-8C94-79FE8E0B3C25}" type="pres">
      <dgm:prSet presAssocID="{6986C4B9-B145-472D-B5FE-F8225511AC7D}" presName="accent_3" presStyleCnt="0"/>
      <dgm:spPr/>
    </dgm:pt>
    <dgm:pt modelId="{7FF197B5-19DF-437E-8EA4-F5EF1D7448A3}" type="pres">
      <dgm:prSet presAssocID="{6986C4B9-B145-472D-B5FE-F8225511AC7D}" presName="accentRepeatNode" presStyleLbl="solidFgAcc1" presStyleIdx="2" presStyleCnt="4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06F7E52A-42F5-4132-A538-3F99FF21D78A}" type="pres">
      <dgm:prSet presAssocID="{6BB43369-5BFC-4D85-A1DA-3EF1E2F47E4C}" presName="text_4" presStyleLbl="node1" presStyleIdx="3" presStyleCnt="4" custLinFactNeighborX="-29" custLinFactNeighborY="-1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4B02D7-D32F-47C0-8B5F-8887427A7DE5}" type="pres">
      <dgm:prSet presAssocID="{6BB43369-5BFC-4D85-A1DA-3EF1E2F47E4C}" presName="accent_4" presStyleCnt="0"/>
      <dgm:spPr/>
    </dgm:pt>
    <dgm:pt modelId="{838C16AA-FB63-4A51-954B-0A642B7FDFFC}" type="pres">
      <dgm:prSet presAssocID="{6BB43369-5BFC-4D85-A1DA-3EF1E2F47E4C}" presName="accentRepeatNode" presStyleLbl="solidFgAcc1" presStyleIdx="3" presStyleCnt="4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78B8ACB8-A8BD-4997-AA22-FC37C8D8B14D}" type="presOf" srcId="{A42DB187-3135-4C98-9D1D-37EECE5C3DAA}" destId="{854879FE-BE8F-4624-AAD6-7DAD88595B55}" srcOrd="0" destOrd="0" presId="urn:microsoft.com/office/officeart/2008/layout/VerticalCurvedList"/>
    <dgm:cxn modelId="{4D330D37-7588-4370-9E3F-20337A2ED8EA}" srcId="{F84F6C66-5521-40C2-99FF-C86F056ED85A}" destId="{71A1EDB5-EF27-44FF-8848-BD77D572C3EC}" srcOrd="1" destOrd="0" parTransId="{44C72D8D-3946-49B3-965E-0252B20ADEE3}" sibTransId="{48AC3733-19A1-4E9E-AA34-D0954457B576}"/>
    <dgm:cxn modelId="{7D62BAFF-7F47-4B97-B4DE-8E37A9DAE2F0}" type="presOf" srcId="{6AB27FEB-6B46-4226-A3D0-F39ED297C4D3}" destId="{30C4D84D-83B0-4115-B1BA-BB76086E6A0A}" srcOrd="0" destOrd="0" presId="urn:microsoft.com/office/officeart/2008/layout/VerticalCurvedList"/>
    <dgm:cxn modelId="{AA12733F-E9AE-4BF9-8B87-079B3FF10231}" srcId="{F84F6C66-5521-40C2-99FF-C86F056ED85A}" destId="{6986C4B9-B145-472D-B5FE-F8225511AC7D}" srcOrd="2" destOrd="0" parTransId="{739FDE78-2533-4329-8AC3-3A63DB680452}" sibTransId="{60A19B1F-4756-4B09-ADE7-D83714F4E966}"/>
    <dgm:cxn modelId="{88684AFA-3354-4201-8766-EE9A2893EA95}" type="presOf" srcId="{71A1EDB5-EF27-44FF-8848-BD77D572C3EC}" destId="{ABF9D1C6-CDD4-4E4B-8A98-3FF90DFDD12A}" srcOrd="0" destOrd="0" presId="urn:microsoft.com/office/officeart/2008/layout/VerticalCurvedList"/>
    <dgm:cxn modelId="{AC41D241-A6AC-4286-B272-479F7E042781}" type="presOf" srcId="{F84F6C66-5521-40C2-99FF-C86F056ED85A}" destId="{CC40E849-C888-4AC7-910D-E24D8544BF0D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2DA09308-1123-47AA-9D7F-22B71C0BD48C}" type="presOf" srcId="{6BB43369-5BFC-4D85-A1DA-3EF1E2F47E4C}" destId="{06F7E52A-42F5-4132-A538-3F99FF21D78A}" srcOrd="0" destOrd="0" presId="urn:microsoft.com/office/officeart/2008/layout/VerticalCurvedList"/>
    <dgm:cxn modelId="{BB0187FC-F14C-4287-B1C5-8F6BBA90FC6F}" srcId="{F84F6C66-5521-40C2-99FF-C86F056ED85A}" destId="{6BB43369-5BFC-4D85-A1DA-3EF1E2F47E4C}" srcOrd="3" destOrd="0" parTransId="{4BE0B085-8380-4766-B392-01FD2F43158F}" sibTransId="{B57E27A2-63A6-4201-BF05-F868444E8C23}"/>
    <dgm:cxn modelId="{69566A3C-212D-4B3D-A22C-246022A9C46E}" type="presOf" srcId="{6986C4B9-B145-472D-B5FE-F8225511AC7D}" destId="{4BCD9386-B42A-43E9-9E42-8860F332838C}" srcOrd="0" destOrd="0" presId="urn:microsoft.com/office/officeart/2008/layout/VerticalCurvedList"/>
    <dgm:cxn modelId="{D39552C1-0078-48C2-91FB-B658128E9ABA}" type="presParOf" srcId="{CC40E849-C888-4AC7-910D-E24D8544BF0D}" destId="{3170B91E-7745-44B8-97A4-A475B63696D5}" srcOrd="0" destOrd="0" presId="urn:microsoft.com/office/officeart/2008/layout/VerticalCurvedList"/>
    <dgm:cxn modelId="{17B1D579-85E2-4FC9-87F7-4E835A3CA522}" type="presParOf" srcId="{3170B91E-7745-44B8-97A4-A475B63696D5}" destId="{B63202F2-F136-4A53-BBC0-18A18E8C1FF9}" srcOrd="0" destOrd="0" presId="urn:microsoft.com/office/officeart/2008/layout/VerticalCurvedList"/>
    <dgm:cxn modelId="{49DDE468-C1B5-4EA3-B82B-21322A89BCA3}" type="presParOf" srcId="{B63202F2-F136-4A53-BBC0-18A18E8C1FF9}" destId="{7E7B918D-80DD-4DD8-AF7E-2AC82BB8EC7D}" srcOrd="0" destOrd="0" presId="urn:microsoft.com/office/officeart/2008/layout/VerticalCurvedList"/>
    <dgm:cxn modelId="{BB565844-6C22-42FC-8C42-3EFCF7F238CB}" type="presParOf" srcId="{B63202F2-F136-4A53-BBC0-18A18E8C1FF9}" destId="{30C4D84D-83B0-4115-B1BA-BB76086E6A0A}" srcOrd="1" destOrd="0" presId="urn:microsoft.com/office/officeart/2008/layout/VerticalCurvedList"/>
    <dgm:cxn modelId="{E2596E7A-280A-429F-B1BD-027A98A07E69}" type="presParOf" srcId="{B63202F2-F136-4A53-BBC0-18A18E8C1FF9}" destId="{A159ED3E-2BCE-454E-809E-1592E13B2FD6}" srcOrd="2" destOrd="0" presId="urn:microsoft.com/office/officeart/2008/layout/VerticalCurvedList"/>
    <dgm:cxn modelId="{59AC0AC1-0925-4714-A19C-829CFF0DC8F1}" type="presParOf" srcId="{B63202F2-F136-4A53-BBC0-18A18E8C1FF9}" destId="{566083D9-89B6-435D-846D-36DACD77A22D}" srcOrd="3" destOrd="0" presId="urn:microsoft.com/office/officeart/2008/layout/VerticalCurvedList"/>
    <dgm:cxn modelId="{69424C91-AE26-4E28-A671-8B083F56FF7D}" type="presParOf" srcId="{3170B91E-7745-44B8-97A4-A475B63696D5}" destId="{854879FE-BE8F-4624-AAD6-7DAD88595B55}" srcOrd="1" destOrd="0" presId="urn:microsoft.com/office/officeart/2008/layout/VerticalCurvedList"/>
    <dgm:cxn modelId="{25964F51-1E5E-4985-A6DC-9274505DD340}" type="presParOf" srcId="{3170B91E-7745-44B8-97A4-A475B63696D5}" destId="{576EA7A6-9687-48F0-B5E9-2EC6C67105D3}" srcOrd="2" destOrd="0" presId="urn:microsoft.com/office/officeart/2008/layout/VerticalCurvedList"/>
    <dgm:cxn modelId="{F5E36092-269D-48ED-9975-B588B36A983A}" type="presParOf" srcId="{576EA7A6-9687-48F0-B5E9-2EC6C67105D3}" destId="{2CC09460-0385-4576-B212-932E023A1EEB}" srcOrd="0" destOrd="0" presId="urn:microsoft.com/office/officeart/2008/layout/VerticalCurvedList"/>
    <dgm:cxn modelId="{6CFD455F-D015-440D-BC03-EABD7EA6CC39}" type="presParOf" srcId="{3170B91E-7745-44B8-97A4-A475B63696D5}" destId="{ABF9D1C6-CDD4-4E4B-8A98-3FF90DFDD12A}" srcOrd="3" destOrd="0" presId="urn:microsoft.com/office/officeart/2008/layout/VerticalCurvedList"/>
    <dgm:cxn modelId="{432DF648-B3C1-4B6C-9FF0-AADE9C3132C9}" type="presParOf" srcId="{3170B91E-7745-44B8-97A4-A475B63696D5}" destId="{E8D0D0C5-5F25-48A0-9048-83C9F54662E6}" srcOrd="4" destOrd="0" presId="urn:microsoft.com/office/officeart/2008/layout/VerticalCurvedList"/>
    <dgm:cxn modelId="{9E4A08D3-6925-41D5-AE86-25D32FBD0FAB}" type="presParOf" srcId="{E8D0D0C5-5F25-48A0-9048-83C9F54662E6}" destId="{9A094A17-BD9E-4F96-872F-1B0CA58639B0}" srcOrd="0" destOrd="0" presId="urn:microsoft.com/office/officeart/2008/layout/VerticalCurvedList"/>
    <dgm:cxn modelId="{FAE5F4AE-9F3E-4070-88EA-19C45C8FD25D}" type="presParOf" srcId="{3170B91E-7745-44B8-97A4-A475B63696D5}" destId="{4BCD9386-B42A-43E9-9E42-8860F332838C}" srcOrd="5" destOrd="0" presId="urn:microsoft.com/office/officeart/2008/layout/VerticalCurvedList"/>
    <dgm:cxn modelId="{969E0A1B-1995-4203-9041-3CADD3DDEBEE}" type="presParOf" srcId="{3170B91E-7745-44B8-97A4-A475B63696D5}" destId="{26AAD00A-B1DB-482E-8C94-79FE8E0B3C25}" srcOrd="6" destOrd="0" presId="urn:microsoft.com/office/officeart/2008/layout/VerticalCurvedList"/>
    <dgm:cxn modelId="{3D7863F9-98E7-4C35-AB63-5AAEA65CA94E}" type="presParOf" srcId="{26AAD00A-B1DB-482E-8C94-79FE8E0B3C25}" destId="{7FF197B5-19DF-437E-8EA4-F5EF1D7448A3}" srcOrd="0" destOrd="0" presId="urn:microsoft.com/office/officeart/2008/layout/VerticalCurvedList"/>
    <dgm:cxn modelId="{059C4954-7BF3-457F-9E83-2B4C991A5FF7}" type="presParOf" srcId="{3170B91E-7745-44B8-97A4-A475B63696D5}" destId="{06F7E52A-42F5-4132-A538-3F99FF21D78A}" srcOrd="7" destOrd="0" presId="urn:microsoft.com/office/officeart/2008/layout/VerticalCurvedList"/>
    <dgm:cxn modelId="{BFB88397-DB39-4617-BBF7-3ABA298E4F9B}" type="presParOf" srcId="{3170B91E-7745-44B8-97A4-A475B63696D5}" destId="{AA4B02D7-D32F-47C0-8B5F-8887427A7DE5}" srcOrd="8" destOrd="0" presId="urn:microsoft.com/office/officeart/2008/layout/VerticalCurvedList"/>
    <dgm:cxn modelId="{475EB920-48AD-4F7B-8401-97DF97744221}" type="presParOf" srcId="{AA4B02D7-D32F-47C0-8B5F-8887427A7DE5}" destId="{838C16AA-FB63-4A51-954B-0A642B7FDFF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Реализация мероприятий  по обеспечению питанием обучающихся различных категорий</a:t>
          </a:r>
        </a:p>
        <a:p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2 683,9  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FEE30B3A-C4F8-4EC6-8EA4-5753C35FC2EA}">
      <dgm:prSet phldrT="[Текст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Доплата к пенсии муниципальных служащих 880,7 тыс. рублей; социальная поддержка старшего поколения 7,0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84F916-3CFF-412E-BF63-BD08EBD75A9E}" type="parTrans" cxnId="{87A77F23-99C9-4787-BAC0-A378B6B09F72}">
      <dgm:prSet/>
      <dgm:spPr/>
      <dgm:t>
        <a:bodyPr/>
        <a:lstStyle/>
        <a:p>
          <a:endParaRPr lang="ru-RU"/>
        </a:p>
      </dgm:t>
    </dgm:pt>
    <dgm:pt modelId="{309CF2EB-9F89-4689-B3E6-BCE404DB5074}" type="sibTrans" cxnId="{87A77F23-99C9-4787-BAC0-A378B6B09F72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Компенсация части родительской платы за содержание ребенка в детских садах  1 227,6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AF01EF08-2799-4C6A-929A-2A15551D8D32}">
      <dgm:prSet phldrT="[Текст]"/>
      <dgm:spPr/>
      <dgm:t>
        <a:bodyPr/>
        <a:lstStyle/>
        <a:p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Субсидии гражданам на приобретение жилья молодым семьям 6 442,8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CF450B-01A7-4768-BEA0-6B0BAEEC488E}" type="parTrans" cxnId="{21355851-7154-443D-B2FD-8DD1657782CE}">
      <dgm:prSet/>
      <dgm:spPr/>
      <dgm:t>
        <a:bodyPr/>
        <a:lstStyle/>
        <a:p>
          <a:endParaRPr lang="ru-RU"/>
        </a:p>
      </dgm:t>
    </dgm:pt>
    <dgm:pt modelId="{C70B2A5A-3523-499F-B32C-4564AFC3CDF7}" type="sibTrans" cxnId="{21355851-7154-443D-B2FD-8DD1657782CE}">
      <dgm:prSet/>
      <dgm:spPr/>
      <dgm:t>
        <a:bodyPr/>
        <a:lstStyle/>
        <a:p>
          <a:endParaRPr lang="ru-RU"/>
        </a:p>
      </dgm:t>
    </dgm:pt>
    <dgm:pt modelId="{A72E44ED-20D6-43BA-8BFB-3D49339C0985}">
      <dgm:prSet phldrT="[Текст]"/>
      <dgm:spPr/>
      <dgm:t>
        <a:bodyPr/>
        <a:lstStyle/>
        <a:p>
          <a:r>
            <a:rPr lang="ru-RU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Поддержка многодетных семей 4 565,8 тыс. рублей</a:t>
          </a:r>
          <a:endParaRPr lang="ru-RU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699D2A-0A7A-4462-B74C-D68DABE3F582}" type="parTrans" cxnId="{0112D811-2DA9-4E58-AE9D-962FE2A4A61D}">
      <dgm:prSet/>
      <dgm:spPr/>
      <dgm:t>
        <a:bodyPr/>
        <a:lstStyle/>
        <a:p>
          <a:endParaRPr lang="ru-RU"/>
        </a:p>
      </dgm:t>
    </dgm:pt>
    <dgm:pt modelId="{1A4B600A-EDBA-43AD-8598-AA4063970E68}" type="sibTrans" cxnId="{0112D811-2DA9-4E58-AE9D-962FE2A4A61D}">
      <dgm:prSet/>
      <dgm:spPr/>
      <dgm:t>
        <a:bodyPr/>
        <a:lstStyle/>
        <a:p>
          <a:endParaRPr lang="ru-RU"/>
        </a:p>
      </dgm:t>
    </dgm:pt>
    <dgm:pt modelId="{2732A8F1-3135-4918-BE87-F81D3D776BEE}">
      <dgm:prSet phldrT="[Текст]"/>
      <dgm:spPr/>
      <dgm:t>
        <a:bodyPr/>
        <a:lstStyle/>
        <a:p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Оказание материальной помощи гражданам за счет средств «Резервного фонда»  160,0 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C24AD2F-1131-4DAD-9F15-574209FEFC28}" type="parTrans" cxnId="{A7731C9B-716B-472A-A1C3-C25A5B12CEBC}">
      <dgm:prSet/>
      <dgm:spPr/>
      <dgm:t>
        <a:bodyPr/>
        <a:lstStyle/>
        <a:p>
          <a:endParaRPr lang="ru-RU"/>
        </a:p>
      </dgm:t>
    </dgm:pt>
    <dgm:pt modelId="{6C9C77E5-B50A-4986-AD47-C85DB1D69810}" type="sibTrans" cxnId="{A7731C9B-716B-472A-A1C3-C25A5B12CEBC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6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6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6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6" custScaleX="103283" custScaleY="152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6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795C9425-59D1-4304-8D8F-B1459E316A31}" type="pres">
      <dgm:prSet presAssocID="{FEE30B3A-C4F8-4EC6-8EA4-5753C35FC2EA}" presName="text_2" presStyleLbl="node1" presStyleIdx="1" presStyleCnt="6" custScaleX="103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AF7C8-D31D-4C62-A0DF-286D92E11F56}" type="pres">
      <dgm:prSet presAssocID="{FEE30B3A-C4F8-4EC6-8EA4-5753C35FC2EA}" presName="accent_2" presStyleCnt="0"/>
      <dgm:spPr/>
      <dgm:t>
        <a:bodyPr/>
        <a:lstStyle/>
        <a:p>
          <a:endParaRPr lang="ru-RU"/>
        </a:p>
      </dgm:t>
    </dgm:pt>
    <dgm:pt modelId="{666F0470-AA64-4EAB-A3C2-C237F6CC60A4}" type="pres">
      <dgm:prSet presAssocID="{FEE30B3A-C4F8-4EC6-8EA4-5753C35FC2EA}" presName="accentRepeatNode" presStyleLbl="solidFgAcc1" presStyleIdx="1" presStyleCnt="6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870E73E8-2D0B-42DF-AF4F-02EC8D9DBDB3}" type="pres">
      <dgm:prSet presAssocID="{6986C4B9-B145-472D-B5FE-F8225511AC7D}" presName="text_3" presStyleLbl="node1" presStyleIdx="2" presStyleCnt="6" custScaleX="1035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C3DDB-803F-4CBA-85B3-C01905E6E50A}" type="pres">
      <dgm:prSet presAssocID="{6986C4B9-B145-472D-B5FE-F8225511AC7D}" presName="accent_3" presStyleCnt="0"/>
      <dgm:spPr/>
      <dgm:t>
        <a:bodyPr/>
        <a:lstStyle/>
        <a:p>
          <a:endParaRPr lang="ru-RU"/>
        </a:p>
      </dgm:t>
    </dgm:pt>
    <dgm:pt modelId="{7FF197B5-19DF-437E-8EA4-F5EF1D7448A3}" type="pres">
      <dgm:prSet presAssocID="{6986C4B9-B145-472D-B5FE-F8225511AC7D}" presName="accentRepeatNode" presStyleLbl="solidFgAcc1" presStyleIdx="2" presStyleCnt="6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FC094EB2-9670-487C-8CA7-CF75A35D8C25}" type="pres">
      <dgm:prSet presAssocID="{AF01EF08-2799-4C6A-929A-2A15551D8D32}" presName="text_4" presStyleLbl="node1" presStyleIdx="3" presStyleCnt="6" custScaleX="103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B57CED-87B7-4FFB-AE9F-F571FFA99BFC}" type="pres">
      <dgm:prSet presAssocID="{AF01EF08-2799-4C6A-929A-2A15551D8D32}" presName="accent_4" presStyleCnt="0"/>
      <dgm:spPr/>
      <dgm:t>
        <a:bodyPr/>
        <a:lstStyle/>
        <a:p>
          <a:endParaRPr lang="ru-RU"/>
        </a:p>
      </dgm:t>
    </dgm:pt>
    <dgm:pt modelId="{AEA2F258-E6EB-4F32-89BB-D45632EC2648}" type="pres">
      <dgm:prSet presAssocID="{AF01EF08-2799-4C6A-929A-2A15551D8D32}" presName="accentRepeatNode" presStyleLbl="solidFgAcc1" presStyleIdx="3" presStyleCnt="6"/>
      <dgm:spPr>
        <a:solidFill>
          <a:schemeClr val="accent3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endParaRPr lang="ru-RU"/>
        </a:p>
      </dgm:t>
    </dgm:pt>
    <dgm:pt modelId="{946925DD-9FFB-40C3-86A1-CCB64CFCD7E0}" type="pres">
      <dgm:prSet presAssocID="{A72E44ED-20D6-43BA-8BFB-3D49339C0985}" presName="text_5" presStyleLbl="node1" presStyleIdx="4" presStyleCnt="6" custScaleX="103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1D3E6-BB08-4ED5-A688-EAEDA5C3C452}" type="pres">
      <dgm:prSet presAssocID="{A72E44ED-20D6-43BA-8BFB-3D49339C0985}" presName="accent_5" presStyleCnt="0"/>
      <dgm:spPr/>
      <dgm:t>
        <a:bodyPr/>
        <a:lstStyle/>
        <a:p>
          <a:endParaRPr lang="ru-RU"/>
        </a:p>
      </dgm:t>
    </dgm:pt>
    <dgm:pt modelId="{C7062D9B-4A87-46F0-8AA9-37927D866D8E}" type="pres">
      <dgm:prSet presAssocID="{A72E44ED-20D6-43BA-8BFB-3D49339C0985}" presName="accentRepeatNode" presStyleLbl="solidFgAcc1" presStyleIdx="4" presStyleCnt="6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6DA164A4-8334-4AA4-8A16-22D101F51C68}" type="pres">
      <dgm:prSet presAssocID="{2732A8F1-3135-4918-BE87-F81D3D776BEE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11DFC2-847A-4293-AE62-F7A186E6C739}" type="pres">
      <dgm:prSet presAssocID="{2732A8F1-3135-4918-BE87-F81D3D776BEE}" presName="accent_6" presStyleCnt="0"/>
      <dgm:spPr/>
    </dgm:pt>
    <dgm:pt modelId="{350C78AB-953E-442E-84D5-4543F9AE720E}" type="pres">
      <dgm:prSet presAssocID="{2732A8F1-3135-4918-BE87-F81D3D776BEE}" presName="accentRepeatNode" presStyleLbl="solidFgAcc1" presStyleIdx="5" presStyleCnt="6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41F5046C-E5FB-4F44-B16D-9AEA25F40187}" type="presOf" srcId="{F84F6C66-5521-40C2-99FF-C86F056ED85A}" destId="{CC40E849-C888-4AC7-910D-E24D8544BF0D}" srcOrd="0" destOrd="0" presId="urn:microsoft.com/office/officeart/2008/layout/VerticalCurvedList"/>
    <dgm:cxn modelId="{AA12733F-E9AE-4BF9-8B87-079B3FF10231}" srcId="{F84F6C66-5521-40C2-99FF-C86F056ED85A}" destId="{6986C4B9-B145-472D-B5FE-F8225511AC7D}" srcOrd="2" destOrd="0" parTransId="{739FDE78-2533-4329-8AC3-3A63DB680452}" sibTransId="{60A19B1F-4756-4B09-ADE7-D83714F4E966}"/>
    <dgm:cxn modelId="{D4FDB69D-B751-4982-AB4A-343348F630F3}" type="presOf" srcId="{A42DB187-3135-4C98-9D1D-37EECE5C3DAA}" destId="{854879FE-BE8F-4624-AAD6-7DAD88595B55}" srcOrd="0" destOrd="0" presId="urn:microsoft.com/office/officeart/2008/layout/VerticalCurvedList"/>
    <dgm:cxn modelId="{87A77F23-99C9-4787-BAC0-A378B6B09F72}" srcId="{F84F6C66-5521-40C2-99FF-C86F056ED85A}" destId="{FEE30B3A-C4F8-4EC6-8EA4-5753C35FC2EA}" srcOrd="1" destOrd="0" parTransId="{1D84F916-3CFF-412E-BF63-BD08EBD75A9E}" sibTransId="{309CF2EB-9F89-4689-B3E6-BCE404DB5074}"/>
    <dgm:cxn modelId="{BC045FE6-AD94-49E6-8531-66DCDA89E2E3}" type="presOf" srcId="{AF01EF08-2799-4C6A-929A-2A15551D8D32}" destId="{FC094EB2-9670-487C-8CA7-CF75A35D8C25}" srcOrd="0" destOrd="0" presId="urn:microsoft.com/office/officeart/2008/layout/VerticalCurvedList"/>
    <dgm:cxn modelId="{8C8B6863-356A-47A4-9373-4A5D0187B2E3}" type="presOf" srcId="{A72E44ED-20D6-43BA-8BFB-3D49339C0985}" destId="{946925DD-9FFB-40C3-86A1-CCB64CFCD7E0}" srcOrd="0" destOrd="0" presId="urn:microsoft.com/office/officeart/2008/layout/VerticalCurvedList"/>
    <dgm:cxn modelId="{21355851-7154-443D-B2FD-8DD1657782CE}" srcId="{F84F6C66-5521-40C2-99FF-C86F056ED85A}" destId="{AF01EF08-2799-4C6A-929A-2A15551D8D32}" srcOrd="3" destOrd="0" parTransId="{ECCF450B-01A7-4768-BEA0-6B0BAEEC488E}" sibTransId="{C70B2A5A-3523-499F-B32C-4564AFC3CDF7}"/>
    <dgm:cxn modelId="{9445D3F1-64C4-4033-B729-30961863C3B3}" type="presOf" srcId="{6AB27FEB-6B46-4226-A3D0-F39ED297C4D3}" destId="{30C4D84D-83B0-4115-B1BA-BB76086E6A0A}" srcOrd="0" destOrd="0" presId="urn:microsoft.com/office/officeart/2008/layout/VerticalCurvedList"/>
    <dgm:cxn modelId="{D57A534F-73A3-4E0A-909C-30CD7F72FFD0}" type="presOf" srcId="{6986C4B9-B145-472D-B5FE-F8225511AC7D}" destId="{870E73E8-2D0B-42DF-AF4F-02EC8D9DBDB3}" srcOrd="0" destOrd="0" presId="urn:microsoft.com/office/officeart/2008/layout/VerticalCurvedList"/>
    <dgm:cxn modelId="{0112D811-2DA9-4E58-AE9D-962FE2A4A61D}" srcId="{F84F6C66-5521-40C2-99FF-C86F056ED85A}" destId="{A72E44ED-20D6-43BA-8BFB-3D49339C0985}" srcOrd="4" destOrd="0" parTransId="{77699D2A-0A7A-4462-B74C-D68DABE3F582}" sibTransId="{1A4B600A-EDBA-43AD-8598-AA4063970E68}"/>
    <dgm:cxn modelId="{1779FA15-BD1E-4431-B22F-8DCFA1B54B28}" type="presOf" srcId="{FEE30B3A-C4F8-4EC6-8EA4-5753C35FC2EA}" destId="{795C9425-59D1-4304-8D8F-B1459E316A31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9E0FB5E5-2EA5-43EC-B796-12FB52588A4C}" type="presOf" srcId="{2732A8F1-3135-4918-BE87-F81D3D776BEE}" destId="{6DA164A4-8334-4AA4-8A16-22D101F51C68}" srcOrd="0" destOrd="0" presId="urn:microsoft.com/office/officeart/2008/layout/VerticalCurvedList"/>
    <dgm:cxn modelId="{A7731C9B-716B-472A-A1C3-C25A5B12CEBC}" srcId="{F84F6C66-5521-40C2-99FF-C86F056ED85A}" destId="{2732A8F1-3135-4918-BE87-F81D3D776BEE}" srcOrd="5" destOrd="0" parTransId="{7C24AD2F-1131-4DAD-9F15-574209FEFC28}" sibTransId="{6C9C77E5-B50A-4986-AD47-C85DB1D69810}"/>
    <dgm:cxn modelId="{CBB39713-9604-4FD8-B5FA-DDAF64B35EBE}" type="presParOf" srcId="{CC40E849-C888-4AC7-910D-E24D8544BF0D}" destId="{3170B91E-7745-44B8-97A4-A475B63696D5}" srcOrd="0" destOrd="0" presId="urn:microsoft.com/office/officeart/2008/layout/VerticalCurvedList"/>
    <dgm:cxn modelId="{22012E61-1079-4153-A1BF-983C7DC9B97A}" type="presParOf" srcId="{3170B91E-7745-44B8-97A4-A475B63696D5}" destId="{B63202F2-F136-4A53-BBC0-18A18E8C1FF9}" srcOrd="0" destOrd="0" presId="urn:microsoft.com/office/officeart/2008/layout/VerticalCurvedList"/>
    <dgm:cxn modelId="{5BC6BD11-628C-43F4-A772-7CF7505FF71F}" type="presParOf" srcId="{B63202F2-F136-4A53-BBC0-18A18E8C1FF9}" destId="{7E7B918D-80DD-4DD8-AF7E-2AC82BB8EC7D}" srcOrd="0" destOrd="0" presId="urn:microsoft.com/office/officeart/2008/layout/VerticalCurvedList"/>
    <dgm:cxn modelId="{FC99753F-4CB2-4146-9AD8-AB85EF0D316F}" type="presParOf" srcId="{B63202F2-F136-4A53-BBC0-18A18E8C1FF9}" destId="{30C4D84D-83B0-4115-B1BA-BB76086E6A0A}" srcOrd="1" destOrd="0" presId="urn:microsoft.com/office/officeart/2008/layout/VerticalCurvedList"/>
    <dgm:cxn modelId="{4AF675C7-288B-4BD6-9B07-00E85AA0D68C}" type="presParOf" srcId="{B63202F2-F136-4A53-BBC0-18A18E8C1FF9}" destId="{A159ED3E-2BCE-454E-809E-1592E13B2FD6}" srcOrd="2" destOrd="0" presId="urn:microsoft.com/office/officeart/2008/layout/VerticalCurvedList"/>
    <dgm:cxn modelId="{F033EB66-FF4E-4D73-A414-D7E2D5040F39}" type="presParOf" srcId="{B63202F2-F136-4A53-BBC0-18A18E8C1FF9}" destId="{566083D9-89B6-435D-846D-36DACD77A22D}" srcOrd="3" destOrd="0" presId="urn:microsoft.com/office/officeart/2008/layout/VerticalCurvedList"/>
    <dgm:cxn modelId="{E552805A-5E19-4FA1-9542-D65E66E6F308}" type="presParOf" srcId="{3170B91E-7745-44B8-97A4-A475B63696D5}" destId="{854879FE-BE8F-4624-AAD6-7DAD88595B55}" srcOrd="1" destOrd="0" presId="urn:microsoft.com/office/officeart/2008/layout/VerticalCurvedList"/>
    <dgm:cxn modelId="{68BFBC90-849F-4076-885D-8BC31254F3B2}" type="presParOf" srcId="{3170B91E-7745-44B8-97A4-A475B63696D5}" destId="{576EA7A6-9687-48F0-B5E9-2EC6C67105D3}" srcOrd="2" destOrd="0" presId="urn:microsoft.com/office/officeart/2008/layout/VerticalCurvedList"/>
    <dgm:cxn modelId="{24FE4B5D-2B96-432C-97E2-907963BFB0FF}" type="presParOf" srcId="{576EA7A6-9687-48F0-B5E9-2EC6C67105D3}" destId="{2CC09460-0385-4576-B212-932E023A1EEB}" srcOrd="0" destOrd="0" presId="urn:microsoft.com/office/officeart/2008/layout/VerticalCurvedList"/>
    <dgm:cxn modelId="{775060A2-A633-4C2C-9611-769E99F9F728}" type="presParOf" srcId="{3170B91E-7745-44B8-97A4-A475B63696D5}" destId="{795C9425-59D1-4304-8D8F-B1459E316A31}" srcOrd="3" destOrd="0" presId="urn:microsoft.com/office/officeart/2008/layout/VerticalCurvedList"/>
    <dgm:cxn modelId="{55B57A88-0DA0-4CBE-879D-76FEB6004E2E}" type="presParOf" srcId="{3170B91E-7745-44B8-97A4-A475B63696D5}" destId="{D95AF7C8-D31D-4C62-A0DF-286D92E11F56}" srcOrd="4" destOrd="0" presId="urn:microsoft.com/office/officeart/2008/layout/VerticalCurvedList"/>
    <dgm:cxn modelId="{2566A1E3-5A03-41FD-AD1B-5EC6DDD7E71F}" type="presParOf" srcId="{D95AF7C8-D31D-4C62-A0DF-286D92E11F56}" destId="{666F0470-AA64-4EAB-A3C2-C237F6CC60A4}" srcOrd="0" destOrd="0" presId="urn:microsoft.com/office/officeart/2008/layout/VerticalCurvedList"/>
    <dgm:cxn modelId="{26729EEE-B408-45B8-B3D9-422A541EC7C4}" type="presParOf" srcId="{3170B91E-7745-44B8-97A4-A475B63696D5}" destId="{870E73E8-2D0B-42DF-AF4F-02EC8D9DBDB3}" srcOrd="5" destOrd="0" presId="urn:microsoft.com/office/officeart/2008/layout/VerticalCurvedList"/>
    <dgm:cxn modelId="{A54D9D02-56DF-45D4-BD21-2C54B3C982EA}" type="presParOf" srcId="{3170B91E-7745-44B8-97A4-A475B63696D5}" destId="{4A7C3DDB-803F-4CBA-85B3-C01905E6E50A}" srcOrd="6" destOrd="0" presId="urn:microsoft.com/office/officeart/2008/layout/VerticalCurvedList"/>
    <dgm:cxn modelId="{298EE33C-C0A1-4C0D-8A03-868250BF526F}" type="presParOf" srcId="{4A7C3DDB-803F-4CBA-85B3-C01905E6E50A}" destId="{7FF197B5-19DF-437E-8EA4-F5EF1D7448A3}" srcOrd="0" destOrd="0" presId="urn:microsoft.com/office/officeart/2008/layout/VerticalCurvedList"/>
    <dgm:cxn modelId="{7DF426B5-2E4E-4CB5-AEDB-231406B077DF}" type="presParOf" srcId="{3170B91E-7745-44B8-97A4-A475B63696D5}" destId="{FC094EB2-9670-487C-8CA7-CF75A35D8C25}" srcOrd="7" destOrd="0" presId="urn:microsoft.com/office/officeart/2008/layout/VerticalCurvedList"/>
    <dgm:cxn modelId="{086AC3B9-3D03-459F-BE2A-2C56A7104536}" type="presParOf" srcId="{3170B91E-7745-44B8-97A4-A475B63696D5}" destId="{7DB57CED-87B7-4FFB-AE9F-F571FFA99BFC}" srcOrd="8" destOrd="0" presId="urn:microsoft.com/office/officeart/2008/layout/VerticalCurvedList"/>
    <dgm:cxn modelId="{A50E844F-4835-4B8B-9365-972C5652D757}" type="presParOf" srcId="{7DB57CED-87B7-4FFB-AE9F-F571FFA99BFC}" destId="{AEA2F258-E6EB-4F32-89BB-D45632EC2648}" srcOrd="0" destOrd="0" presId="urn:microsoft.com/office/officeart/2008/layout/VerticalCurvedList"/>
    <dgm:cxn modelId="{3E1F254A-222E-4AA1-93DC-9462A7EF2D7F}" type="presParOf" srcId="{3170B91E-7745-44B8-97A4-A475B63696D5}" destId="{946925DD-9FFB-40C3-86A1-CCB64CFCD7E0}" srcOrd="9" destOrd="0" presId="urn:microsoft.com/office/officeart/2008/layout/VerticalCurvedList"/>
    <dgm:cxn modelId="{9E2DB0AD-3110-4A47-880C-006A5D1A5E98}" type="presParOf" srcId="{3170B91E-7745-44B8-97A4-A475B63696D5}" destId="{C031D3E6-BB08-4ED5-A688-EAEDA5C3C452}" srcOrd="10" destOrd="0" presId="urn:microsoft.com/office/officeart/2008/layout/VerticalCurvedList"/>
    <dgm:cxn modelId="{364999E1-C070-4C19-A626-5DE01A656E73}" type="presParOf" srcId="{C031D3E6-BB08-4ED5-A688-EAEDA5C3C452}" destId="{C7062D9B-4A87-46F0-8AA9-37927D866D8E}" srcOrd="0" destOrd="0" presId="urn:microsoft.com/office/officeart/2008/layout/VerticalCurvedList"/>
    <dgm:cxn modelId="{41383742-28E7-45D0-8D79-038C8EE88803}" type="presParOf" srcId="{3170B91E-7745-44B8-97A4-A475B63696D5}" destId="{6DA164A4-8334-4AA4-8A16-22D101F51C68}" srcOrd="11" destOrd="0" presId="urn:microsoft.com/office/officeart/2008/layout/VerticalCurvedList"/>
    <dgm:cxn modelId="{3A494288-15CF-472C-9378-91C8A73039A9}" type="presParOf" srcId="{3170B91E-7745-44B8-97A4-A475B63696D5}" destId="{C911DFC2-847A-4293-AE62-F7A186E6C739}" srcOrd="12" destOrd="0" presId="urn:microsoft.com/office/officeart/2008/layout/VerticalCurvedList"/>
    <dgm:cxn modelId="{3532929F-4C61-461F-8E77-91B5CBFCA748}" type="presParOf" srcId="{C911DFC2-847A-4293-AE62-F7A186E6C739}" destId="{350C78AB-953E-442E-84D5-4543F9AE720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4541962" y="-686932"/>
          <a:ext cx="5336265" cy="5336265"/>
        </a:xfrm>
        <a:prstGeom prst="blockArc">
          <a:avLst>
            <a:gd name="adj1" fmla="val 18900000"/>
            <a:gd name="adj2" fmla="val 2700000"/>
            <a:gd name="adj3" fmla="val 405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187423" y="247570"/>
          <a:ext cx="8508370" cy="4954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accent4">
                  <a:lumMod val="75000"/>
                </a:schemeClr>
              </a:solidFill>
            </a:rPr>
            <a:t>    </a:t>
          </a:r>
          <a:r>
            <a:rPr lang="ru-RU" sz="2100" i="1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Дошкольное образование 65 233,3 тыс. рублей</a:t>
          </a:r>
          <a:endParaRPr lang="ru-RU" sz="2100" i="1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7423" y="247570"/>
        <a:ext cx="8508370" cy="495458"/>
      </dsp:txXfrm>
    </dsp:sp>
    <dsp:sp modelId="{2CC09460-0385-4576-B212-932E023A1EEB}">
      <dsp:nvSpPr>
        <dsp:cNvPr id="0" name=""/>
        <dsp:cNvSpPr/>
      </dsp:nvSpPr>
      <dsp:spPr>
        <a:xfrm>
          <a:off x="27623" y="171449"/>
          <a:ext cx="619323" cy="619323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E7858-2E8A-4A1B-8B00-797726621971}">
      <dsp:nvSpPr>
        <dsp:cNvPr id="0" name=""/>
        <dsp:cNvSpPr/>
      </dsp:nvSpPr>
      <dsp:spPr>
        <a:xfrm>
          <a:off x="549612" y="990520"/>
          <a:ext cx="8139021" cy="495458"/>
        </a:xfrm>
        <a:prstGeom prst="rect">
          <a:avLst/>
        </a:prstGeom>
        <a:solidFill>
          <a:schemeClr val="accent3">
            <a:hueOff val="398524"/>
            <a:satOff val="1485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    </a:t>
          </a:r>
          <a:r>
            <a:rPr lang="ru-RU" sz="2100" i="1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Общее образование 314 190,6 тыс. рублей</a:t>
          </a:r>
          <a:endParaRPr lang="ru-RU" sz="2100" i="1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9612" y="990520"/>
        <a:ext cx="8139021" cy="495458"/>
      </dsp:txXfrm>
    </dsp:sp>
    <dsp:sp modelId="{5586553E-F5FE-4248-95EC-7786E1F5D059}">
      <dsp:nvSpPr>
        <dsp:cNvPr id="0" name=""/>
        <dsp:cNvSpPr/>
      </dsp:nvSpPr>
      <dsp:spPr>
        <a:xfrm>
          <a:off x="382654" y="914399"/>
          <a:ext cx="619323" cy="619323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398524"/>
              <a:satOff val="1485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355CA9-0854-4CE8-BC1C-D943F1375366}">
      <dsp:nvSpPr>
        <dsp:cNvPr id="0" name=""/>
        <dsp:cNvSpPr/>
      </dsp:nvSpPr>
      <dsp:spPr>
        <a:xfrm>
          <a:off x="660400" y="1733470"/>
          <a:ext cx="8026412" cy="495458"/>
        </a:xfrm>
        <a:prstGeom prst="rect">
          <a:avLst/>
        </a:prstGeom>
        <a:solidFill>
          <a:schemeClr val="accent3">
            <a:hueOff val="797048"/>
            <a:satOff val="297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1" kern="1200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ru-RU" sz="2100" b="0" i="1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23 392,2 </a:t>
          </a:r>
          <a:r>
            <a:rPr lang="ru-RU" sz="2100" b="0" i="1" u="none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100" b="0" i="1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0400" y="1733470"/>
        <a:ext cx="8026412" cy="495458"/>
      </dsp:txXfrm>
    </dsp:sp>
    <dsp:sp modelId="{38C6BB7E-B944-41E4-8FAE-BB58C4E07633}">
      <dsp:nvSpPr>
        <dsp:cNvPr id="0" name=""/>
        <dsp:cNvSpPr/>
      </dsp:nvSpPr>
      <dsp:spPr>
        <a:xfrm>
          <a:off x="491620" y="1657349"/>
          <a:ext cx="619323" cy="619323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797048"/>
              <a:satOff val="297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FDA600-3C3D-40C1-B830-1DCD3CDBC9E7}">
      <dsp:nvSpPr>
        <dsp:cNvPr id="0" name=""/>
        <dsp:cNvSpPr/>
      </dsp:nvSpPr>
      <dsp:spPr>
        <a:xfrm>
          <a:off x="667605" y="2476420"/>
          <a:ext cx="7903037" cy="495458"/>
        </a:xfrm>
        <a:prstGeom prst="rect">
          <a:avLst/>
        </a:prstGeom>
        <a:solidFill>
          <a:schemeClr val="accent3">
            <a:hueOff val="1195573"/>
            <a:satOff val="4455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1" u="none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100" b="0" i="1" u="none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Молодежная политика и оздоровление детей 429,7 тыс. рублей</a:t>
          </a:r>
          <a:endParaRPr lang="ru-RU" sz="2100" b="0" i="1" u="none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7605" y="2476420"/>
        <a:ext cx="7903037" cy="495458"/>
      </dsp:txXfrm>
    </dsp:sp>
    <dsp:sp modelId="{69030454-3431-4446-8576-CF94328D9C5A}">
      <dsp:nvSpPr>
        <dsp:cNvPr id="0" name=""/>
        <dsp:cNvSpPr/>
      </dsp:nvSpPr>
      <dsp:spPr>
        <a:xfrm>
          <a:off x="382654" y="2400299"/>
          <a:ext cx="619323" cy="619323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1195573"/>
              <a:satOff val="4455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36E2AA-D7D2-47C7-AC30-4AF79FBD5202}">
      <dsp:nvSpPr>
        <dsp:cNvPr id="0" name=""/>
        <dsp:cNvSpPr/>
      </dsp:nvSpPr>
      <dsp:spPr>
        <a:xfrm>
          <a:off x="312574" y="3219370"/>
          <a:ext cx="8258068" cy="495458"/>
        </a:xfrm>
        <a:prstGeom prst="rect">
          <a:avLst/>
        </a:prstGeom>
        <a:solidFill>
          <a:schemeClr val="accent3">
            <a:hueOff val="1594097"/>
            <a:satOff val="594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100" i="1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15 580,7 рублей</a:t>
          </a:r>
          <a:endParaRPr lang="ru-RU" sz="2100" i="1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2574" y="3219370"/>
        <a:ext cx="8258068" cy="495458"/>
      </dsp:txXfrm>
    </dsp:sp>
    <dsp:sp modelId="{22575A18-223C-4A93-B3F0-1CA215286AC0}">
      <dsp:nvSpPr>
        <dsp:cNvPr id="0" name=""/>
        <dsp:cNvSpPr/>
      </dsp:nvSpPr>
      <dsp:spPr>
        <a:xfrm>
          <a:off x="27623" y="3143249"/>
          <a:ext cx="619323" cy="619323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1594097"/>
              <a:satOff val="594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5655811" y="-865780"/>
          <a:ext cx="6733772" cy="6733772"/>
        </a:xfrm>
        <a:prstGeom prst="blockArc">
          <a:avLst>
            <a:gd name="adj1" fmla="val 18900000"/>
            <a:gd name="adj2" fmla="val 2700000"/>
            <a:gd name="adj3" fmla="val 321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682446" y="384570"/>
          <a:ext cx="7816178" cy="7695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0823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   </a:t>
          </a:r>
          <a:r>
            <a:rPr lang="ru-RU" sz="16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 библиотечного обслуживания  населения и обеспечение доступа к музейным фондам» 11 647,2 тыс. рублей</a:t>
          </a:r>
          <a:endParaRPr lang="ru-RU" sz="16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2446" y="384570"/>
        <a:ext cx="7816178" cy="769540"/>
      </dsp:txXfrm>
    </dsp:sp>
    <dsp:sp modelId="{2CC09460-0385-4576-B212-932E023A1EEB}">
      <dsp:nvSpPr>
        <dsp:cNvPr id="0" name=""/>
        <dsp:cNvSpPr/>
      </dsp:nvSpPr>
      <dsp:spPr>
        <a:xfrm>
          <a:off x="83313" y="288377"/>
          <a:ext cx="961925" cy="961925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9D1C6-CDD4-4E4B-8A98-3FF90DFDD12A}">
      <dsp:nvSpPr>
        <dsp:cNvPr id="0" name=""/>
        <dsp:cNvSpPr/>
      </dsp:nvSpPr>
      <dsp:spPr>
        <a:xfrm>
          <a:off x="1088244" y="1539080"/>
          <a:ext cx="7445778" cy="769540"/>
        </a:xfrm>
        <a:prstGeom prst="rect">
          <a:avLst/>
        </a:prstGeom>
        <a:solidFill>
          <a:schemeClr val="accent3">
            <a:hueOff val="531366"/>
            <a:satOff val="198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082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Организация досуга и предоставление услуг организаций культуры, сохранение и популяризация объектов культурного наследия»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29 341,6 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88244" y="1539080"/>
        <a:ext cx="7445778" cy="769540"/>
      </dsp:txXfrm>
    </dsp:sp>
    <dsp:sp modelId="{9A094A17-BD9E-4F96-872F-1B0CA58639B0}">
      <dsp:nvSpPr>
        <dsp:cNvPr id="0" name=""/>
        <dsp:cNvSpPr/>
      </dsp:nvSpPr>
      <dsp:spPr>
        <a:xfrm>
          <a:off x="524508" y="1442888"/>
          <a:ext cx="961925" cy="961925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531366"/>
              <a:satOff val="198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CD9386-B42A-43E9-9E42-8860F332838C}">
      <dsp:nvSpPr>
        <dsp:cNvPr id="0" name=""/>
        <dsp:cNvSpPr/>
      </dsp:nvSpPr>
      <dsp:spPr>
        <a:xfrm>
          <a:off x="1005470" y="2693591"/>
          <a:ext cx="7611324" cy="769540"/>
        </a:xfrm>
        <a:prstGeom prst="rect">
          <a:avLst/>
        </a:prstGeom>
        <a:solidFill>
          <a:schemeClr val="accent3">
            <a:hueOff val="1062731"/>
            <a:satOff val="396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0823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   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«Развитие этнокультурного наследия района» 1 590,7</a:t>
          </a:r>
          <a:r>
            <a:rPr lang="ru-RU" sz="16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05470" y="2693591"/>
        <a:ext cx="7611324" cy="769540"/>
      </dsp:txXfrm>
    </dsp:sp>
    <dsp:sp modelId="{7FF197B5-19DF-437E-8EA4-F5EF1D7448A3}">
      <dsp:nvSpPr>
        <dsp:cNvPr id="0" name=""/>
        <dsp:cNvSpPr/>
      </dsp:nvSpPr>
      <dsp:spPr>
        <a:xfrm>
          <a:off x="524508" y="2597398"/>
          <a:ext cx="961925" cy="961925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1062731"/>
              <a:satOff val="396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F7E52A-42F5-4132-A538-3F99FF21D78A}">
      <dsp:nvSpPr>
        <dsp:cNvPr id="0" name=""/>
        <dsp:cNvSpPr/>
      </dsp:nvSpPr>
      <dsp:spPr>
        <a:xfrm>
          <a:off x="561940" y="3838574"/>
          <a:ext cx="8052519" cy="769540"/>
        </a:xfrm>
        <a:prstGeom prst="rect">
          <a:avLst/>
        </a:prstGeom>
        <a:solidFill>
          <a:schemeClr val="accent3">
            <a:hueOff val="1594097"/>
            <a:satOff val="594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082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Подпрограмма «Формирование современного облика сельских территорий» 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27 721,0 тыс.</a:t>
          </a:r>
        </a:p>
      </dsp:txBody>
      <dsp:txXfrm>
        <a:off x="561940" y="3838574"/>
        <a:ext cx="8052519" cy="769540"/>
      </dsp:txXfrm>
    </dsp:sp>
    <dsp:sp modelId="{838C16AA-FB63-4A51-954B-0A642B7FDFFC}">
      <dsp:nvSpPr>
        <dsp:cNvPr id="0" name=""/>
        <dsp:cNvSpPr/>
      </dsp:nvSpPr>
      <dsp:spPr>
        <a:xfrm>
          <a:off x="83313" y="3751909"/>
          <a:ext cx="961925" cy="961925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1594097"/>
              <a:satOff val="594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5756260" y="-870422"/>
          <a:ext cx="6770044" cy="6770044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199098" y="125530"/>
          <a:ext cx="8482164" cy="808088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2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Реализация мероприятий  по обеспечению питанием обучающихся различных категорий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2 683,9  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9098" y="125530"/>
        <a:ext cx="8482164" cy="808088"/>
      </dsp:txXfrm>
    </dsp:sp>
    <dsp:sp modelId="{2CC09460-0385-4576-B212-932E023A1EEB}">
      <dsp:nvSpPr>
        <dsp:cNvPr id="0" name=""/>
        <dsp:cNvSpPr/>
      </dsp:nvSpPr>
      <dsp:spPr>
        <a:xfrm>
          <a:off x="2985" y="198653"/>
          <a:ext cx="661842" cy="661842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5C9425-59D1-4304-8D8F-B1459E316A31}">
      <dsp:nvSpPr>
        <dsp:cNvPr id="0" name=""/>
        <dsp:cNvSpPr/>
      </dsp:nvSpPr>
      <dsp:spPr>
        <a:xfrm>
          <a:off x="636760" y="1058948"/>
          <a:ext cx="8042369" cy="529474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2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Доплата к пенсии муниципальных служащих 880,7 тыс. рублей; социальная поддержка старшего поколения 7,0 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6760" y="1058948"/>
        <a:ext cx="8042369" cy="529474"/>
      </dsp:txXfrm>
    </dsp:sp>
    <dsp:sp modelId="{666F0470-AA64-4EAB-A3C2-C237F6CC60A4}">
      <dsp:nvSpPr>
        <dsp:cNvPr id="0" name=""/>
        <dsp:cNvSpPr/>
      </dsp:nvSpPr>
      <dsp:spPr>
        <a:xfrm>
          <a:off x="438514" y="992764"/>
          <a:ext cx="661842" cy="661842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318819"/>
              <a:satOff val="1188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0E73E8-2D0B-42DF-AF4F-02EC8D9DBDB3}">
      <dsp:nvSpPr>
        <dsp:cNvPr id="0" name=""/>
        <dsp:cNvSpPr/>
      </dsp:nvSpPr>
      <dsp:spPr>
        <a:xfrm>
          <a:off x="833744" y="1853059"/>
          <a:ext cx="7847557" cy="529474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2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Компенсация части родительской платы за содержание ребенка в детских садах  1 227,6 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33744" y="1853059"/>
        <a:ext cx="7847557" cy="529474"/>
      </dsp:txXfrm>
    </dsp:sp>
    <dsp:sp modelId="{7FF197B5-19DF-437E-8EA4-F5EF1D7448A3}">
      <dsp:nvSpPr>
        <dsp:cNvPr id="0" name=""/>
        <dsp:cNvSpPr/>
      </dsp:nvSpPr>
      <dsp:spPr>
        <a:xfrm>
          <a:off x="637670" y="1786874"/>
          <a:ext cx="661842" cy="661842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637639"/>
              <a:satOff val="2376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94EB2-9670-487C-8CA7-CF75A35D8C25}">
      <dsp:nvSpPr>
        <dsp:cNvPr id="0" name=""/>
        <dsp:cNvSpPr/>
      </dsp:nvSpPr>
      <dsp:spPr>
        <a:xfrm>
          <a:off x="832456" y="2646666"/>
          <a:ext cx="7850133" cy="529474"/>
        </a:xfrm>
        <a:prstGeom prst="rect">
          <a:avLst/>
        </a:prstGeom>
        <a:solidFill>
          <a:schemeClr val="accent3">
            <a:hueOff val="956458"/>
            <a:satOff val="3564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2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Субсидии гражданам на приобретение жилья молодым семьям 6 442,8 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32456" y="2646666"/>
        <a:ext cx="7850133" cy="529474"/>
      </dsp:txXfrm>
    </dsp:sp>
    <dsp:sp modelId="{AEA2F258-E6EB-4F32-89BB-D45632EC2648}">
      <dsp:nvSpPr>
        <dsp:cNvPr id="0" name=""/>
        <dsp:cNvSpPr/>
      </dsp:nvSpPr>
      <dsp:spPr>
        <a:xfrm>
          <a:off x="637670" y="2580482"/>
          <a:ext cx="661842" cy="661842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925DD-9FFB-40C3-86A1-CCB64CFCD7E0}">
      <dsp:nvSpPr>
        <dsp:cNvPr id="0" name=""/>
        <dsp:cNvSpPr/>
      </dsp:nvSpPr>
      <dsp:spPr>
        <a:xfrm>
          <a:off x="629605" y="3440777"/>
          <a:ext cx="8056679" cy="529474"/>
        </a:xfrm>
        <a:prstGeom prst="rect">
          <a:avLst/>
        </a:prstGeom>
        <a:solidFill>
          <a:schemeClr val="accent3">
            <a:hueOff val="1275278"/>
            <a:satOff val="4752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2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Поддержка многодетных семей 4 565,8 тыс. рублей</a:t>
          </a:r>
          <a:endParaRPr lang="ru-RU" sz="16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29605" y="3440777"/>
        <a:ext cx="8056679" cy="529474"/>
      </dsp:txXfrm>
    </dsp:sp>
    <dsp:sp modelId="{C7062D9B-4A87-46F0-8AA9-37927D866D8E}">
      <dsp:nvSpPr>
        <dsp:cNvPr id="0" name=""/>
        <dsp:cNvSpPr/>
      </dsp:nvSpPr>
      <dsp:spPr>
        <a:xfrm>
          <a:off x="438514" y="3374593"/>
          <a:ext cx="661842" cy="661842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1275278"/>
              <a:satOff val="4752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A164A4-8334-4AA4-8A16-22D101F51C68}">
      <dsp:nvSpPr>
        <dsp:cNvPr id="0" name=""/>
        <dsp:cNvSpPr/>
      </dsp:nvSpPr>
      <dsp:spPr>
        <a:xfrm>
          <a:off x="333907" y="4234888"/>
          <a:ext cx="8212546" cy="529474"/>
        </a:xfrm>
        <a:prstGeom prst="rect">
          <a:avLst/>
        </a:prstGeom>
        <a:solidFill>
          <a:schemeClr val="accent3">
            <a:hueOff val="1594097"/>
            <a:satOff val="594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2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Оказание материальной помощи гражданам за счет средств «Резервного фонда»  160,0  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3907" y="4234888"/>
        <a:ext cx="8212546" cy="529474"/>
      </dsp:txXfrm>
    </dsp:sp>
    <dsp:sp modelId="{350C78AB-953E-442E-84D5-4543F9AE720E}">
      <dsp:nvSpPr>
        <dsp:cNvPr id="0" name=""/>
        <dsp:cNvSpPr/>
      </dsp:nvSpPr>
      <dsp:spPr>
        <a:xfrm>
          <a:off x="2985" y="4168703"/>
          <a:ext cx="661842" cy="661842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hueOff val="1594097"/>
              <a:satOff val="594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0.58462</cdr:y>
    </cdr:from>
    <cdr:to>
      <cdr:x>1</cdr:x>
      <cdr:y>0.92308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0" y="2895600"/>
          <a:ext cx="8686800" cy="1676400"/>
        </a:xfrm>
        <a:prstGeom xmlns:a="http://schemas.openxmlformats.org/drawingml/2006/main" prst="roundRect">
          <a:avLst/>
        </a:prstGeom>
        <a:ln xmlns:a="http://schemas.openxmlformats.org/drawingml/2006/main">
          <a:solidFill>
            <a:schemeClr val="tx1"/>
          </a:solidFill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  <a:innerShdw blurRad="114300">
            <a:prstClr val="black"/>
          </a:innerShdw>
          <a:reflection blurRad="6350" stA="50000" endA="300" endPos="55500" dist="50800" dir="5400000" sy="-100000" algn="bl" rotWithShape="0"/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001">
          <a:schemeClr val="lt2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первом полугодии 2022 года сохранилась социальная направленность бюджета муниципального образования «Муниципальный округ </a:t>
          </a:r>
          <a:r>
            <a:rPr lang="ru-RU" sz="1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район Удмуртской Республики». 79,7 % 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800" b="1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378AE-47F6-4CF3-99F7-41DE5E005EA0}" type="datetimeFigureOut">
              <a:rPr lang="ru-RU" smtClean="0"/>
              <a:pPr/>
              <a:t>28.07.2022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52F5E-54B1-493C-A8EC-56FCA59DDC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68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667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27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190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664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8B44B4-8A59-4247-A73F-0EA3BD31722C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8C3DF0-3E39-41C6-AF0A-F4DE5BCA67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740945-AE74-4E97-BC73-8B93EA020ED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9BE2-D30B-476E-B33D-EECC05711F8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160433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02ED3D-AE6F-4B50-891F-AF21B83345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8C0DED-1D59-4565-971A-72EFE641D4C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440551-6719-423A-A66C-EADCFD3CF8B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A23E2B-451B-462D-9AA6-D649AC1A16B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3286FB-90DD-4C52-BDAA-6C75EDF76CF8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CA5CD5-649D-499F-9CFC-13BE9103EA3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08EA64-D86A-4AB4-8F7C-B33916CCFD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713FA5-84CB-4ECE-A5D5-BD24261976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657C1408-2C2B-4E95-8ED4-2A456171D074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hyperlink" Target="mailto:rfompurga@udm.ne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1.xls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144" y="304800"/>
            <a:ext cx="8686800" cy="838200"/>
          </a:xfr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eaLnBrk="1" hangingPunct="1">
              <a:lnSpc>
                <a:spcPct val="70000"/>
              </a:lnSpc>
            </a:pPr>
            <a:r>
              <a:rPr lang="ru-RU" sz="3000" b="1" i="1" dirty="0" smtClean="0">
                <a:solidFill>
                  <a:schemeClr val="tx1"/>
                </a:solidFill>
                <a:latin typeface="Times New Roman" pitchFamily="18" charset="0"/>
              </a:rPr>
              <a:t>Муниципальное образование </a:t>
            </a:r>
            <a:br>
              <a:rPr lang="ru-RU" sz="30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000" b="1" i="1" dirty="0" smtClean="0">
                <a:solidFill>
                  <a:schemeClr val="tx1"/>
                </a:solidFill>
                <a:latin typeface="Times New Roman" pitchFamily="18" charset="0"/>
              </a:rPr>
              <a:t>«Муниципальный округ </a:t>
            </a:r>
            <a:r>
              <a:rPr lang="ru-RU" sz="3000" b="1" i="1" dirty="0" err="1" smtClean="0">
                <a:solidFill>
                  <a:schemeClr val="tx1"/>
                </a:solidFill>
                <a:latin typeface="Times New Roman" pitchFamily="18" charset="0"/>
              </a:rPr>
              <a:t>Малопургинский</a:t>
            </a:r>
            <a:r>
              <a:rPr lang="ru-RU" sz="3000" b="1" i="1" dirty="0" smtClean="0">
                <a:solidFill>
                  <a:schemeClr val="tx1"/>
                </a:solidFill>
                <a:latin typeface="Times New Roman" pitchFamily="18" charset="0"/>
              </a:rPr>
              <a:t> район Удмуртской </a:t>
            </a:r>
            <a:r>
              <a:rPr lang="ru-RU" sz="3000" b="1" i="1" dirty="0">
                <a:solidFill>
                  <a:schemeClr val="tx1"/>
                </a:solidFill>
                <a:latin typeface="Times New Roman" pitchFamily="18" charset="0"/>
              </a:rPr>
              <a:t>Р</a:t>
            </a:r>
            <a:r>
              <a:rPr lang="ru-RU" sz="3000" b="1" i="1" dirty="0" smtClean="0">
                <a:solidFill>
                  <a:schemeClr val="tx1"/>
                </a:solidFill>
                <a:latin typeface="Times New Roman" pitchFamily="18" charset="0"/>
              </a:rPr>
              <a:t>еспублики»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idx="1"/>
          </p:nvPr>
        </p:nvSpPr>
        <p:spPr>
          <a:xfrm>
            <a:off x="481744" y="1143001"/>
            <a:ext cx="8229600" cy="4495800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</a:pPr>
            <a:endParaRPr lang="ru-RU" dirty="0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b="1" dirty="0" smtClean="0">
              <a:solidFill>
                <a:srgbClr val="FF33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b="1" u="sng" dirty="0" smtClean="0">
                <a:latin typeface="Times New Roman" pitchFamily="18" charset="0"/>
              </a:rPr>
              <a:t>БЮДЖЕТ ДЛЯ ГРАЖДАН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i="1" dirty="0">
                <a:latin typeface="Times New Roman" pitchFamily="18" charset="0"/>
              </a:rPr>
              <a:t>(Исполнение бюджета муниципального образования </a:t>
            </a:r>
            <a:r>
              <a:rPr lang="ru-RU" b="1" i="1" dirty="0" smtClean="0">
                <a:latin typeface="Times New Roman" pitchFamily="18" charset="0"/>
              </a:rPr>
              <a:t>«Муниципальный округ </a:t>
            </a:r>
            <a:r>
              <a:rPr lang="ru-RU" b="1" i="1" dirty="0" err="1" smtClean="0">
                <a:latin typeface="Times New Roman" pitchFamily="18" charset="0"/>
              </a:rPr>
              <a:t>Малопургинский</a:t>
            </a:r>
            <a:r>
              <a:rPr lang="ru-RU" b="1" i="1" dirty="0" smtClean="0">
                <a:latin typeface="Times New Roman" pitchFamily="18" charset="0"/>
              </a:rPr>
              <a:t> район Удмуртской Республики» </a:t>
            </a:r>
            <a:r>
              <a:rPr lang="ru-RU" b="1" i="1" dirty="0">
                <a:latin typeface="Times New Roman" pitchFamily="18" charset="0"/>
              </a:rPr>
              <a:t>за </a:t>
            </a:r>
            <a:r>
              <a:rPr lang="ru-RU" b="1" i="1" dirty="0" smtClean="0">
                <a:latin typeface="Times New Roman" pitchFamily="18" charset="0"/>
              </a:rPr>
              <a:t>первое полугодие 20</a:t>
            </a:r>
            <a:r>
              <a:rPr lang="en-US" b="1" i="1" dirty="0" smtClean="0">
                <a:latin typeface="Times New Roman" pitchFamily="18" charset="0"/>
              </a:rPr>
              <a:t>2</a:t>
            </a:r>
            <a:r>
              <a:rPr lang="ru-RU" b="1" i="1" dirty="0" smtClean="0">
                <a:latin typeface="Times New Roman" pitchFamily="18" charset="0"/>
              </a:rPr>
              <a:t>2 </a:t>
            </a:r>
            <a:r>
              <a:rPr lang="ru-RU" b="1" i="1" dirty="0">
                <a:latin typeface="Times New Roman" pitchFamily="18" charset="0"/>
              </a:rPr>
              <a:t>года</a:t>
            </a:r>
            <a:r>
              <a:rPr lang="ru-RU" b="1" dirty="0">
                <a:latin typeface="Times New Roman" pitchFamily="18" charset="0"/>
              </a:rPr>
              <a:t>)</a:t>
            </a: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5410200"/>
            <a:ext cx="8278688" cy="133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финансов администрации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«Малопургинский район»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53000" y="5410200"/>
            <a:ext cx="3624681" cy="133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(34138) 4-12-79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Факс         (34138) 4-12-79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       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rfompurga@udm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net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       427820,УР, с.Малая Пурга, пл.Победы,д.1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Начальник Управления финансов  Минагулова Р.Р.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94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39825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«Муниципальный округ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 Удмуртской Республики» 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 разделам и подразделам </a:t>
            </a:r>
            <a:b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первое полугодие  2022 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года, тыс. руб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(продолжение)</a:t>
            </a:r>
            <a:endParaRPr lang="ru-RU" sz="2400" b="1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59459400"/>
              </p:ext>
            </p:extLst>
          </p:nvPr>
        </p:nvGraphicFramePr>
        <p:xfrm>
          <a:off x="228601" y="1524000"/>
          <a:ext cx="8610601" cy="522196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36121"/>
                <a:gridCol w="4245504"/>
                <a:gridCol w="1614488"/>
                <a:gridCol w="1614488"/>
              </a:tblGrid>
              <a:tr h="505185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01.07.2022 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3529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9 009,8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1 431,9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3529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гражданская оборона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3529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8 418,7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1 328,9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545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0314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безопасности и правоохранительной деятельности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341,0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3193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83 924,6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26 383,0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80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952,7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22 743,6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730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Связь и информатика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2 976,2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2 678,2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730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995,7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961,2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97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118 376,3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37 889,2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97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46 049,6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3 263,5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7676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51 960,3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29 432,1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7676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16 045,5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3 362,1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364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4 320,9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1 831,5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97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0600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3 049,5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6222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0605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3 049,5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76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«Муниципальный округ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 </a:t>
            </a:r>
            <a:b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Удмуртской Республики» 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 разделам и подразделам </a:t>
            </a:r>
            <a:b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первое полугодие 2022 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года, тыс. руб. (продолжение)</a:t>
            </a:r>
            <a:endParaRPr lang="ru-RU" sz="2400" dirty="0">
              <a:solidFill>
                <a:schemeClr val="tx2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14619434"/>
              </p:ext>
            </p:extLst>
          </p:nvPr>
        </p:nvGraphicFramePr>
        <p:xfrm>
          <a:off x="228597" y="1600200"/>
          <a:ext cx="8686802" cy="454062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4"/>
                <a:gridCol w="1628776"/>
                <a:gridCol w="1628776"/>
              </a:tblGrid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01.07.2022 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684 000,2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418 826,5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716,7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65 233,3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484 526,1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314 190,6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493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0703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47 469,9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23 392,2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и оздоровление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3 822,3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429,7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области образования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29 465,2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15 580,7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149 289,3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71 211,8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111 403,2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69 672,8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культуры, кинематографии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37 886,1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1 539,0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25 927,3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16 122,8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800,0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880,7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6 738,4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6 609,8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17 388,9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8 632,3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51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«Муниципальный округ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 Удмуртской Республики »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разделам и подразделам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первое полугодие 2022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года, тыс. руб. (продолжение)</a:t>
            </a:r>
            <a:endParaRPr lang="ru-RU" sz="2400" dirty="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129931158"/>
              </p:ext>
            </p:extLst>
          </p:nvPr>
        </p:nvGraphicFramePr>
        <p:xfrm>
          <a:off x="228600" y="1752600"/>
          <a:ext cx="8686801" cy="429565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3"/>
                <a:gridCol w="1628776"/>
                <a:gridCol w="1628776"/>
              </a:tblGrid>
              <a:tr h="50316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01.07.2022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3 899,3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1 802,3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Массовый спорт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3 899,3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1 802,3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158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1204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средств массовой информации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66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3 375,0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922,3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5480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внутреннего и муниципального долга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3 375,0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922,3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5480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поселений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26 729,2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9 849,3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200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26 252,5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9 672,6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7061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дотации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476,7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176,7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3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52728"/>
          </a:xfrm>
          <a:solidFill>
            <a:srgbClr val="CCFFCC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образования «Муниципальный округ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Удмуртской Республики» по разделам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первое полугодие 2022 года в % к общему объему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500535"/>
              </p:ext>
            </p:extLst>
          </p:nvPr>
        </p:nvGraphicFramePr>
        <p:xfrm>
          <a:off x="228600" y="1524000"/>
          <a:ext cx="8686798" cy="466997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96537"/>
                <a:gridCol w="5704763"/>
                <a:gridCol w="1685498"/>
              </a:tblGrid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9,9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оборона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 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5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9906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за первое полугодие 2022 года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858090"/>
              </p:ext>
            </p:extLst>
          </p:nvPr>
        </p:nvGraphicFramePr>
        <p:xfrm>
          <a:off x="304800" y="2209800"/>
          <a:ext cx="8686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600200"/>
            <a:ext cx="8763000" cy="400110"/>
          </a:xfrm>
          <a:prstGeom prst="rect">
            <a:avLst/>
          </a:prstGeom>
          <a:solidFill>
            <a:srgbClr val="C5B3F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Расходы на образование, всего 418 826,5 тыс. рублей, в том числе: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7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38328"/>
            <a:ext cx="8686800" cy="95707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культуры 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первое полугодие 2022 года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654365"/>
              </p:ext>
            </p:extLst>
          </p:nvPr>
        </p:nvGraphicFramePr>
        <p:xfrm>
          <a:off x="200025" y="1647826"/>
          <a:ext cx="8686800" cy="5002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171545"/>
            <a:ext cx="7848600" cy="400110"/>
          </a:xfrm>
          <a:prstGeom prst="rect">
            <a:avLst/>
          </a:prstGeom>
          <a:solidFill>
            <a:srgbClr val="C5B3F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культуру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71 211,8 тыс. рублей, в том числе: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8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8600"/>
            <a:ext cx="8686800" cy="80467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социальной политики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первое полугодие 2022 года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61509"/>
              </p:ext>
            </p:extLst>
          </p:nvPr>
        </p:nvGraphicFramePr>
        <p:xfrm>
          <a:off x="228600" y="1556266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1148834"/>
            <a:ext cx="8686800" cy="369332"/>
          </a:xfrm>
          <a:prstGeom prst="rect">
            <a:avLst/>
          </a:prstGeom>
          <a:solidFill>
            <a:srgbClr val="C5B3F7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Общий объем расходов на социальную политику 16 122,8 тыс. рублей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07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1"/>
            <a:ext cx="8686800" cy="685799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«Муниципальный округ </a:t>
            </a:r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район Удмуртской Республики» на реализацию муниципальных программ за первое полугодие 2022 года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322372"/>
              </p:ext>
            </p:extLst>
          </p:nvPr>
        </p:nvGraphicFramePr>
        <p:xfrm>
          <a:off x="228600" y="1066800"/>
          <a:ext cx="8686798" cy="55113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3400"/>
                <a:gridCol w="5943600"/>
                <a:gridCol w="2209798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(тыс.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0902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 на реализацию программ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657 356,6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79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 и воспитания в муниципальном образовании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Удмуртской Республики"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391 022,3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6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 здоровья и формирование здорового образа жизни населения муниципального образования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Удмуртской Республики"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2 065,6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19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  в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Малопургинском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районе 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42 903,1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8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активность и поддержка  населения муниципального образования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Удмуртской Республики"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015,6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12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устойчивого экономического развития муниципального образования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Удмуртской Республики"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956,8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10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 безопасности на территории  муниципального образования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Удмуртской Республики"  на 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1 399,6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06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8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 хозяйство муниципального образования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Удмуртской Республики"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139 769,8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90600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«Муниципальный округ </a:t>
            </a:r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район Удмуртской Республики»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муниципальных программ за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первое полугодие 2022 года (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продолжение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22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770231"/>
              </p:ext>
            </p:extLst>
          </p:nvPr>
        </p:nvGraphicFramePr>
        <p:xfrm>
          <a:off x="228600" y="1447801"/>
          <a:ext cx="8534400" cy="52191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73768"/>
                <a:gridCol w="5689602"/>
                <a:gridCol w="2171030"/>
              </a:tblGrid>
              <a:tr h="3685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(тыс. руб.)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898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Энергосбережение и повышение энергетической эффективности муниципального образования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 Удмуртской Республики"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71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 управление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66 990,7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5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муниципального образования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 Удмуртской Республики"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84,9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3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правонарушений и безнадзорности в муниципальном образовании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 Удмуртской Республики" 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70,5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3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Противодействие коррупции в муниципальном образовании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 Удмуртской Республики"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7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Комплексные меры противодействия злоупотреблению наркотиками и их незаконному обороту в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Малопургинском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районе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34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природно-очаговых инфекций в муниципальном образовании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 Удмуртской Республики" на 2021 - 2030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34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комфортной городской среды на территории муниципального образования "Муниципальный округ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 Удмуртской Республики" на 2022-2024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1 033,4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64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457200"/>
            <a:ext cx="86868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Бюджет муниципального образования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«Муниципальный округ </a:t>
            </a:r>
            <a:r>
              <a:rPr lang="ru-RU" sz="2800" b="1" dirty="0" err="1" smtClean="0">
                <a:solidFill>
                  <a:srgbClr val="002060"/>
                </a:solidFill>
              </a:rPr>
              <a:t>Малопургинский</a:t>
            </a:r>
            <a:r>
              <a:rPr lang="ru-RU" sz="2800" b="1" dirty="0" smtClean="0">
                <a:solidFill>
                  <a:srgbClr val="002060"/>
                </a:solidFill>
              </a:rPr>
              <a:t> район Удмуртской Республики»</a:t>
            </a:r>
          </a:p>
          <a:p>
            <a:pPr algn="ctr"/>
            <a:endParaRPr lang="ru-RU" sz="2800" b="1" dirty="0">
              <a:solidFill>
                <a:srgbClr val="002060"/>
              </a:solidFill>
            </a:endParaRPr>
          </a:p>
          <a:p>
            <a:pPr algn="ctr"/>
            <a:r>
              <a:rPr lang="ru-RU" sz="1800" b="1" i="1" dirty="0"/>
              <a:t>утвержден решением Совета депутатов муниципального образования «Муниципальный округ </a:t>
            </a:r>
            <a:r>
              <a:rPr lang="ru-RU" sz="1800" b="1" i="1" dirty="0" err="1"/>
              <a:t>Малопургинский</a:t>
            </a:r>
            <a:r>
              <a:rPr lang="ru-RU" sz="1800" b="1" i="1" dirty="0"/>
              <a:t> район Удмуртской Республики» от 16 декабря 2021 года № 5-7-78 «О бюджете муниципального образования «Муниципальный округ </a:t>
            </a:r>
            <a:r>
              <a:rPr lang="ru-RU" sz="1800" b="1" i="1" dirty="0" err="1"/>
              <a:t>Малопургинский</a:t>
            </a:r>
            <a:r>
              <a:rPr lang="ru-RU" sz="1800" b="1" i="1" dirty="0"/>
              <a:t> район Удмуртской Республики» на 2022 год и на плановый период 2023 и 2024 </a:t>
            </a:r>
            <a:r>
              <a:rPr lang="ru-RU" sz="1800" b="1" i="1" dirty="0" smtClean="0"/>
              <a:t>годов</a:t>
            </a:r>
            <a:endParaRPr lang="ru-RU" sz="1800" b="1" i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38200" y="4038600"/>
            <a:ext cx="7774632" cy="1676400"/>
          </a:xfrm>
          <a:prstGeom prst="roundRect">
            <a:avLst/>
          </a:prstGeom>
          <a:gradFill>
            <a:gsLst>
              <a:gs pos="2000">
                <a:schemeClr val="accent6">
                  <a:lumMod val="75000"/>
                </a:schemeClr>
              </a:gs>
              <a:gs pos="14000">
                <a:srgbClr val="C5B3F7"/>
              </a:gs>
              <a:gs pos="70000">
                <a:schemeClr val="bg1"/>
              </a:gs>
              <a:gs pos="100000">
                <a:schemeClr val="accent1"/>
              </a:gs>
            </a:gsLst>
            <a:lin ang="16200000" scaled="1"/>
          </a:gradFill>
          <a:ln>
            <a:solidFill>
              <a:srgbClr val="0070C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innerShdw blurRad="114300">
              <a:prstClr val="black"/>
            </a:innerShdw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Публичные слушания по проекту бюджета муниципального образования «Муниципальный округ </a:t>
            </a:r>
            <a:r>
              <a:rPr lang="ru-RU" sz="2000" b="1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0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 Удмуртской Республики» на 2022 год и на плановый период 2023 и 2024 год проведены 15 декабря 2021 года.</a:t>
            </a:r>
          </a:p>
        </p:txBody>
      </p:sp>
    </p:spTree>
    <p:extLst>
      <p:ext uri="{BB962C8B-B14F-4D97-AF65-F5344CB8AC3E}">
        <p14:creationId xmlns:p14="http://schemas.microsoft.com/office/powerpoint/2010/main" val="215018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муниципального образования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«Муниципальный округ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 Удмуртской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еспублики»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038206"/>
              </p:ext>
            </p:extLst>
          </p:nvPr>
        </p:nvGraphicFramePr>
        <p:xfrm>
          <a:off x="228600" y="1557754"/>
          <a:ext cx="8686800" cy="46609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3900"/>
                <a:gridCol w="4457700"/>
                <a:gridCol w="1828800"/>
                <a:gridCol w="1676400"/>
              </a:tblGrid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</a:t>
                      </a:r>
                    </a:p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2022 год 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</a:p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</a:p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01.07.2022 год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объем доходов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1 221 103,7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677 446,8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302 430,1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136 865,0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918 673,5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540 581,8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 объем расходов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1 251 698,4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664 989,1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(-)/</a:t>
                      </a:r>
                    </a:p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-30 594,7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12 457,7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162800" y="12192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Тыс. рублей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9711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1139825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муниципального образования «Муниципальный округ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Удмуртской Республики»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первое полугодие 2022 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35311348"/>
              </p:ext>
            </p:extLst>
          </p:nvPr>
        </p:nvGraphicFramePr>
        <p:xfrm>
          <a:off x="381000" y="1524000"/>
          <a:ext cx="8153400" cy="43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879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8382000" cy="13716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источники формирования налоговых и </a:t>
            </a:r>
            <a:b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неналоговых доходов бюджета муниципального образования </a:t>
            </a:r>
            <a:b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«Муниципальный округ </a:t>
            </a:r>
            <a:r>
              <a:rPr lang="ru-RU" sz="2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 Удмуртской Республики» за первое полугодие 2022 года</a:t>
            </a:r>
            <a:b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80966"/>
              </p:ext>
            </p:extLst>
          </p:nvPr>
        </p:nvGraphicFramePr>
        <p:xfrm>
          <a:off x="228600" y="1752600"/>
          <a:ext cx="8686800" cy="489818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609855"/>
                <a:gridCol w="1500177"/>
                <a:gridCol w="1576768"/>
              </a:tblGrid>
              <a:tr h="44573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01.07.2022 года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852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302 430,1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136 865,0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9618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95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276 866,5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123 368,5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9618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817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 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202 350,5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87 117,1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14456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36 128,5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19 566,0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07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11 703,0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8 899,1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9716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имущество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24 082,5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6 630,4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Налоги, сборы и регулярные 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2 601,0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1 099,2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144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25 563,6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13 496,6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9022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8 735,0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4 519,4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753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07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076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11 000,0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3 955,6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463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санкции,возмещение ущерба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1 557,0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895,1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463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3 760,6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3 756,6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59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144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 в бюджет муниципального образования «Муниципальный округ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 Удмуртской Республики» за первое полугодие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 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884455"/>
              </p:ext>
            </p:extLst>
          </p:nvPr>
        </p:nvGraphicFramePr>
        <p:xfrm>
          <a:off x="228600" y="1524001"/>
          <a:ext cx="8686800" cy="472744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38255"/>
                <a:gridCol w="2053244"/>
                <a:gridCol w="1895301"/>
              </a:tblGrid>
              <a:tr h="534343"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трансферта</a:t>
                      </a:r>
                      <a:endParaRPr lang="ru-RU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 год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01.07.2022 года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4062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из бюджета УР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872 114,9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544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936,7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2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156 954,1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92 474,2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2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205 815,4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012,8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98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Субвенции, всего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413 344,5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278 767,5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5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 на выполнение передаваемых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полномочий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408 329,6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275 810,5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866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из бюджета Удмуртской Республики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96 000,9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682,2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8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46 558,6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900,1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4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</a:t>
                      </a:r>
                      <a:r>
                        <a:rPr lang="ru-RU" sz="15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субвенций иных МБТ прошлых лет, прочие безвозмездные поступления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-5 255,1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918 673,5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540 581,8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72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 бюджета муниципального образования «Муниципальный округ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Малопургинский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 Удмуртской Республики» за первое полугодие 2022 года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786158"/>
              </p:ext>
            </p:extLst>
          </p:nvPr>
        </p:nvGraphicFramePr>
        <p:xfrm>
          <a:off x="228600" y="1524000"/>
          <a:ext cx="8686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534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954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социальной направленности бюджета муниципального образования «Муниципальный округ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 Удмуртской Республики»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первое полугодие 2022 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77948"/>
              </p:ext>
            </p:extLst>
          </p:nvPr>
        </p:nvGraphicFramePr>
        <p:xfrm>
          <a:off x="2438400" y="1600200"/>
          <a:ext cx="4237038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8" name="Лист" r:id="rId4" imgW="4038488" imgH="1219312" progId="Excel.Sheet.8">
                  <p:embed/>
                </p:oleObj>
              </mc:Choice>
              <mc:Fallback>
                <p:oleObj name="Лист" r:id="rId4" imgW="4038488" imgH="1219312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600200"/>
                        <a:ext cx="4237038" cy="1905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Расходы бюджета ВСЕГО</a:t>
            </a:r>
          </a:p>
          <a:p>
            <a:pPr algn="ctr"/>
            <a:r>
              <a:rPr lang="ru-RU" sz="2400" b="1" dirty="0" smtClean="0"/>
              <a:t>664 989,1</a:t>
            </a:r>
            <a:endParaRPr lang="ru-RU" sz="2400" b="1" dirty="0"/>
          </a:p>
          <a:p>
            <a:pPr algn="ctr"/>
            <a:r>
              <a:rPr lang="ru-RU" sz="2400" b="1" dirty="0" smtClean="0"/>
              <a:t>тыс. рублей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2514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79,7%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1" y="3615392"/>
            <a:ext cx="3240874" cy="461665"/>
          </a:xfrm>
          <a:prstGeom prst="rect">
            <a:avLst/>
          </a:prstGeom>
          <a:solidFill>
            <a:srgbClr val="E3C9DA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529 548,0 тыс. рублей</a:t>
            </a:r>
            <a:endParaRPr lang="ru-RU" sz="2400" b="1" dirty="0"/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6850" y="4077057"/>
            <a:ext cx="2303463" cy="79057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79,1%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525588" y="5229225"/>
            <a:ext cx="2808287" cy="935038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4,4%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5221288" y="5229225"/>
            <a:ext cx="2374900" cy="93662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Социальная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политика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3,0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13,5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2929732" y="4077057"/>
            <a:ext cx="1510106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4077057"/>
            <a:ext cx="1939525" cy="3952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439838" y="4077057"/>
            <a:ext cx="1968900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3" idx="1"/>
          </p:cNvCxnSpPr>
          <p:nvPr/>
        </p:nvCxnSpPr>
        <p:spPr>
          <a:xfrm>
            <a:off x="4439838" y="4077057"/>
            <a:ext cx="2381650" cy="3944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39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799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«Муниципальный округ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Удмуртской Республики» по разделам и подразделам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первое полугодие 2022 года, тыс. руб.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4931750"/>
              </p:ext>
            </p:extLst>
          </p:nvPr>
        </p:nvGraphicFramePr>
        <p:xfrm>
          <a:off x="228600" y="1447800"/>
          <a:ext cx="8686799" cy="5290516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914399"/>
                <a:gridCol w="4368113"/>
                <a:gridCol w="1584754"/>
                <a:gridCol w="1819533"/>
              </a:tblGrid>
              <a:tr h="50541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01.07.2022 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1602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1 251 698,4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664 989,1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143 254,6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65 845,4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0541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должностного лица субъекта Российской Федерации и муниципального образования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250,7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1 189,7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8966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1 531,1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550,3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3229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50 788,4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25 691,9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6079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Судебная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</a:t>
                      </a: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751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6 813,1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744,2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вопросы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81 501,3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34 640,7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1 415,8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545,9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Мобилизационная и вневойсковая подготовка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1 415,8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545,9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92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13910</TotalTime>
  <Words>1847</Words>
  <Application>Microsoft Office PowerPoint</Application>
  <PresentationFormat>Экран (4:3)</PresentationFormat>
  <Paragraphs>493</Paragraphs>
  <Slides>18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Солнцестояние</vt:lpstr>
      <vt:lpstr>Лист</vt:lpstr>
      <vt:lpstr>Муниципальное образование  «Муниципальный округ Малопургинский район Удмуртской Республики»</vt:lpstr>
      <vt:lpstr>Презентация PowerPoint</vt:lpstr>
      <vt:lpstr>Основные характеристики бюджета муниципального образования «Муниципальный округ Малопургинский район Удмуртской Республики»  </vt:lpstr>
      <vt:lpstr>Структура доходов бюджета муниципального образования «Муниципальный округ Малопургинский район  Удмуртской Республики»  за первое полугодие 2022 года</vt:lpstr>
      <vt:lpstr>Основные источники формирования налоговых и  неналоговых доходов бюджета муниципального образования  «Муниципальный округ Малопургинский район Удмуртской Республики» за первое полугодие 2022 года </vt:lpstr>
      <vt:lpstr>Безвозмездные поступления  в бюджет муниципального образования «Муниципальный округ Малопургинский район Удмуртской Республики» за первое полугодие 2022 года                                                                                                                                            тыс. руб. </vt:lpstr>
      <vt:lpstr>Структура расходов  бюджета муниципального образования «Муниципальный округ Малопургинский район Удмуртской Республики» за первое полугодие 2022 года</vt:lpstr>
      <vt:lpstr>Расходы социальной направленности бюджета муниципального образования «Муниципальный округ Малопургинский район Удмуртской Республики»  за первое полугодие 2022 года</vt:lpstr>
      <vt:lpstr>Расходы бюджета муниципального образования «Муниципальный округ Малопургинский район  Удмуртской Республики» по разделам и подразделам  за первое полугодие 2022 года, тыс. руб.                                                                                             </vt:lpstr>
      <vt:lpstr>Расходы бюджета муниципального образования «Муниципальный округ Малопургинский район Удмуртской Республики» по разделам и подразделам  за первое полугодие  2022 года, тыс. руб. (продолжение)</vt:lpstr>
      <vt:lpstr>Расходы бюджета муниципального образования «Муниципальный округ Малопургинский район  Удмуртской Республики» по разделам и подразделам  за первое полугодие 2022 года, тыс. руб. (продолжение)</vt:lpstr>
      <vt:lpstr>Расходы бюджета муниципального образования «Муниципальный округ Малопургинский район Удмуртской Республики » по разделам и подразделам  за первое полугодие 2022 года, тыс. руб. (продолжение)</vt:lpstr>
      <vt:lpstr>Структура расходов бюджета муниципального образования «Муниципальный округ Малопургинский район  Удмуртской Республики» по разделам  за первое полугодие 2022 года в % к общему объему</vt:lpstr>
      <vt:lpstr>Основные направления расходов в области образования за первое полугодие 2022 года</vt:lpstr>
      <vt:lpstr>Основные направления расходов в области культуры  за первое полугодие 2022 года </vt:lpstr>
      <vt:lpstr>Основные направления расходов в области социальной политики за первое полугодие 2022 года</vt:lpstr>
      <vt:lpstr>Расходы муниципального образования «Муниципальный округ Малопургинский  район Удмуртской Республики» на реализацию муниципальных программ за первое полугодие 2022 года</vt:lpstr>
      <vt:lpstr>Расходы муниципального образования «Муниципальный округ Малопургинский  район Удмуртской Республики» на реализацию муниципальных программ за первое полугодие 2022 года (продолжение)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User</cp:lastModifiedBy>
  <cp:revision>1182</cp:revision>
  <cp:lastPrinted>2022-07-28T04:47:33Z</cp:lastPrinted>
  <dcterms:created xsi:type="dcterms:W3CDTF">1601-01-01T00:00:00Z</dcterms:created>
  <dcterms:modified xsi:type="dcterms:W3CDTF">2022-07-28T10:46:18Z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