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9"/>
  </p:notesMasterIdLst>
  <p:sldIdLst>
    <p:sldId id="256" r:id="rId2"/>
    <p:sldId id="321" r:id="rId3"/>
    <p:sldId id="322" r:id="rId4"/>
    <p:sldId id="333" r:id="rId5"/>
    <p:sldId id="324" r:id="rId6"/>
    <p:sldId id="325" r:id="rId7"/>
    <p:sldId id="336" r:id="rId8"/>
    <p:sldId id="334" r:id="rId9"/>
    <p:sldId id="327" r:id="rId10"/>
    <p:sldId id="328" r:id="rId11"/>
    <p:sldId id="329" r:id="rId12"/>
    <p:sldId id="331" r:id="rId13"/>
    <p:sldId id="337" r:id="rId14"/>
    <p:sldId id="338" r:id="rId15"/>
    <p:sldId id="339" r:id="rId16"/>
    <p:sldId id="285" r:id="rId17"/>
    <p:sldId id="286" r:id="rId18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3F7"/>
    <a:srgbClr val="FFCCFF"/>
    <a:srgbClr val="8CF7FC"/>
    <a:srgbClr val="6BD204"/>
    <a:srgbClr val="71DB85"/>
    <a:srgbClr val="66E6A0"/>
    <a:srgbClr val="08CE45"/>
    <a:srgbClr val="FF0066"/>
    <a:srgbClr val="9BC70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370" autoAdjust="0"/>
  </p:normalViewPr>
  <p:slideViewPr>
    <p:cSldViewPr>
      <p:cViewPr>
        <p:scale>
          <a:sx n="90" d="100"/>
          <a:sy n="90" d="100"/>
        </p:scale>
        <p:origin x="-9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64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572616487999368"/>
          <c:y val="0.33779539240490181"/>
          <c:w val="0.35625972637606179"/>
          <c:h val="0.518511238631005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6"/>
          <c:dPt>
            <c:idx val="0"/>
            <c:bubble3D val="0"/>
          </c:dPt>
          <c:dPt>
            <c:idx val="1"/>
            <c:bubble3D val="0"/>
            <c:spPr>
              <a:solidFill>
                <a:srgbClr val="C5B3F7"/>
              </a:solidFill>
            </c:spPr>
          </c:dPt>
          <c:dPt>
            <c:idx val="2"/>
            <c:bubble3D val="0"/>
            <c:spPr>
              <a:solidFill>
                <a:srgbClr val="00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chemeClr val="accent5"/>
              </a:solidFill>
            </c:spPr>
          </c:dPt>
          <c:dPt>
            <c:idx val="7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-6.0477909277679657E-3"/>
                  <c:y val="2.286330035509301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53125504471852"/>
                  <c:y val="-1.638038023347445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832529637888103"/>
                  <c:y val="-7.948197256882519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0938359115454181E-2"/>
                  <c:y val="-7.8704518370847215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7134117129631221E-2"/>
                  <c:y val="-0.1011034044901878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3576760436999984E-2"/>
                  <c:y val="-6.149880838057803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603849055735444E-2"/>
                  <c:y val="-7.0009435647765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5477867170404112E-2"/>
                  <c:y val="5.0647813450145004E-3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6458844526534521E-2"/>
                  <c:y val="-6.632311231212452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Расходы социальной направленности</c:v>
                </c:pt>
                <c:pt idx="1">
                  <c:v>Общегосударственные вопросы</c:v>
                </c:pt>
                <c:pt idx="2">
                  <c:v>Национальная оборона</c:v>
                </c:pt>
                <c:pt idx="3">
                  <c:v>Расходы на обеспечение безопасности</c:v>
                </c:pt>
                <c:pt idx="4">
                  <c:v>Охрана окружающей среды</c:v>
                </c:pt>
                <c:pt idx="5">
                  <c:v>Национальная экономика</c:v>
                </c:pt>
                <c:pt idx="6">
                  <c:v>Жилищно-коммунальное хозяйство</c:v>
                </c:pt>
                <c:pt idx="7">
                  <c:v>Обслуживание мун. долга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216865</c:v>
                </c:pt>
                <c:pt idx="1">
                  <c:v>29838.3</c:v>
                </c:pt>
                <c:pt idx="2">
                  <c:v>282.8</c:v>
                </c:pt>
                <c:pt idx="3">
                  <c:v>2047.2</c:v>
                </c:pt>
                <c:pt idx="4">
                  <c:v>0</c:v>
                </c:pt>
                <c:pt idx="5">
                  <c:v>9152.7999999999993</c:v>
                </c:pt>
                <c:pt idx="6">
                  <c:v>28089.1</c:v>
                </c:pt>
                <c:pt idx="7">
                  <c:v>294.3</c:v>
                </c:pt>
                <c:pt idx="8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683685644018877"/>
          <c:y val="0.16142226704693402"/>
          <c:w val="0.27715715440196453"/>
          <c:h val="0.77141822478488331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18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B94FB-DD05-4B0D-9795-06F7BB9876F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B12527-6D19-46BB-9517-10FA1ED40900}" type="pres">
      <dgm:prSet presAssocID="{C30B94FB-DD05-4B0D-9795-06F7BB9876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C6950-4A0D-4FC0-A287-A9624D7297D4}" type="presOf" srcId="{C30B94FB-DD05-4B0D-9795-06F7BB9876F2}" destId="{2EB12527-6D19-46BB-9517-10FA1ED40900}" srcOrd="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2200CE-CA42-418A-BEA0-1EB9DF0DCF1B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1CB708-753F-4D9A-9179-104F4BB6A5E7}">
      <dgm:prSet phldrT="[Текст]" custT="1"/>
      <dgm:spPr>
        <a:solidFill>
          <a:srgbClr val="71DB85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90000"/>
            </a:lnSpc>
          </a:pPr>
          <a:endParaRPr lang="ru-RU" sz="1900" i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</a:pPr>
          <a:endParaRPr lang="ru-RU" sz="1900" i="1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</a:pPr>
          <a:endParaRPr lang="ru-RU" sz="1900" b="1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50000"/>
            </a:lnSpc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</a:p>
        <a:p>
          <a:pPr>
            <a:lnSpc>
              <a:spcPct val="150000"/>
            </a:lnSpc>
          </a:pPr>
          <a:r>
            <a:rPr lang="ru-RU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33 023,7 </a:t>
          </a:r>
        </a:p>
        <a:p>
          <a:pPr>
            <a:lnSpc>
              <a:spcPct val="150000"/>
            </a:lnSpc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 </a:t>
          </a:r>
          <a:endParaRPr lang="ru-RU" sz="19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1A629-D9FB-4E7C-B9D8-6A45077BBEE3}" type="parTrans" cxnId="{3DBFA151-9B3C-436D-A492-12613D68A58C}">
      <dgm:prSet/>
      <dgm:spPr/>
      <dgm:t>
        <a:bodyPr/>
        <a:lstStyle/>
        <a:p>
          <a:endParaRPr lang="ru-RU"/>
        </a:p>
      </dgm:t>
    </dgm:pt>
    <dgm:pt modelId="{9217C13F-9919-430E-8F22-5995466FB6F3}" type="sibTrans" cxnId="{3DBFA151-9B3C-436D-A492-12613D68A58C}">
      <dgm:prSet/>
      <dgm:spPr/>
      <dgm:t>
        <a:bodyPr/>
        <a:lstStyle/>
        <a:p>
          <a:endParaRPr lang="ru-RU"/>
        </a:p>
      </dgm:t>
    </dgm:pt>
    <dgm:pt modelId="{D3EF20AA-DEC2-4A97-8217-1E792E6311D4}">
      <dgm:prSet phldrT="[Текст]" custT="1"/>
      <dgm:spPr>
        <a:solidFill>
          <a:srgbClr val="71DB85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6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900" i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Молодежная политика и оздоровление детей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26,1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9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AE7F5-F43C-4AAA-9A3B-5457AD46C3E7}" type="parTrans" cxnId="{CEAC6B43-BE94-43C1-BE99-762780206AEF}">
      <dgm:prSet/>
      <dgm:spPr/>
      <dgm:t>
        <a:bodyPr/>
        <a:lstStyle/>
        <a:p>
          <a:endParaRPr lang="ru-RU"/>
        </a:p>
      </dgm:t>
    </dgm:pt>
    <dgm:pt modelId="{CD3FC685-7184-4EF1-A5BA-7A4BB2E0587A}" type="sibTrans" cxnId="{CEAC6B43-BE94-43C1-BE99-762780206AEF}">
      <dgm:prSet/>
      <dgm:spPr/>
      <dgm:t>
        <a:bodyPr/>
        <a:lstStyle/>
        <a:p>
          <a:endParaRPr lang="ru-RU"/>
        </a:p>
      </dgm:t>
    </dgm:pt>
    <dgm:pt modelId="{667D01C9-BBFF-4B4A-AFAC-67C886214DC8}">
      <dgm:prSet phldrT="[Текст]" custT="1"/>
      <dgm:spPr>
        <a:solidFill>
          <a:srgbClr val="71DB85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5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5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900" b="0" i="1" dirty="0" smtClean="0"/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образования 11 998,2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9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35B58-A786-4B16-A140-06A07553994C}" type="parTrans" cxnId="{FD0FB8D1-0789-43B6-8768-255E4710737D}">
      <dgm:prSet/>
      <dgm:spPr/>
      <dgm:t>
        <a:bodyPr/>
        <a:lstStyle/>
        <a:p>
          <a:endParaRPr lang="ru-RU"/>
        </a:p>
      </dgm:t>
    </dgm:pt>
    <dgm:pt modelId="{9DDC77C4-4225-47EF-9D37-96BD0C190950}" type="sibTrans" cxnId="{FD0FB8D1-0789-43B6-8768-255E4710737D}">
      <dgm:prSet/>
      <dgm:spPr/>
      <dgm:t>
        <a:bodyPr/>
        <a:lstStyle/>
        <a:p>
          <a:endParaRPr lang="ru-RU"/>
        </a:p>
      </dgm:t>
    </dgm:pt>
    <dgm:pt modelId="{E099B35F-30CF-4FD0-8EBF-21F132821DAD}">
      <dgm:prSet custT="1"/>
      <dgm:spPr>
        <a:solidFill>
          <a:srgbClr val="71DB85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900" dirty="0" smtClean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1900" i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900" i="1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Дополните-</a:t>
          </a:r>
          <a:r>
            <a:rPr lang="ru-RU" sz="1900" b="1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льное</a:t>
          </a: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образование детей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9 958,0</a:t>
          </a:r>
          <a:endParaRPr lang="ru-RU" sz="2200" b="1" i="1" dirty="0" smtClean="0"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9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D9FBC-9723-41B5-9C55-4CD6081F8B70}" type="parTrans" cxnId="{43A3482E-856B-4DDF-853C-40C172472AB9}">
      <dgm:prSet/>
      <dgm:spPr/>
      <dgm:t>
        <a:bodyPr/>
        <a:lstStyle/>
        <a:p>
          <a:endParaRPr lang="ru-RU"/>
        </a:p>
      </dgm:t>
    </dgm:pt>
    <dgm:pt modelId="{B070AF13-BB15-4F22-B87E-956B0AEB049B}" type="sibTrans" cxnId="{43A3482E-856B-4DDF-853C-40C172472AB9}">
      <dgm:prSet/>
      <dgm:spPr/>
      <dgm:t>
        <a:bodyPr/>
        <a:lstStyle/>
        <a:p>
          <a:endParaRPr lang="ru-RU"/>
        </a:p>
      </dgm:t>
    </dgm:pt>
    <dgm:pt modelId="{906D8766-A8C9-4A67-9BFF-A031A66D8EB2}">
      <dgm:prSet custT="1"/>
      <dgm:spPr>
        <a:solidFill>
          <a:srgbClr val="71DB85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1900" b="0" i="1" dirty="0" smtClean="0">
            <a:solidFill>
              <a:schemeClr val="tx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1900" b="0" i="1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  <a:spcAft>
              <a:spcPts val="0"/>
            </a:spcAft>
          </a:pPr>
          <a:endParaRPr lang="ru-RU" sz="1900" b="0" i="1" dirty="0" smtClean="0">
            <a:solidFill>
              <a:schemeClr val="tx1"/>
            </a:solidFill>
          </a:endParaRP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образование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2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131 883,0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9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9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6FD42-2CB4-40A7-AECB-3AB590A175ED}" type="parTrans" cxnId="{913A4798-BF0D-4BBD-913C-AC3F5FB4D92C}">
      <dgm:prSet/>
      <dgm:spPr/>
      <dgm:t>
        <a:bodyPr/>
        <a:lstStyle/>
        <a:p>
          <a:endParaRPr lang="ru-RU"/>
        </a:p>
      </dgm:t>
    </dgm:pt>
    <dgm:pt modelId="{E4C97C1F-B9A5-4EEC-94E1-E6775E4269FF}" type="sibTrans" cxnId="{913A4798-BF0D-4BBD-913C-AC3F5FB4D92C}">
      <dgm:prSet/>
      <dgm:spPr/>
      <dgm:t>
        <a:bodyPr/>
        <a:lstStyle/>
        <a:p>
          <a:endParaRPr lang="ru-RU"/>
        </a:p>
      </dgm:t>
    </dgm:pt>
    <dgm:pt modelId="{77F559EE-B667-44BF-8053-32EA43D6D2B8}" type="pres">
      <dgm:prSet presAssocID="{262200CE-CA42-418A-BEA0-1EB9DF0DCF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E90B4-616D-4950-A925-0194E87CA880}" type="pres">
      <dgm:prSet presAssocID="{262200CE-CA42-418A-BEA0-1EB9DF0DCF1B}" presName="fgShape" presStyleLbl="fgShp" presStyleIdx="0" presStyleCnt="1" custScaleX="104882" custScaleY="147343" custLinFactY="-212077" custLinFactNeighborX="65" custLinFactNeighborY="-300000"/>
      <dgm:spPr>
        <a:solidFill>
          <a:srgbClr val="FFFF00"/>
        </a:solidFill>
      </dgm:spPr>
    </dgm:pt>
    <dgm:pt modelId="{85C2AE40-64AD-4B04-A223-10B5906588E2}" type="pres">
      <dgm:prSet presAssocID="{262200CE-CA42-418A-BEA0-1EB9DF0DCF1B}" presName="linComp" presStyleCnt="0"/>
      <dgm:spPr/>
    </dgm:pt>
    <dgm:pt modelId="{D2202D79-FC12-40BF-AF56-6B24B9E3FF5A}" type="pres">
      <dgm:prSet presAssocID="{A41CB708-753F-4D9A-9179-104F4BB6A5E7}" presName="compNode" presStyleCnt="0"/>
      <dgm:spPr/>
    </dgm:pt>
    <dgm:pt modelId="{B0491AC3-8759-4C06-83F9-9CC7F41AD040}" type="pres">
      <dgm:prSet presAssocID="{A41CB708-753F-4D9A-9179-104F4BB6A5E7}" presName="bkgdShape" presStyleLbl="node1" presStyleIdx="0" presStyleCnt="5" custScaleX="108357" custScaleY="100000" custLinFactNeighborY="-24235"/>
      <dgm:spPr/>
      <dgm:t>
        <a:bodyPr/>
        <a:lstStyle/>
        <a:p>
          <a:endParaRPr lang="ru-RU"/>
        </a:p>
      </dgm:t>
    </dgm:pt>
    <dgm:pt modelId="{F9F26CE2-4BF1-402F-9038-24C6478BDCAD}" type="pres">
      <dgm:prSet presAssocID="{A41CB708-753F-4D9A-9179-104F4BB6A5E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01F81-E121-4DC4-9D46-7E3AB4EFD034}" type="pres">
      <dgm:prSet presAssocID="{A41CB708-753F-4D9A-9179-104F4BB6A5E7}" presName="invisiNode" presStyleLbl="node1" presStyleIdx="0" presStyleCnt="5"/>
      <dgm:spPr/>
    </dgm:pt>
    <dgm:pt modelId="{EC3551C7-B2D2-4E6E-89C9-E41F4E27B48D}" type="pres">
      <dgm:prSet presAssocID="{A41CB708-753F-4D9A-9179-104F4BB6A5E7}" presName="imagNode" presStyleLbl="fgImgPlace1" presStyleIdx="0" presStyleCnt="5" custScaleX="98769" custScaleY="82756" custLinFactNeighborX="4788" custLinFactNeighborY="386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77FED17-3648-49D0-8405-6C14CA41E0A2}" type="pres">
      <dgm:prSet presAssocID="{9217C13F-9919-430E-8F22-5995466FB6F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CD3BABE-2E61-42E8-86B7-202BD0C89690}" type="pres">
      <dgm:prSet presAssocID="{906D8766-A8C9-4A67-9BFF-A031A66D8EB2}" presName="compNode" presStyleCnt="0"/>
      <dgm:spPr/>
    </dgm:pt>
    <dgm:pt modelId="{F6826CED-A867-40D6-84CB-C91E3305A7B8}" type="pres">
      <dgm:prSet presAssocID="{906D8766-A8C9-4A67-9BFF-A031A66D8EB2}" presName="bkgdShape" presStyleLbl="node1" presStyleIdx="1" presStyleCnt="5" custScaleY="100000" custLinFactNeighborX="-1837" custLinFactNeighborY="-24379"/>
      <dgm:spPr/>
      <dgm:t>
        <a:bodyPr/>
        <a:lstStyle/>
        <a:p>
          <a:endParaRPr lang="ru-RU"/>
        </a:p>
      </dgm:t>
    </dgm:pt>
    <dgm:pt modelId="{7E235AF0-ED1C-45D7-AF2A-A89987CDB143}" type="pres">
      <dgm:prSet presAssocID="{906D8766-A8C9-4A67-9BFF-A031A66D8EB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4F314-31E1-4DDB-B833-093A2B9C8256}" type="pres">
      <dgm:prSet presAssocID="{906D8766-A8C9-4A67-9BFF-A031A66D8EB2}" presName="invisiNode" presStyleLbl="node1" presStyleIdx="1" presStyleCnt="5"/>
      <dgm:spPr/>
    </dgm:pt>
    <dgm:pt modelId="{19018759-9EC5-4C76-87D6-D9F267FBB7A2}" type="pres">
      <dgm:prSet presAssocID="{906D8766-A8C9-4A67-9BFF-A031A66D8EB2}" presName="imagNode" presStyleLbl="fgImgPlace1" presStyleIdx="1" presStyleCnt="5" custScaleY="87095" custLinFactNeighborX="-289" custLinFactNeighborY="3992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80BB1433-F80E-4A63-848F-D7787BD5D121}" type="pres">
      <dgm:prSet presAssocID="{E4C97C1F-B9A5-4EEC-94E1-E6775E4269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A78FB2-7569-4A89-A7D0-EFDC73EBB32F}" type="pres">
      <dgm:prSet presAssocID="{E099B35F-30CF-4FD0-8EBF-21F132821DAD}" presName="compNode" presStyleCnt="0"/>
      <dgm:spPr/>
    </dgm:pt>
    <dgm:pt modelId="{4DF1B89A-B73D-406D-8472-79BB316D106C}" type="pres">
      <dgm:prSet presAssocID="{E099B35F-30CF-4FD0-8EBF-21F132821DAD}" presName="bkgdShape" presStyleLbl="node1" presStyleIdx="2" presStyleCnt="5" custScaleY="100000" custLinFactNeighborX="167" custLinFactNeighborY="-16252"/>
      <dgm:spPr/>
      <dgm:t>
        <a:bodyPr/>
        <a:lstStyle/>
        <a:p>
          <a:endParaRPr lang="ru-RU"/>
        </a:p>
      </dgm:t>
    </dgm:pt>
    <dgm:pt modelId="{96B6F385-AFEB-4253-B7D4-42412168B5C7}" type="pres">
      <dgm:prSet presAssocID="{E099B35F-30CF-4FD0-8EBF-21F132821DAD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7DE51-EC76-4567-9746-12380CF7624B}" type="pres">
      <dgm:prSet presAssocID="{E099B35F-30CF-4FD0-8EBF-21F132821DAD}" presName="invisiNode" presStyleLbl="node1" presStyleIdx="2" presStyleCnt="5"/>
      <dgm:spPr/>
    </dgm:pt>
    <dgm:pt modelId="{5AAE0D66-E038-4919-B586-A166889E6812}" type="pres">
      <dgm:prSet presAssocID="{E099B35F-30CF-4FD0-8EBF-21F132821DAD}" presName="imagNode" presStyleLbl="fgImgPlace1" presStyleIdx="2" presStyleCnt="5" custScaleY="87095" custLinFactNeighborX="1843" custLinFactNeighborY="3988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011B4EAA-D588-44F2-A2B1-8746952C2C6E}" type="pres">
      <dgm:prSet presAssocID="{B070AF13-BB15-4F22-B87E-956B0AEB049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B86C118-1819-4C36-B44C-80ADA2F7A546}" type="pres">
      <dgm:prSet presAssocID="{D3EF20AA-DEC2-4A97-8217-1E792E6311D4}" presName="compNode" presStyleCnt="0"/>
      <dgm:spPr/>
    </dgm:pt>
    <dgm:pt modelId="{9275616A-A7EC-4792-8FEE-9F4B3B32E1C4}" type="pres">
      <dgm:prSet presAssocID="{D3EF20AA-DEC2-4A97-8217-1E792E6311D4}" presName="bkgdShape" presStyleLbl="node1" presStyleIdx="3" presStyleCnt="5" custScaleX="101808" custLinFactNeighborX="895" custLinFactNeighborY="971"/>
      <dgm:spPr/>
      <dgm:t>
        <a:bodyPr/>
        <a:lstStyle/>
        <a:p>
          <a:endParaRPr lang="ru-RU"/>
        </a:p>
      </dgm:t>
    </dgm:pt>
    <dgm:pt modelId="{36BF7843-2B52-420F-9C84-0F269FB71EE7}" type="pres">
      <dgm:prSet presAssocID="{D3EF20AA-DEC2-4A97-8217-1E792E6311D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E486E-1B9E-48E5-84A3-129FE6A5F8A0}" type="pres">
      <dgm:prSet presAssocID="{D3EF20AA-DEC2-4A97-8217-1E792E6311D4}" presName="invisiNode" presStyleLbl="node1" presStyleIdx="3" presStyleCnt="5"/>
      <dgm:spPr/>
    </dgm:pt>
    <dgm:pt modelId="{9349BC10-420A-4001-A08A-53DFD5098E55}" type="pres">
      <dgm:prSet presAssocID="{D3EF20AA-DEC2-4A97-8217-1E792E6311D4}" presName="imagNode" presStyleLbl="fgImgPlace1" presStyleIdx="3" presStyleCnt="5" custScaleY="87095" custLinFactNeighborX="-881" custLinFactNeighborY="3992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FD631D05-F619-45FF-8DB0-E65C5E2BC9CE}" type="pres">
      <dgm:prSet presAssocID="{CD3FC685-7184-4EF1-A5BA-7A4BB2E058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581D9A-8846-40E3-80AF-2288A3B04CEA}" type="pres">
      <dgm:prSet presAssocID="{667D01C9-BBFF-4B4A-AFAC-67C886214DC8}" presName="compNode" presStyleCnt="0"/>
      <dgm:spPr/>
    </dgm:pt>
    <dgm:pt modelId="{96722E4D-70D7-4B5A-B809-63B0C61896E9}" type="pres">
      <dgm:prSet presAssocID="{667D01C9-BBFF-4B4A-AFAC-67C886214DC8}" presName="bkgdShape" presStyleLbl="node1" presStyleIdx="4" presStyleCnt="5"/>
      <dgm:spPr/>
      <dgm:t>
        <a:bodyPr/>
        <a:lstStyle/>
        <a:p>
          <a:endParaRPr lang="ru-RU"/>
        </a:p>
      </dgm:t>
    </dgm:pt>
    <dgm:pt modelId="{626700B9-0CA9-4647-BC4A-E1EAFADE85E7}" type="pres">
      <dgm:prSet presAssocID="{667D01C9-BBFF-4B4A-AFAC-67C886214DC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44090-B51B-47D3-B702-B032657567DB}" type="pres">
      <dgm:prSet presAssocID="{667D01C9-BBFF-4B4A-AFAC-67C886214DC8}" presName="invisiNode" presStyleLbl="node1" presStyleIdx="4" presStyleCnt="5"/>
      <dgm:spPr/>
    </dgm:pt>
    <dgm:pt modelId="{E39D500D-EC53-4C29-BB2C-7E63D3483410}" type="pres">
      <dgm:prSet presAssocID="{667D01C9-BBFF-4B4A-AFAC-67C886214DC8}" presName="imagNode" presStyleLbl="fgImgPlace1" presStyleIdx="4" presStyleCnt="5" custScaleY="87095" custLinFactNeighborX="-3605" custLinFactNeighborY="3992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</dgm:ptLst>
  <dgm:cxnLst>
    <dgm:cxn modelId="{913A4798-BF0D-4BBD-913C-AC3F5FB4D92C}" srcId="{262200CE-CA42-418A-BEA0-1EB9DF0DCF1B}" destId="{906D8766-A8C9-4A67-9BFF-A031A66D8EB2}" srcOrd="1" destOrd="0" parTransId="{DF56FD42-2CB4-40A7-AECB-3AB590A175ED}" sibTransId="{E4C97C1F-B9A5-4EEC-94E1-E6775E4269FF}"/>
    <dgm:cxn modelId="{9E4E2C04-7DA2-45ED-9759-EC4CE1A1F666}" type="presOf" srcId="{E099B35F-30CF-4FD0-8EBF-21F132821DAD}" destId="{96B6F385-AFEB-4253-B7D4-42412168B5C7}" srcOrd="1" destOrd="0" presId="urn:microsoft.com/office/officeart/2005/8/layout/hList7"/>
    <dgm:cxn modelId="{779FCF80-A902-4E9D-9034-4F166E0332DA}" type="presOf" srcId="{D3EF20AA-DEC2-4A97-8217-1E792E6311D4}" destId="{9275616A-A7EC-4792-8FEE-9F4B3B32E1C4}" srcOrd="0" destOrd="0" presId="urn:microsoft.com/office/officeart/2005/8/layout/hList7"/>
    <dgm:cxn modelId="{BF831AC6-A47F-41A1-A000-E1942EA9FC68}" type="presOf" srcId="{667D01C9-BBFF-4B4A-AFAC-67C886214DC8}" destId="{626700B9-0CA9-4647-BC4A-E1EAFADE85E7}" srcOrd="1" destOrd="0" presId="urn:microsoft.com/office/officeart/2005/8/layout/hList7"/>
    <dgm:cxn modelId="{E97B1C2D-80CE-4BCE-A451-1DFF9D8C4A05}" type="presOf" srcId="{E099B35F-30CF-4FD0-8EBF-21F132821DAD}" destId="{4DF1B89A-B73D-406D-8472-79BB316D106C}" srcOrd="0" destOrd="0" presId="urn:microsoft.com/office/officeart/2005/8/layout/hList7"/>
    <dgm:cxn modelId="{1693148B-DA07-406E-B384-0B7F77C49AC0}" type="presOf" srcId="{906D8766-A8C9-4A67-9BFF-A031A66D8EB2}" destId="{F6826CED-A867-40D6-84CB-C91E3305A7B8}" srcOrd="0" destOrd="0" presId="urn:microsoft.com/office/officeart/2005/8/layout/hList7"/>
    <dgm:cxn modelId="{B314E44F-1608-415C-BA21-53524BA267E3}" type="presOf" srcId="{CD3FC685-7184-4EF1-A5BA-7A4BB2E0587A}" destId="{FD631D05-F619-45FF-8DB0-E65C5E2BC9CE}" srcOrd="0" destOrd="0" presId="urn:microsoft.com/office/officeart/2005/8/layout/hList7"/>
    <dgm:cxn modelId="{CEAC6B43-BE94-43C1-BE99-762780206AEF}" srcId="{262200CE-CA42-418A-BEA0-1EB9DF0DCF1B}" destId="{D3EF20AA-DEC2-4A97-8217-1E792E6311D4}" srcOrd="3" destOrd="0" parTransId="{138AE7F5-F43C-4AAA-9A3B-5457AD46C3E7}" sibTransId="{CD3FC685-7184-4EF1-A5BA-7A4BB2E0587A}"/>
    <dgm:cxn modelId="{3DBFA151-9B3C-436D-A492-12613D68A58C}" srcId="{262200CE-CA42-418A-BEA0-1EB9DF0DCF1B}" destId="{A41CB708-753F-4D9A-9179-104F4BB6A5E7}" srcOrd="0" destOrd="0" parTransId="{D981A629-D9FB-4E7C-B9D8-6A45077BBEE3}" sibTransId="{9217C13F-9919-430E-8F22-5995466FB6F3}"/>
    <dgm:cxn modelId="{C898AEF6-B39A-4215-B38C-126D9871DAEF}" type="presOf" srcId="{A41CB708-753F-4D9A-9179-104F4BB6A5E7}" destId="{B0491AC3-8759-4C06-83F9-9CC7F41AD040}" srcOrd="0" destOrd="0" presId="urn:microsoft.com/office/officeart/2005/8/layout/hList7"/>
    <dgm:cxn modelId="{0A0ECB43-E0AD-4964-835C-B59E53FF636F}" type="presOf" srcId="{A41CB708-753F-4D9A-9179-104F4BB6A5E7}" destId="{F9F26CE2-4BF1-402F-9038-24C6478BDCAD}" srcOrd="1" destOrd="0" presId="urn:microsoft.com/office/officeart/2005/8/layout/hList7"/>
    <dgm:cxn modelId="{96AAC720-B115-480F-8B36-20E996797EBA}" type="presOf" srcId="{E4C97C1F-B9A5-4EEC-94E1-E6775E4269FF}" destId="{80BB1433-F80E-4A63-848F-D7787BD5D121}" srcOrd="0" destOrd="0" presId="urn:microsoft.com/office/officeart/2005/8/layout/hList7"/>
    <dgm:cxn modelId="{FD0FB8D1-0789-43B6-8768-255E4710737D}" srcId="{262200CE-CA42-418A-BEA0-1EB9DF0DCF1B}" destId="{667D01C9-BBFF-4B4A-AFAC-67C886214DC8}" srcOrd="4" destOrd="0" parTransId="{63435B58-A786-4B16-A140-06A07553994C}" sibTransId="{9DDC77C4-4225-47EF-9D37-96BD0C190950}"/>
    <dgm:cxn modelId="{B739761A-255A-4BFB-BA48-E673CA1C69DE}" type="presOf" srcId="{D3EF20AA-DEC2-4A97-8217-1E792E6311D4}" destId="{36BF7843-2B52-420F-9C84-0F269FB71EE7}" srcOrd="1" destOrd="0" presId="urn:microsoft.com/office/officeart/2005/8/layout/hList7"/>
    <dgm:cxn modelId="{F6CD8645-6312-4D69-AEB4-1FF6ABFD5738}" type="presOf" srcId="{B070AF13-BB15-4F22-B87E-956B0AEB049B}" destId="{011B4EAA-D588-44F2-A2B1-8746952C2C6E}" srcOrd="0" destOrd="0" presId="urn:microsoft.com/office/officeart/2005/8/layout/hList7"/>
    <dgm:cxn modelId="{C910E8AA-EE32-434D-85D9-B32AB5CF3FE7}" type="presOf" srcId="{262200CE-CA42-418A-BEA0-1EB9DF0DCF1B}" destId="{77F559EE-B667-44BF-8053-32EA43D6D2B8}" srcOrd="0" destOrd="0" presId="urn:microsoft.com/office/officeart/2005/8/layout/hList7"/>
    <dgm:cxn modelId="{8CE239ED-AB9E-4DE5-9A37-411FF8F1B920}" type="presOf" srcId="{9217C13F-9919-430E-8F22-5995466FB6F3}" destId="{877FED17-3648-49D0-8405-6C14CA41E0A2}" srcOrd="0" destOrd="0" presId="urn:microsoft.com/office/officeart/2005/8/layout/hList7"/>
    <dgm:cxn modelId="{43A3482E-856B-4DDF-853C-40C172472AB9}" srcId="{262200CE-CA42-418A-BEA0-1EB9DF0DCF1B}" destId="{E099B35F-30CF-4FD0-8EBF-21F132821DAD}" srcOrd="2" destOrd="0" parTransId="{2DED9FBC-9723-41B5-9C55-4CD6081F8B70}" sibTransId="{B070AF13-BB15-4F22-B87E-956B0AEB049B}"/>
    <dgm:cxn modelId="{C3B84A05-F3D1-4939-9507-74628F353902}" type="presOf" srcId="{906D8766-A8C9-4A67-9BFF-A031A66D8EB2}" destId="{7E235AF0-ED1C-45D7-AF2A-A89987CDB143}" srcOrd="1" destOrd="0" presId="urn:microsoft.com/office/officeart/2005/8/layout/hList7"/>
    <dgm:cxn modelId="{458B27DE-0546-4470-B5D9-2CED610F1F61}" type="presOf" srcId="{667D01C9-BBFF-4B4A-AFAC-67C886214DC8}" destId="{96722E4D-70D7-4B5A-B809-63B0C61896E9}" srcOrd="0" destOrd="0" presId="urn:microsoft.com/office/officeart/2005/8/layout/hList7"/>
    <dgm:cxn modelId="{0EC45191-37C4-4E9F-A022-2F59B5F3E305}" type="presParOf" srcId="{77F559EE-B667-44BF-8053-32EA43D6D2B8}" destId="{E66E90B4-616D-4950-A925-0194E87CA880}" srcOrd="0" destOrd="0" presId="urn:microsoft.com/office/officeart/2005/8/layout/hList7"/>
    <dgm:cxn modelId="{F3644B7A-B1DA-4260-8051-7E062B3D7B2F}" type="presParOf" srcId="{77F559EE-B667-44BF-8053-32EA43D6D2B8}" destId="{85C2AE40-64AD-4B04-A223-10B5906588E2}" srcOrd="1" destOrd="0" presId="urn:microsoft.com/office/officeart/2005/8/layout/hList7"/>
    <dgm:cxn modelId="{2654A50E-5925-4A60-B82A-3EBCA72727DC}" type="presParOf" srcId="{85C2AE40-64AD-4B04-A223-10B5906588E2}" destId="{D2202D79-FC12-40BF-AF56-6B24B9E3FF5A}" srcOrd="0" destOrd="0" presId="urn:microsoft.com/office/officeart/2005/8/layout/hList7"/>
    <dgm:cxn modelId="{5DD38655-9525-4AF9-A101-544EB407974E}" type="presParOf" srcId="{D2202D79-FC12-40BF-AF56-6B24B9E3FF5A}" destId="{B0491AC3-8759-4C06-83F9-9CC7F41AD040}" srcOrd="0" destOrd="0" presId="urn:microsoft.com/office/officeart/2005/8/layout/hList7"/>
    <dgm:cxn modelId="{29B190B3-5018-40AF-AAA5-A3AA31E6AB1C}" type="presParOf" srcId="{D2202D79-FC12-40BF-AF56-6B24B9E3FF5A}" destId="{F9F26CE2-4BF1-402F-9038-24C6478BDCAD}" srcOrd="1" destOrd="0" presId="urn:microsoft.com/office/officeart/2005/8/layout/hList7"/>
    <dgm:cxn modelId="{B8433F46-CD86-4107-A6C0-E34146FF8407}" type="presParOf" srcId="{D2202D79-FC12-40BF-AF56-6B24B9E3FF5A}" destId="{8FF01F81-E121-4DC4-9D46-7E3AB4EFD034}" srcOrd="2" destOrd="0" presId="urn:microsoft.com/office/officeart/2005/8/layout/hList7"/>
    <dgm:cxn modelId="{88F6752A-B1D6-4AA0-87EA-0352EA2CB029}" type="presParOf" srcId="{D2202D79-FC12-40BF-AF56-6B24B9E3FF5A}" destId="{EC3551C7-B2D2-4E6E-89C9-E41F4E27B48D}" srcOrd="3" destOrd="0" presId="urn:microsoft.com/office/officeart/2005/8/layout/hList7"/>
    <dgm:cxn modelId="{E83F7F36-1932-42FE-94AC-F64CA16AC7F6}" type="presParOf" srcId="{85C2AE40-64AD-4B04-A223-10B5906588E2}" destId="{877FED17-3648-49D0-8405-6C14CA41E0A2}" srcOrd="1" destOrd="0" presId="urn:microsoft.com/office/officeart/2005/8/layout/hList7"/>
    <dgm:cxn modelId="{F7094B3A-38D0-4D5B-8918-30FB4CAD2671}" type="presParOf" srcId="{85C2AE40-64AD-4B04-A223-10B5906588E2}" destId="{4CD3BABE-2E61-42E8-86B7-202BD0C89690}" srcOrd="2" destOrd="0" presId="urn:microsoft.com/office/officeart/2005/8/layout/hList7"/>
    <dgm:cxn modelId="{5E785843-5558-4F50-BE6C-1663A9B43EEE}" type="presParOf" srcId="{4CD3BABE-2E61-42E8-86B7-202BD0C89690}" destId="{F6826CED-A867-40D6-84CB-C91E3305A7B8}" srcOrd="0" destOrd="0" presId="urn:microsoft.com/office/officeart/2005/8/layout/hList7"/>
    <dgm:cxn modelId="{ED5851C0-6B50-40AF-BE24-7C17D80B1EE3}" type="presParOf" srcId="{4CD3BABE-2E61-42E8-86B7-202BD0C89690}" destId="{7E235AF0-ED1C-45D7-AF2A-A89987CDB143}" srcOrd="1" destOrd="0" presId="urn:microsoft.com/office/officeart/2005/8/layout/hList7"/>
    <dgm:cxn modelId="{577F8386-476C-405F-8A7A-3ADC26EDEF8B}" type="presParOf" srcId="{4CD3BABE-2E61-42E8-86B7-202BD0C89690}" destId="{1494F314-31E1-4DDB-B833-093A2B9C8256}" srcOrd="2" destOrd="0" presId="urn:microsoft.com/office/officeart/2005/8/layout/hList7"/>
    <dgm:cxn modelId="{F59F30E2-F358-4302-B35E-1EA932F7A29A}" type="presParOf" srcId="{4CD3BABE-2E61-42E8-86B7-202BD0C89690}" destId="{19018759-9EC5-4C76-87D6-D9F267FBB7A2}" srcOrd="3" destOrd="0" presId="urn:microsoft.com/office/officeart/2005/8/layout/hList7"/>
    <dgm:cxn modelId="{CF26A000-D497-47EB-AB89-C5A1B8106EC1}" type="presParOf" srcId="{85C2AE40-64AD-4B04-A223-10B5906588E2}" destId="{80BB1433-F80E-4A63-848F-D7787BD5D121}" srcOrd="3" destOrd="0" presId="urn:microsoft.com/office/officeart/2005/8/layout/hList7"/>
    <dgm:cxn modelId="{6AFA546C-D1D8-47E1-8481-08FCE6DC4F4F}" type="presParOf" srcId="{85C2AE40-64AD-4B04-A223-10B5906588E2}" destId="{88A78FB2-7569-4A89-A7D0-EFDC73EBB32F}" srcOrd="4" destOrd="0" presId="urn:microsoft.com/office/officeart/2005/8/layout/hList7"/>
    <dgm:cxn modelId="{BC5F8E44-BA33-48AE-A731-995339017361}" type="presParOf" srcId="{88A78FB2-7569-4A89-A7D0-EFDC73EBB32F}" destId="{4DF1B89A-B73D-406D-8472-79BB316D106C}" srcOrd="0" destOrd="0" presId="urn:microsoft.com/office/officeart/2005/8/layout/hList7"/>
    <dgm:cxn modelId="{157C457B-F5D5-43AD-91D4-294DB7671E29}" type="presParOf" srcId="{88A78FB2-7569-4A89-A7D0-EFDC73EBB32F}" destId="{96B6F385-AFEB-4253-B7D4-42412168B5C7}" srcOrd="1" destOrd="0" presId="urn:microsoft.com/office/officeart/2005/8/layout/hList7"/>
    <dgm:cxn modelId="{65FD4014-2934-480D-AB2A-435920963A28}" type="presParOf" srcId="{88A78FB2-7569-4A89-A7D0-EFDC73EBB32F}" destId="{E517DE51-EC76-4567-9746-12380CF7624B}" srcOrd="2" destOrd="0" presId="urn:microsoft.com/office/officeart/2005/8/layout/hList7"/>
    <dgm:cxn modelId="{1A2DC621-C827-4EE5-9456-847E4DEE72B0}" type="presParOf" srcId="{88A78FB2-7569-4A89-A7D0-EFDC73EBB32F}" destId="{5AAE0D66-E038-4919-B586-A166889E6812}" srcOrd="3" destOrd="0" presId="urn:microsoft.com/office/officeart/2005/8/layout/hList7"/>
    <dgm:cxn modelId="{2A50CAA4-2D72-4D74-936C-D83B5FC11D63}" type="presParOf" srcId="{85C2AE40-64AD-4B04-A223-10B5906588E2}" destId="{011B4EAA-D588-44F2-A2B1-8746952C2C6E}" srcOrd="5" destOrd="0" presId="urn:microsoft.com/office/officeart/2005/8/layout/hList7"/>
    <dgm:cxn modelId="{CC4D1F54-5E86-4723-BE7F-F75010A059AC}" type="presParOf" srcId="{85C2AE40-64AD-4B04-A223-10B5906588E2}" destId="{9B86C118-1819-4C36-B44C-80ADA2F7A546}" srcOrd="6" destOrd="0" presId="urn:microsoft.com/office/officeart/2005/8/layout/hList7"/>
    <dgm:cxn modelId="{4868C52D-48DB-4F0B-B10A-59980EDB6E62}" type="presParOf" srcId="{9B86C118-1819-4C36-B44C-80ADA2F7A546}" destId="{9275616A-A7EC-4792-8FEE-9F4B3B32E1C4}" srcOrd="0" destOrd="0" presId="urn:microsoft.com/office/officeart/2005/8/layout/hList7"/>
    <dgm:cxn modelId="{3FD70894-7CDD-497D-85A0-816AA6D1F972}" type="presParOf" srcId="{9B86C118-1819-4C36-B44C-80ADA2F7A546}" destId="{36BF7843-2B52-420F-9C84-0F269FB71EE7}" srcOrd="1" destOrd="0" presId="urn:microsoft.com/office/officeart/2005/8/layout/hList7"/>
    <dgm:cxn modelId="{D2A83FE7-E55A-4919-8BFF-74B539FDAF85}" type="presParOf" srcId="{9B86C118-1819-4C36-B44C-80ADA2F7A546}" destId="{32DE486E-1B9E-48E5-84A3-129FE6A5F8A0}" srcOrd="2" destOrd="0" presId="urn:microsoft.com/office/officeart/2005/8/layout/hList7"/>
    <dgm:cxn modelId="{F0B53A31-22B8-4205-8341-6F7AE19F390D}" type="presParOf" srcId="{9B86C118-1819-4C36-B44C-80ADA2F7A546}" destId="{9349BC10-420A-4001-A08A-53DFD5098E55}" srcOrd="3" destOrd="0" presId="urn:microsoft.com/office/officeart/2005/8/layout/hList7"/>
    <dgm:cxn modelId="{EC2331FF-F2BA-437A-9F04-745561DD1E01}" type="presParOf" srcId="{85C2AE40-64AD-4B04-A223-10B5906588E2}" destId="{FD631D05-F619-45FF-8DB0-E65C5E2BC9CE}" srcOrd="7" destOrd="0" presId="urn:microsoft.com/office/officeart/2005/8/layout/hList7"/>
    <dgm:cxn modelId="{3D84CF6A-DCFB-4DF0-9C39-57A4195E8954}" type="presParOf" srcId="{85C2AE40-64AD-4B04-A223-10B5906588E2}" destId="{00581D9A-8846-40E3-80AF-2288A3B04CEA}" srcOrd="8" destOrd="0" presId="urn:microsoft.com/office/officeart/2005/8/layout/hList7"/>
    <dgm:cxn modelId="{87E4B60F-47B2-45C2-8B63-23B9689F3DDC}" type="presParOf" srcId="{00581D9A-8846-40E3-80AF-2288A3B04CEA}" destId="{96722E4D-70D7-4B5A-B809-63B0C61896E9}" srcOrd="0" destOrd="0" presId="urn:microsoft.com/office/officeart/2005/8/layout/hList7"/>
    <dgm:cxn modelId="{3DCC8675-E85A-4525-93F8-D269DE6B3642}" type="presParOf" srcId="{00581D9A-8846-40E3-80AF-2288A3B04CEA}" destId="{626700B9-0CA9-4647-BC4A-E1EAFADE85E7}" srcOrd="1" destOrd="0" presId="urn:microsoft.com/office/officeart/2005/8/layout/hList7"/>
    <dgm:cxn modelId="{190B62C2-9D3A-4795-B804-8EAA79809EE3}" type="presParOf" srcId="{00581D9A-8846-40E3-80AF-2288A3B04CEA}" destId="{FED44090-B51B-47D3-B702-B032657567DB}" srcOrd="2" destOrd="0" presId="urn:microsoft.com/office/officeart/2005/8/layout/hList7"/>
    <dgm:cxn modelId="{CD56017A-6749-41C2-94AB-D7F74D00F972}" type="presParOf" srcId="{00581D9A-8846-40E3-80AF-2288A3B04CEA}" destId="{E39D500D-EC53-4C29-BB2C-7E63D34834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F04D2F-BBCD-4A96-A0A1-0373DBB4AD0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6E733-EDB9-450E-A769-ECD6915FA76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05C15A3E-1D29-4F31-B485-AF51B9CE1A6F}" type="parTrans" cxnId="{7D328D51-D107-4125-9211-B558A1625584}">
      <dgm:prSet/>
      <dgm:spPr/>
      <dgm:t>
        <a:bodyPr/>
        <a:lstStyle/>
        <a:p>
          <a:endParaRPr lang="ru-RU"/>
        </a:p>
      </dgm:t>
    </dgm:pt>
    <dgm:pt modelId="{6D774629-FE41-410E-8A47-B203EA37AF20}" type="sibTrans" cxnId="{7D328D51-D107-4125-9211-B558A1625584}">
      <dgm:prSet/>
      <dgm:spPr/>
      <dgm:t>
        <a:bodyPr/>
        <a:lstStyle/>
        <a:p>
          <a:endParaRPr lang="ru-RU"/>
        </a:p>
      </dgm:t>
    </dgm:pt>
    <dgm:pt modelId="{E96B7430-E248-44E5-B07B-DB73BA19343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«Организация досуга и предоставление услуг организаций культуры, сохранение и популяризация объектов культурного наследия»         </a:t>
          </a:r>
          <a:endParaRPr lang="ru-RU" sz="1400" b="1" dirty="0"/>
        </a:p>
      </dgm:t>
    </dgm:pt>
    <dgm:pt modelId="{1DC4DFB1-65DC-4781-99DB-B2F3CF49B67F}" type="parTrans" cxnId="{46D746AC-E345-4AC8-A835-A0388862B35B}">
      <dgm:prSet/>
      <dgm:spPr/>
      <dgm:t>
        <a:bodyPr/>
        <a:lstStyle/>
        <a:p>
          <a:endParaRPr lang="ru-RU"/>
        </a:p>
      </dgm:t>
    </dgm:pt>
    <dgm:pt modelId="{DD2AB951-33E5-48B2-B0CD-0A4F66DC7D5E}" type="sibTrans" cxnId="{46D746AC-E345-4AC8-A835-A0388862B35B}">
      <dgm:prSet/>
      <dgm:spPr/>
      <dgm:t>
        <a:bodyPr/>
        <a:lstStyle/>
        <a:p>
          <a:endParaRPr lang="ru-RU"/>
        </a:p>
      </dgm:t>
    </dgm:pt>
    <dgm:pt modelId="{22638741-19B9-4074-9793-14626D92CE72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DB8C051-B2E4-4679-9F1F-18694066ADB2}" type="parTrans" cxnId="{A80FEE81-12AB-4C1A-B386-474E1FF5909D}">
      <dgm:prSet/>
      <dgm:spPr/>
      <dgm:t>
        <a:bodyPr/>
        <a:lstStyle/>
        <a:p>
          <a:endParaRPr lang="ru-RU"/>
        </a:p>
      </dgm:t>
    </dgm:pt>
    <dgm:pt modelId="{D5F846F1-CF78-4CFE-B8E2-63EF06AB04F1}" type="sibTrans" cxnId="{A80FEE81-12AB-4C1A-B386-474E1FF5909D}">
      <dgm:prSet/>
      <dgm:spPr/>
      <dgm:t>
        <a:bodyPr/>
        <a:lstStyle/>
        <a:p>
          <a:endParaRPr lang="ru-RU"/>
        </a:p>
      </dgm:t>
    </dgm:pt>
    <dgm:pt modelId="{51D0B0C3-4242-4F9B-8E2F-649B65B90D00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2D2BD7E-FB13-4949-9162-1183A3FFEC51}" type="parTrans" cxnId="{E758EA8A-B875-4445-987E-E4E4D9D959AD}">
      <dgm:prSet/>
      <dgm:spPr/>
      <dgm:t>
        <a:bodyPr/>
        <a:lstStyle/>
        <a:p>
          <a:endParaRPr lang="ru-RU"/>
        </a:p>
      </dgm:t>
    </dgm:pt>
    <dgm:pt modelId="{B1F74E90-B4EF-4D2A-8E88-2D558921DD18}" type="sibTrans" cxnId="{E758EA8A-B875-4445-987E-E4E4D9D959AD}">
      <dgm:prSet/>
      <dgm:spPr/>
      <dgm:t>
        <a:bodyPr/>
        <a:lstStyle/>
        <a:p>
          <a:endParaRPr lang="ru-RU"/>
        </a:p>
      </dgm:t>
    </dgm:pt>
    <dgm:pt modelId="{F5A0B134-D9D8-4FB7-8E76-533BD7D0E748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«Развитие этнокультурного наследия района» </a:t>
          </a:r>
          <a:endParaRPr lang="ru-RU" sz="1400" b="1" dirty="0"/>
        </a:p>
      </dgm:t>
    </dgm:pt>
    <dgm:pt modelId="{319CF377-C0DF-4999-A3ED-A3F4FE995E64}" type="parTrans" cxnId="{38A569FE-7DC2-4816-914D-8F52362D7587}">
      <dgm:prSet/>
      <dgm:spPr/>
      <dgm:t>
        <a:bodyPr/>
        <a:lstStyle/>
        <a:p>
          <a:endParaRPr lang="ru-RU"/>
        </a:p>
      </dgm:t>
    </dgm:pt>
    <dgm:pt modelId="{7F42316C-05F6-4F57-8006-0F976ADC7B94}" type="sibTrans" cxnId="{38A569FE-7DC2-4816-914D-8F52362D7587}">
      <dgm:prSet/>
      <dgm:spPr/>
      <dgm:t>
        <a:bodyPr/>
        <a:lstStyle/>
        <a:p>
          <a:endParaRPr lang="ru-RU"/>
        </a:p>
      </dgm:t>
    </dgm:pt>
    <dgm:pt modelId="{8380446A-FB6C-420B-B261-84F6E21B93D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«Организация  библиотечного обслуживания  населения и обеспечение доступа к музейным фондам» </a:t>
          </a:r>
          <a:endParaRPr lang="ru-RU" sz="1400" b="1" dirty="0"/>
        </a:p>
      </dgm:t>
    </dgm:pt>
    <dgm:pt modelId="{A2A1DFF1-FA2B-43ED-85A2-A88A19C70084}" type="sibTrans" cxnId="{396458F8-7EF9-4EE8-A9A9-76AF931F6A58}">
      <dgm:prSet/>
      <dgm:spPr/>
      <dgm:t>
        <a:bodyPr/>
        <a:lstStyle/>
        <a:p>
          <a:endParaRPr lang="ru-RU"/>
        </a:p>
      </dgm:t>
    </dgm:pt>
    <dgm:pt modelId="{E60B5CA9-44C8-42A8-AEF1-2582CF62899D}" type="parTrans" cxnId="{396458F8-7EF9-4EE8-A9A9-76AF931F6A58}">
      <dgm:prSet/>
      <dgm:spPr/>
      <dgm:t>
        <a:bodyPr/>
        <a:lstStyle/>
        <a:p>
          <a:endParaRPr lang="ru-RU"/>
        </a:p>
      </dgm:t>
    </dgm:pt>
    <dgm:pt modelId="{65F47590-3964-4CFA-9D2D-1C1997CD32F5}" type="pres">
      <dgm:prSet presAssocID="{4EF04D2F-BBCD-4A96-A0A1-0373DBB4AD0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30B464F-68A2-4B20-9E75-92DBA0C0124D}" type="pres">
      <dgm:prSet presAssocID="{8D16E733-EDB9-450E-A769-ECD6915FA76A}" presName="composite" presStyleCnt="0">
        <dgm:presLayoutVars>
          <dgm:chMax val="1"/>
          <dgm:chPref val="1"/>
        </dgm:presLayoutVars>
      </dgm:prSet>
      <dgm:spPr/>
    </dgm:pt>
    <dgm:pt modelId="{75FA3D3A-BD2B-4C73-8A59-262C9781848E}" type="pres">
      <dgm:prSet presAssocID="{8D16E733-EDB9-450E-A769-ECD6915FA76A}" presName="Accent" presStyleLbl="trAlignAcc1" presStyleIdx="0" presStyleCnt="3" custScaleY="167911">
        <dgm:presLayoutVars>
          <dgm:chMax val="0"/>
          <dgm:chPref val="0"/>
        </dgm:presLayoutVars>
      </dgm:prSet>
      <dgm:spPr>
        <a:solidFill>
          <a:schemeClr val="tx2">
            <a:lumMod val="60000"/>
            <a:lumOff val="40000"/>
            <a:alpha val="40000"/>
          </a:schemeClr>
        </a:solidFill>
      </dgm:spPr>
    </dgm:pt>
    <dgm:pt modelId="{94A93D63-C242-4A9D-9820-B057883F678D}" type="pres">
      <dgm:prSet presAssocID="{8D16E733-EDB9-450E-A769-ECD6915FA76A}" presName="Image" presStyleLbl="alignImgPlace1" presStyleIdx="0" presStyleCnt="3" custScaleX="102612" custScaleY="1275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D68E3EB-BC36-4085-A339-90687F5EACD6}" type="pres">
      <dgm:prSet presAssocID="{8D16E733-EDB9-450E-A769-ECD6915FA76A}" presName="ChildComposite" presStyleCnt="0"/>
      <dgm:spPr/>
    </dgm:pt>
    <dgm:pt modelId="{80C5715B-0F6A-4CB7-807E-4DB22760EF62}" type="pres">
      <dgm:prSet presAssocID="{8D16E733-EDB9-450E-A769-ECD6915FA76A}" presName="Child" presStyleLbl="node1" presStyleIdx="0" presStyleCnt="3" custScaleX="97842" custScaleY="292917" custLinFactY="34865" custLinFactNeighborX="130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476ED-0875-42B7-83B0-38CD583AED85}" type="pres">
      <dgm:prSet presAssocID="{8D16E733-EDB9-450E-A769-ECD6915FA76A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E0AE2-B9C8-42D2-94E9-E9A104711A42}" type="pres">
      <dgm:prSet presAssocID="{6D774629-FE41-410E-8A47-B203EA37AF20}" presName="sibTrans" presStyleCnt="0"/>
      <dgm:spPr/>
    </dgm:pt>
    <dgm:pt modelId="{1AAAF632-4486-4068-B6C4-E78169C8C88B}" type="pres">
      <dgm:prSet presAssocID="{22638741-19B9-4074-9793-14626D92CE72}" presName="composite" presStyleCnt="0">
        <dgm:presLayoutVars>
          <dgm:chMax val="1"/>
          <dgm:chPref val="1"/>
        </dgm:presLayoutVars>
      </dgm:prSet>
      <dgm:spPr/>
    </dgm:pt>
    <dgm:pt modelId="{D629682F-D2DE-4B5D-B9D0-16EAAB5B6B42}" type="pres">
      <dgm:prSet presAssocID="{22638741-19B9-4074-9793-14626D92CE72}" presName="Accent" presStyleLbl="trAlignAcc1" presStyleIdx="1" presStyleCnt="3" custScaleY="167190">
        <dgm:presLayoutVars>
          <dgm:chMax val="0"/>
          <dgm:chPref val="0"/>
        </dgm:presLayoutVars>
      </dgm:prSet>
      <dgm:spPr>
        <a:solidFill>
          <a:schemeClr val="tx2">
            <a:lumMod val="60000"/>
            <a:lumOff val="40000"/>
            <a:alpha val="40000"/>
          </a:schemeClr>
        </a:solidFill>
      </dgm:spPr>
    </dgm:pt>
    <dgm:pt modelId="{18BB4FEB-A7A3-45F4-A3CF-805EBDD93B52}" type="pres">
      <dgm:prSet presAssocID="{22638741-19B9-4074-9793-14626D92CE72}" presName="Image" presStyleLbl="alignImgPlace1" presStyleIdx="1" presStyleCnt="3" custScaleX="103568" custScaleY="1275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99C7806E-ECCC-4EC5-9876-D2CA258948D8}" type="pres">
      <dgm:prSet presAssocID="{22638741-19B9-4074-9793-14626D92CE72}" presName="ChildComposite" presStyleCnt="0"/>
      <dgm:spPr/>
    </dgm:pt>
    <dgm:pt modelId="{5BEEA25A-F566-45B3-9EDE-7621120EF904}" type="pres">
      <dgm:prSet presAssocID="{22638741-19B9-4074-9793-14626D92CE72}" presName="Child" presStyleLbl="node1" presStyleIdx="1" presStyleCnt="3" custScaleY="295029" custLinFactY="35921" custLinFactNeighborX="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D61B0-90CE-44B4-A960-0310E2078236}" type="pres">
      <dgm:prSet presAssocID="{22638741-19B9-4074-9793-14626D92CE72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F0C8F-CED2-4E4E-A377-EFA8D6881FE7}" type="pres">
      <dgm:prSet presAssocID="{D5F846F1-CF78-4CFE-B8E2-63EF06AB04F1}" presName="sibTrans" presStyleCnt="0"/>
      <dgm:spPr/>
    </dgm:pt>
    <dgm:pt modelId="{9BFD0E39-DD5F-441D-B8FD-97BF26CA95B7}" type="pres">
      <dgm:prSet presAssocID="{51D0B0C3-4242-4F9B-8E2F-649B65B90D00}" presName="composite" presStyleCnt="0">
        <dgm:presLayoutVars>
          <dgm:chMax val="1"/>
          <dgm:chPref val="1"/>
        </dgm:presLayoutVars>
      </dgm:prSet>
      <dgm:spPr/>
    </dgm:pt>
    <dgm:pt modelId="{C29D22BF-FEE3-423C-9EFF-148F8EB68547}" type="pres">
      <dgm:prSet presAssocID="{51D0B0C3-4242-4F9B-8E2F-649B65B90D00}" presName="Accent" presStyleLbl="trAlignAcc1" presStyleIdx="2" presStyleCnt="3" custScaleY="167910">
        <dgm:presLayoutVars>
          <dgm:chMax val="0"/>
          <dgm:chPref val="0"/>
        </dgm:presLayoutVars>
      </dgm:prSet>
      <dgm:spPr>
        <a:solidFill>
          <a:schemeClr val="tx2">
            <a:lumMod val="60000"/>
            <a:lumOff val="40000"/>
            <a:alpha val="40000"/>
          </a:schemeClr>
        </a:solidFill>
      </dgm:spPr>
    </dgm:pt>
    <dgm:pt modelId="{2967ED5B-6542-48DC-86A9-F6CB52BACFED}" type="pres">
      <dgm:prSet presAssocID="{51D0B0C3-4242-4F9B-8E2F-649B65B90D00}" presName="Image" presStyleLbl="alignImgPlace1" presStyleIdx="2" presStyleCnt="3" custScaleX="97842" custScaleY="1275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B97FD254-EE2D-4739-8DEE-9814C76AFEE0}" type="pres">
      <dgm:prSet presAssocID="{51D0B0C3-4242-4F9B-8E2F-649B65B90D00}" presName="ChildComposite" presStyleCnt="0"/>
      <dgm:spPr/>
    </dgm:pt>
    <dgm:pt modelId="{8CE99955-3C4B-42CC-A7B3-498E06BC6725}" type="pres">
      <dgm:prSet presAssocID="{51D0B0C3-4242-4F9B-8E2F-649B65B90D00}" presName="Child" presStyleLbl="node1" presStyleIdx="2" presStyleCnt="3" custScaleY="286181" custLinFactY="44636" custLinFactNeighborX="259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111FF-5B08-4199-A9F2-0F9F1C22EB05}" type="pres">
      <dgm:prSet presAssocID="{51D0B0C3-4242-4F9B-8E2F-649B65B90D00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97568-3869-4893-9BC3-45C33ABD93FD}" type="presOf" srcId="{51D0B0C3-4242-4F9B-8E2F-649B65B90D00}" destId="{0FE111FF-5B08-4199-A9F2-0F9F1C22EB05}" srcOrd="0" destOrd="0" presId="urn:microsoft.com/office/officeart/2008/layout/CaptionedPictures"/>
    <dgm:cxn modelId="{A80FEE81-12AB-4C1A-B386-474E1FF5909D}" srcId="{4EF04D2F-BBCD-4A96-A0A1-0373DBB4AD0A}" destId="{22638741-19B9-4074-9793-14626D92CE72}" srcOrd="1" destOrd="0" parTransId="{9DB8C051-B2E4-4679-9F1F-18694066ADB2}" sibTransId="{D5F846F1-CF78-4CFE-B8E2-63EF06AB04F1}"/>
    <dgm:cxn modelId="{396458F8-7EF9-4EE8-A9A9-76AF931F6A58}" srcId="{22638741-19B9-4074-9793-14626D92CE72}" destId="{8380446A-FB6C-420B-B261-84F6E21B93D7}" srcOrd="0" destOrd="0" parTransId="{E60B5CA9-44C8-42A8-AEF1-2582CF62899D}" sibTransId="{A2A1DFF1-FA2B-43ED-85A2-A88A19C70084}"/>
    <dgm:cxn modelId="{46A48918-2F57-4ECD-A3F3-BFD0A82BC253}" type="presOf" srcId="{E96B7430-E248-44E5-B07B-DB73BA193430}" destId="{80C5715B-0F6A-4CB7-807E-4DB22760EF62}" srcOrd="0" destOrd="0" presId="urn:microsoft.com/office/officeart/2008/layout/CaptionedPictures"/>
    <dgm:cxn modelId="{F955F15C-0EBF-4622-A52E-777B723F7528}" type="presOf" srcId="{22638741-19B9-4074-9793-14626D92CE72}" destId="{D00D61B0-90CE-44B4-A960-0310E2078236}" srcOrd="0" destOrd="0" presId="urn:microsoft.com/office/officeart/2008/layout/CaptionedPictures"/>
    <dgm:cxn modelId="{E758EA8A-B875-4445-987E-E4E4D9D959AD}" srcId="{4EF04D2F-BBCD-4A96-A0A1-0373DBB4AD0A}" destId="{51D0B0C3-4242-4F9B-8E2F-649B65B90D00}" srcOrd="2" destOrd="0" parTransId="{52D2BD7E-FB13-4949-9162-1183A3FFEC51}" sibTransId="{B1F74E90-B4EF-4D2A-8E88-2D558921DD18}"/>
    <dgm:cxn modelId="{D7C56528-A36A-40D9-B8B7-12D5B8507BB0}" type="presOf" srcId="{8D16E733-EDB9-450E-A769-ECD6915FA76A}" destId="{879476ED-0875-42B7-83B0-38CD583AED85}" srcOrd="0" destOrd="0" presId="urn:microsoft.com/office/officeart/2008/layout/CaptionedPictures"/>
    <dgm:cxn modelId="{DD65BC5C-9129-4411-866F-6523D8520048}" type="presOf" srcId="{8380446A-FB6C-420B-B261-84F6E21B93D7}" destId="{5BEEA25A-F566-45B3-9EDE-7621120EF904}" srcOrd="0" destOrd="0" presId="urn:microsoft.com/office/officeart/2008/layout/CaptionedPictures"/>
    <dgm:cxn modelId="{B73198E3-BB59-46E5-A167-F22DFA3A049C}" type="presOf" srcId="{F5A0B134-D9D8-4FB7-8E76-533BD7D0E748}" destId="{8CE99955-3C4B-42CC-A7B3-498E06BC6725}" srcOrd="0" destOrd="0" presId="urn:microsoft.com/office/officeart/2008/layout/CaptionedPictures"/>
    <dgm:cxn modelId="{7D328D51-D107-4125-9211-B558A1625584}" srcId="{4EF04D2F-BBCD-4A96-A0A1-0373DBB4AD0A}" destId="{8D16E733-EDB9-450E-A769-ECD6915FA76A}" srcOrd="0" destOrd="0" parTransId="{05C15A3E-1D29-4F31-B485-AF51B9CE1A6F}" sibTransId="{6D774629-FE41-410E-8A47-B203EA37AF20}"/>
    <dgm:cxn modelId="{46D746AC-E345-4AC8-A835-A0388862B35B}" srcId="{8D16E733-EDB9-450E-A769-ECD6915FA76A}" destId="{E96B7430-E248-44E5-B07B-DB73BA193430}" srcOrd="0" destOrd="0" parTransId="{1DC4DFB1-65DC-4781-99DB-B2F3CF49B67F}" sibTransId="{DD2AB951-33E5-48B2-B0CD-0A4F66DC7D5E}"/>
    <dgm:cxn modelId="{DDECD276-1F9F-4CCA-B073-50CD735D6E30}" type="presOf" srcId="{4EF04D2F-BBCD-4A96-A0A1-0373DBB4AD0A}" destId="{65F47590-3964-4CFA-9D2D-1C1997CD32F5}" srcOrd="0" destOrd="0" presId="urn:microsoft.com/office/officeart/2008/layout/CaptionedPictures"/>
    <dgm:cxn modelId="{38A569FE-7DC2-4816-914D-8F52362D7587}" srcId="{51D0B0C3-4242-4F9B-8E2F-649B65B90D00}" destId="{F5A0B134-D9D8-4FB7-8E76-533BD7D0E748}" srcOrd="0" destOrd="0" parTransId="{319CF377-C0DF-4999-A3ED-A3F4FE995E64}" sibTransId="{7F42316C-05F6-4F57-8006-0F976ADC7B94}"/>
    <dgm:cxn modelId="{64F421E6-B0FD-46A8-8C19-70E4DB3CB62A}" type="presParOf" srcId="{65F47590-3964-4CFA-9D2D-1C1997CD32F5}" destId="{F30B464F-68A2-4B20-9E75-92DBA0C0124D}" srcOrd="0" destOrd="0" presId="urn:microsoft.com/office/officeart/2008/layout/CaptionedPictures"/>
    <dgm:cxn modelId="{22F69EB3-B909-489A-86ED-52F6AB89679F}" type="presParOf" srcId="{F30B464F-68A2-4B20-9E75-92DBA0C0124D}" destId="{75FA3D3A-BD2B-4C73-8A59-262C9781848E}" srcOrd="0" destOrd="0" presId="urn:microsoft.com/office/officeart/2008/layout/CaptionedPictures"/>
    <dgm:cxn modelId="{85786597-2341-41CB-9AB3-1A4179B68EA2}" type="presParOf" srcId="{F30B464F-68A2-4B20-9E75-92DBA0C0124D}" destId="{94A93D63-C242-4A9D-9820-B057883F678D}" srcOrd="1" destOrd="0" presId="urn:microsoft.com/office/officeart/2008/layout/CaptionedPictures"/>
    <dgm:cxn modelId="{2B773E86-86EC-4CDC-9385-86707B9CF5C3}" type="presParOf" srcId="{F30B464F-68A2-4B20-9E75-92DBA0C0124D}" destId="{7D68E3EB-BC36-4085-A339-90687F5EACD6}" srcOrd="2" destOrd="0" presId="urn:microsoft.com/office/officeart/2008/layout/CaptionedPictures"/>
    <dgm:cxn modelId="{A7A9663B-4732-46CD-AE5C-2979309C77D2}" type="presParOf" srcId="{7D68E3EB-BC36-4085-A339-90687F5EACD6}" destId="{80C5715B-0F6A-4CB7-807E-4DB22760EF62}" srcOrd="0" destOrd="0" presId="urn:microsoft.com/office/officeart/2008/layout/CaptionedPictures"/>
    <dgm:cxn modelId="{658BA215-F141-4A64-B283-9F2A1FDD9905}" type="presParOf" srcId="{7D68E3EB-BC36-4085-A339-90687F5EACD6}" destId="{879476ED-0875-42B7-83B0-38CD583AED85}" srcOrd="1" destOrd="0" presId="urn:microsoft.com/office/officeart/2008/layout/CaptionedPictures"/>
    <dgm:cxn modelId="{E8A9B69D-1D56-4187-B09E-03EE7552512F}" type="presParOf" srcId="{65F47590-3964-4CFA-9D2D-1C1997CD32F5}" destId="{38BE0AE2-B9C8-42D2-94E9-E9A104711A42}" srcOrd="1" destOrd="0" presId="urn:microsoft.com/office/officeart/2008/layout/CaptionedPictures"/>
    <dgm:cxn modelId="{501C02B4-33D6-41D9-BD52-291C5F1B1C04}" type="presParOf" srcId="{65F47590-3964-4CFA-9D2D-1C1997CD32F5}" destId="{1AAAF632-4486-4068-B6C4-E78169C8C88B}" srcOrd="2" destOrd="0" presId="urn:microsoft.com/office/officeart/2008/layout/CaptionedPictures"/>
    <dgm:cxn modelId="{32B6070B-E016-4DA2-A7B7-F7966E7BAE6C}" type="presParOf" srcId="{1AAAF632-4486-4068-B6C4-E78169C8C88B}" destId="{D629682F-D2DE-4B5D-B9D0-16EAAB5B6B42}" srcOrd="0" destOrd="0" presId="urn:microsoft.com/office/officeart/2008/layout/CaptionedPictures"/>
    <dgm:cxn modelId="{55D8A714-3C02-42D3-8D27-5FF9B436F9E6}" type="presParOf" srcId="{1AAAF632-4486-4068-B6C4-E78169C8C88B}" destId="{18BB4FEB-A7A3-45F4-A3CF-805EBDD93B52}" srcOrd="1" destOrd="0" presId="urn:microsoft.com/office/officeart/2008/layout/CaptionedPictures"/>
    <dgm:cxn modelId="{ED9AA64F-349D-47CC-9040-9E9EDF010CA4}" type="presParOf" srcId="{1AAAF632-4486-4068-B6C4-E78169C8C88B}" destId="{99C7806E-ECCC-4EC5-9876-D2CA258948D8}" srcOrd="2" destOrd="0" presId="urn:microsoft.com/office/officeart/2008/layout/CaptionedPictures"/>
    <dgm:cxn modelId="{54CE2FF4-B5BD-4A99-B699-311CC0716958}" type="presParOf" srcId="{99C7806E-ECCC-4EC5-9876-D2CA258948D8}" destId="{5BEEA25A-F566-45B3-9EDE-7621120EF904}" srcOrd="0" destOrd="0" presId="urn:microsoft.com/office/officeart/2008/layout/CaptionedPictures"/>
    <dgm:cxn modelId="{17DCBA1B-D131-4388-A221-B3EE3AE19849}" type="presParOf" srcId="{99C7806E-ECCC-4EC5-9876-D2CA258948D8}" destId="{D00D61B0-90CE-44B4-A960-0310E2078236}" srcOrd="1" destOrd="0" presId="urn:microsoft.com/office/officeart/2008/layout/CaptionedPictures"/>
    <dgm:cxn modelId="{FAAF3F86-6AD9-49BD-B00F-8B88679B54B9}" type="presParOf" srcId="{65F47590-3964-4CFA-9D2D-1C1997CD32F5}" destId="{BD9F0C8F-CED2-4E4E-A377-EFA8D6881FE7}" srcOrd="3" destOrd="0" presId="urn:microsoft.com/office/officeart/2008/layout/CaptionedPictures"/>
    <dgm:cxn modelId="{9CB35F9C-A6EE-4AC7-BE44-BA770CBE40F2}" type="presParOf" srcId="{65F47590-3964-4CFA-9D2D-1C1997CD32F5}" destId="{9BFD0E39-DD5F-441D-B8FD-97BF26CA95B7}" srcOrd="4" destOrd="0" presId="urn:microsoft.com/office/officeart/2008/layout/CaptionedPictures"/>
    <dgm:cxn modelId="{FF714FD6-6302-4207-AB6D-8FEFFD85BF05}" type="presParOf" srcId="{9BFD0E39-DD5F-441D-B8FD-97BF26CA95B7}" destId="{C29D22BF-FEE3-423C-9EFF-148F8EB68547}" srcOrd="0" destOrd="0" presId="urn:microsoft.com/office/officeart/2008/layout/CaptionedPictures"/>
    <dgm:cxn modelId="{047CCA7D-A25F-49F6-9215-C1F710F93826}" type="presParOf" srcId="{9BFD0E39-DD5F-441D-B8FD-97BF26CA95B7}" destId="{2967ED5B-6542-48DC-86A9-F6CB52BACFED}" srcOrd="1" destOrd="0" presId="urn:microsoft.com/office/officeart/2008/layout/CaptionedPictures"/>
    <dgm:cxn modelId="{7091AF9D-8520-4D74-88ED-E4FE9AF966B5}" type="presParOf" srcId="{9BFD0E39-DD5F-441D-B8FD-97BF26CA95B7}" destId="{B97FD254-EE2D-4739-8DEE-9814C76AFEE0}" srcOrd="2" destOrd="0" presId="urn:microsoft.com/office/officeart/2008/layout/CaptionedPictures"/>
    <dgm:cxn modelId="{4369579F-03FE-44E6-A0DF-B7F815BAA58C}" type="presParOf" srcId="{B97FD254-EE2D-4739-8DEE-9814C76AFEE0}" destId="{8CE99955-3C4B-42CC-A7B3-498E06BC6725}" srcOrd="0" destOrd="0" presId="urn:microsoft.com/office/officeart/2008/layout/CaptionedPictures"/>
    <dgm:cxn modelId="{7541C01B-4DF7-46A0-ACC9-8FF74DAD8E5E}" type="presParOf" srcId="{B97FD254-EE2D-4739-8DEE-9814C76AFEE0}" destId="{0FE111FF-5B08-4199-A9F2-0F9F1C22EB0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0.01149</cdr:x>
      <cdr:y>0.32353</cdr:y>
    </cdr:from>
    <cdr:to>
      <cdr:x>0.33751</cdr:x>
      <cdr:y>0.38235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04775" y="1676400"/>
          <a:ext cx="2971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10.05.2023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65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16043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5" Type="http://schemas.openxmlformats.org/officeDocument/2006/relationships/chart" Target="../charts/chart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44" y="304800"/>
            <a:ext cx="8686800" cy="762000"/>
          </a:xfrm>
          <a:noFill/>
          <a:ln>
            <a:solidFill>
              <a:schemeClr val="accent1">
                <a:alpha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200" b="1" i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Муниципальное образование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</a:rPr>
              <a:t>«Муниципальный округ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</a:rPr>
              <a:t>Малопургинский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</a:rPr>
              <a:t> район 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</a:rPr>
              <a:t>Удмуртской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Республики»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81744" y="1905000"/>
            <a:ext cx="8229600" cy="22097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b="1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700" b="1" u="sng" dirty="0" smtClean="0">
                <a:solidFill>
                  <a:srgbClr val="0070C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>
                <a:latin typeface="Times New Roman" pitchFamily="18" charset="0"/>
              </a:rPr>
              <a:t>(</a:t>
            </a:r>
            <a:r>
              <a:rPr lang="ru-RU" sz="3000" b="1" i="1" dirty="0">
                <a:latin typeface="Times New Roman" pitchFamily="18" charset="0"/>
              </a:rPr>
              <a:t>Исполнение бюджета муниципального образования </a:t>
            </a:r>
            <a:r>
              <a:rPr lang="ru-RU" sz="3000" b="1" i="1" dirty="0" smtClean="0">
                <a:latin typeface="Times New Roman" pitchFamily="18" charset="0"/>
              </a:rPr>
              <a:t>«Муниципальный округ </a:t>
            </a:r>
            <a:r>
              <a:rPr lang="ru-RU" sz="3000" b="1" i="1" dirty="0" err="1" smtClean="0">
                <a:latin typeface="Times New Roman" pitchFamily="18" charset="0"/>
              </a:rPr>
              <a:t>Малопургинский</a:t>
            </a:r>
            <a:r>
              <a:rPr lang="ru-RU" sz="3000" b="1" i="1" dirty="0" smtClean="0">
                <a:latin typeface="Times New Roman" pitchFamily="18" charset="0"/>
              </a:rPr>
              <a:t> район Удмуртской Республики»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000" b="1" i="1" dirty="0" smtClean="0">
                <a:latin typeface="Times New Roman" pitchFamily="18" charset="0"/>
              </a:rPr>
              <a:t>за первый квартал 20</a:t>
            </a:r>
            <a:r>
              <a:rPr lang="en-US" sz="3000" b="1" i="1" dirty="0" smtClean="0">
                <a:latin typeface="Times New Roman" pitchFamily="18" charset="0"/>
              </a:rPr>
              <a:t>2</a:t>
            </a:r>
            <a:r>
              <a:rPr lang="ru-RU" sz="3000" b="1" i="1" dirty="0">
                <a:latin typeface="Times New Roman" pitchFamily="18" charset="0"/>
              </a:rPr>
              <a:t>3</a:t>
            </a:r>
            <a:r>
              <a:rPr lang="ru-RU" sz="3000" b="1" i="1" dirty="0" smtClean="0">
                <a:latin typeface="Times New Roman" pitchFamily="18" charset="0"/>
              </a:rPr>
              <a:t> </a:t>
            </a:r>
            <a:r>
              <a:rPr lang="ru-RU" sz="3000" b="1" i="1" dirty="0">
                <a:latin typeface="Times New Roman" pitchFamily="18" charset="0"/>
              </a:rPr>
              <a:t>года</a:t>
            </a:r>
            <a:r>
              <a:rPr lang="ru-RU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410200"/>
            <a:ext cx="8278688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5427921"/>
            <a:ext cx="3624681" cy="133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      427820,УР, с.Малая Пурга, пл.Победы,д.1</a:t>
            </a:r>
          </a:p>
          <a:p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 Минагулова Р.Р.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987425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1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и подразделам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первый квартал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года, тыс. руб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(продолжение)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43994712"/>
              </p:ext>
            </p:extLst>
          </p:nvPr>
        </p:nvGraphicFramePr>
        <p:xfrm>
          <a:off x="228600" y="1447800"/>
          <a:ext cx="8686799" cy="519362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46175"/>
                <a:gridCol w="4283074"/>
                <a:gridCol w="1628775"/>
                <a:gridCol w="1628775"/>
              </a:tblGrid>
              <a:tr h="48547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3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12 666,5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2 047,2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3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222,0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3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953,5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1 982,2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7392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60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102 629,6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9 152,8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67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950,5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967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96 901,6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8 376,2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6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4 777,5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776,6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84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83 971,5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28 089,1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84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18 824,8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359,3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20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44 962,1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21 622,4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6206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17 768,3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023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2 416,3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643,5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784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553,0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808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553,0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7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19" y="271463"/>
            <a:ext cx="8686800" cy="941387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1800" b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 Удмуртской Республики» </a:t>
            </a:r>
            <a:b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разделам и подразделам </a:t>
            </a:r>
            <a:br>
              <a:rPr lang="ru-RU" sz="1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первый квартал </a:t>
            </a:r>
            <a:r>
              <a:rPr lang="ru-RU" sz="1800" b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года, тыс. руб. (продолжение)</a:t>
            </a:r>
            <a:endParaRPr lang="ru-RU" sz="1800" b="1" dirty="0">
              <a:solidFill>
                <a:schemeClr val="tx2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84622772"/>
              </p:ext>
            </p:extLst>
          </p:nvPr>
        </p:nvGraphicFramePr>
        <p:xfrm>
          <a:off x="381000" y="1295401"/>
          <a:ext cx="8610599" cy="53597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136122"/>
                <a:gridCol w="4245503"/>
                <a:gridCol w="1614487"/>
                <a:gridCol w="1614487"/>
              </a:tblGrid>
              <a:tr h="41251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930 083,0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186 889,0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140 675,7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33 023,7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672 317,1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131 883,0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06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50 130,0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9 958 ,0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382,2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66 578,0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11 998,2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105 609,8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17 865,0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102 568,0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17 173,8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3 041,8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691,2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24 298,5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10 784,8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1 884,9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448,0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7 705,5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7 121,0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14 708,1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3 215,8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11 227,6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11 227,6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57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3 113,0</a:t>
                      </a:r>
                      <a:endParaRPr lang="ru-RU" sz="12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294,3</a:t>
                      </a:r>
                      <a:endParaRPr lang="ru-RU" sz="1200" b="1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59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3 113,0</a:t>
                      </a:r>
                      <a:endParaRPr lang="ru-RU" sz="12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294,3</a:t>
                      </a:r>
                      <a:endParaRPr lang="ru-RU" sz="1200" b="0" i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319" y="1524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«Муниципальный округ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по разделам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первый квартал 2023 года в % к общему объему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356912"/>
              </p:ext>
            </p:extLst>
          </p:nvPr>
        </p:nvGraphicFramePr>
        <p:xfrm>
          <a:off x="1600200" y="1524007"/>
          <a:ext cx="6019800" cy="518158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4400"/>
                <a:gridCol w="4038600"/>
                <a:gridCol w="1066800"/>
              </a:tblGrid>
              <a:tr h="44988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aseline="0" dirty="0" smtClean="0"/>
                        <a:t>Раздел</a:t>
                      </a:r>
                      <a:endParaRPr lang="ru-RU" sz="1600" b="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aseline="0" dirty="0" smtClean="0"/>
                        <a:t>Наименование</a:t>
                      </a:r>
                      <a:endParaRPr lang="ru-RU" sz="1600" b="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aseline="0" dirty="0" smtClean="0"/>
                        <a:t>2023 год</a:t>
                      </a:r>
                      <a:endParaRPr lang="ru-RU" sz="1600" b="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Всего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100,0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01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Обшегосударственные</a:t>
                      </a:r>
                      <a:r>
                        <a:rPr lang="ru-RU" sz="1600" baseline="0" dirty="0" smtClean="0"/>
                        <a:t> вопросы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10,4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02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Национальная оборона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665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03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Национальная безопасность</a:t>
                      </a:r>
                      <a:r>
                        <a:rPr lang="ru-RU" sz="1600" baseline="0" dirty="0" smtClean="0"/>
                        <a:t> и правоохранительная деятельность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0,7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04 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Национальная</a:t>
                      </a:r>
                      <a:r>
                        <a:rPr lang="ru-RU" sz="1600" baseline="0" dirty="0" smtClean="0"/>
                        <a:t> экономика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05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Жилищно-коммунальное</a:t>
                      </a:r>
                      <a:r>
                        <a:rPr lang="ru-RU" sz="1600" baseline="0" dirty="0" smtClean="0"/>
                        <a:t> хозяйство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9,8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06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Охрана окружающей среды</a:t>
                      </a:r>
                      <a:endParaRPr lang="ru-RU" sz="16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07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Образование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65,2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08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Культура и кинематография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6,2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10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Социальная политика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3,8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11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Физическая культура и спорт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0,5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894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12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Средства массовой информации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665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13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Обслуживание государственного и муниципального долга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152400" y="1676400"/>
            <a:ext cx="1219200" cy="1447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6033" y="3466214"/>
            <a:ext cx="1219200" cy="1447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2400" y="5257800"/>
            <a:ext cx="1219200" cy="1447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07842" y="5257800"/>
            <a:ext cx="1219200" cy="1447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797209" y="3466214"/>
            <a:ext cx="1219200" cy="14478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797209" y="1683488"/>
            <a:ext cx="1219200" cy="14478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158" y="1371600"/>
            <a:ext cx="8915400" cy="46355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228600"/>
            <a:ext cx="7391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cs typeface="Times New Roman" pitchFamily="18" charset="0"/>
              </a:rPr>
              <a:t>Основные направления расходов в области образования </a:t>
            </a:r>
            <a:r>
              <a:rPr lang="ru-RU" sz="2600" b="1" dirty="0" smtClean="0">
                <a:cs typeface="Times New Roman" pitchFamily="18" charset="0"/>
              </a:rPr>
              <a:t>за </a:t>
            </a:r>
            <a:r>
              <a:rPr lang="ru-RU" sz="2600" b="1" dirty="0">
                <a:cs typeface="Times New Roman" pitchFamily="18" charset="0"/>
              </a:rPr>
              <a:t>первый квартал 2023 года</a:t>
            </a:r>
            <a:endParaRPr lang="ru-RU" sz="2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76151093"/>
              </p:ext>
            </p:extLst>
          </p:nvPr>
        </p:nvGraphicFramePr>
        <p:xfrm>
          <a:off x="76200" y="1295400"/>
          <a:ext cx="899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8318" y="1641931"/>
            <a:ext cx="83970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/>
              <a:t>Расходы на образование, всего 186 889,0 тыс. рублей, в том числе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17678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80288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 </a:t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первый квартал 2023 года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00180"/>
              </p:ext>
            </p:extLst>
          </p:nvPr>
        </p:nvGraphicFramePr>
        <p:xfrm>
          <a:off x="152400" y="1612960"/>
          <a:ext cx="8763000" cy="524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7275" y="1212850"/>
            <a:ext cx="72390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17 865,0  тыс. рублей, в том числе: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981200"/>
            <a:ext cx="250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cs typeface="Times New Roman" pitchFamily="18" charset="0"/>
              </a:rPr>
              <a:t>4 643,3 тыс. рублей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2401" y="1981200"/>
            <a:ext cx="259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cs typeface="Times New Roman" pitchFamily="18" charset="0"/>
              </a:rPr>
              <a:t>12 520,2 </a:t>
            </a:r>
            <a:r>
              <a:rPr lang="ru-RU" sz="2000" b="1" i="1" dirty="0"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19812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cs typeface="Times New Roman" pitchFamily="18" charset="0"/>
              </a:rPr>
              <a:t>701,5 </a:t>
            </a:r>
            <a:r>
              <a:rPr lang="ru-RU" sz="2000" b="1" i="1" dirty="0">
                <a:cs typeface="Times New Roman" pitchFamily="18" charset="0"/>
              </a:rPr>
              <a:t>тыс. </a:t>
            </a:r>
            <a:r>
              <a:rPr lang="ru-RU" sz="2000" b="1" i="1" dirty="0" smtClean="0">
                <a:cs typeface="Times New Roman" pitchFamily="18" charset="0"/>
              </a:rPr>
              <a:t>рублей</a:t>
            </a:r>
            <a:endParaRPr lang="ru-RU" sz="2000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428038" cy="69877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Основные направления расходов в области социальной </a:t>
            </a:r>
            <a:b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политики за первый квартал 2023 </a:t>
            </a:r>
            <a:r>
              <a:rPr lang="ru-RU" sz="27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года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141" y="1580707"/>
            <a:ext cx="5611894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cs typeface="Times New Roman" panose="02020603050405020304" pitchFamily="18" charset="0"/>
              </a:rPr>
              <a:t>На реализацию мероприятий  по обеспечению питанием обучающихся различных категорий  </a:t>
            </a:r>
            <a:r>
              <a:rPr lang="ru-RU" b="1" i="1" dirty="0" smtClean="0">
                <a:cs typeface="Times New Roman" panose="02020603050405020304" pitchFamily="18" charset="0"/>
              </a:rPr>
              <a:t>827 ,3 тыс</a:t>
            </a:r>
            <a:r>
              <a:rPr lang="ru-RU" b="1" i="1" dirty="0">
                <a:cs typeface="Times New Roman" panose="02020603050405020304" pitchFamily="18" charset="0"/>
              </a:rPr>
              <a:t>. рублей</a:t>
            </a:r>
            <a:endParaRPr lang="ru-RU" sz="1800" b="1" i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948368"/>
            <a:ext cx="7659317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Общий объем расходов на социальную политику 12 117,0 тыс. рублей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\ffaf71fa-e959-40b9-a0ea-c859daf155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4" y="5025162"/>
            <a:ext cx="2517036" cy="1546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9e2d0b93ae1f273061002fceecbb29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3200399"/>
            <a:ext cx="2517035" cy="1546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\Wh4g6ZtaY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507510" cy="15467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28825" y="2373580"/>
            <a:ext cx="5617209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Компенсация части родительской платы за содержание ребенка в детских садах  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524,7 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тыс. рублей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8825" y="3142782"/>
            <a:ext cx="2947775" cy="83099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cs typeface="Times New Roman" pitchFamily="18" charset="0"/>
              </a:rPr>
              <a:t>Доплата к пенсии муниципальных служащих </a:t>
            </a:r>
            <a:r>
              <a:rPr lang="ru-RU" b="1" i="1" dirty="0" smtClean="0">
                <a:cs typeface="Times New Roman" pitchFamily="18" charset="0"/>
              </a:rPr>
              <a:t>448,1 тыс</a:t>
            </a:r>
            <a:r>
              <a:rPr lang="ru-RU" b="1" i="1" dirty="0">
                <a:cs typeface="Times New Roman" pitchFamily="18" charset="0"/>
              </a:rPr>
              <a:t>. рублей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96000" y="3435170"/>
            <a:ext cx="2659910" cy="10772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Реализация мероприятий по обеспечению жильем молодых семей 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7 056,0 тыс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7304" y="4160613"/>
            <a:ext cx="2889296" cy="58477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Поддержка многодетных </a:t>
            </a:r>
            <a:r>
              <a:rPr lang="ru-RU" b="1" i="1">
                <a:solidFill>
                  <a:srgbClr val="7030A0"/>
                </a:solidFill>
                <a:cs typeface="Times New Roman" pitchFamily="18" charset="0"/>
              </a:rPr>
              <a:t>семей </a:t>
            </a:r>
            <a:r>
              <a:rPr lang="ru-RU" b="1" i="1" smtClean="0">
                <a:solidFill>
                  <a:srgbClr val="7030A0"/>
                </a:solidFill>
                <a:cs typeface="Times New Roman" pitchFamily="18" charset="0"/>
              </a:rPr>
              <a:t>1 791,5  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тыс. рублей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093125" y="4953000"/>
            <a:ext cx="5618481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cs typeface="Times New Roman" pitchFamily="18" charset="0"/>
              </a:rPr>
              <a:t>Социальная поддержка старшего поколения </a:t>
            </a:r>
            <a:r>
              <a:rPr lang="ru-RU" b="1" i="1" dirty="0" smtClean="0">
                <a:cs typeface="Times New Roman" pitchFamily="18" charset="0"/>
              </a:rPr>
              <a:t>45,0 </a:t>
            </a:r>
            <a:r>
              <a:rPr lang="ru-RU" b="1" i="1" dirty="0">
                <a:cs typeface="Times New Roman" pitchFamily="18" charset="0"/>
              </a:rPr>
              <a:t>тыс. </a:t>
            </a:r>
            <a:r>
              <a:rPr lang="ru-RU" b="1" i="1" dirty="0" smtClean="0">
                <a:cs typeface="Times New Roman" pitchFamily="18" charset="0"/>
              </a:rPr>
              <a:t>руб.</a:t>
            </a:r>
            <a:endParaRPr lang="ru-RU" b="1" i="1" dirty="0">
              <a:cs typeface="Times New Roman" pitchFamily="18" charset="0"/>
            </a:endParaRPr>
          </a:p>
        </p:txBody>
      </p:sp>
      <p:sp>
        <p:nvSpPr>
          <p:cNvPr id="2048" name="Прямоугольник 2047"/>
          <p:cNvSpPr/>
          <p:nvPr/>
        </p:nvSpPr>
        <p:spPr>
          <a:xfrm>
            <a:off x="3107302" y="5491907"/>
            <a:ext cx="5648607" cy="108001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Оказание материальной помощи гражданам за счет средств «Резервного фонда бюджета МО «Муниципальный округ </a:t>
            </a:r>
            <a:r>
              <a:rPr lang="ru-RU" b="1" i="1" dirty="0" err="1">
                <a:solidFill>
                  <a:srgbClr val="7030A0"/>
                </a:solidFill>
                <a:cs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 район Удмуртской Республики»  </a:t>
            </a:r>
            <a:r>
              <a:rPr lang="ru-RU" b="1" i="1" dirty="0" smtClean="0">
                <a:solidFill>
                  <a:srgbClr val="7030A0"/>
                </a:solidFill>
                <a:cs typeface="Times New Roman" pitchFamily="18" charset="0"/>
              </a:rPr>
              <a:t>20,0  </a:t>
            </a:r>
            <a:r>
              <a:rPr lang="ru-RU" b="1" i="1" dirty="0">
                <a:solidFill>
                  <a:srgbClr val="7030A0"/>
                </a:solidFill>
                <a:cs typeface="Times New Roman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280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382000" cy="838199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«Муниципальный округ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 Удмуртской Республики» на реализацию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за первый квартал 2023 года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57245"/>
              </p:ext>
            </p:extLst>
          </p:nvPr>
        </p:nvGraphicFramePr>
        <p:xfrm>
          <a:off x="228600" y="1371600"/>
          <a:ext cx="8610600" cy="53339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8721"/>
                <a:gridCol w="6405479"/>
                <a:gridCol w="1676400"/>
              </a:tblGrid>
              <a:tr h="4608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621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на реализацию программ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285 360,9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воспитания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188 421,4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 здоровья и формирование здорового образа жизни населения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1 326,1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63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Малопургинском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17 891,1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активность и поддержка  населения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8 892,5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91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устойчивого экономического развития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648,7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1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 безопасности на территории 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 на 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2 043,6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94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8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 хозяйство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35 834,8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61924"/>
            <a:ext cx="7620000" cy="981075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район Удмуртской Республики»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квартал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года (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продолжение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825111"/>
              </p:ext>
            </p:extLst>
          </p:nvPr>
        </p:nvGraphicFramePr>
        <p:xfrm>
          <a:off x="228600" y="1371599"/>
          <a:ext cx="8534400" cy="52577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400"/>
                <a:gridCol w="6172200"/>
                <a:gridCol w="1828800"/>
              </a:tblGrid>
              <a:tr h="4570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(тыс. 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899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30 185,6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 муниципального образования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5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 коррупции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9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 наркотиками и их незаконному обороту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Малопургинском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на 2021-2030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"Муниципальный округ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2021 - 2030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33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комфортной городской среды на территории муниципального образования "Муниципальный округ </a:t>
                      </a:r>
                      <a:r>
                        <a:rPr lang="ru-RU" sz="1400" b="0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 Удмуртской Республики" на 2022-2024 годы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57200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Бюджет </a:t>
            </a:r>
            <a:r>
              <a:rPr lang="ru-RU" sz="2800" b="1" dirty="0"/>
              <a:t>муниципального образования</a:t>
            </a:r>
          </a:p>
          <a:p>
            <a:pPr algn="ctr"/>
            <a:r>
              <a:rPr lang="ru-RU" sz="2800" b="1" dirty="0" smtClean="0"/>
              <a:t>«</a:t>
            </a:r>
            <a:r>
              <a:rPr lang="ru-RU" sz="2800" b="1" dirty="0"/>
              <a:t>Муниципальный округ </a:t>
            </a:r>
            <a:r>
              <a:rPr lang="ru-RU" sz="2800" b="1" dirty="0" err="1"/>
              <a:t>Малопургинский</a:t>
            </a:r>
            <a:r>
              <a:rPr lang="ru-RU" sz="2800" b="1" dirty="0"/>
              <a:t> район Удмуртской </a:t>
            </a:r>
            <a:r>
              <a:rPr lang="ru-RU" sz="2800" b="1" dirty="0" smtClean="0"/>
              <a:t>Республики»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утвержден решением Совета депутатов муниципального образования «Муниципальный округ </a:t>
            </a:r>
            <a:r>
              <a:rPr lang="ru-RU" sz="1800" b="1" i="1" dirty="0" err="1">
                <a:solidFill>
                  <a:schemeClr val="accent1">
                    <a:lumMod val="50000"/>
                  </a:schemeClr>
                </a:solidFill>
              </a:rPr>
              <a:t>Малопургинский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 район Удмуртской Республики» </a:t>
            </a:r>
            <a:endParaRPr lang="ru-RU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16 декабря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2022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года №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13-3-235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«О бюджете муниципального образования «Муниципальный округ </a:t>
            </a:r>
            <a:r>
              <a:rPr lang="ru-RU" sz="1800" b="1" i="1" dirty="0" err="1">
                <a:solidFill>
                  <a:schemeClr val="accent1">
                    <a:lumMod val="50000"/>
                  </a:schemeClr>
                </a:solidFill>
              </a:rPr>
              <a:t>Малопургинский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 район Удмуртской Республики» </a:t>
            </a:r>
            <a:endParaRPr lang="ru-RU" sz="1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на 2023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год и на плановый период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2025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</a:rPr>
              <a:t>годов</a:t>
            </a:r>
          </a:p>
          <a:p>
            <a:pPr algn="ctr"/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4684" y="4365962"/>
            <a:ext cx="7774632" cy="15776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«Муниципальный округ </a:t>
            </a:r>
            <a:r>
              <a:rPr lang="ru-RU" sz="2000" b="1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на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проведены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63" y="351840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340637"/>
              </p:ext>
            </p:extLst>
          </p:nvPr>
        </p:nvGraphicFramePr>
        <p:xfrm>
          <a:off x="152401" y="1524001"/>
          <a:ext cx="8839199" cy="323087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736601"/>
                <a:gridCol w="4225757"/>
                <a:gridCol w="2092782"/>
                <a:gridCol w="1784059"/>
              </a:tblGrid>
              <a:tr h="638805"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 </a:t>
                      </a:r>
                      <a:endParaRPr lang="ru-RU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 год</a:t>
                      </a:r>
                      <a:endParaRPr lang="ru-RU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7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1 368 555,0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260 330,6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7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334 826,8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65 412,0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7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1 033 728,2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199 168,0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43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1 416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245,4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630,4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388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-47 690,4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-26 299,8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2800" y="1062623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</a:t>
            </a:r>
            <a:r>
              <a:rPr lang="ru-RU" b="1" dirty="0" smtClean="0"/>
              <a:t>ыс. рублей</a:t>
            </a:r>
            <a:endParaRPr lang="ru-RU" b="1" dirty="0"/>
          </a:p>
        </p:txBody>
      </p:sp>
      <p:pic>
        <p:nvPicPr>
          <p:cNvPr id="8" name="Picture 90" descr="C:\Users\User\Desktop\Новая папка\about_budg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1637"/>
            <a:ext cx="7162800" cy="28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2525" y="304800"/>
            <a:ext cx="769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00"/>
                </a:solidFill>
                <a:cs typeface="Times New Roman" pitchFamily="18" charset="0"/>
              </a:rPr>
              <a:t>Структура доходов бюджета муниципального образования «Муниципальный округ </a:t>
            </a:r>
            <a:r>
              <a:rPr lang="ru-RU" sz="2200" b="1" dirty="0" err="1">
                <a:solidFill>
                  <a:srgbClr val="000000"/>
                </a:solidFill>
                <a:cs typeface="Times New Roman" pitchFamily="18" charset="0"/>
              </a:rPr>
              <a:t>Малопургинский</a:t>
            </a:r>
            <a:r>
              <a:rPr lang="ru-RU" sz="2200" b="1" dirty="0">
                <a:solidFill>
                  <a:srgbClr val="000000"/>
                </a:solidFill>
                <a:cs typeface="Times New Roman" pitchFamily="18" charset="0"/>
              </a:rPr>
              <a:t> район </a:t>
            </a:r>
            <a:endParaRPr lang="ru-RU" sz="22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Удмуртской </a:t>
            </a:r>
            <a:r>
              <a:rPr lang="ru-RU" sz="2200" b="1" dirty="0">
                <a:solidFill>
                  <a:srgbClr val="000000"/>
                </a:solidFill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еспублики</a:t>
            </a:r>
            <a:r>
              <a:rPr lang="ru-RU" sz="2200" b="1" dirty="0">
                <a:solidFill>
                  <a:srgbClr val="000000"/>
                </a:solidFill>
                <a:cs typeface="Times New Roman" pitchFamily="18" charset="0"/>
              </a:rPr>
              <a:t>»  </a:t>
            </a:r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за </a:t>
            </a:r>
            <a:r>
              <a:rPr lang="ru-RU" sz="2200" b="1" dirty="0">
                <a:solidFill>
                  <a:srgbClr val="000000"/>
                </a:solidFill>
                <a:cs typeface="Times New Roman" pitchFamily="18" charset="0"/>
              </a:rPr>
              <a:t>первый квартал </a:t>
            </a:r>
            <a:r>
              <a:rPr lang="ru-RU" sz="2200" b="1" dirty="0" smtClean="0">
                <a:solidFill>
                  <a:srgbClr val="000000"/>
                </a:solidFill>
                <a:cs typeface="Times New Roman" pitchFamily="18" charset="0"/>
              </a:rPr>
              <a:t>2023 </a:t>
            </a:r>
            <a:r>
              <a:rPr lang="ru-RU" sz="2200" b="1" dirty="0">
                <a:solidFill>
                  <a:srgbClr val="000000"/>
                </a:solidFill>
                <a:cs typeface="Times New Roman" pitchFamily="18" charset="0"/>
              </a:rPr>
              <a:t>года</a:t>
            </a:r>
            <a:endParaRPr lang="ru-RU" sz="2200" dirty="0"/>
          </a:p>
        </p:txBody>
      </p:sp>
      <p:pic>
        <p:nvPicPr>
          <p:cNvPr id="5122" name="Picture 2" descr="C:\Users\User\Desktop\Новая папка\eRapXw0I0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410200" cy="34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носка-облако 7"/>
          <p:cNvSpPr/>
          <p:nvPr/>
        </p:nvSpPr>
        <p:spPr>
          <a:xfrm>
            <a:off x="7019925" y="3429000"/>
            <a:ext cx="1828800" cy="1383507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4,8 %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23284" y="3086100"/>
            <a:ext cx="1981200" cy="1447800"/>
          </a:xfrm>
          <a:prstGeom prst="cloudCallout">
            <a:avLst>
              <a:gd name="adj1" fmla="val 17754"/>
              <a:gd name="adj2" fmla="val 59722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19,9 %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781801" y="1543050"/>
            <a:ext cx="1981198" cy="1333500"/>
          </a:xfrm>
          <a:prstGeom prst="cloudCallou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75,3 %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304800"/>
            <a:ext cx="8305800" cy="13716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19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 </a:t>
            </a:r>
            <a:b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Удмуртской Республики» за первый квартал 2023 года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11950"/>
              </p:ext>
            </p:extLst>
          </p:nvPr>
        </p:nvGraphicFramePr>
        <p:xfrm>
          <a:off x="304797" y="1523998"/>
          <a:ext cx="8610603" cy="511538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13692"/>
                <a:gridCol w="1527946"/>
                <a:gridCol w="1368965"/>
              </a:tblGrid>
              <a:tr h="43996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2023 год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на 01.04.2023 года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156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334 826,8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412,0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9798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705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301 115,5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52 648,7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9798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14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273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220 500,0</a:t>
                      </a:r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36 872,2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1091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37 387,4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10 051,9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9967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574,0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1 729,6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3240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28 153,0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3 608,0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40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1433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062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33 711,3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12 763,3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9596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9 096,0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2 384,3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198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за пользование природными ресурсами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183,9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76719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659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1157,8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854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санкции,возмещение ущерба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1 600,0</a:t>
                      </a: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8397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12 351,3</a:t>
                      </a: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8 530,5</a:t>
                      </a:r>
                      <a:endParaRPr lang="ru-RU" sz="14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5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82000" cy="9906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 в бюджет муниципального образования 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«Муниципальный округ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 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Удмуртской Республики » за первый квартал 2023 года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591644"/>
              </p:ext>
            </p:extLst>
          </p:nvPr>
        </p:nvGraphicFramePr>
        <p:xfrm>
          <a:off x="381000" y="1394066"/>
          <a:ext cx="8534400" cy="523533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585855"/>
                <a:gridCol w="2053244"/>
                <a:gridCol w="1895301"/>
              </a:tblGrid>
              <a:tr h="545174"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 года</a:t>
                      </a:r>
                      <a:endParaRPr lang="ru-RU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1 002 813,3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199 168,0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6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151 881,5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37 971,0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6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451,8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21 060,2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509 219,7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123 224,6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503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001,2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122 124,0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0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из бюджета Удмуртской Республики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119 260,3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16 912,2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3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30 914,9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74">
                <a:tc>
                  <a:txBody>
                    <a:bodyPr/>
                    <a:lstStyle/>
                    <a:p>
                      <a:pPr algn="l"/>
                      <a:r>
                        <a:rPr lang="ru-RU" sz="15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 субвенций и иных МБТ, имеющих целевое значение, прошлых лет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083,9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74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5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лет, прочие безвозмездные поступления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-13 333,33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1 033 728,2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199 168,0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90" descr="C:\Users\User\Desktop\Новая папка\OTP-Bank-depoz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2960578" cy="22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30" y="123825"/>
            <a:ext cx="8229600" cy="914400"/>
          </a:xfrm>
        </p:spPr>
        <p:txBody>
          <a:bodyPr/>
          <a:lstStyle/>
          <a:p>
            <a:pPr algn="ctr"/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«Муниципальный округ </a:t>
            </a:r>
            <a:r>
              <a:rPr lang="ru-RU" sz="1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Удмуртской Республики» за первый квартал 2023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82975"/>
              </p:ext>
            </p:extLst>
          </p:nvPr>
        </p:nvGraphicFramePr>
        <p:xfrm>
          <a:off x="-9525" y="1231900"/>
          <a:ext cx="914400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73711" y="5562600"/>
            <a:ext cx="8662660" cy="1143018"/>
          </a:xfrm>
          <a:prstGeom prst="roundRect">
            <a:avLst/>
          </a:prstGeom>
          <a:gradFill>
            <a:gsLst>
              <a:gs pos="0">
                <a:srgbClr val="FF66FF"/>
              </a:gs>
              <a:gs pos="51000">
                <a:schemeClr val="bg1"/>
              </a:gs>
              <a:gs pos="100000">
                <a:schemeClr val="accent1"/>
              </a:gs>
            </a:gsLst>
            <a:lin ang="18900000" scaled="1"/>
          </a:gradFill>
          <a:ln>
            <a:solidFill>
              <a:schemeClr val="tx1"/>
            </a:solidFill>
            <a:prstDash val="solid"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квартале 2023 года сохранилась социальная направленность бюджета муниципального образования «Муниципальный округ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Удмуртской республики». 76 %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Новая папка\Image-28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158369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Новая папка\96b7bdce5936165061ebbf70b7dbd2c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33650"/>
            <a:ext cx="1583694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User\Desktop\Новая папка\sc569-baner-2017-01-11-ecologi2017-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16" y="1447800"/>
            <a:ext cx="165129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ser\Desktop\Новая папка\ден-92dd07e52d4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05199"/>
            <a:ext cx="1583693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Новая папка\vzaimodeistvie2019_1200_2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509977"/>
            <a:ext cx="1583693" cy="9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User\Desktop\Новая папка\menu_icon_6430-icon_bac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48" y="3505199"/>
            <a:ext cx="1640666" cy="10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Новая папка\фото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48" y="2533650"/>
            <a:ext cx="1640665" cy="8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314420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216" y="4509977"/>
            <a:ext cx="1651298" cy="90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810531"/>
              </p:ext>
            </p:extLst>
          </p:nvPr>
        </p:nvGraphicFramePr>
        <p:xfrm>
          <a:off x="861200" y="692149"/>
          <a:ext cx="7673199" cy="4727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</p:spTree>
    <p:extLst>
      <p:ext uri="{BB962C8B-B14F-4D97-AF65-F5344CB8AC3E}">
        <p14:creationId xmlns:p14="http://schemas.microsoft.com/office/powerpoint/2010/main" val="37823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763" y="222250"/>
            <a:ext cx="8229600" cy="9906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социальной направленности бюджета муниципального образования «Муниципальный округ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  за первый квартал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05074"/>
            <a:ext cx="8229600" cy="3819525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81000" y="1493586"/>
            <a:ext cx="1752600" cy="1371600"/>
          </a:xfrm>
          <a:prstGeom prst="ellipse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216 865,0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endCxn id="23" idx="1"/>
          </p:cNvCxnSpPr>
          <p:nvPr/>
        </p:nvCxnSpPr>
        <p:spPr>
          <a:xfrm>
            <a:off x="2091069" y="1910649"/>
            <a:ext cx="1447800" cy="15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26" idx="1"/>
          </p:cNvCxnSpPr>
          <p:nvPr/>
        </p:nvCxnSpPr>
        <p:spPr>
          <a:xfrm>
            <a:off x="2070469" y="2397696"/>
            <a:ext cx="1209675" cy="320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091609" y="2865186"/>
            <a:ext cx="0" cy="5484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5"/>
            <a:endCxn id="25" idx="0"/>
          </p:cNvCxnSpPr>
          <p:nvPr/>
        </p:nvCxnSpPr>
        <p:spPr>
          <a:xfrm>
            <a:off x="1876938" y="2664320"/>
            <a:ext cx="1547631" cy="733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538869" y="1633759"/>
            <a:ext cx="1905000" cy="584526"/>
          </a:xfrm>
          <a:prstGeom prst="round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Культура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8,2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0033" y="3413590"/>
            <a:ext cx="1676400" cy="584526"/>
          </a:xfrm>
          <a:prstGeom prst="round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 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86,2%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57769" y="3398048"/>
            <a:ext cx="2133600" cy="584526"/>
          </a:xfrm>
          <a:prstGeom prst="round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 0,6%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80144" y="2425782"/>
            <a:ext cx="1905000" cy="584526"/>
          </a:xfrm>
          <a:prstGeom prst="round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Социальная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политика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5,0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</a:p>
        </p:txBody>
      </p:sp>
      <p:sp>
        <p:nvSpPr>
          <p:cNvPr id="29" name="Овал 28"/>
          <p:cNvSpPr/>
          <p:nvPr/>
        </p:nvSpPr>
        <p:spPr>
          <a:xfrm>
            <a:off x="5867400" y="2233442"/>
            <a:ext cx="3048000" cy="1263487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+mj-lt"/>
              </a:rPr>
              <a:t>Расходы бюджета ВСЕГО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286 630,4 тыс</a:t>
            </a:r>
            <a:r>
              <a:rPr lang="ru-RU" sz="1800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руб</a:t>
            </a:r>
            <a:r>
              <a:rPr lang="ru-RU" b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572125" y="1607886"/>
            <a:ext cx="228600" cy="2514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65101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«Муниципальный округ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 Удмуртской Республики»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разделам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подразделам за первый квартал 2023 года, тыс. руб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16362"/>
              </p:ext>
            </p:extLst>
          </p:nvPr>
        </p:nvGraphicFramePr>
        <p:xfrm>
          <a:off x="228600" y="1295400"/>
          <a:ext cx="8686800" cy="541019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1052945"/>
                <a:gridCol w="4299527"/>
                <a:gridCol w="1842655"/>
                <a:gridCol w="1491673"/>
              </a:tblGrid>
              <a:tr h="5166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2023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01.04.2023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52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1 416 245,4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286 630,4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140 201,5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29 838,3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8769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2 295,0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420,6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0498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571,3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856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37 455,3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8 191,4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658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87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9 007,7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1 699,6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89 436,7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19 298,2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1 646,7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282 8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829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1 646,7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282,8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9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16054</TotalTime>
  <Words>1748</Words>
  <Application>Microsoft Office PowerPoint</Application>
  <PresentationFormat>Экран (4:3)</PresentationFormat>
  <Paragraphs>513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Муниципальное образование  «Муниципальный округ Малопургинский район  Удмуртской Республики»</vt:lpstr>
      <vt:lpstr>Презентация PowerPoint</vt:lpstr>
      <vt:lpstr>   Основные характеристики бюджета муниципального образования «Муниципальный округ Малопургинский район Удмуртской Республики»  </vt:lpstr>
      <vt:lpstr>Презентация PowerPoint</vt:lpstr>
      <vt:lpstr>Основные источники формирования налоговых и  неналоговых доходов бюджета муниципального образования  «Муниципальный округ Малопургинский район  Удмуртской Республики» за первый квартал 2023 года </vt:lpstr>
      <vt:lpstr>   Безвозмездные поступления   в бюджет муниципального образования  «Муниципальный округ Малопургинский район   Удмуртской Республики » за первый квартал 2023 года                                                                                                                                            тыс. руб. </vt:lpstr>
      <vt:lpstr>Структура расходов  бюджета муниципального образования «Муниципальный округ Малопургинский район Удмуртской Республики» за первый квартал 2023 года</vt:lpstr>
      <vt:lpstr>Расходы социальной направленности бюджета муниципального образования «Муниципальный округ Малопургинский район Удмуртской Республики»  за первый квартал 2023 года</vt:lpstr>
      <vt:lpstr>Расходы бюджета муниципального образования «Муниципальный округ Малопургинский район Удмуртской Республики» по разделам  и подразделам за первый квартал 2023 года, тыс. руб.                                                                                             </vt:lpstr>
      <vt:lpstr>Расходы бюджета муниципального образования  «Муниципальный округ Малопургинский район Удмуртской Республики»  по разделам и подразделам  за первый квартал 2023 года, тыс. руб. (продолжение)</vt:lpstr>
      <vt:lpstr>Расходы бюджета муниципального образования  «Муниципальный округ Малопургинский район Удмуртской Республики»   по разделам и подразделам  за первый квартал 2023 года, тыс. руб. (продолжение)</vt:lpstr>
      <vt:lpstr>Структура расходов бюджета муниципального образования «Муниципальный округ Малопургинский район Удмуртской Республики» по разделам за первый квартал 2023 года в % к общему объему</vt:lpstr>
      <vt:lpstr> </vt:lpstr>
      <vt:lpstr>Основные направления расходов в области культуры  за первый квартал 2023 года</vt:lpstr>
      <vt:lpstr> Основные направления расходов в области социальной  политики за первый квартал 2023 года</vt:lpstr>
      <vt:lpstr>Расходы муниципального образования «Муниципальный округ  Малопургинский  район Удмуртской Республики» на реализацию  муниципальных программ за первый квартал 2023 года</vt:lpstr>
      <vt:lpstr>Расходы муниципального образования «Муниципальный округ Малопургинский  район Удмуртской Республики» на реализацию муниципальных программ за первый квартал 2023 года (продолжение)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1458</cp:revision>
  <cp:lastPrinted>2023-04-28T06:36:48Z</cp:lastPrinted>
  <dcterms:created xsi:type="dcterms:W3CDTF">1601-01-01T00:00:00Z</dcterms:created>
  <dcterms:modified xsi:type="dcterms:W3CDTF">2023-05-10T05:18:39Z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