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20"/>
  </p:notesMasterIdLst>
  <p:sldIdLst>
    <p:sldId id="256" r:id="rId2"/>
    <p:sldId id="321" r:id="rId3"/>
    <p:sldId id="322" r:id="rId4"/>
    <p:sldId id="323" r:id="rId5"/>
    <p:sldId id="324" r:id="rId6"/>
    <p:sldId id="325" r:id="rId7"/>
    <p:sldId id="299" r:id="rId8"/>
    <p:sldId id="326" r:id="rId9"/>
    <p:sldId id="327" r:id="rId10"/>
    <p:sldId id="328" r:id="rId11"/>
    <p:sldId id="329" r:id="rId12"/>
    <p:sldId id="330" r:id="rId13"/>
    <p:sldId id="331" r:id="rId14"/>
    <p:sldId id="301" r:id="rId15"/>
    <p:sldId id="302" r:id="rId16"/>
    <p:sldId id="303" r:id="rId17"/>
    <p:sldId id="285" r:id="rId18"/>
    <p:sldId id="286" r:id="rId19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3F7"/>
    <a:srgbClr val="C0C074"/>
    <a:srgbClr val="D9FBFF"/>
    <a:srgbClr val="FFFF66"/>
    <a:srgbClr val="A5B592"/>
    <a:srgbClr val="FF6699"/>
    <a:srgbClr val="FF0066"/>
    <a:srgbClr val="FF66FF"/>
    <a:srgbClr val="FF9933"/>
    <a:srgbClr val="D6E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66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60086.2</c:v>
                </c:pt>
                <c:pt idx="1">
                  <c:v>6434.9</c:v>
                </c:pt>
                <c:pt idx="2">
                  <c:v>186213.5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4.573216594194382E-2"/>
          <c:w val="0.60158677505336733"/>
          <c:h val="0.5091914102941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3"/>
          <c:dPt>
            <c:idx val="0"/>
            <c:bubble3D val="0"/>
            <c:spPr>
              <a:solidFill>
                <a:srgbClr val="C5B3F7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D9FBFF"/>
              </a:solidFill>
            </c:spPr>
          </c:dPt>
          <c:dPt>
            <c:idx val="7"/>
            <c:bubble3D val="0"/>
            <c:spPr>
              <a:solidFill>
                <a:srgbClr val="00B0F0"/>
              </a:solidFill>
            </c:spPr>
          </c:dPt>
          <c:dLbls>
            <c:dLbl>
              <c:idx val="1"/>
              <c:layout>
                <c:manualLayout>
                  <c:x val="6.8012501726757837E-2"/>
                  <c:y val="1.993054714314556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8602822673481608E-2"/>
                  <c:y val="3.32309711286089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185556.2</c:v>
                </c:pt>
                <c:pt idx="1">
                  <c:v>28472.1</c:v>
                </c:pt>
                <c:pt idx="2">
                  <c:v>217.2</c:v>
                </c:pt>
                <c:pt idx="3">
                  <c:v>67.7</c:v>
                </c:pt>
                <c:pt idx="4">
                  <c:v>0</c:v>
                </c:pt>
                <c:pt idx="5">
                  <c:v>17242.2</c:v>
                </c:pt>
                <c:pt idx="6">
                  <c:v>17706.599999999999</c:v>
                </c:pt>
                <c:pt idx="7">
                  <c:v>1551.6</c:v>
                </c:pt>
                <c:pt idx="8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27 616,1тыс.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112 042,4тыс.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6 192,9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34,1 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9 679,4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/>
      <dgm:t>
        <a:bodyPr/>
        <a:lstStyle/>
        <a:p>
          <a:endParaRPr lang="ru-RU"/>
        </a:p>
      </dgm:t>
    </dgm:pt>
    <dgm:pt modelId="{CCABBA42-1EB1-4A7A-9E36-3E53ECC59FAB}" type="pres">
      <dgm:prSet presAssocID="{C9F742BC-6C25-48BC-B73A-21E54738F23B}" presName="text_4" presStyleLbl="node1" presStyleIdx="3" presStyleCnt="5" custScaleX="10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4F254-F26D-4895-A324-1CC20892DBDA}" type="pres">
      <dgm:prSet presAssocID="{C9F742BC-6C25-48BC-B73A-21E54738F23B}" presName="accent_4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/>
      <dgm:t>
        <a:bodyPr/>
        <a:lstStyle/>
        <a:p>
          <a:endParaRPr lang="ru-RU"/>
        </a:p>
      </dgm:t>
    </dgm:pt>
    <dgm:pt modelId="{AC72358D-7272-40EC-B7FB-D728770BA4F2}" type="pres">
      <dgm:prSet presAssocID="{57D1A95B-FCA3-4CCF-BC28-0705EF0DA074}" presName="text_5" presStyleLbl="node1" presStyleIdx="4" presStyleCnt="5" custScaleX="10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CDF45-CDDC-42C3-B483-D7EDEAD94432}" type="pres">
      <dgm:prSet presAssocID="{57D1A95B-FCA3-4CCF-BC28-0705EF0DA074}" presName="accent_5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DB9EADB-E112-47FE-A47E-6D5D74C3BC2B}" type="presOf" srcId="{C9F742BC-6C25-48BC-B73A-21E54738F23B}" destId="{CCABBA42-1EB1-4A7A-9E36-3E53ECC59FA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006E7C33-F6C5-4C68-A0A3-BBD74F550B61}" type="presOf" srcId="{57D1A95B-FCA3-4CCF-BC28-0705EF0DA074}" destId="{AC72358D-7272-40EC-B7FB-D728770BA4F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892BDB06-69CB-4CE5-8CB5-E2908BBA2146}" type="presParOf" srcId="{3170B91E-7745-44B8-97A4-A475B63696D5}" destId="{CCABBA42-1EB1-4A7A-9E36-3E53ECC59FAB}" srcOrd="7" destOrd="0" presId="urn:microsoft.com/office/officeart/2008/layout/VerticalCurvedList"/>
    <dgm:cxn modelId="{8B19BEF5-43D0-4A9C-B10F-A5EB88FA5821}" type="presParOf" srcId="{3170B91E-7745-44B8-97A4-A475B63696D5}" destId="{5DC4F254-F26D-4895-A324-1CC20892DBDA}" srcOrd="8" destOrd="0" presId="urn:microsoft.com/office/officeart/2008/layout/VerticalCurvedList"/>
    <dgm:cxn modelId="{8B00D24F-B450-4460-8C3F-CD45EEC25036}" type="presParOf" srcId="{5DC4F254-F26D-4895-A324-1CC20892DBDA}" destId="{69030454-3431-4446-8576-CF94328D9C5A}" srcOrd="0" destOrd="0" presId="urn:microsoft.com/office/officeart/2008/layout/VerticalCurvedList"/>
    <dgm:cxn modelId="{BB221B7E-C708-40FD-A3D0-46E630504E2F}" type="presParOf" srcId="{3170B91E-7745-44B8-97A4-A475B63696D5}" destId="{AC72358D-7272-40EC-B7FB-D728770BA4F2}" srcOrd="9" destOrd="0" presId="urn:microsoft.com/office/officeart/2008/layout/VerticalCurvedList"/>
    <dgm:cxn modelId="{A9F5D0F2-582B-4903-B89D-AF6F9C7F774C}" type="presParOf" srcId="{3170B91E-7745-44B8-97A4-A475B63696D5}" destId="{8BECDF45-CDDC-42C3-B483-D7EDEAD94432}" srcOrd="10" destOrd="0" presId="urn:microsoft.com/office/officeart/2008/layout/VerticalCurvedList"/>
    <dgm:cxn modelId="{F3F9B089-CA6C-4A44-B633-BCEDAA64A670}" type="presParOf" srcId="{8BECDF45-CDDC-42C3-B483-D7EDEAD94432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культуры, сохранение и популяризация объектов культурного наследия»         11 258,8 тыс.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>
        <a:solidFill>
          <a:srgbClr val="C0C074"/>
        </a:solidFill>
      </dgm:spPr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4 712,4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568,0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3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3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3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3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3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3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3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3" custScaleX="97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500" dirty="0" smtClean="0"/>
            <a:t>  </a:t>
          </a:r>
          <a:r>
            <a:rPr lang="ru-RU" sz="15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реализацию мероприятий  по обеспечению питанием обучающихся различных категорий  1 575,7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440,3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599,0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Реализация мероприятий по обеспечению жильем молодых семей 6 442,8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2 957,0 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 7,0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2732A8F1-3135-4918-BE87-F81D3D776BEE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«Муниципальный округ </a:t>
          </a:r>
          <a:r>
            <a:rPr lang="ru-RU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 Удмуртской Республики»  30,0 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24AD2F-1131-4DAD-9F15-574209FEFC28}" type="parTrans" cxnId="{A7731C9B-716B-472A-A1C3-C25A5B12CEBC}">
      <dgm:prSet/>
      <dgm:spPr/>
      <dgm:t>
        <a:bodyPr/>
        <a:lstStyle/>
        <a:p>
          <a:endParaRPr lang="ru-RU"/>
        </a:p>
      </dgm:t>
    </dgm:pt>
    <dgm:pt modelId="{6C9C77E5-B50A-4986-AD47-C85DB1D69810}" type="sibTrans" cxnId="{A7731C9B-716B-472A-A1C3-C25A5B12CEBC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95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97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97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97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96685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A2DD12E0-5E9A-47A1-85B4-6AC8E299E3D0}" type="pres">
      <dgm:prSet presAssocID="{2732A8F1-3135-4918-BE87-F81D3D776BEE}" presName="text_7" presStyleLbl="node1" presStyleIdx="6" presStyleCnt="7" custScaleX="97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42B18-D9BE-48F4-9DF9-CAE0762EFC8E}" type="pres">
      <dgm:prSet presAssocID="{2732A8F1-3135-4918-BE87-F81D3D776BEE}" presName="accent_7" presStyleCnt="0"/>
      <dgm:spPr/>
    </dgm:pt>
    <dgm:pt modelId="{350C78AB-953E-442E-84D5-4543F9AE720E}" type="pres">
      <dgm:prSet presAssocID="{2732A8F1-3135-4918-BE87-F81D3D776BEE}" presName="accentRepeatNode" presStyleLbl="solidFgAcc1" presStyleIdx="6" presStyleCnt="7"/>
      <dgm:spPr/>
    </dgm:pt>
  </dgm:ptLst>
  <dgm:cxnLst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C95C0D59-8CD6-4A12-A0E9-997BAF692C9A}" type="presOf" srcId="{2732A8F1-3135-4918-BE87-F81D3D776BEE}" destId="{A2DD12E0-5E9A-47A1-85B4-6AC8E299E3D0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7731C9B-716B-472A-A1C3-C25A5B12CEBC}" srcId="{F84F6C66-5521-40C2-99FF-C86F056ED85A}" destId="{2732A8F1-3135-4918-BE87-F81D3D776BEE}" srcOrd="6" destOrd="0" parTransId="{7C24AD2F-1131-4DAD-9F15-574209FEFC28}" sibTransId="{6C9C77E5-B50A-4986-AD47-C85DB1D69810}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272EEE9D-A906-4DF8-B2C6-539D670E04DE}" type="presParOf" srcId="{3170B91E-7745-44B8-97A4-A475B63696D5}" destId="{A2DD12E0-5E9A-47A1-85B4-6AC8E299E3D0}" srcOrd="13" destOrd="0" presId="urn:microsoft.com/office/officeart/2008/layout/VerticalCurvedList"/>
    <dgm:cxn modelId="{3C25E664-2464-4C5C-AE31-79EE73783B7C}" type="presParOf" srcId="{3170B91E-7745-44B8-97A4-A475B63696D5}" destId="{BE542B18-D9BE-48F4-9DF9-CAE0762EFC8E}" srcOrd="14" destOrd="0" presId="urn:microsoft.com/office/officeart/2008/layout/VerticalCurvedList"/>
    <dgm:cxn modelId="{CB7618EB-153F-4CCE-A7C5-0C45AAB9F0CA}" type="presParOf" srcId="{BE542B18-D9BE-48F4-9DF9-CAE0762EFC8E}" destId="{350C78AB-953E-442E-84D5-4543F9AE72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3619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5766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27 616,1тыс.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66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5967" y="1714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7956" y="990520"/>
          <a:ext cx="8139021" cy="495458"/>
        </a:xfrm>
        <a:prstGeom prst="rect">
          <a:avLst/>
        </a:prstGeom>
        <a:solidFill>
          <a:schemeClr val="accent3">
            <a:hueOff val="168554"/>
            <a:satOff val="-6637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112 042,4тыс.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56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0998" y="9143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68554"/>
              <a:satOff val="-6637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58744" y="1733470"/>
          <a:ext cx="8026412" cy="495458"/>
        </a:xfrm>
        <a:prstGeom prst="rect">
          <a:avLst/>
        </a:prstGeom>
        <a:solidFill>
          <a:schemeClr val="accent3">
            <a:hueOff val="337107"/>
            <a:satOff val="-13274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9 679,4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рублей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744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89964" y="16573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37107"/>
              <a:satOff val="-13274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BA42-1EB1-4A7A-9E36-3E53ECC59FAB}">
      <dsp:nvSpPr>
        <dsp:cNvPr id="0" name=""/>
        <dsp:cNvSpPr/>
      </dsp:nvSpPr>
      <dsp:spPr>
        <a:xfrm>
          <a:off x="537485" y="2476420"/>
          <a:ext cx="8159965" cy="495458"/>
        </a:xfrm>
        <a:prstGeom prst="rect">
          <a:avLst/>
        </a:prstGeom>
        <a:solidFill>
          <a:schemeClr val="accent3">
            <a:hueOff val="505661"/>
            <a:satOff val="-19912"/>
            <a:lumOff val="9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34,1 тыс. рублей</a:t>
          </a:r>
          <a:endParaRPr lang="ru-RU" sz="22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485" y="2476420"/>
        <a:ext cx="8159965" cy="495458"/>
      </dsp:txXfrm>
    </dsp:sp>
    <dsp:sp modelId="{69030454-3431-4446-8576-CF94328D9C5A}">
      <dsp:nvSpPr>
        <dsp:cNvPr id="0" name=""/>
        <dsp:cNvSpPr/>
      </dsp:nvSpPr>
      <dsp:spPr>
        <a:xfrm>
          <a:off x="380998" y="24002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05661"/>
              <a:satOff val="-19912"/>
              <a:lumOff val="9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358D-7272-40EC-B7FB-D728770BA4F2}">
      <dsp:nvSpPr>
        <dsp:cNvPr id="0" name=""/>
        <dsp:cNvSpPr/>
      </dsp:nvSpPr>
      <dsp:spPr>
        <a:xfrm>
          <a:off x="182463" y="3219370"/>
          <a:ext cx="8514976" cy="495458"/>
        </a:xfrm>
        <a:prstGeom prst="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2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6 192,9 тыс. рублей</a:t>
          </a:r>
          <a:endParaRPr lang="ru-RU" sz="22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463" y="3219370"/>
        <a:ext cx="8514976" cy="495458"/>
      </dsp:txXfrm>
    </dsp:sp>
    <dsp:sp modelId="{22575A18-223C-4A93-B3F0-1CA215286AC0}">
      <dsp:nvSpPr>
        <dsp:cNvPr id="0" name=""/>
        <dsp:cNvSpPr/>
      </dsp:nvSpPr>
      <dsp:spPr>
        <a:xfrm>
          <a:off x="25967" y="31432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4214"/>
              <a:satOff val="-26549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13731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851690" y="500221"/>
          <a:ext cx="7690908" cy="1000442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культуры, сохранение и популяризация объектов культурного наследия»         11 258,8 тыс.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1690" y="500221"/>
        <a:ext cx="7690908" cy="1000442"/>
      </dsp:txXfrm>
    </dsp:sp>
    <dsp:sp modelId="{2CC09460-0385-4576-B212-932E023A1EEB}">
      <dsp:nvSpPr>
        <dsp:cNvPr id="0" name=""/>
        <dsp:cNvSpPr/>
      </dsp:nvSpPr>
      <dsp:spPr>
        <a:xfrm>
          <a:off x="110136" y="375165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181287" y="2000884"/>
          <a:ext cx="7395375" cy="1000442"/>
        </a:xfrm>
        <a:prstGeom prst="rect">
          <a:avLst/>
        </a:prstGeom>
        <a:solidFill>
          <a:srgbClr val="C0C07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 библиотечного обслуживания  населения и обеспечение доступа к музейным фондам» 4 712,4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81287" y="2000884"/>
        <a:ext cx="7395375" cy="1000442"/>
      </dsp:txXfrm>
    </dsp:sp>
    <dsp:sp modelId="{9A094A17-BD9E-4F96-872F-1B0CA58639B0}">
      <dsp:nvSpPr>
        <dsp:cNvPr id="0" name=""/>
        <dsp:cNvSpPr/>
      </dsp:nvSpPr>
      <dsp:spPr>
        <a:xfrm>
          <a:off x="473797" y="1875829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37107"/>
              <a:satOff val="-13274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831326" y="3501548"/>
          <a:ext cx="7731635" cy="1000442"/>
        </a:xfrm>
        <a:prstGeom prst="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10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этнокультурного наследия района» 568,0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1326" y="3501548"/>
        <a:ext cx="7731635" cy="1000442"/>
      </dsp:txXfrm>
    </dsp:sp>
    <dsp:sp modelId="{7FF197B5-19DF-437E-8EA4-F5EF1D7448A3}">
      <dsp:nvSpPr>
        <dsp:cNvPr id="0" name=""/>
        <dsp:cNvSpPr/>
      </dsp:nvSpPr>
      <dsp:spPr>
        <a:xfrm>
          <a:off x="110136" y="3376493"/>
          <a:ext cx="1250552" cy="1250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4214"/>
              <a:satOff val="-26549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40421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518413" y="108374"/>
          <a:ext cx="7944696" cy="697559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r>
            <a:rPr lang="ru-RU" sz="15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реализацию мероприятий  по обеспечению питанием обучающихся различных категорий  1 575,7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8413" y="108374"/>
        <a:ext cx="7944696" cy="697559"/>
      </dsp:txXfrm>
    </dsp:sp>
    <dsp:sp modelId="{2CC09460-0385-4576-B212-932E023A1EEB}">
      <dsp:nvSpPr>
        <dsp:cNvPr id="0" name=""/>
        <dsp:cNvSpPr/>
      </dsp:nvSpPr>
      <dsp:spPr>
        <a:xfrm>
          <a:off x="109772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976806" y="914610"/>
          <a:ext cx="7441813" cy="45705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440,3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6806" y="914610"/>
        <a:ext cx="7441813" cy="457053"/>
      </dsp:txXfrm>
    </dsp:sp>
    <dsp:sp modelId="{666F0470-AA64-4EAB-A3C2-C237F6CC60A4}">
      <dsp:nvSpPr>
        <dsp:cNvPr id="0" name=""/>
        <dsp:cNvSpPr/>
      </dsp:nvSpPr>
      <dsp:spPr>
        <a:xfrm>
          <a:off x="523675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369"/>
              <a:satOff val="-4425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1128109" y="1600090"/>
          <a:ext cx="7366025" cy="457053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599,0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28109" y="1600090"/>
        <a:ext cx="7366025" cy="457053"/>
      </dsp:txXfrm>
    </dsp:sp>
    <dsp:sp modelId="{7FF197B5-19DF-437E-8EA4-F5EF1D7448A3}">
      <dsp:nvSpPr>
        <dsp:cNvPr id="0" name=""/>
        <dsp:cNvSpPr/>
      </dsp:nvSpPr>
      <dsp:spPr>
        <a:xfrm>
          <a:off x="750492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24738"/>
              <a:satOff val="-8850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1202152" y="2286073"/>
          <a:ext cx="7290358" cy="457053"/>
        </a:xfrm>
        <a:prstGeom prst="rect">
          <a:avLst/>
        </a:prstGeom>
        <a:solidFill>
          <a:schemeClr val="accent3">
            <a:hueOff val="337107"/>
            <a:satOff val="-13274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Реализация мероприятий по обеспечению жильем молодых семей 6 442,8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02152" y="2286073"/>
        <a:ext cx="7290358" cy="457053"/>
      </dsp:txXfrm>
    </dsp:sp>
    <dsp:sp modelId="{AEA2F258-E6EB-4F32-89BB-D45632EC2648}">
      <dsp:nvSpPr>
        <dsp:cNvPr id="0" name=""/>
        <dsp:cNvSpPr/>
      </dsp:nvSpPr>
      <dsp:spPr>
        <a:xfrm>
          <a:off x="822912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37107"/>
              <a:satOff val="-13274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1129732" y="2972056"/>
          <a:ext cx="7362778" cy="457053"/>
        </a:xfrm>
        <a:prstGeom prst="rect">
          <a:avLst/>
        </a:prstGeom>
        <a:solidFill>
          <a:schemeClr val="accent3">
            <a:hueOff val="449476"/>
            <a:satOff val="-17699"/>
            <a:lumOff val="8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2 957,0 тыс. рублей</a:t>
          </a:r>
          <a:endParaRPr lang="ru-RU" sz="1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29732" y="2972056"/>
        <a:ext cx="7362778" cy="457053"/>
      </dsp:txXfrm>
    </dsp:sp>
    <dsp:sp modelId="{C7062D9B-4A87-46F0-8AA9-37927D866D8E}">
      <dsp:nvSpPr>
        <dsp:cNvPr id="0" name=""/>
        <dsp:cNvSpPr/>
      </dsp:nvSpPr>
      <dsp:spPr>
        <a:xfrm>
          <a:off x="750492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49476"/>
              <a:satOff val="-17699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959B3-744C-4D42-B123-D07AF2306DE6}">
      <dsp:nvSpPr>
        <dsp:cNvPr id="0" name=""/>
        <dsp:cNvSpPr/>
      </dsp:nvSpPr>
      <dsp:spPr>
        <a:xfrm>
          <a:off x="974551" y="3657577"/>
          <a:ext cx="7518959" cy="457053"/>
        </a:xfrm>
        <a:prstGeom prst="rect">
          <a:avLst/>
        </a:prstGeom>
        <a:solidFill>
          <a:schemeClr val="accent3">
            <a:hueOff val="561845"/>
            <a:satOff val="-22124"/>
            <a:lumOff val="10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 7,0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4551" y="3657577"/>
        <a:ext cx="7518959" cy="457053"/>
      </dsp:txXfrm>
    </dsp:sp>
    <dsp:sp modelId="{EDEB7342-95E5-451F-BEA3-9E3A2F970986}">
      <dsp:nvSpPr>
        <dsp:cNvPr id="0" name=""/>
        <dsp:cNvSpPr/>
      </dsp:nvSpPr>
      <dsp:spPr>
        <a:xfrm>
          <a:off x="577253" y="361965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1845"/>
              <a:satOff val="-22124"/>
              <a:lumOff val="1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DD12E0-5E9A-47A1-85B4-6AC8E299E3D0}">
      <dsp:nvSpPr>
        <dsp:cNvPr id="0" name=""/>
        <dsp:cNvSpPr/>
      </dsp:nvSpPr>
      <dsp:spPr>
        <a:xfrm>
          <a:off x="480695" y="4343518"/>
          <a:ext cx="8020132" cy="457053"/>
        </a:xfrm>
        <a:prstGeom prst="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гражданам за счет средств «Резервного фонда бюджета МО «Муниципальный округ </a:t>
          </a:r>
          <a:r>
            <a:rPr lang="ru-RU" sz="140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 Удмуртской Республики»  30,0 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695" y="4343518"/>
        <a:ext cx="8020132" cy="457053"/>
      </dsp:txXfrm>
    </dsp:sp>
    <dsp:sp modelId="{350C78AB-953E-442E-84D5-4543F9AE720E}">
      <dsp:nvSpPr>
        <dsp:cNvPr id="0" name=""/>
        <dsp:cNvSpPr/>
      </dsp:nvSpPr>
      <dsp:spPr>
        <a:xfrm>
          <a:off x="109772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4214"/>
              <a:satOff val="-26549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rgbClr val="FF66FF"/>
            </a:gs>
            <a:gs pos="51000">
              <a:schemeClr val="bg1"/>
            </a:gs>
            <a:gs pos="100000">
              <a:schemeClr val="accent1"/>
            </a:gs>
          </a:gsLst>
          <a:lin ang="18900000" scaled="1"/>
        </a:gra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квартале 2022 года сохранилась социальная направленность бюджета муниципального образования «Муниципальный округ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район Удмуртской республики». 74 %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18.05.2022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</a:rPr>
              <a:t>«Муниципальный округ </a:t>
            </a:r>
            <a:r>
              <a:rPr lang="ru-RU" sz="2200" b="1" i="1" dirty="0" err="1">
                <a:solidFill>
                  <a:schemeClr val="tx1"/>
                </a:solidFill>
                <a:latin typeface="Times New Roman" pitchFamily="18" charset="0"/>
              </a:rPr>
              <a:t>Малопургинский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</a:rPr>
              <a:t> район </a:t>
            </a:r>
            <a:br>
              <a:rPr lang="ru-RU" sz="2200" b="1" i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</a:rPr>
              <a:t>Удмуртской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</a:rPr>
              <a:t>Республики»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200" b="1" u="sng" dirty="0" smtClean="0">
                <a:solidFill>
                  <a:srgbClr val="0070C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</a:t>
            </a:r>
            <a:r>
              <a:rPr lang="ru-RU" sz="3000" b="1" i="1" dirty="0">
                <a:latin typeface="Times New Roman" pitchFamily="18" charset="0"/>
              </a:rPr>
              <a:t>Исполнение бюджета муниципального образования </a:t>
            </a:r>
            <a:r>
              <a:rPr lang="ru-RU" sz="3000" b="1" i="1" dirty="0" smtClean="0">
                <a:latin typeface="Times New Roman" pitchFamily="18" charset="0"/>
              </a:rPr>
              <a:t>«Муниципальный округ </a:t>
            </a:r>
            <a:r>
              <a:rPr lang="ru-RU" sz="3000" b="1" i="1" dirty="0" err="1" smtClean="0">
                <a:latin typeface="Times New Roman" pitchFamily="18" charset="0"/>
              </a:rPr>
              <a:t>Малопургинский</a:t>
            </a:r>
            <a:r>
              <a:rPr lang="ru-RU" sz="3000" b="1" i="1" dirty="0" smtClean="0">
                <a:latin typeface="Times New Roman" pitchFamily="18" charset="0"/>
              </a:rPr>
              <a:t> район Удмуртской Республики» </a:t>
            </a:r>
            <a:r>
              <a:rPr lang="ru-RU" sz="3000" b="1" i="1" dirty="0">
                <a:latin typeface="Times New Roman" pitchFamily="18" charset="0"/>
              </a:rPr>
              <a:t>за </a:t>
            </a:r>
            <a:r>
              <a:rPr lang="ru-RU" sz="3000" b="1" i="1" dirty="0" smtClean="0">
                <a:latin typeface="Times New Roman" pitchFamily="18" charset="0"/>
              </a:rPr>
              <a:t>первый квартал 20</a:t>
            </a:r>
            <a:r>
              <a:rPr lang="en-US" sz="3000" b="1" i="1" dirty="0" smtClean="0">
                <a:latin typeface="Times New Roman" pitchFamily="18" charset="0"/>
              </a:rPr>
              <a:t>2</a:t>
            </a:r>
            <a:r>
              <a:rPr lang="ru-RU" sz="3000" b="1" i="1" dirty="0">
                <a:latin typeface="Times New Roman" pitchFamily="18" charset="0"/>
              </a:rPr>
              <a:t>2</a:t>
            </a:r>
            <a:r>
              <a:rPr lang="ru-RU" sz="3000" b="1" i="1" dirty="0" smtClean="0">
                <a:latin typeface="Times New Roman" pitchFamily="18" charset="0"/>
              </a:rPr>
              <a:t> </a:t>
            </a:r>
            <a:r>
              <a:rPr lang="ru-RU" sz="3000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9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первый квартал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54541249"/>
              </p:ext>
            </p:extLst>
          </p:nvPr>
        </p:nvGraphicFramePr>
        <p:xfrm>
          <a:off x="228600" y="1447800"/>
          <a:ext cx="8686799" cy="518160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4854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7 139,5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6 548,5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68,7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92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760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80 559,2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17 242,2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967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74 846,7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16 904,7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76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976,2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765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2 736,3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337,5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847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115 447,3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17 706,6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847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46 049,6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20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50 162,0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16 454,5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206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14 934,8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415,5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023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300,9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826,8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847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08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686800" cy="941387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1800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 Удмуртской Республики»  по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разделам и подразделам </a:t>
            </a:r>
            <a:br>
              <a:rPr lang="ru-RU" sz="1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18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1800" b="1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41305315"/>
              </p:ext>
            </p:extLst>
          </p:nvPr>
        </p:nvGraphicFramePr>
        <p:xfrm>
          <a:off x="457202" y="1447800"/>
          <a:ext cx="8534401" cy="454062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26068"/>
                <a:gridCol w="4207933"/>
                <a:gridCol w="1600200"/>
                <a:gridCol w="1600200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624 567,3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155 564,9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109 357,3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27 616,1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437 638,2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112 042,4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46 666,3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9 679,4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2 993,5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34,1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27 912,0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6 192,9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147 833,9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554,2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110 146,3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15 989,1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37 687,6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565,1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28 459,0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12 117,0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440,3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6 608,4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6 479,8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20 050,6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5 196,9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«Муниципальный округ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Республики»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b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 (продолжение)</a:t>
            </a:r>
            <a:endParaRPr lang="ru-RU" sz="18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85488793"/>
              </p:ext>
            </p:extLst>
          </p:nvPr>
        </p:nvGraphicFramePr>
        <p:xfrm>
          <a:off x="381000" y="1524000"/>
          <a:ext cx="8534401" cy="285015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26068"/>
                <a:gridCol w="4207931"/>
                <a:gridCol w="1600201"/>
                <a:gridCol w="1600201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856,9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1 320,1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27 856,9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1 320,1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2 631,6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1 551,6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631,6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1 551,6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«Муниципальный округ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по разделам</a:t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 в % к общему объему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71305"/>
              </p:ext>
            </p:extLst>
          </p:nvPr>
        </p:nvGraphicFramePr>
        <p:xfrm>
          <a:off x="228600" y="1676400"/>
          <a:ext cx="8686798" cy="46699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первый квартал 2022 года</a:t>
            </a:r>
            <a:endParaRPr lang="ru-RU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095485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155 564,9 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66064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171545"/>
            <a:ext cx="7924800" cy="40011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16 554,2  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28600"/>
            <a:ext cx="8686800" cy="8046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020381"/>
              </p:ext>
            </p:extLst>
          </p:nvPr>
        </p:nvGraphicFramePr>
        <p:xfrm>
          <a:off x="228600" y="1556266"/>
          <a:ext cx="8610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148834"/>
            <a:ext cx="784860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12 117,0 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«Муниципальный округ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на реализацию муниципальных программ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932707"/>
              </p:ext>
            </p:extLst>
          </p:nvPr>
        </p:nvGraphicFramePr>
        <p:xfrm>
          <a:off x="228600" y="1219200"/>
          <a:ext cx="8610600" cy="53339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8721"/>
                <a:gridCol w="6100679"/>
                <a:gridCol w="1981200"/>
              </a:tblGrid>
              <a:tr h="4608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(тыс.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6213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248 253,6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8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воспитания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157 174,6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91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 здоровья и формирование здорового образа жизни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1 320,1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3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Малопургинском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16 539,2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8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активность и поддержка  населения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9 406,8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91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18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 безопасности на территории 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 на 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4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 хозяйство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682,6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 Удмуртской Республики»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квартал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года (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91757"/>
              </p:ext>
            </p:extLst>
          </p:nvPr>
        </p:nvGraphicFramePr>
        <p:xfrm>
          <a:off x="228600" y="1371599"/>
          <a:ext cx="8534400" cy="52577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6172200"/>
                <a:gridCol w="1828800"/>
              </a:tblGrid>
              <a:tr h="4570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руб.)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99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29 631,8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9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муниципального образования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5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и безнадзорности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9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 наркотиками и их незаконному обороту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 на 2021-2030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"Муниципальный округ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2021 - 2030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33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комфортной городской среды на территории муниципального образования "Муниципальный округ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Удмуртской Республики" на 2022-2024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«</a:t>
            </a:r>
            <a:r>
              <a:rPr lang="ru-RU" sz="2800" b="1" dirty="0">
                <a:solidFill>
                  <a:schemeClr val="accent3"/>
                </a:solidFill>
              </a:rPr>
              <a:t>Муниципальный округ </a:t>
            </a:r>
            <a:r>
              <a:rPr lang="ru-RU" sz="2800" b="1" dirty="0" err="1">
                <a:solidFill>
                  <a:schemeClr val="accent3"/>
                </a:solidFill>
              </a:rPr>
              <a:t>Малопургинский</a:t>
            </a:r>
            <a:r>
              <a:rPr lang="ru-RU" sz="2800" b="1" dirty="0">
                <a:solidFill>
                  <a:schemeClr val="accent3"/>
                </a:solidFill>
              </a:rPr>
              <a:t> район Удмуртской </a:t>
            </a:r>
            <a:r>
              <a:rPr lang="ru-RU" sz="2800" b="1" dirty="0" smtClean="0">
                <a:solidFill>
                  <a:schemeClr val="accent3"/>
                </a:solidFill>
              </a:rPr>
              <a:t>Республики»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i="1" dirty="0"/>
              <a:t>утвержден решением Совета депутатов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от 16 декабря 2021 года № 5-7-78 «О бюджете муниципального образования «Муниципальный округ </a:t>
            </a:r>
            <a:r>
              <a:rPr lang="ru-RU" sz="1800" b="1" i="1" dirty="0" err="1"/>
              <a:t>Малопургинский</a:t>
            </a:r>
            <a:r>
              <a:rPr lang="ru-RU" sz="1800" b="1" i="1" dirty="0"/>
              <a:t> район Удмуртской Республики» на 2022 год и на плановый период 2023 и 2024 годов</a:t>
            </a:r>
          </a:p>
          <a:p>
            <a:pPr algn="ctr"/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0768" y="4038600"/>
            <a:ext cx="7774632" cy="19812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«Муниципальный округ </a:t>
            </a:r>
            <a:r>
              <a:rPr lang="ru-RU" sz="2000" b="1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на 2022 год и на плановый период 2023 и 2024 год проведены </a:t>
            </a:r>
            <a:r>
              <a:rPr lang="ru-RU" sz="20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декабря 2021 года.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141727"/>
              </p:ext>
            </p:extLst>
          </p:nvPr>
        </p:nvGraphicFramePr>
        <p:xfrm>
          <a:off x="228600" y="1557754"/>
          <a:ext cx="8686800" cy="4495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152900"/>
                <a:gridCol w="2133600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1 146 008,0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252 734,6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617,0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66 521,1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849 391,0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213,5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1 176 432,6</a:t>
                      </a: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250 874,6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-30 424,6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1 860,0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«Муниципальный округ </a:t>
            </a:r>
            <a:r>
              <a:rPr lang="ru-RU" sz="2000" b="1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 </a:t>
            </a:r>
            <a:b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</a:t>
            </a:r>
            <a:endParaRPr lang="ru-RU" sz="20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74752184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9154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r>
              <a:rPr lang="ru-RU" sz="1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район Удмуртской Республики» за первый квартал 2022 года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11771"/>
              </p:ext>
            </p:extLst>
          </p:nvPr>
        </p:nvGraphicFramePr>
        <p:xfrm>
          <a:off x="228600" y="1600200"/>
          <a:ext cx="8686800" cy="485786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34729">
                <a:tc gridSpan="3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63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297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296 617,0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66 521,1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30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683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274 814,0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60 086,6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30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756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350,5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42 417,6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96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36 128,5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9 317,6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296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10 203,0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4 087,5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787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23 530,0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3 655,0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551,9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930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21 803,0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6 434,9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400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2 732,2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345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96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96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3 077,9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105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бюджет муниципального образования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округ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 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Удмуртской Республики » за первый квартал 2022 года</a:t>
            </a:r>
            <a:b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320438"/>
              </p:ext>
            </p:extLst>
          </p:nvPr>
        </p:nvGraphicFramePr>
        <p:xfrm>
          <a:off x="381000" y="1575629"/>
          <a:ext cx="8534400" cy="44780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585855"/>
                <a:gridCol w="2053244"/>
                <a:gridCol w="1895301"/>
              </a:tblGrid>
              <a:tr h="545174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804 354,2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191 468,6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153 433,1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39 582,6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6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201 188,7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14 398,8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363 838,6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107 177,5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358 857,6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106 011,0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0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893,8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30 309,7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45 036,8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74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-5 255,1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3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849 391,0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186 213,5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Autofit/>
          </a:bodyPr>
          <a:lstStyle/>
          <a:p>
            <a:pPr algn="ctr"/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«Муниципальный округ </a:t>
            </a:r>
            <a:r>
              <a:rPr lang="ru-RU" sz="19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Удмуртской Республики» </a:t>
            </a:r>
            <a:b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первый квартал 2022 года</a:t>
            </a:r>
            <a:endParaRPr lang="ru-RU" sz="19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0131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«Муниципальный округ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  за первый квартал 2022 года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655533"/>
              </p:ext>
            </p:extLst>
          </p:nvPr>
        </p:nvGraphicFramePr>
        <p:xfrm>
          <a:off x="1752600" y="1447800"/>
          <a:ext cx="46275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47800"/>
                        <a:ext cx="4627563" cy="2057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250 874,6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70075" y="236984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74,0%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  <a:ln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185 556,2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solidFill>
            <a:srgbClr val="C5B3F7"/>
          </a:solidFill>
          <a:ln w="381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83,9%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solidFill>
            <a:srgbClr val="C5B3F7"/>
          </a:solidFill>
          <a:ln w="381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0,7%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solidFill>
            <a:srgbClr val="C5B3F7"/>
          </a:solidFill>
          <a:ln w="381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политика 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6,5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solidFill>
            <a:srgbClr val="C5B3F7"/>
          </a:solidFill>
          <a:ln w="381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8,9 %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«Муниципальный округ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 Удмуртской Республики»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разделам и подразделам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первый квартал 2022 года, тыс. руб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806909"/>
              </p:ext>
            </p:extLst>
          </p:nvPr>
        </p:nvGraphicFramePr>
        <p:xfrm>
          <a:off x="228600" y="1295400"/>
          <a:ext cx="8686799" cy="52905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01.04.2022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1 176 432,6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250 874,6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140 001,5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28 472,1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2 250,7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393,4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1 531,1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241,5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50 894,0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11 598,0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6 813,1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1 575,0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78 012,6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14 635,6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1 381,9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217,2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1 381,9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217,2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13549</TotalTime>
  <Words>1742</Words>
  <Application>Microsoft Office PowerPoint</Application>
  <PresentationFormat>Экран (4:3)</PresentationFormat>
  <Paragraphs>471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Углы</vt:lpstr>
      <vt:lpstr>Лист</vt:lpstr>
      <vt:lpstr>Муниципальное образование  «Муниципальный округ Малопургинский район  Удмуртской Республики»</vt:lpstr>
      <vt:lpstr>Презентация PowerPoint</vt:lpstr>
      <vt:lpstr>Основные характеристики бюджета муниципального образования «Муниципальный округ Малопургинский район Удмуртской Республики»  </vt:lpstr>
      <vt:lpstr>Структура доходов бюджета муниципального образования «Муниципальный округ Малопургинский район Удмуртской республики»   за первый квартал 2022 года</vt:lpstr>
      <vt:lpstr>Основные источники формирования налоговых и  неналоговых доходов бюджета муниципального образования  «Муниципальный округ Малопургинский район Удмуртской Республики» за первый квартал 2022 года </vt:lpstr>
      <vt:lpstr>Безвозмездные поступления   в бюджет муниципального образования  «Муниципальный округ Малопургинский район   Удмуртской Республики » за первый квартал 2022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«Муниципальный округ Малопургинский район Удмуртской Республики»  за первый квартал 2022 года</vt:lpstr>
      <vt:lpstr>Расходы социальной направленности бюджета муниципального образования «Муниципальный округ Малопургинский район Удмуртской Республики»  за первый квартал 2022 года</vt:lpstr>
      <vt:lpstr>Расходы бюджета муниципального образования «Муниципальный округ Малопургинский район Удмуртской Республики» по разделам и подразделам  за первый квартал 2022 года, тыс. руб.                                                                                             </vt:lpstr>
      <vt:lpstr>Расходы бюджета муниципального образования  «Муниципальный округ Малопургинский район Удмуртской Республики» по разделам и подразделам  за первый квартал 2022 года, тыс. руб. (продолжение)</vt:lpstr>
      <vt:lpstr>Расходы бюджета муниципального образования  «Муниципальный округ Малопургинский район Удмуртской Республики»  по разделам и подразделам  за первый квартал 2022 года, тыс. руб. (продолжение)</vt:lpstr>
      <vt:lpstr>Расходы бюджета муниципального образования  «Муниципальный округ Малопургинский район Удмуртской Республики» по разделам и подразделам  за первый квартал 2022 года, тыс. руб. (продолжение)</vt:lpstr>
      <vt:lpstr>Структура расходов бюджета муниципального образования «Муниципальный округ Малопургинский район Удмуртской Республики» по разделам за первый квартал 2022 года в % к общему объему</vt:lpstr>
      <vt:lpstr>Основные направления расходов в области образования за первый квартал 2022 года</vt:lpstr>
      <vt:lpstr>Основные направления расходов в области культуры  за первый квартал 2022 года </vt:lpstr>
      <vt:lpstr>Основные направления расходов в области социальной политики за первый квартал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 за первый квартал 2022 года</vt:lpstr>
      <vt:lpstr>Расходы муниципального образования «Муниципальный округ Малопургинский  район Удмуртской Республики» на реализацию муниципальных программ  за первый квартал 2022 года (продолжение)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1165</cp:revision>
  <cp:lastPrinted>2022-05-17T06:39:19Z</cp:lastPrinted>
  <dcterms:created xsi:type="dcterms:W3CDTF">1601-01-01T00:00:00Z</dcterms:created>
  <dcterms:modified xsi:type="dcterms:W3CDTF">2022-05-18T10:12:56Z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