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notesMasterIdLst>
    <p:notesMasterId r:id="rId20"/>
  </p:notesMasterIdLst>
  <p:sldIdLst>
    <p:sldId id="256" r:id="rId2"/>
    <p:sldId id="321" r:id="rId3"/>
    <p:sldId id="322" r:id="rId4"/>
    <p:sldId id="323" r:id="rId5"/>
    <p:sldId id="324" r:id="rId6"/>
    <p:sldId id="325" r:id="rId7"/>
    <p:sldId id="332" r:id="rId8"/>
    <p:sldId id="326" r:id="rId9"/>
    <p:sldId id="327" r:id="rId10"/>
    <p:sldId id="328" r:id="rId11"/>
    <p:sldId id="329" r:id="rId12"/>
    <p:sldId id="330" r:id="rId13"/>
    <p:sldId id="339" r:id="rId14"/>
    <p:sldId id="340" r:id="rId15"/>
    <p:sldId id="341" r:id="rId16"/>
    <p:sldId id="336" r:id="rId17"/>
    <p:sldId id="337" r:id="rId18"/>
    <p:sldId id="338" r:id="rId1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BDE"/>
    <a:srgbClr val="C5B3F7"/>
    <a:srgbClr val="F1F466"/>
    <a:srgbClr val="FF0066"/>
    <a:srgbClr val="FFFF66"/>
    <a:srgbClr val="FF6699"/>
    <a:srgbClr val="A5B592"/>
    <a:srgbClr val="C0C074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370" autoAdjust="0"/>
  </p:normalViewPr>
  <p:slideViewPr>
    <p:cSldViewPr>
      <p:cViewPr>
        <p:scale>
          <a:sx n="100" d="100"/>
          <a:sy n="100" d="100"/>
        </p:scale>
        <p:origin x="-660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6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126628.3</c:v>
                </c:pt>
                <c:pt idx="1">
                  <c:v>19903.400000000001</c:v>
                </c:pt>
                <c:pt idx="2">
                  <c:v>602573.9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24859567787671"/>
          <c:y val="0.21395445329812815"/>
          <c:w val="0.2889042607991758"/>
          <c:h val="0.3942587956852214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64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62395253922124"/>
          <c:y val="0.27063589583697772"/>
          <c:w val="0.40094776637488483"/>
          <c:h val="0.585670678116428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  <c:spPr>
              <a:solidFill>
                <a:srgbClr val="C5B3F7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Pt>
            <c:idx val="8"/>
            <c:bubble3D val="0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7.3397418729789235E-2"/>
                  <c:y val="-0.1732427635365541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556954407151438E-2"/>
                  <c:y val="6.152466678836462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774239140676533E-2"/>
                  <c:y val="-6.067729359239065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57634996824662E-2"/>
                  <c:y val="-0.1190003026937202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035736594346112E-2"/>
                  <c:y val="-7.155332644745662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385061953951669E-2"/>
                  <c:y val="7.550653604794532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4854047184231762E-2"/>
                  <c:y val="5.625047725556001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5477900416762293E-2"/>
                  <c:y val="-2.985816546452909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4734403473701125E-2"/>
                  <c:y val="7.605502299181955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Расходы социальной направленности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Расходы на обеспечение безопасности</c:v>
                </c:pt>
                <c:pt idx="4">
                  <c:v>Охрана окружающей среды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Обслуживание мун. долга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620005.30000000005</c:v>
                </c:pt>
                <c:pt idx="1">
                  <c:v>67335.5</c:v>
                </c:pt>
                <c:pt idx="2">
                  <c:v>636.79999999999995</c:v>
                </c:pt>
                <c:pt idx="3">
                  <c:v>4847.8999999999996</c:v>
                </c:pt>
                <c:pt idx="4">
                  <c:v>281.7</c:v>
                </c:pt>
                <c:pt idx="5">
                  <c:v>25940.9</c:v>
                </c:pt>
                <c:pt idx="6">
                  <c:v>52019.8</c:v>
                </c:pt>
                <c:pt idx="7">
                  <c:v>515.9</c:v>
                </c:pt>
                <c:pt idx="8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683685644018877"/>
          <c:y val="0.16142226704693402"/>
          <c:w val="0.27715715440196453"/>
          <c:h val="0.77141822478488331"/>
        </c:manualLayout>
      </c:layout>
      <c:overlay val="1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B94FB-DD05-4B0D-9795-06F7BB9876F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12527-6D19-46BB-9517-10FA1ED40900}" type="pres">
      <dgm:prSet presAssocID="{C30B94FB-DD05-4B0D-9795-06F7BB9876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0ED87-0E8F-42D9-A55E-A1F2B3679649}" type="presOf" srcId="{C30B94FB-DD05-4B0D-9795-06F7BB9876F2}" destId="{2EB12527-6D19-46BB-9517-10FA1ED40900}" srcOrd="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0.01149</cdr:x>
      <cdr:y>0.32353</cdr:y>
    </cdr:from>
    <cdr:to>
      <cdr:x>0.33751</cdr:x>
      <cdr:y>0.38235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4775" y="1676400"/>
          <a:ext cx="2971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01.08.2023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6043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5" Type="http://schemas.openxmlformats.org/officeDocument/2006/relationships/chart" Target="../charts/chart2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17.png"/><Relationship Id="rId4" Type="http://schemas.openxmlformats.org/officeDocument/2006/relationships/oleObject" Target="../embeddings/Microsoft_Excel_97-2003_Worksheet1.xls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1524000"/>
            <a:ext cx="8077200" cy="41148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dirty="0">
                <a:latin typeface="Times New Roman" pitchFamily="18" charset="0"/>
              </a:rPr>
              <a:t>(Исполнение бюджета муниципального образования </a:t>
            </a:r>
            <a:r>
              <a:rPr lang="ru-RU" sz="2400" b="1" i="1" dirty="0" smtClean="0">
                <a:latin typeface="Times New Roman" pitchFamily="18" charset="0"/>
              </a:rPr>
              <a:t>«Муниципальный округ </a:t>
            </a:r>
            <a:r>
              <a:rPr lang="ru-RU" sz="2400" b="1" i="1" dirty="0" err="1" smtClean="0">
                <a:latin typeface="Times New Roman" pitchFamily="18" charset="0"/>
              </a:rPr>
              <a:t>Малопургинский</a:t>
            </a:r>
            <a:r>
              <a:rPr lang="ru-RU" sz="2400" b="1" i="1" dirty="0" smtClean="0">
                <a:latin typeface="Times New Roman" pitchFamily="18" charset="0"/>
              </a:rPr>
              <a:t> район Удмуртской Республики» </a:t>
            </a:r>
            <a:r>
              <a:rPr lang="ru-RU" sz="2400" b="1" i="1" dirty="0">
                <a:latin typeface="Times New Roman" pitchFamily="18" charset="0"/>
              </a:rPr>
              <a:t>за </a:t>
            </a:r>
            <a:r>
              <a:rPr lang="ru-RU" sz="2400" b="1" i="1" dirty="0" smtClean="0">
                <a:latin typeface="Times New Roman" pitchFamily="18" charset="0"/>
              </a:rPr>
              <a:t>первое полугодие 20</a:t>
            </a:r>
            <a:r>
              <a:rPr lang="en-US" sz="2400" b="1" i="1" dirty="0" smtClean="0">
                <a:latin typeface="Times New Roman" pitchFamily="18" charset="0"/>
              </a:rPr>
              <a:t>2</a:t>
            </a:r>
            <a:r>
              <a:rPr lang="ru-RU" sz="2400" b="1" i="1" dirty="0">
                <a:latin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</a:rPr>
              <a:t>года</a:t>
            </a:r>
            <a:r>
              <a:rPr lang="ru-RU" sz="24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686800" cy="990600"/>
          </a:xfrm>
          <a:noFill/>
          <a:ln>
            <a:solidFill>
              <a:schemeClr val="accent1"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образование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«Муниципальный округ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</a:rPr>
              <a:t>Малопургинский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 Удмуртской Республики»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410200"/>
            <a:ext cx="8278688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«Малопургинский район»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      427820,УР, с.Малая Пурга, пл.Победы,д.1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 Минагулова Р.Р.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 » по разделам и подразделам </a:t>
            </a:r>
            <a:b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первое полугодие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года, тыс. руб. (продолжение)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6980476"/>
              </p:ext>
            </p:extLst>
          </p:nvPr>
        </p:nvGraphicFramePr>
        <p:xfrm>
          <a:off x="228601" y="1524000"/>
          <a:ext cx="8610601" cy="49530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36121"/>
                <a:gridCol w="4245504"/>
                <a:gridCol w="1614488"/>
                <a:gridCol w="1614488"/>
              </a:tblGrid>
              <a:tr h="50518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12 364,7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4 847,9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651,7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600,2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545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193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118 035,0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25 940,9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980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730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113 489,7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24 146,4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730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4 527,5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1 794,5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977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106 978,10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52 019,8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977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18 824,80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10 192,30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676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66 239,60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34 968,50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676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19 147,50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5 797,80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2 466,30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1 061,20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303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834,70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281,70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муниципального образования 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«Муниципальный округ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Малопургинский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 Удмуртской Республики»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разделам и подразделам 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первое полугодие 2023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года, тыс. руб. (продолжение)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5448117"/>
              </p:ext>
            </p:extLst>
          </p:nvPr>
        </p:nvGraphicFramePr>
        <p:xfrm>
          <a:off x="228596" y="1600201"/>
          <a:ext cx="8686802" cy="473223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46176"/>
                <a:gridCol w="4283074"/>
                <a:gridCol w="1628776"/>
                <a:gridCol w="1628776"/>
              </a:tblGrid>
              <a:tr h="41452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834,70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281,70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970 840,9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548 701,30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143 676,90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75 313,90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688 081,50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422 231,80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50 250,00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24 748,20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1 063,60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347,30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87 769,00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26 060,10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110 079,3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51 719,6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107 037,50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49 916,80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3 041,80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1 802,80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24 444,0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16 497,0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1 884,90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920,90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7 725,50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7 181,00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91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14 833,70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8 395,10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 »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разделам и подразделам 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первое полугодие 2023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года, тыс. руб. (продолжение)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9026966"/>
              </p:ext>
            </p:extLst>
          </p:nvPr>
        </p:nvGraphicFramePr>
        <p:xfrm>
          <a:off x="228601" y="1752601"/>
          <a:ext cx="8686798" cy="24268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46176"/>
                <a:gridCol w="4283072"/>
                <a:gridCol w="1628775"/>
                <a:gridCol w="1628775"/>
              </a:tblGrid>
              <a:tr h="42842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31 646,90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3 087,40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31 646,90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3 087,40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244,50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122,00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41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244,50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122,00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133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2 901,00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239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2 901,00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515,90</a:t>
                      </a:r>
                    </a:p>
                  </a:txBody>
                  <a:tcPr marL="9525" marR="9525" marT="9525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User\Desktop\Новая папка\5ada8a87b9b6625be4455220d3544b4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324350"/>
            <a:ext cx="3028950" cy="2266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10217838_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343400"/>
            <a:ext cx="2971800" cy="2266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\270061580ddd7418aefbbfa86ee8f7de5ecafb2b366ebe379322b8a60b4fb0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971799" cy="2266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3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«Муниципальный округ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по разделам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2023 года в % к общему объему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34000" y="4953000"/>
            <a:ext cx="3352800" cy="13715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3" name="Рисунок 12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497934840"/>
              </p:ext>
            </p:extLst>
          </p:nvPr>
        </p:nvGraphicFramePr>
        <p:xfrm>
          <a:off x="2286000" y="1676400"/>
          <a:ext cx="4572000" cy="508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08"/>
                <a:gridCol w="2998033"/>
                <a:gridCol w="824459"/>
              </a:tblGrid>
              <a:tr h="33095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864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Обшегосударственные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/>
                </a:tc>
              </a:tr>
              <a:tr h="40477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правоохранительная деятельность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71,1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anchor="ctr"/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659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276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7" name="Picture 3" descr="C:\Users\User\Desktop\Новая папка\5d0daed7-104d-55c7-b6fb-741feb41fd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8288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\kd-vwYKkzYTHDjF-SQO8ONyYYRAKJPqVwIssbUGO8U3rMpp3EZDK9gfje_Pj7Wn4JenP4WSfZ3gz-sYQOogbV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429000"/>
            <a:ext cx="18288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Новая папка\IMG_2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8288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Новая папка\b10ffa5125bfe5dbf5eee9cc1ff53b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75" y="3429000"/>
            <a:ext cx="18288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Новая папка\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67" y="5191125"/>
            <a:ext cx="1828733" cy="1514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Новая папка\31442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828800" cy="1514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6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расходов в области образования за первое полугодие 2023 года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6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5" y="1981200"/>
            <a:ext cx="723667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200" b="1" i="1" dirty="0" smtClean="0">
                <a:cs typeface="Times New Roman" panose="02020603050405020304" pitchFamily="18" charset="0"/>
              </a:rPr>
              <a:t>* Дошкольное образование 75 313,9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Общее образование 422 231,8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Дополнительное </a:t>
            </a:r>
            <a:r>
              <a:rPr lang="ru-RU" sz="2200" b="1" i="1" dirty="0">
                <a:cs typeface="Times New Roman" panose="02020603050405020304" pitchFamily="18" charset="0"/>
              </a:rPr>
              <a:t>образование </a:t>
            </a:r>
            <a:r>
              <a:rPr lang="ru-RU" sz="2200" b="1" i="1" dirty="0" smtClean="0">
                <a:cs typeface="Times New Roman" panose="02020603050405020304" pitchFamily="18" charset="0"/>
              </a:rPr>
              <a:t>детей 24 748,2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Молодежная </a:t>
            </a:r>
            <a:r>
              <a:rPr lang="ru-RU" sz="2200" b="1" i="1" dirty="0">
                <a:cs typeface="Times New Roman" panose="02020603050405020304" pitchFamily="18" charset="0"/>
              </a:rPr>
              <a:t>политика и оздоровление детей </a:t>
            </a:r>
            <a:r>
              <a:rPr lang="ru-RU" sz="2200" b="1" i="1" dirty="0" smtClean="0">
                <a:cs typeface="Times New Roman" panose="02020603050405020304" pitchFamily="18" charset="0"/>
              </a:rPr>
              <a:t>347,3 тыс</a:t>
            </a:r>
            <a:r>
              <a:rPr lang="ru-RU" sz="2200" b="1" i="1" dirty="0">
                <a:cs typeface="Times New Roman" panose="02020603050405020304" pitchFamily="18" charset="0"/>
              </a:rPr>
              <a:t>. </a:t>
            </a:r>
            <a:r>
              <a:rPr lang="ru-RU" sz="2200" b="1" i="1" dirty="0" smtClean="0">
                <a:cs typeface="Times New Roman" panose="02020603050405020304" pitchFamily="18" charset="0"/>
              </a:rPr>
              <a:t>рублей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ru-RU" sz="2200" b="1" i="1" dirty="0" smtClean="0">
                <a:cs typeface="Times New Roman" panose="02020603050405020304" pitchFamily="18" charset="0"/>
              </a:rPr>
              <a:t>* Другие </a:t>
            </a:r>
            <a:r>
              <a:rPr lang="ru-RU" sz="2200" b="1" i="1" dirty="0">
                <a:cs typeface="Times New Roman" panose="02020603050405020304" pitchFamily="18" charset="0"/>
              </a:rPr>
              <a:t>вопросы в области образования </a:t>
            </a:r>
            <a:r>
              <a:rPr lang="ru-RU" sz="2200" b="1" i="1" dirty="0" smtClean="0">
                <a:cs typeface="Times New Roman" panose="02020603050405020304" pitchFamily="18" charset="0"/>
              </a:rPr>
              <a:t>26 060,1 тыс</a:t>
            </a:r>
            <a:r>
              <a:rPr lang="ru-RU" sz="2200" b="1" i="1" dirty="0">
                <a:cs typeface="Times New Roman" panose="02020603050405020304" pitchFamily="18" charset="0"/>
              </a:rPr>
              <a:t>. рублей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ru-RU" b="1" i="1" dirty="0"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ru-RU" b="1" i="1" dirty="0"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b="1" i="1" dirty="0"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b="1" i="1" dirty="0" smtClean="0">
                <a:cs typeface="Times New Roman" panose="02020603050405020304" pitchFamily="18" charset="0"/>
              </a:rPr>
              <a:t> 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1321712"/>
            <a:ext cx="8382000" cy="430887"/>
          </a:xfrm>
          <a:prstGeom prst="rect">
            <a:avLst/>
          </a:prstGeom>
          <a:solidFill>
            <a:srgbClr val="DFCBDE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Расходы на образование, всего </a:t>
            </a:r>
            <a:r>
              <a:rPr lang="ru-RU" sz="2200" b="1" i="1" dirty="0" smtClean="0"/>
              <a:t>548 701,3 тыс</a:t>
            </a:r>
            <a:r>
              <a:rPr lang="ru-RU" sz="2200" b="1" i="1" dirty="0"/>
              <a:t>. рублей, в том числе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92871" y="1743074"/>
            <a:ext cx="1597870" cy="142793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effectLst>
            <a:softEdge rad="762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7239000" y="2993000"/>
            <a:ext cx="1617785" cy="15028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softEdge rad="889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238999" y="4495800"/>
            <a:ext cx="1617785" cy="15028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effectLst>
            <a:softEdge rad="1143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736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2023 года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074" y="3200400"/>
            <a:ext cx="2447926" cy="32004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  <a:ln w="12700">
            <a:solidFill>
              <a:schemeClr val="tx1"/>
            </a:solidFill>
          </a:ln>
          <a:effectLst>
            <a:softEdge rad="762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219074" y="2286000"/>
            <a:ext cx="636270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>
                <a:cs typeface="Times New Roman" pitchFamily="18" charset="0"/>
              </a:rPr>
              <a:t>Подпрограмма «Организация досуга и предоставление услуг организаций культуры, сохранение и популяризация объектов культурного наследия</a:t>
            </a:r>
            <a:r>
              <a:rPr lang="ru-RU" i="1" dirty="0" smtClean="0">
                <a:cs typeface="Times New Roman" pitchFamily="18" charset="0"/>
              </a:rPr>
              <a:t>» 26 450,4 тыс</a:t>
            </a:r>
            <a:r>
              <a:rPr lang="ru-RU" i="1" dirty="0">
                <a:cs typeface="Times New Roman" pitchFamily="18" charset="0"/>
              </a:rPr>
              <a:t>. </a:t>
            </a:r>
            <a:r>
              <a:rPr lang="ru-RU" i="1" dirty="0" smtClean="0">
                <a:cs typeface="Times New Roman" pitchFamily="18" charset="0"/>
              </a:rPr>
              <a:t>рублей</a:t>
            </a:r>
            <a:endParaRPr lang="ru-RU" i="1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5337" y="5105400"/>
            <a:ext cx="607494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>
                <a:cs typeface="Times New Roman" pitchFamily="18" charset="0"/>
              </a:rPr>
              <a:t>Подпрограмма «Организация  библиотечного обслуживания  населения и обеспечение доступа </a:t>
            </a:r>
            <a:r>
              <a:rPr lang="ru-RU" i="1" dirty="0" smtClean="0">
                <a:cs typeface="Times New Roman" pitchFamily="18" charset="0"/>
              </a:rPr>
              <a:t>к музейным </a:t>
            </a:r>
            <a:r>
              <a:rPr lang="ru-RU" i="1" dirty="0">
                <a:cs typeface="Times New Roman" pitchFamily="18" charset="0"/>
              </a:rPr>
              <a:t>фондам» </a:t>
            </a:r>
            <a:r>
              <a:rPr lang="ru-RU" i="1" dirty="0" smtClean="0">
                <a:cs typeface="Times New Roman" pitchFamily="18" charset="0"/>
              </a:rPr>
              <a:t>19 204,9 тыс</a:t>
            </a:r>
            <a:r>
              <a:rPr lang="ru-RU" i="1" dirty="0">
                <a:cs typeface="Times New Roman" pitchFamily="18" charset="0"/>
              </a:rPr>
              <a:t>. </a:t>
            </a:r>
            <a:r>
              <a:rPr lang="ru-RU" i="1" dirty="0" smtClean="0">
                <a:cs typeface="Times New Roman" pitchFamily="18" charset="0"/>
              </a:rPr>
              <a:t>рублей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9400" y="3200400"/>
            <a:ext cx="3733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>
                <a:cs typeface="Times New Roman" pitchFamily="18" charset="0"/>
              </a:rPr>
              <a:t>Подпрограмма «Развитие этнокультурного </a:t>
            </a:r>
            <a:r>
              <a:rPr lang="ru-RU" i="1" dirty="0" smtClean="0">
                <a:cs typeface="Times New Roman" pitchFamily="18" charset="0"/>
              </a:rPr>
              <a:t>наследия района         1 813,1 </a:t>
            </a:r>
            <a:r>
              <a:rPr lang="ru-RU" i="1" dirty="0">
                <a:cs typeface="Times New Roman" pitchFamily="18" charset="0"/>
              </a:rPr>
              <a:t>тыс. </a:t>
            </a:r>
            <a:r>
              <a:rPr lang="ru-RU" i="1" dirty="0" smtClean="0">
                <a:cs typeface="Times New Roman" pitchFamily="18" charset="0"/>
              </a:rPr>
              <a:t>рублей</a:t>
            </a:r>
            <a:endParaRPr lang="ru-RU" i="1" dirty="0"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752600"/>
            <a:ext cx="8683681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cs typeface="Times New Roman" panose="02020603050405020304" pitchFamily="18" charset="0"/>
              </a:rPr>
              <a:t>Расходы на культуру всего </a:t>
            </a:r>
            <a:r>
              <a:rPr lang="ru-RU" sz="2000" b="1" i="1" dirty="0" smtClean="0">
                <a:cs typeface="Times New Roman" panose="02020603050405020304" pitchFamily="18" charset="0"/>
              </a:rPr>
              <a:t>51 719,6 тыс</a:t>
            </a:r>
            <a:r>
              <a:rPr lang="ru-RU" sz="2000" b="1" i="1" dirty="0">
                <a:cs typeface="Times New Roman" panose="02020603050405020304" pitchFamily="18" charset="0"/>
              </a:rPr>
              <a:t>. рублей, </a:t>
            </a:r>
            <a:r>
              <a:rPr lang="ru-RU" sz="2000" b="1" i="1" dirty="0" smtClean="0"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cs typeface="Times New Roman" panose="02020603050405020304" pitchFamily="18" charset="0"/>
              </a:rPr>
              <a:t>том числе:</a:t>
            </a:r>
          </a:p>
        </p:txBody>
      </p:sp>
      <p:pic>
        <p:nvPicPr>
          <p:cNvPr id="7170" name="Picture 2" descr="C:\Users\User\Desktop\Новая папка\AcMYN1Kdnt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63" y="2286000"/>
            <a:ext cx="2289293" cy="267652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19400" y="4200526"/>
            <a:ext cx="37338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учреждений культуры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Малопургинского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100 тыс. рублей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5337" y="6019800"/>
            <a:ext cx="6074943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современного облика сельских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           3 937,0 тыс. рублей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28038" cy="69877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расходов в области социальной </a:t>
            </a:r>
            <a:b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политики за 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первое полугодие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2023 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  <a:endParaRPr lang="ru-RU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317322" y="1889700"/>
            <a:ext cx="5611894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cs typeface="Times New Roman" panose="02020603050405020304" pitchFamily="18" charset="0"/>
              </a:rPr>
              <a:t>На реализацию мероприятий  по обеспечению питанием обучающихся различных категорий  </a:t>
            </a:r>
            <a:r>
              <a:rPr lang="ru-RU" b="1" i="1" dirty="0" smtClean="0">
                <a:cs typeface="Times New Roman" panose="02020603050405020304" pitchFamily="18" charset="0"/>
              </a:rPr>
              <a:t>2 314,9 тыс</a:t>
            </a:r>
            <a:r>
              <a:rPr lang="ru-RU" b="1" i="1" dirty="0">
                <a:cs typeface="Times New Roman" panose="02020603050405020304" pitchFamily="18" charset="0"/>
              </a:rPr>
              <a:t>. рублей</a:t>
            </a:r>
            <a:endParaRPr lang="ru-RU" sz="1800" b="1" i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359050"/>
            <a:ext cx="74676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Общий объем расходов на социальную политику 16 497,0 тыс.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7322" y="2590800"/>
            <a:ext cx="5617209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Компенсация части родительской платы за содержание ребенка в детских садах  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1 060,7  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тыс. 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7321" y="3283803"/>
            <a:ext cx="2947775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cs typeface="Times New Roman" pitchFamily="18" charset="0"/>
              </a:rPr>
              <a:t>Доплата к пенсии муниципальных служащих </a:t>
            </a:r>
            <a:r>
              <a:rPr lang="ru-RU" b="1" i="1" dirty="0" smtClean="0">
                <a:cs typeface="Times New Roman" pitchFamily="18" charset="0"/>
              </a:rPr>
              <a:t>920,9 тыс</a:t>
            </a:r>
            <a:r>
              <a:rPr lang="ru-RU" b="1" i="1" dirty="0">
                <a:cs typeface="Times New Roman" pitchFamily="18" charset="0"/>
              </a:rPr>
              <a:t>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3875782"/>
            <a:ext cx="2659910" cy="10772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Реализация мероприятий по обеспечению жильем молодых семей 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7 056,0 тыс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7321" y="4267200"/>
            <a:ext cx="2942459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Поддержка многодетных семей 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4 876,5 тыс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. рублей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93124" y="5118616"/>
            <a:ext cx="5662786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cs typeface="Times New Roman" pitchFamily="18" charset="0"/>
              </a:rPr>
              <a:t>Социальная поддержка старшего поколения 8</a:t>
            </a:r>
            <a:r>
              <a:rPr lang="ru-RU" b="1" i="1" dirty="0" smtClean="0">
                <a:cs typeface="Times New Roman" pitchFamily="18" charset="0"/>
              </a:rPr>
              <a:t>5,0 </a:t>
            </a:r>
            <a:r>
              <a:rPr lang="ru-RU" b="1" i="1" dirty="0">
                <a:cs typeface="Times New Roman" pitchFamily="18" charset="0"/>
              </a:rPr>
              <a:t>тыс. </a:t>
            </a:r>
            <a:r>
              <a:rPr lang="ru-RU" b="1" i="1" dirty="0" smtClean="0">
                <a:cs typeface="Times New Roman" pitchFamily="18" charset="0"/>
              </a:rPr>
              <a:t>руб.</a:t>
            </a:r>
            <a:endParaRPr lang="ru-RU" b="1" i="1" dirty="0">
              <a:cs typeface="Times New Roman" pitchFamily="18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3100212" y="5638800"/>
            <a:ext cx="5648607" cy="108001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Оказание материальной помощи гражданам за счет средств «Резервного фонда бюджета МО «Муниципальный округ </a:t>
            </a:r>
            <a:r>
              <a:rPr lang="ru-RU" b="1" i="1" dirty="0" err="1">
                <a:solidFill>
                  <a:srgbClr val="7030A0"/>
                </a:solidFill>
                <a:cs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 район Удмуртской Республики»  4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0,0  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тыс. рублей</a:t>
            </a:r>
          </a:p>
        </p:txBody>
      </p:sp>
      <p:pic>
        <p:nvPicPr>
          <p:cNvPr id="5124" name="Picture 4" descr="C:\Users\User\Desktop\Новая папка\QYc4QlWJB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10" y="3276600"/>
            <a:ext cx="2523425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Новая папка\1614782859_53-p-semeinii-fon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65991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Новая папка\9e2d0b93ae1f273061002fceecbb29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0" y="5029200"/>
            <a:ext cx="2490575" cy="16896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6955"/>
              </p:ext>
            </p:extLst>
          </p:nvPr>
        </p:nvGraphicFramePr>
        <p:xfrm>
          <a:off x="228600" y="1371600"/>
          <a:ext cx="8686800" cy="53339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6462165"/>
                <a:gridCol w="1691235"/>
              </a:tblGrid>
              <a:tr h="4608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621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реализацию программ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918,5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воспитания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444 664,9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 здоровья и формирование здорового образа жизни населения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2 587,4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3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47 820,2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активность и поддержка  населения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12 017,5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устойчивого экономического развития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1 475,7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 безопасности на территории 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 на 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4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8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 хозяйство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180 175,0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8381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«Муниципальный округ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Удмуртской Республики» на реализацию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за первое полугодие 2023 года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511706"/>
              </p:ext>
            </p:extLst>
          </p:nvPr>
        </p:nvGraphicFramePr>
        <p:xfrm>
          <a:off x="228600" y="1371600"/>
          <a:ext cx="8686800" cy="53188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2925"/>
                <a:gridCol w="6670221"/>
                <a:gridCol w="1473654"/>
              </a:tblGrid>
              <a:tr h="457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9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278,1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66 081,4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5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 наркотиками и их незаконному обороту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2021 - 2030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комфортной городской среды на территории муниципального образования "Муниципальный округ </a:t>
                      </a:r>
                      <a:r>
                        <a:rPr lang="ru-RU" sz="14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2022-2024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2 877,6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61924"/>
            <a:ext cx="8534400" cy="98107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Удмуртской Республики»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2023 года (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381000"/>
            <a:ext cx="8686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«Муниципальный округ </a:t>
            </a:r>
            <a:r>
              <a:rPr lang="ru-RU" sz="2800" b="1" dirty="0" err="1" smtClean="0">
                <a:solidFill>
                  <a:srgbClr val="002060"/>
                </a:solidFill>
              </a:rPr>
              <a:t>Малопургинский</a:t>
            </a:r>
            <a:r>
              <a:rPr lang="ru-RU" sz="2800" b="1" dirty="0" smtClean="0">
                <a:solidFill>
                  <a:srgbClr val="002060"/>
                </a:solidFill>
              </a:rPr>
              <a:t> район Удмуртской Республики»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1800" b="1" i="1" dirty="0" smtClean="0">
                <a:solidFill>
                  <a:srgbClr val="0F6FC6">
                    <a:lumMod val="50000"/>
                  </a:srgbClr>
                </a:solidFill>
              </a:rPr>
              <a:t>утвержден </a:t>
            </a: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решением Совета депутатов муниципального образования «Муниципальный округ </a:t>
            </a:r>
            <a:r>
              <a:rPr lang="ru-RU" sz="1800" b="1" i="1" dirty="0" err="1">
                <a:solidFill>
                  <a:srgbClr val="0F6FC6">
                    <a:lumMod val="50000"/>
                  </a:srgbClr>
                </a:solidFill>
              </a:rPr>
              <a:t>Малопургинский</a:t>
            </a: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 район Удмуртской Республики» </a:t>
            </a:r>
          </a:p>
          <a:p>
            <a:pPr lvl="0" algn="ctr"/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от 16 декабря 2022 года № 13-3-235 «О бюджете муниципального образования «Муниципальный округ </a:t>
            </a:r>
            <a:r>
              <a:rPr lang="ru-RU" sz="1800" b="1" i="1" dirty="0" err="1">
                <a:solidFill>
                  <a:srgbClr val="0F6FC6">
                    <a:lumMod val="50000"/>
                  </a:srgbClr>
                </a:solidFill>
              </a:rPr>
              <a:t>Малопургинский</a:t>
            </a: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 район Удмуртской Республики» </a:t>
            </a:r>
          </a:p>
          <a:p>
            <a:pPr lvl="0" algn="ctr"/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</a:rPr>
              <a:t>на 2023 год и на плановый период 2024 и 2025 годов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5800" y="4419600"/>
            <a:ext cx="7927032" cy="1676400"/>
          </a:xfrm>
          <a:prstGeom prst="roundRect">
            <a:avLst/>
          </a:prstGeom>
          <a:gradFill>
            <a:gsLst>
              <a:gs pos="2000">
                <a:schemeClr val="accent6">
                  <a:lumMod val="75000"/>
                </a:schemeClr>
              </a:gs>
              <a:gs pos="14000">
                <a:srgbClr val="C5B3F7"/>
              </a:gs>
              <a:gs pos="70000">
                <a:schemeClr val="bg1"/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«Муниципальный округ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на 2023 год и на плановый период 2024 и 2025 год проведены 06 декабря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2150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0" descr="C:\Users\User\Desktop\Новая папка\about_bud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210051"/>
            <a:ext cx="4419600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029055"/>
              </p:ext>
            </p:extLst>
          </p:nvPr>
        </p:nvGraphicFramePr>
        <p:xfrm>
          <a:off x="242443" y="1905000"/>
          <a:ext cx="8686800" cy="421249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23900"/>
                <a:gridCol w="4457700"/>
                <a:gridCol w="1828800"/>
                <a:gridCol w="1676400"/>
              </a:tblGrid>
              <a:tr h="985868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2023 год 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01.07.2023 год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32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1 451 786,9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749 105,6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32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334 900,5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146 531,7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32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1 116 886,4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602 573,9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32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1 519 808,7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771 705,9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0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-68 021,7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-22 600,3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37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еспублики»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5243" y="155775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т</a:t>
            </a:r>
            <a:r>
              <a:rPr lang="ru-RU" b="1" dirty="0" smtClean="0"/>
              <a:t>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71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«Муниципальный округ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Удмуртской Республики»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2023 года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20412188"/>
              </p:ext>
            </p:extLst>
          </p:nvPr>
        </p:nvGraphicFramePr>
        <p:xfrm>
          <a:off x="-228600" y="1612900"/>
          <a:ext cx="8915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User\Desktop\Новая папка\img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43613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382000" cy="10668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</a:t>
            </a:r>
            <a:b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за первое полугодие 2023 года</a:t>
            </a:r>
            <a:b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75772"/>
              </p:ext>
            </p:extLst>
          </p:nvPr>
        </p:nvGraphicFramePr>
        <p:xfrm>
          <a:off x="304800" y="2057400"/>
          <a:ext cx="8686800" cy="44957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609855"/>
                <a:gridCol w="1500177"/>
                <a:gridCol w="1576768"/>
              </a:tblGrid>
              <a:tr h="40911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 года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89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334 900,5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146 531,7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006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9550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301 115,5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126 628,3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8006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96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220 500,0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93 261,4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9683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37 384,4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20 374,0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7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12 574,0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130,6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84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имущество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28 153,0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982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98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915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33 785,1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903,4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816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9 096,0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5 472,3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78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522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1 860,9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617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600,0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617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12 329,1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11 353,6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178668"/>
              </p:ext>
            </p:extLst>
          </p:nvPr>
        </p:nvGraphicFramePr>
        <p:xfrm>
          <a:off x="228600" y="1600200"/>
          <a:ext cx="8686800" cy="50316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38255"/>
                <a:gridCol w="2053244"/>
                <a:gridCol w="1895301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3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algn="ctr" fontAlgn="ctr"/>
                      <a:r>
                        <a:rPr lang="ru-RU" sz="13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 fontAlgn="b"/>
                      <a:r>
                        <a:rPr lang="ru-RU" sz="13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01.07.2023 года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157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1 078 837,4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602 517,2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6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161 262,5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76 302,0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06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237 152,8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158 288,7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2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509 419,7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311 159,8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1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503 001,2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307 936,0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2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171 002,4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56 766,6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2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604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38 049,0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3573">
                <a:tc>
                  <a:txBody>
                    <a:bodyPr/>
                    <a:lstStyle/>
                    <a:p>
                      <a:pPr algn="l"/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значение, прошлых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9902"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лет, прочие безвозмездные поступления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333,3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492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1 116 886,4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602 573,9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«Муниципальный округ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за первое полугодие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года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99117"/>
              </p:ext>
            </p:extLst>
          </p:nvPr>
        </p:nvGraphicFramePr>
        <p:xfrm>
          <a:off x="-9525" y="1231900"/>
          <a:ext cx="914400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770" y="228600"/>
            <a:ext cx="8229600" cy="101917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«Муниципальный округ </a:t>
            </a:r>
            <a:r>
              <a:rPr lang="ru-RU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Удмуртской Республики» за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полугодие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711" y="5562600"/>
            <a:ext cx="8662660" cy="1143018"/>
          </a:xfrm>
          <a:prstGeom prst="roundRect">
            <a:avLst/>
          </a:prstGeom>
          <a:gradFill>
            <a:gsLst>
              <a:gs pos="0">
                <a:srgbClr val="FF66FF"/>
              </a:gs>
              <a:gs pos="51000">
                <a:schemeClr val="bg1"/>
              </a:gs>
              <a:gs pos="100000">
                <a:schemeClr val="accent1"/>
              </a:gs>
            </a:gsLst>
            <a:lin ang="18900000" scaled="1"/>
          </a:gradFill>
          <a:ln>
            <a:solidFill>
              <a:schemeClr val="tx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полугодии 2023 года сохранилась социальная направленность бюджета муниципального образования «Муниципальный округ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Удмуртской республики». 80 %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Новая папка\Image-2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4" y="1476275"/>
            <a:ext cx="158369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Новая папка\96b7bdce5936165061ebbf70b7dbd2c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7" y="2543075"/>
            <a:ext cx="1583694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Новая папка\sc569-baner-2017-01-11-ecologi2017-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73" y="1457225"/>
            <a:ext cx="165129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Новая папка\ден-92dd07e52d4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6" y="3524149"/>
            <a:ext cx="158369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Новая папка\vzaimodeistvie2019_1200_2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5" y="4519402"/>
            <a:ext cx="1583693" cy="9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ser\Desktop\Новая папка\menu_icon_6430-icon_bac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05" y="3514624"/>
            <a:ext cx="1640666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\фото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05" y="2543075"/>
            <a:ext cx="1640665" cy="8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314420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73" y="4519402"/>
            <a:ext cx="1651298" cy="9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095128"/>
              </p:ext>
            </p:extLst>
          </p:nvPr>
        </p:nvGraphicFramePr>
        <p:xfrm>
          <a:off x="838200" y="673000"/>
          <a:ext cx="7673199" cy="472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2092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024430"/>
              </p:ext>
            </p:extLst>
          </p:nvPr>
        </p:nvGraphicFramePr>
        <p:xfrm>
          <a:off x="1752087" y="1806117"/>
          <a:ext cx="6289901" cy="189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7" name="Лист" r:id="rId4" imgW="4038488" imgH="1219312" progId="Excel.Sheet.8">
                  <p:embed/>
                </p:oleObj>
              </mc:Choice>
              <mc:Fallback>
                <p:oleObj name="Лист" r:id="rId4" imgW="4038488" imgH="121931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087" y="1806117"/>
                        <a:ext cx="6289901" cy="18977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00" y="533400"/>
            <a:ext cx="8095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социальной направленности бюджета муниципального образования «Муниципальный округ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2023 года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6419021" y="2276562"/>
            <a:ext cx="360039" cy="1295400"/>
          </a:xfrm>
          <a:prstGeom prst="rightBrace">
            <a:avLst>
              <a:gd name="adj1" fmla="val 60417"/>
              <a:gd name="adj2" fmla="val 50398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6707698" y="2100944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Расходы бюджета ВСЕГО</a:t>
            </a:r>
          </a:p>
          <a:p>
            <a:pPr algn="ctr"/>
            <a:r>
              <a:rPr lang="ru-RU" sz="2400" b="1" dirty="0" smtClean="0"/>
              <a:t>771 705,9</a:t>
            </a:r>
            <a:endParaRPr lang="ru-RU" sz="2400" b="1" dirty="0"/>
          </a:p>
          <a:p>
            <a:pPr algn="ctr"/>
            <a:r>
              <a:rPr lang="ru-RU" sz="2400" b="1" dirty="0" smtClean="0"/>
              <a:t>тыс. рублей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73188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80,3 %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7555" y="3581487"/>
            <a:ext cx="324087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620 005,3 тыс. рублей</a:t>
            </a:r>
            <a:endParaRPr lang="ru-RU" sz="2400" b="1" dirty="0"/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80975" y="4355737"/>
            <a:ext cx="2409825" cy="666606"/>
          </a:xfrm>
          <a:prstGeom prst="flowChartAlternateProcess">
            <a:avLst/>
          </a:prstGeom>
          <a:solidFill>
            <a:srgbClr val="F1F466"/>
          </a:solidFill>
          <a:ln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88,5 %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2352675" y="5203111"/>
            <a:ext cx="2544363" cy="666606"/>
          </a:xfrm>
          <a:prstGeom prst="flowChartAlternateProcess">
            <a:avLst/>
          </a:prstGeom>
          <a:solidFill>
            <a:srgbClr val="F1F466"/>
          </a:solidFill>
          <a:ln w="28575"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0,5 %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579990" y="4431000"/>
            <a:ext cx="2225681" cy="591343"/>
          </a:xfrm>
          <a:prstGeom prst="flowChartAlternateProcess">
            <a:avLst/>
          </a:prstGeom>
          <a:solidFill>
            <a:srgbClr val="F1F466"/>
          </a:solidFill>
          <a:ln w="28575"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2,7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5070863" y="5210455"/>
            <a:ext cx="1721141" cy="666606"/>
          </a:xfrm>
          <a:prstGeom prst="flowChartAlternateProcess">
            <a:avLst/>
          </a:prstGeom>
          <a:solidFill>
            <a:srgbClr val="F1F466"/>
          </a:solidFill>
          <a:ln w="28575">
            <a:solidFill>
              <a:schemeClr val="bg2">
                <a:lumMod val="2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cxnSp>
        <p:nvCxnSpPr>
          <p:cNvPr id="19" name="Прямая со стрелкой 18"/>
          <p:cNvCxnSpPr>
            <a:stCxn id="9" idx="2"/>
            <a:endCxn id="11" idx="0"/>
          </p:cNvCxnSpPr>
          <p:nvPr/>
        </p:nvCxnSpPr>
        <p:spPr>
          <a:xfrm flipH="1">
            <a:off x="3624857" y="4043152"/>
            <a:ext cx="903135" cy="115995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0" idx="3"/>
          </p:cNvCxnSpPr>
          <p:nvPr/>
        </p:nvCxnSpPr>
        <p:spPr>
          <a:xfrm flipH="1">
            <a:off x="2590800" y="4043152"/>
            <a:ext cx="1937192" cy="6458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</p:cNvCxnSpPr>
          <p:nvPr/>
        </p:nvCxnSpPr>
        <p:spPr>
          <a:xfrm>
            <a:off x="4527992" y="4043152"/>
            <a:ext cx="2205639" cy="73862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</p:cNvCxnSpPr>
          <p:nvPr/>
        </p:nvCxnSpPr>
        <p:spPr>
          <a:xfrm>
            <a:off x="4527992" y="4043152"/>
            <a:ext cx="1657690" cy="114530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78" name="Picture 182" descr="C:\Users\User\Desktop\Новая папка\obrazovanie_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07340"/>
            <a:ext cx="2514600" cy="17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2" name="Picture 186" descr="C:\Users\User\Desktop\Новая папка\DBK4tWm22CfXcI0dsQDcS-EGWwwVhNgGXV7q2RT5iNNGH9SHMkWLdrC22v52Ze7F6nF0tVbiwRXX5LQFPB2bun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29" y="5105400"/>
            <a:ext cx="2153601" cy="17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5" name="Picture 189" descr="C:\Users\User\Desktop\Новая папка\8a385bfb3494b2613736023dabfb0c6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029200"/>
            <a:ext cx="2352675" cy="18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269731"/>
              </p:ext>
            </p:extLst>
          </p:nvPr>
        </p:nvGraphicFramePr>
        <p:xfrm>
          <a:off x="228600" y="1600200"/>
          <a:ext cx="8686800" cy="49916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14399"/>
                <a:gridCol w="4368114"/>
                <a:gridCol w="1584754"/>
                <a:gridCol w="1819533"/>
              </a:tblGrid>
              <a:tr h="49085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01.07.2023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0404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519 808,7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771 705,9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190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140 092,7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67 335,5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90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295,0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883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574,3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36 158,5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17 784,8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58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004,7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3 887,1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190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190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90 744,7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43 656,8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190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1 646,7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190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1 646,7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«Муниципальный округ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разделам и подразделам 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2023 года, тыс. руб.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15096</TotalTime>
  <Words>1782</Words>
  <Application>Microsoft Office PowerPoint</Application>
  <PresentationFormat>Экран (4:3)</PresentationFormat>
  <Paragraphs>498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Волна</vt:lpstr>
      <vt:lpstr>Лист</vt:lpstr>
      <vt:lpstr>Муниципальное образование  «Муниципальный округ Малопургинский район Удмуртской Республики»</vt:lpstr>
      <vt:lpstr>Презентация PowerPoint</vt:lpstr>
      <vt:lpstr>  Основные характеристики бюджета муниципального образования «Муниципальный округ Малопургинский район Удмуртской Республики»  </vt:lpstr>
      <vt:lpstr>Структура доходов бюджета муниципального образования «Муниципальный округ Малопургинский район  Удмуртской Республики»  за первое полугодие 2023 года</vt:lpstr>
      <vt:lpstr>Основные источники формирования налоговых и  неналоговых доходов бюджета муниципального образования  «Муниципальный округ Малопургинский район Удмуртской Республики» за первое полугодие 2023 года                                                                                                             тыс.руб.</vt:lpstr>
      <vt:lpstr>Безвозмездные поступления  в бюджет муниципального образования «Муниципальный округ Малопургинский район Удмуртской Республики» за первое полугодие 2023 года                                                                                                                                           тыс. руб. </vt:lpstr>
      <vt:lpstr>Структура расходов  бюджета муниципального образования «Муниципальный округ Малопургинский район Удмуртской Республики» за первое полугодие 2023 года</vt:lpstr>
      <vt:lpstr> Расходы социальной направленности бюджета муниципального образования «Муниципальный округ Малопургинский район Удмуртской Республики»  за первое полугодие 2023 года</vt:lpstr>
      <vt:lpstr> Расходы бюджета муниципального образования  «Муниципальный округ Малопургинский район Удмуртской Республики» по разделам и подразделам  за первое полугодие 2023 года, тыс. руб.                                                                                             </vt:lpstr>
      <vt:lpstr>Расходы бюджета муниципального образования  «Муниципальный округ Малопургинский район Удмуртской Республики » по разделам и подразделам  за первое полугодие 2023 года, тыс. руб. (продолжение)</vt:lpstr>
      <vt:lpstr>Расходы бюджета муниципального образования  «Муниципальный округ Малопургинский район Удмуртской Республики»  по разделам и подразделам  за первое полугодие 2023 года, тыс. руб. (продолжение)</vt:lpstr>
      <vt:lpstr>Расходы бюджета муниципального образования  «Муниципальный округ Малопургинский район Удмуртской Республики » по разделам и подразделам  за первое полугодие 2023 года, тыс. руб. (продолжение)</vt:lpstr>
      <vt:lpstr>Структура расходов бюджета муниципального образования «Муниципальный округ Малопургинский район Удмуртской Республики» по разделам за первое полугодие 2023 года в % к общему объему</vt:lpstr>
      <vt:lpstr>Основные направления расходов в области образования за первое полугодие 2023 года </vt:lpstr>
      <vt:lpstr>Основные направления расходов в области культуры  за первое полугодие 2023 года</vt:lpstr>
      <vt:lpstr> Основные направления расходов в области социальной  политики за первое полугодие 2023 года</vt:lpstr>
      <vt:lpstr>Расходы муниципального образования «Муниципальный округ  Малопургинский  район Удмуртской Республики» на реализацию  муниципальных программ за первое полугодие 2023 года</vt:lpstr>
      <vt:lpstr>Расходы муниципального образования «Муниципальный округ Малопургинский  район Удмуртской Республики» на реализацию муниципальных программ за первое полугодие 2023 года (продолжение)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1388</cp:revision>
  <cp:lastPrinted>2023-07-25T09:10:26Z</cp:lastPrinted>
  <dcterms:created xsi:type="dcterms:W3CDTF">1601-01-01T00:00:00Z</dcterms:created>
  <dcterms:modified xsi:type="dcterms:W3CDTF">2023-08-01T11:16:23Z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