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2" r:id="rId2"/>
    <p:sldId id="259" r:id="rId3"/>
    <p:sldId id="281" r:id="rId4"/>
    <p:sldId id="283" r:id="rId5"/>
    <p:sldId id="262"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9999"/>
    <a:srgbClr val="CD7371"/>
    <a:srgbClr val="CCCCFF"/>
    <a:srgbClr val="F2C0D2"/>
    <a:srgbClr val="F45E77"/>
    <a:srgbClr val="F199A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7972774784730858"/>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2.5125843644544434E-2"/>
                  <c:y val="-5.711590399026209E-2"/>
                </c:manualLayout>
              </c:layout>
              <c:dLblPos val="r"/>
              <c:showLegendKey val="0"/>
              <c:showVal val="1"/>
              <c:showCatName val="0"/>
              <c:showSerName val="0"/>
              <c:showPercent val="0"/>
              <c:showBubbleSize val="0"/>
            </c:dLbl>
            <c:dLbl>
              <c:idx val="2"/>
              <c:layout>
                <c:manualLayout>
                  <c:x val="-3.1798251781027374E-2"/>
                  <c:y val="4.2900642854425804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4.087481252343457E-2"/>
                  <c:y val="-6.7291642892464532E-2"/>
                </c:manualLayout>
              </c:layout>
              <c:dLblPos val="r"/>
              <c:showLegendKey val="0"/>
              <c:showVal val="1"/>
              <c:showCatName val="0"/>
              <c:showSerName val="0"/>
              <c:showPercent val="0"/>
              <c:showBubbleSize val="0"/>
            </c:dLbl>
            <c:dLbl>
              <c:idx val="5"/>
              <c:layout>
                <c:manualLayout>
                  <c:x val="-5.0374835958005251E-2"/>
                  <c:y val="5.0903990262086807E-2"/>
                </c:manualLayout>
              </c:layout>
              <c:dLblPos val="r"/>
              <c:showLegendKey val="0"/>
              <c:showVal val="1"/>
              <c:showCatName val="0"/>
              <c:showSerName val="0"/>
              <c:showPercent val="0"/>
              <c:showBubbleSize val="0"/>
            </c:dLbl>
            <c:dLbl>
              <c:idx val="6"/>
              <c:layout>
                <c:manualLayout>
                  <c:x val="-1.2747820584926885E-2"/>
                  <c:y val="5.7267107915858345E-2"/>
                </c:manualLayout>
              </c:layout>
              <c:dLblPos val="r"/>
              <c:showLegendKey val="0"/>
              <c:showVal val="1"/>
              <c:showCatName val="0"/>
              <c:showSerName val="0"/>
              <c:showPercent val="0"/>
              <c:showBubbleSize val="0"/>
            </c:dLbl>
            <c:dLbl>
              <c:idx val="7"/>
              <c:layout>
                <c:manualLayout>
                  <c:x val="-5.6297337832770904E-2"/>
                  <c:y val="-3.8080375822587394E-2"/>
                </c:manualLayout>
              </c:layout>
              <c:dLblPos val="r"/>
              <c:showLegendKey val="0"/>
              <c:showVal val="1"/>
              <c:showCatName val="0"/>
              <c:showSerName val="0"/>
              <c:showPercent val="0"/>
              <c:showBubbleSize val="0"/>
            </c:dLbl>
            <c:dLbl>
              <c:idx val="8"/>
              <c:layout>
                <c:manualLayout>
                  <c:x val="-3.9580521184851891E-2"/>
                  <c:y val="-6.0207311042641411E-2"/>
                </c:manualLayout>
              </c:layout>
              <c:dLblPos val="r"/>
              <c:showLegendKey val="0"/>
              <c:showVal val="1"/>
              <c:showCatName val="0"/>
              <c:showSerName val="0"/>
              <c:showPercent val="0"/>
              <c:showBubbleSize val="0"/>
            </c:dLbl>
            <c:dLbl>
              <c:idx val="9"/>
              <c:layout>
                <c:manualLayout>
                  <c:x val="-4.6395294338207618E-2"/>
                  <c:y val="2.7912434858686143E-2"/>
                </c:manualLayout>
              </c:layout>
              <c:dLblPos val="r"/>
              <c:showLegendKey val="0"/>
              <c:showVal val="1"/>
              <c:showCatName val="0"/>
              <c:showSerName val="0"/>
              <c:showPercent val="0"/>
              <c:showBubbleSize val="0"/>
            </c:dLbl>
            <c:dLbl>
              <c:idx val="10"/>
              <c:layout>
                <c:manualLayout>
                  <c:x val="-4.6348893888263965E-2"/>
                  <c:y val="-4.8309178743961352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2016 год (исполнение)</c:v>
                </c:pt>
                <c:pt idx="1">
                  <c:v>2017 год (исполнение)</c:v>
                </c:pt>
                <c:pt idx="2">
                  <c:v>2018 год (исполнение)</c:v>
                </c:pt>
                <c:pt idx="3">
                  <c:v>2019 год (исполнение)</c:v>
                </c:pt>
                <c:pt idx="4">
                  <c:v>2020 год (исполнение)</c:v>
                </c:pt>
                <c:pt idx="5">
                  <c:v>2021 год (исполнение)</c:v>
                </c:pt>
                <c:pt idx="6">
                  <c:v>2022 год (исполнение)</c:v>
                </c:pt>
                <c:pt idx="7">
                  <c:v>2023 год (прогноз)</c:v>
                </c:pt>
                <c:pt idx="8">
                  <c:v>2024 год (прогноз)</c:v>
                </c:pt>
                <c:pt idx="9">
                  <c:v>2025 год (прогноз)</c:v>
                </c:pt>
                <c:pt idx="10">
                  <c:v>2026 год (прогноз)</c:v>
                </c:pt>
              </c:strCache>
            </c:strRef>
          </c:cat>
          <c:val>
            <c:numRef>
              <c:f>Лист1!$B$2:$B$12</c:f>
              <c:numCache>
                <c:formatCode>General</c:formatCode>
                <c:ptCount val="11"/>
                <c:pt idx="0">
                  <c:v>178234</c:v>
                </c:pt>
                <c:pt idx="1">
                  <c:v>178106</c:v>
                </c:pt>
                <c:pt idx="2">
                  <c:v>192291.4</c:v>
                </c:pt>
                <c:pt idx="3">
                  <c:v>201872.1</c:v>
                </c:pt>
                <c:pt idx="4">
                  <c:v>226761.3</c:v>
                </c:pt>
                <c:pt idx="5">
                  <c:v>230953.7</c:v>
                </c:pt>
                <c:pt idx="6">
                  <c:v>282887.7</c:v>
                </c:pt>
                <c:pt idx="7">
                  <c:v>314877.09999999998</c:v>
                </c:pt>
                <c:pt idx="8">
                  <c:v>335223.59999999998</c:v>
                </c:pt>
                <c:pt idx="9">
                  <c:v>337753.2</c:v>
                </c:pt>
                <c:pt idx="10">
                  <c:v>340158.2</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9131397637795273E-2"/>
                  <c:y val="-6.3308037582258739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dLbl>
              <c:idx val="10"/>
              <c:layout>
                <c:manualLayout>
                  <c:x val="-9.6711101901735975E-3"/>
                  <c:y val="-2.4154589371980676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2016 год (исполнение)</c:v>
                </c:pt>
                <c:pt idx="1">
                  <c:v>2017 год (исполнение)</c:v>
                </c:pt>
                <c:pt idx="2">
                  <c:v>2018 год (исполнение)</c:v>
                </c:pt>
                <c:pt idx="3">
                  <c:v>2019 год (исполнение)</c:v>
                </c:pt>
                <c:pt idx="4">
                  <c:v>2020 год (исполнение)</c:v>
                </c:pt>
                <c:pt idx="5">
                  <c:v>2021 год (исполнение)</c:v>
                </c:pt>
                <c:pt idx="6">
                  <c:v>2022 год (исполнение)</c:v>
                </c:pt>
                <c:pt idx="7">
                  <c:v>2023 год (прогноз)</c:v>
                </c:pt>
                <c:pt idx="8">
                  <c:v>2024 год (прогноз)</c:v>
                </c:pt>
                <c:pt idx="9">
                  <c:v>2025 год (прогноз)</c:v>
                </c:pt>
                <c:pt idx="10">
                  <c:v>2026 год (прогноз)</c:v>
                </c:pt>
              </c:strCache>
            </c:strRef>
          </c:cat>
          <c:val>
            <c:numRef>
              <c:f>Лист1!$C$2:$C$12</c:f>
              <c:numCache>
                <c:formatCode>General</c:formatCode>
                <c:ptCount val="11"/>
                <c:pt idx="0">
                  <c:v>13595.2</c:v>
                </c:pt>
                <c:pt idx="1">
                  <c:v>10262</c:v>
                </c:pt>
                <c:pt idx="2">
                  <c:v>9292.7999999999993</c:v>
                </c:pt>
                <c:pt idx="3">
                  <c:v>18478.5</c:v>
                </c:pt>
                <c:pt idx="4">
                  <c:v>19255.099999999999</c:v>
                </c:pt>
                <c:pt idx="5">
                  <c:v>18211</c:v>
                </c:pt>
                <c:pt idx="6">
                  <c:v>21803</c:v>
                </c:pt>
                <c:pt idx="7">
                  <c:v>30611.9</c:v>
                </c:pt>
                <c:pt idx="8">
                  <c:v>17892</c:v>
                </c:pt>
                <c:pt idx="9">
                  <c:v>16948</c:v>
                </c:pt>
                <c:pt idx="10">
                  <c:v>17049</c:v>
                </c:pt>
              </c:numCache>
            </c:numRef>
          </c:val>
          <c:smooth val="0"/>
        </c:ser>
        <c:dLbls>
          <c:showLegendKey val="0"/>
          <c:showVal val="1"/>
          <c:showCatName val="0"/>
          <c:showSerName val="0"/>
          <c:showPercent val="0"/>
          <c:showBubbleSize val="0"/>
        </c:dLbls>
        <c:marker val="1"/>
        <c:smooth val="0"/>
        <c:axId val="132745088"/>
        <c:axId val="132746624"/>
      </c:lineChart>
      <c:catAx>
        <c:axId val="132745088"/>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32746624"/>
        <c:crosses val="autoZero"/>
        <c:auto val="1"/>
        <c:lblAlgn val="ctr"/>
        <c:lblOffset val="100"/>
        <c:noMultiLvlLbl val="0"/>
      </c:catAx>
      <c:valAx>
        <c:axId val="132746624"/>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32745088"/>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2024</a:t>
            </a:r>
            <a:r>
              <a:rPr lang="ru-RU" baseline="0" dirty="0" smtClean="0"/>
              <a:t> </a:t>
            </a:r>
            <a:r>
              <a:rPr lang="ru-RU" dirty="0" smtClean="0"/>
              <a:t>год</a:t>
            </a:r>
            <a:endParaRPr lang="ru-RU" dirty="0"/>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1540267992821E-4"/>
          <c:y val="5.5555555555555552E-2"/>
          <c:w val="0.99922841375597282"/>
          <c:h val="0.90974270122331413"/>
        </c:manualLayout>
      </c:layout>
      <c:pie3DChart>
        <c:varyColors val="1"/>
        <c:ser>
          <c:idx val="0"/>
          <c:order val="0"/>
          <c:tx>
            <c:strRef>
              <c:f>Лист1!$B$1</c:f>
              <c:strCache>
                <c:ptCount val="1"/>
                <c:pt idx="0">
                  <c:v>2024 год</c:v>
                </c:pt>
              </c:strCache>
            </c:strRef>
          </c:tx>
          <c:spPr>
            <a:solidFill>
              <a:srgbClr val="00B0F0"/>
            </a:solidFill>
          </c:spPr>
          <c:explosion val="33"/>
          <c:dPt>
            <c:idx val="0"/>
            <c:bubble3D val="0"/>
            <c:spPr>
              <a:solidFill>
                <a:srgbClr val="92D050"/>
              </a:solidFill>
            </c:spPr>
          </c:dPt>
          <c:dPt>
            <c:idx val="1"/>
            <c:bubble3D val="0"/>
            <c:spPr>
              <a:solidFill>
                <a:srgbClr val="7030A0"/>
              </a:solidFill>
            </c:spPr>
          </c:dPt>
          <c:dPt>
            <c:idx val="2"/>
            <c:bubble3D val="0"/>
            <c:explosion val="41"/>
            <c:spPr>
              <a:solidFill>
                <a:srgbClr val="CC99FF"/>
              </a:solidFill>
            </c:spPr>
          </c:dPt>
          <c:dLbls>
            <c:dLbl>
              <c:idx val="1"/>
              <c:layout>
                <c:manualLayout>
                  <c:x val="-3.8468087830484603E-2"/>
                  <c:y val="2.9666272018033204E-2"/>
                </c:manualLayout>
              </c:layout>
              <c:showLegendKey val="0"/>
              <c:showVal val="0"/>
              <c:showCatName val="0"/>
              <c:showSerName val="0"/>
              <c:showPercent val="1"/>
              <c:showBubbleSize val="0"/>
            </c:dLbl>
            <c:dLbl>
              <c:idx val="2"/>
              <c:layout>
                <c:manualLayout>
                  <c:x val="0.18453488372093024"/>
                  <c:y val="-0.11151113055312531"/>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335223.59999999998</c:v>
                </c:pt>
                <c:pt idx="1">
                  <c:v>17892</c:v>
                </c:pt>
                <c:pt idx="2" formatCode="General">
                  <c:v>739573.2</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2025 </a:t>
            </a:r>
            <a:r>
              <a:rPr lang="ru-RU" dirty="0"/>
              <a:t>год</a:t>
            </a:r>
          </a:p>
        </c:rich>
      </c:tx>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2022 год</c:v>
                </c:pt>
              </c:strCache>
            </c:strRef>
          </c:tx>
          <c:spPr>
            <a:solidFill>
              <a:srgbClr val="00B0F0"/>
            </a:solidFill>
          </c:spPr>
          <c:explosion val="28"/>
          <c:dPt>
            <c:idx val="0"/>
            <c:bubble3D val="0"/>
            <c:spPr>
              <a:solidFill>
                <a:srgbClr val="92D050"/>
              </a:solidFill>
            </c:spPr>
          </c:dPt>
          <c:dPt>
            <c:idx val="1"/>
            <c:bubble3D val="0"/>
            <c:spPr>
              <a:solidFill>
                <a:srgbClr val="7030A0"/>
              </a:solidFill>
            </c:spPr>
          </c:dPt>
          <c:dPt>
            <c:idx val="2"/>
            <c:bubble3D val="0"/>
            <c:spPr>
              <a:solidFill>
                <a:srgbClr val="CC99FF"/>
              </a:solidFill>
            </c:spPr>
          </c:dPt>
          <c:dLbls>
            <c:dLbl>
              <c:idx val="1"/>
              <c:layout>
                <c:manualLayout>
                  <c:x val="-0.11704455977093772"/>
                  <c:y val="8.9534448818897633E-2"/>
                </c:manualLayout>
              </c:layout>
              <c:showLegendKey val="0"/>
              <c:showVal val="0"/>
              <c:showCatName val="0"/>
              <c:showSerName val="0"/>
              <c:showPercent val="1"/>
              <c:showBubbleSize val="0"/>
            </c:dLbl>
            <c:dLbl>
              <c:idx val="2"/>
              <c:layout>
                <c:manualLayout>
                  <c:x val="0.2294647544056993"/>
                  <c:y val="-0.18758497375328084"/>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337753.3</c:v>
                </c:pt>
                <c:pt idx="1">
                  <c:v>16948</c:v>
                </c:pt>
                <c:pt idx="2">
                  <c:v>870210</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2026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34638555049039921"/>
          <c:w val="0.59958005249343826"/>
          <c:h val="0.63607049118860137"/>
        </c:manualLayout>
      </c:layout>
      <c:pie3DChart>
        <c:varyColors val="1"/>
        <c:ser>
          <c:idx val="0"/>
          <c:order val="0"/>
          <c:tx>
            <c:strRef>
              <c:f>Лист1!$B$1</c:f>
              <c:strCache>
                <c:ptCount val="1"/>
                <c:pt idx="0">
                  <c:v>2023 год</c:v>
                </c:pt>
              </c:strCache>
            </c:strRef>
          </c:tx>
          <c:spPr>
            <a:solidFill>
              <a:srgbClr val="92D050"/>
            </a:solidFill>
          </c:spPr>
          <c:explosion val="36"/>
          <c:dPt>
            <c:idx val="0"/>
            <c:bubble3D val="0"/>
            <c:explosion val="25"/>
          </c:dPt>
          <c:dPt>
            <c:idx val="1"/>
            <c:bubble3D val="0"/>
            <c:spPr>
              <a:solidFill>
                <a:srgbClr val="7030A0"/>
              </a:solidFill>
            </c:spPr>
          </c:dPt>
          <c:dPt>
            <c:idx val="2"/>
            <c:bubble3D val="0"/>
            <c:explosion val="37"/>
            <c:spPr>
              <a:solidFill>
                <a:srgbClr val="CC99FF"/>
              </a:solidFill>
            </c:spPr>
          </c:dPt>
          <c:dLbls>
            <c:dLbl>
              <c:idx val="1"/>
              <c:layout>
                <c:manualLayout>
                  <c:x val="-9.3904199475065619E-2"/>
                  <c:y val="2.8791425110322746E-2"/>
                </c:manualLayout>
              </c:layout>
              <c:showLegendKey val="0"/>
              <c:showVal val="0"/>
              <c:showCatName val="0"/>
              <c:showSerName val="0"/>
              <c:showPercent val="1"/>
              <c:showBubbleSize val="0"/>
            </c:dLbl>
            <c:dLbl>
              <c:idx val="2"/>
              <c:layout>
                <c:manualLayout>
                  <c:x val="0.15462121212121213"/>
                  <c:y val="-0.14905857162591518"/>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340158.2</c:v>
                </c:pt>
                <c:pt idx="1">
                  <c:v>17049</c:v>
                </c:pt>
                <c:pt idx="2">
                  <c:v>856631.8</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59854569315199235"/>
          <c:y val="0.22807224754800387"/>
          <c:w val="0.39928976377952757"/>
          <c:h val="0.5532145200599925"/>
        </c:manualLayout>
      </c:layout>
      <c:overlay val="0"/>
      <c:txPr>
        <a:bodyPr/>
        <a:lstStyle/>
        <a:p>
          <a:pPr>
            <a:defRPr sz="1600">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8379602205687594"/>
          <c:y val="3.0526413071605484E-2"/>
          <c:w val="0.30645296058176213"/>
          <c:h val="0.50919141029418635"/>
        </c:manualLayout>
      </c:layout>
      <c:barChart>
        <c:barDir val="bar"/>
        <c:grouping val="clustered"/>
        <c:varyColors val="0"/>
        <c:ser>
          <c:idx val="0"/>
          <c:order val="0"/>
          <c:tx>
            <c:strRef>
              <c:f>Лист1!$B$1</c:f>
              <c:strCache>
                <c:ptCount val="1"/>
                <c:pt idx="0">
                  <c:v>Столбец1</c:v>
                </c:pt>
              </c:strCache>
            </c:strRef>
          </c:tx>
          <c:spPr>
            <a:solidFill>
              <a:srgbClr val="FF5050"/>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dLbl>
              <c:idx val="2"/>
              <c:layout>
                <c:manualLayout>
                  <c:x val="6.8778648107070354E-3"/>
                  <c:y val="5.6097741303463822E-4"/>
                </c:manualLayout>
              </c:layout>
              <c:showLegendKey val="0"/>
              <c:showVal val="1"/>
              <c:showCatName val="0"/>
              <c:showSerName val="0"/>
              <c:showPercent val="0"/>
              <c:showBubbleSize val="0"/>
            </c:dLbl>
            <c:dLbl>
              <c:idx val="3"/>
              <c:layout>
                <c:manualLayout>
                  <c:x val="-1.7624441681631901E-3"/>
                  <c:y val="2.4875235665964288E-3"/>
                </c:manualLayout>
              </c:layout>
              <c:showLegendKey val="0"/>
              <c:showVal val="1"/>
              <c:showCatName val="0"/>
              <c:showSerName val="0"/>
              <c:showPercent val="0"/>
              <c:showBubbleSize val="0"/>
            </c:dLbl>
            <c:dLbl>
              <c:idx val="4"/>
              <c:layout>
                <c:manualLayout>
                  <c:x val="5.1967352765114891E-3"/>
                  <c:y val="2.4875621890547263E-3"/>
                </c:manualLayout>
              </c:layout>
              <c:showLegendKey val="0"/>
              <c:showVal val="1"/>
              <c:showCatName val="0"/>
              <c:showSerName val="0"/>
              <c:showPercent val="0"/>
              <c:showBubbleSize val="0"/>
            </c:dLbl>
            <c:txPr>
              <a:bodyPr/>
              <a:lstStyle/>
              <a:p>
                <a:pPr>
                  <a:defRPr sz="15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Лист1!$A$2:$A$9</c:f>
              <c:strCache>
                <c:ptCount val="8"/>
                <c:pt idx="0">
                  <c:v>Общегосударственные вопросы</c:v>
                </c:pt>
                <c:pt idx="1">
                  <c:v>Национальная экономика и ЖКХ</c:v>
                </c:pt>
                <c:pt idx="2">
                  <c:v>Образование</c:v>
                </c:pt>
                <c:pt idx="3">
                  <c:v>Культура и кинематография</c:v>
                </c:pt>
                <c:pt idx="4">
                  <c:v>Социальная политика</c:v>
                </c:pt>
                <c:pt idx="5">
                  <c:v>Физическая культура и спорт</c:v>
                </c:pt>
                <c:pt idx="6">
                  <c:v>Обслуживание муниципального долга</c:v>
                </c:pt>
                <c:pt idx="7">
                  <c:v>Прочие расходы</c:v>
                </c:pt>
              </c:strCache>
            </c:strRef>
          </c:cat>
          <c:val>
            <c:numRef>
              <c:f>Лист1!$B$2:$B$9</c:f>
              <c:numCache>
                <c:formatCode>#,##0.00</c:formatCode>
                <c:ptCount val="8"/>
                <c:pt idx="0">
                  <c:v>146022.20000000001</c:v>
                </c:pt>
                <c:pt idx="1">
                  <c:v>143406.39999999999</c:v>
                </c:pt>
                <c:pt idx="2">
                  <c:v>858212.9</c:v>
                </c:pt>
                <c:pt idx="3">
                  <c:v>104858.9</c:v>
                </c:pt>
                <c:pt idx="4">
                  <c:v>18012</c:v>
                </c:pt>
                <c:pt idx="5">
                  <c:v>4215.6000000000004</c:v>
                </c:pt>
                <c:pt idx="6">
                  <c:v>3403</c:v>
                </c:pt>
                <c:pt idx="7">
                  <c:v>13285.8</c:v>
                </c:pt>
              </c:numCache>
            </c:numRef>
          </c:val>
        </c:ser>
        <c:dLbls>
          <c:showLegendKey val="0"/>
          <c:showVal val="0"/>
          <c:showCatName val="0"/>
          <c:showSerName val="0"/>
          <c:showPercent val="0"/>
          <c:showBubbleSize val="0"/>
        </c:dLbls>
        <c:gapWidth val="82"/>
        <c:axId val="131851776"/>
        <c:axId val="131850240"/>
      </c:barChart>
      <c:valAx>
        <c:axId val="131850240"/>
        <c:scaling>
          <c:orientation val="minMax"/>
        </c:scaling>
        <c:delete val="0"/>
        <c:axPos val="b"/>
        <c:numFmt formatCode="#,##0.00" sourceLinked="1"/>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ru-RU"/>
          </a:p>
        </c:txPr>
        <c:crossAx val="131851776"/>
        <c:crosses val="autoZero"/>
        <c:crossBetween val="between"/>
      </c:valAx>
      <c:catAx>
        <c:axId val="131851776"/>
        <c:scaling>
          <c:orientation val="minMax"/>
        </c:scaling>
        <c:delete val="0"/>
        <c:axPos val="l"/>
        <c:numFmt formatCode="General" sourceLinked="1"/>
        <c:majorTickMark val="out"/>
        <c:minorTickMark val="none"/>
        <c:tickLblPos val="nextTo"/>
        <c:txPr>
          <a:bodyPr/>
          <a:lstStyle/>
          <a:p>
            <a:pPr>
              <a:defRPr sz="1500" baseline="0">
                <a:latin typeface="Times New Roman" panose="02020603050405020304" pitchFamily="18" charset="0"/>
                <a:cs typeface="Times New Roman" panose="02020603050405020304" pitchFamily="18" charset="0"/>
              </a:defRPr>
            </a:pPr>
            <a:endParaRPr lang="ru-RU"/>
          </a:p>
        </c:txPr>
        <c:crossAx val="131850240"/>
        <c:crosses val="autoZero"/>
        <c:auto val="1"/>
        <c:lblAlgn val="ctr"/>
        <c:lblOffset val="100"/>
        <c:noMultiLvlLbl val="0"/>
      </c:catAx>
      <c:spPr>
        <a:noFill/>
        <a:ln w="25400">
          <a:noFill/>
        </a:ln>
      </c:spPr>
    </c:plotArea>
    <c:plotVisOnly val="1"/>
    <c:dispBlanksAs val="gap"/>
    <c:showDLblsOverMax val="0"/>
  </c:chart>
  <c:spPr>
    <a:noFill/>
  </c:spPr>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1"/>
          <c:showBubbleSize val="0"/>
          <c:showLeaderLines val="1"/>
        </c:dLbls>
      </c:pie3DChart>
    </c:plotArea>
    <c:legend>
      <c:legendPos val="r"/>
      <c:layout>
        <c:manualLayout>
          <c:xMode val="edge"/>
          <c:yMode val="edge"/>
          <c:x val="0.68021690684890801"/>
          <c:y val="0.17089288367255981"/>
          <c:w val="0.31978582958228896"/>
          <c:h val="0.25"/>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_rels/data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6C95D1-1684-4F9F-B2CE-3C0D442BA66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117F8138-D0FB-45E2-A4D3-A3076C2074FC}">
      <dgm:prSet phldrT="[Текст]" custT="1"/>
      <dgm:spPr>
        <a:solidFill>
          <a:schemeClr val="accent1">
            <a:lumMod val="60000"/>
            <a:lumOff val="40000"/>
          </a:schemeClr>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200" b="1" dirty="0" smtClean="0">
              <a:solidFill>
                <a:schemeClr val="tx1"/>
              </a:solidFill>
              <a:latin typeface="Arial" pitchFamily="34" charset="0"/>
              <a:cs typeface="Arial" pitchFamily="34" charset="0"/>
            </a:rPr>
            <a:t>Составление проекта бюджета</a:t>
          </a:r>
          <a:endParaRPr lang="ru-RU" sz="1200" dirty="0"/>
        </a:p>
      </dgm:t>
    </dgm:pt>
    <dgm:pt modelId="{0C3495A6-7EB2-497D-A88C-640F999DE7D8}" type="parTrans" cxnId="{5B29E758-F668-445C-BCAB-ED338BD15FCB}">
      <dgm:prSet/>
      <dgm:spPr/>
      <dgm:t>
        <a:bodyPr/>
        <a:lstStyle/>
        <a:p>
          <a:endParaRPr lang="ru-RU"/>
        </a:p>
      </dgm:t>
    </dgm:pt>
    <dgm:pt modelId="{3148594F-E93E-43AC-AD5F-E620DC1090D7}" type="sibTrans" cxnId="{5B29E758-F668-445C-BCAB-ED338BD15FCB}">
      <dgm:prSet/>
      <dgm:spPr>
        <a:solidFill>
          <a:schemeClr val="accent1"/>
        </a:solidFill>
      </dgm:spPr>
      <dgm:t>
        <a:bodyPr/>
        <a:lstStyle/>
        <a:p>
          <a:endParaRPr lang="ru-RU"/>
        </a:p>
      </dgm:t>
    </dgm:pt>
    <dgm:pt modelId="{7EFC95B5-B33C-4254-B5D6-75CF703F415B}">
      <dgm:prSet phldrT="[Текст]"/>
      <dgm:spPr>
        <a:solidFill>
          <a:schemeClr val="accent1">
            <a:lumMod val="60000"/>
            <a:lumOff val="40000"/>
          </a:schemeClr>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b="1" dirty="0" smtClean="0">
              <a:solidFill>
                <a:schemeClr val="tx1"/>
              </a:solidFill>
              <a:latin typeface="Arial" pitchFamily="34" charset="0"/>
              <a:cs typeface="Arial" pitchFamily="34" charset="0"/>
            </a:rPr>
            <a:t>Рассмотрение и утверждение бюджета</a:t>
          </a:r>
          <a:endParaRPr lang="ru-RU" dirty="0"/>
        </a:p>
      </dgm:t>
    </dgm:pt>
    <dgm:pt modelId="{0E010AAA-AED1-4036-A40B-579ADF6A766E}" type="parTrans" cxnId="{026268E9-9776-4953-9D1D-96B36EAE0A29}">
      <dgm:prSet/>
      <dgm:spPr/>
      <dgm:t>
        <a:bodyPr/>
        <a:lstStyle/>
        <a:p>
          <a:endParaRPr lang="ru-RU"/>
        </a:p>
      </dgm:t>
    </dgm:pt>
    <dgm:pt modelId="{3835ADB4-3AC4-4FFA-BC1D-995B4409D712}" type="sibTrans" cxnId="{026268E9-9776-4953-9D1D-96B36EAE0A29}">
      <dgm:prSet/>
      <dgm:spPr>
        <a:solidFill>
          <a:schemeClr val="accent1"/>
        </a:solidFill>
      </dgm:spPr>
      <dgm:t>
        <a:bodyPr/>
        <a:lstStyle/>
        <a:p>
          <a:endParaRPr lang="ru-RU"/>
        </a:p>
      </dgm:t>
    </dgm:pt>
    <dgm:pt modelId="{E4F66A72-1468-4956-B27C-02952C18881A}">
      <dgm:prSet phldrT="[Текст]"/>
      <dgm:spPr>
        <a:solidFill>
          <a:schemeClr val="accent1">
            <a:lumMod val="60000"/>
            <a:lumOff val="40000"/>
          </a:schemeClr>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b="1" dirty="0" smtClean="0">
              <a:solidFill>
                <a:schemeClr val="tx1"/>
              </a:solidFill>
              <a:latin typeface="Arial" pitchFamily="34" charset="0"/>
              <a:cs typeface="Arial" pitchFamily="34" charset="0"/>
            </a:rPr>
            <a:t>Исполнение бюджета</a:t>
          </a:r>
          <a:endParaRPr lang="ru-RU" dirty="0"/>
        </a:p>
      </dgm:t>
    </dgm:pt>
    <dgm:pt modelId="{A3D4131A-F691-43A9-B929-F3C33FCAAE4D}" type="parTrans" cxnId="{08122D68-B425-45EB-B992-80C54DA42C8C}">
      <dgm:prSet/>
      <dgm:spPr/>
      <dgm:t>
        <a:bodyPr/>
        <a:lstStyle/>
        <a:p>
          <a:endParaRPr lang="ru-RU"/>
        </a:p>
      </dgm:t>
    </dgm:pt>
    <dgm:pt modelId="{113065A5-5AD5-47BF-B945-771C3927EDDB}" type="sibTrans" cxnId="{08122D68-B425-45EB-B992-80C54DA42C8C}">
      <dgm:prSet/>
      <dgm:spPr>
        <a:solidFill>
          <a:schemeClr val="accent1"/>
        </a:solidFill>
      </dgm:spPr>
      <dgm:t>
        <a:bodyPr/>
        <a:lstStyle/>
        <a:p>
          <a:endParaRPr lang="ru-RU"/>
        </a:p>
      </dgm:t>
    </dgm:pt>
    <dgm:pt modelId="{C537040B-50F8-4435-9784-8D2D6CF08109}">
      <dgm:prSet phldrT="[Текст]"/>
      <dgm:spPr>
        <a:solidFill>
          <a:schemeClr val="accent1">
            <a:lumMod val="60000"/>
            <a:lumOff val="40000"/>
          </a:schemeClr>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b="1" dirty="0" smtClean="0">
              <a:solidFill>
                <a:schemeClr val="tx1"/>
              </a:solidFill>
              <a:latin typeface="Arial" pitchFamily="34" charset="0"/>
              <a:cs typeface="Arial" pitchFamily="34" charset="0"/>
            </a:rPr>
            <a:t>Контроль за исполнением бюджета</a:t>
          </a:r>
          <a:endParaRPr lang="ru-RU" dirty="0"/>
        </a:p>
      </dgm:t>
    </dgm:pt>
    <dgm:pt modelId="{8C31728D-AEE2-422A-9A00-E3807E8F0D74}" type="parTrans" cxnId="{D7D1EA68-90CF-44DE-AC50-1E3DD5A27350}">
      <dgm:prSet/>
      <dgm:spPr/>
      <dgm:t>
        <a:bodyPr/>
        <a:lstStyle/>
        <a:p>
          <a:endParaRPr lang="ru-RU"/>
        </a:p>
      </dgm:t>
    </dgm:pt>
    <dgm:pt modelId="{815A9071-8D0B-4987-889E-1750644FEF1D}" type="sibTrans" cxnId="{D7D1EA68-90CF-44DE-AC50-1E3DD5A27350}">
      <dgm:prSet/>
      <dgm:spPr>
        <a:solidFill>
          <a:schemeClr val="accent1"/>
        </a:solidFill>
      </dgm:spPr>
      <dgm:t>
        <a:bodyPr/>
        <a:lstStyle/>
        <a:p>
          <a:endParaRPr lang="ru-RU"/>
        </a:p>
      </dgm:t>
    </dgm:pt>
    <dgm:pt modelId="{79B9B26C-B914-41F2-B042-99B81C649CD9}">
      <dgm:prSet phldrT="[Текст]"/>
      <dgm:spPr>
        <a:solidFill>
          <a:schemeClr val="accent1">
            <a:lumMod val="60000"/>
            <a:lumOff val="40000"/>
          </a:schemeClr>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b="1" dirty="0" smtClean="0">
              <a:solidFill>
                <a:schemeClr val="tx1"/>
              </a:solidFill>
              <a:latin typeface="Arial" pitchFamily="34" charset="0"/>
              <a:cs typeface="Arial" pitchFamily="34" charset="0"/>
            </a:rPr>
            <a:t>Отчет об исполнении бюджета</a:t>
          </a:r>
          <a:endParaRPr lang="ru-RU" dirty="0"/>
        </a:p>
      </dgm:t>
    </dgm:pt>
    <dgm:pt modelId="{79160F9E-395E-4B26-A8F6-F04DDC22CCCA}" type="parTrans" cxnId="{F9EFD7CA-8533-4A49-BB75-84587EABF31E}">
      <dgm:prSet/>
      <dgm:spPr/>
      <dgm:t>
        <a:bodyPr/>
        <a:lstStyle/>
        <a:p>
          <a:endParaRPr lang="ru-RU"/>
        </a:p>
      </dgm:t>
    </dgm:pt>
    <dgm:pt modelId="{3E764DE7-21E2-4BFD-922B-82FD7D4ECD19}" type="sibTrans" cxnId="{F9EFD7CA-8533-4A49-BB75-84587EABF31E}">
      <dgm:prSet/>
      <dgm:spPr>
        <a:solidFill>
          <a:schemeClr val="accent1"/>
        </a:solidFill>
      </dgm:spPr>
      <dgm:t>
        <a:bodyPr/>
        <a:lstStyle/>
        <a:p>
          <a:endParaRPr lang="ru-RU"/>
        </a:p>
      </dgm:t>
    </dgm:pt>
    <dgm:pt modelId="{36FC3607-F963-43B7-9E15-22AC505805F2}" type="pres">
      <dgm:prSet presAssocID="{456C95D1-1684-4F9F-B2CE-3C0D442BA660}" presName="cycle" presStyleCnt="0">
        <dgm:presLayoutVars>
          <dgm:dir/>
          <dgm:resizeHandles val="exact"/>
        </dgm:presLayoutVars>
      </dgm:prSet>
      <dgm:spPr/>
      <dgm:t>
        <a:bodyPr/>
        <a:lstStyle/>
        <a:p>
          <a:endParaRPr lang="ru-RU"/>
        </a:p>
      </dgm:t>
    </dgm:pt>
    <dgm:pt modelId="{7F547B0D-B3FE-4500-89D1-368A5111E8C0}" type="pres">
      <dgm:prSet presAssocID="{117F8138-D0FB-45E2-A4D3-A3076C2074FC}" presName="node" presStyleLbl="node1" presStyleIdx="0" presStyleCnt="5" custScaleX="139781" custRadScaleRad="109766" custRadScaleInc="2189">
        <dgm:presLayoutVars>
          <dgm:bulletEnabled val="1"/>
        </dgm:presLayoutVars>
      </dgm:prSet>
      <dgm:spPr/>
      <dgm:t>
        <a:bodyPr/>
        <a:lstStyle/>
        <a:p>
          <a:endParaRPr lang="ru-RU"/>
        </a:p>
      </dgm:t>
    </dgm:pt>
    <dgm:pt modelId="{754BA104-136F-41BB-8AAB-35FC19B0B6D8}" type="pres">
      <dgm:prSet presAssocID="{3148594F-E93E-43AC-AD5F-E620DC1090D7}" presName="sibTrans" presStyleLbl="sibTrans2D1" presStyleIdx="0" presStyleCnt="5"/>
      <dgm:spPr/>
      <dgm:t>
        <a:bodyPr/>
        <a:lstStyle/>
        <a:p>
          <a:endParaRPr lang="ru-RU"/>
        </a:p>
      </dgm:t>
    </dgm:pt>
    <dgm:pt modelId="{25D8CED9-ABBF-48E0-9CAD-80019118238F}" type="pres">
      <dgm:prSet presAssocID="{3148594F-E93E-43AC-AD5F-E620DC1090D7}" presName="connectorText" presStyleLbl="sibTrans2D1" presStyleIdx="0" presStyleCnt="5"/>
      <dgm:spPr/>
      <dgm:t>
        <a:bodyPr/>
        <a:lstStyle/>
        <a:p>
          <a:endParaRPr lang="ru-RU"/>
        </a:p>
      </dgm:t>
    </dgm:pt>
    <dgm:pt modelId="{9F63C06D-659B-412C-9CF4-98BF89127171}" type="pres">
      <dgm:prSet presAssocID="{7EFC95B5-B33C-4254-B5D6-75CF703F415B}" presName="node" presStyleLbl="node1" presStyleIdx="1" presStyleCnt="5" custScaleX="139781" custRadScaleRad="100598" custRadScaleInc="12293">
        <dgm:presLayoutVars>
          <dgm:bulletEnabled val="1"/>
        </dgm:presLayoutVars>
      </dgm:prSet>
      <dgm:spPr/>
      <dgm:t>
        <a:bodyPr/>
        <a:lstStyle/>
        <a:p>
          <a:endParaRPr lang="ru-RU"/>
        </a:p>
      </dgm:t>
    </dgm:pt>
    <dgm:pt modelId="{4EF8F43E-5FF0-4FD4-AB50-0BE7D6D12AB2}" type="pres">
      <dgm:prSet presAssocID="{3835ADB4-3AC4-4FFA-BC1D-995B4409D712}" presName="sibTrans" presStyleLbl="sibTrans2D1" presStyleIdx="1" presStyleCnt="5" custLinFactNeighborX="2526" custLinFactNeighborY="4858"/>
      <dgm:spPr/>
      <dgm:t>
        <a:bodyPr/>
        <a:lstStyle/>
        <a:p>
          <a:endParaRPr lang="ru-RU"/>
        </a:p>
      </dgm:t>
    </dgm:pt>
    <dgm:pt modelId="{2B7EB0FB-3016-43BE-9C5D-A4E6CDB93C45}" type="pres">
      <dgm:prSet presAssocID="{3835ADB4-3AC4-4FFA-BC1D-995B4409D712}" presName="connectorText" presStyleLbl="sibTrans2D1" presStyleIdx="1" presStyleCnt="5"/>
      <dgm:spPr/>
      <dgm:t>
        <a:bodyPr/>
        <a:lstStyle/>
        <a:p>
          <a:endParaRPr lang="ru-RU"/>
        </a:p>
      </dgm:t>
    </dgm:pt>
    <dgm:pt modelId="{BD0DEBA5-F46F-4268-BB66-2F8C9B53E863}" type="pres">
      <dgm:prSet presAssocID="{E4F66A72-1468-4956-B27C-02952C18881A}" presName="node" presStyleLbl="node1" presStyleIdx="2" presStyleCnt="5" custScaleX="139781" custRadScaleRad="124328" custRadScaleInc="-15626">
        <dgm:presLayoutVars>
          <dgm:bulletEnabled val="1"/>
        </dgm:presLayoutVars>
      </dgm:prSet>
      <dgm:spPr/>
      <dgm:t>
        <a:bodyPr/>
        <a:lstStyle/>
        <a:p>
          <a:endParaRPr lang="ru-RU"/>
        </a:p>
      </dgm:t>
    </dgm:pt>
    <dgm:pt modelId="{FBD4100C-A6B7-473C-A735-E5F8266CC39A}" type="pres">
      <dgm:prSet presAssocID="{113065A5-5AD5-47BF-B945-771C3927EDDB}" presName="sibTrans" presStyleLbl="sibTrans2D1" presStyleIdx="2" presStyleCnt="5" custScaleX="154324" custLinFactNeighborX="-7308" custLinFactNeighborY="-6469"/>
      <dgm:spPr/>
      <dgm:t>
        <a:bodyPr/>
        <a:lstStyle/>
        <a:p>
          <a:endParaRPr lang="ru-RU"/>
        </a:p>
      </dgm:t>
    </dgm:pt>
    <dgm:pt modelId="{587F3522-F343-4EF3-95B8-3105C8A5A8C5}" type="pres">
      <dgm:prSet presAssocID="{113065A5-5AD5-47BF-B945-771C3927EDDB}" presName="connectorText" presStyleLbl="sibTrans2D1" presStyleIdx="2" presStyleCnt="5"/>
      <dgm:spPr/>
      <dgm:t>
        <a:bodyPr/>
        <a:lstStyle/>
        <a:p>
          <a:endParaRPr lang="ru-RU"/>
        </a:p>
      </dgm:t>
    </dgm:pt>
    <dgm:pt modelId="{8510CFB7-123C-4F60-9009-45BBC9729B7E}" type="pres">
      <dgm:prSet presAssocID="{C537040B-50F8-4435-9784-8D2D6CF08109}" presName="node" presStyleLbl="node1" presStyleIdx="3" presStyleCnt="5" custScaleX="139781" custRadScaleRad="117250" custRadScaleInc="-7512">
        <dgm:presLayoutVars>
          <dgm:bulletEnabled val="1"/>
        </dgm:presLayoutVars>
      </dgm:prSet>
      <dgm:spPr/>
      <dgm:t>
        <a:bodyPr/>
        <a:lstStyle/>
        <a:p>
          <a:endParaRPr lang="ru-RU"/>
        </a:p>
      </dgm:t>
    </dgm:pt>
    <dgm:pt modelId="{316EB460-8A5A-4A20-BB9F-59314778FC99}" type="pres">
      <dgm:prSet presAssocID="{815A9071-8D0B-4987-889E-1750644FEF1D}" presName="sibTrans" presStyleLbl="sibTrans2D1" presStyleIdx="3" presStyleCnt="5"/>
      <dgm:spPr/>
      <dgm:t>
        <a:bodyPr/>
        <a:lstStyle/>
        <a:p>
          <a:endParaRPr lang="ru-RU"/>
        </a:p>
      </dgm:t>
    </dgm:pt>
    <dgm:pt modelId="{9C973DD9-93D3-41B0-BDDD-957D6FE368C3}" type="pres">
      <dgm:prSet presAssocID="{815A9071-8D0B-4987-889E-1750644FEF1D}" presName="connectorText" presStyleLbl="sibTrans2D1" presStyleIdx="3" presStyleCnt="5"/>
      <dgm:spPr/>
      <dgm:t>
        <a:bodyPr/>
        <a:lstStyle/>
        <a:p>
          <a:endParaRPr lang="ru-RU"/>
        </a:p>
      </dgm:t>
    </dgm:pt>
    <dgm:pt modelId="{45793E96-3699-480E-90E3-933AD5D86039}" type="pres">
      <dgm:prSet presAssocID="{79B9B26C-B914-41F2-B042-99B81C649CD9}" presName="node" presStyleLbl="node1" presStyleIdx="4" presStyleCnt="5" custScaleX="139781" custRadScaleRad="97666" custRadScaleInc="-11138">
        <dgm:presLayoutVars>
          <dgm:bulletEnabled val="1"/>
        </dgm:presLayoutVars>
      </dgm:prSet>
      <dgm:spPr/>
      <dgm:t>
        <a:bodyPr/>
        <a:lstStyle/>
        <a:p>
          <a:endParaRPr lang="ru-RU"/>
        </a:p>
      </dgm:t>
    </dgm:pt>
    <dgm:pt modelId="{678A9AA1-1029-48C6-B5E6-93A36DAF7F95}" type="pres">
      <dgm:prSet presAssocID="{3E764DE7-21E2-4BFD-922B-82FD7D4ECD19}" presName="sibTrans" presStyleLbl="sibTrans2D1" presStyleIdx="4" presStyleCnt="5"/>
      <dgm:spPr/>
      <dgm:t>
        <a:bodyPr/>
        <a:lstStyle/>
        <a:p>
          <a:endParaRPr lang="ru-RU"/>
        </a:p>
      </dgm:t>
    </dgm:pt>
    <dgm:pt modelId="{7EE78C77-D532-438F-AA3F-D3E62C3EF986}" type="pres">
      <dgm:prSet presAssocID="{3E764DE7-21E2-4BFD-922B-82FD7D4ECD19}" presName="connectorText" presStyleLbl="sibTrans2D1" presStyleIdx="4" presStyleCnt="5"/>
      <dgm:spPr/>
      <dgm:t>
        <a:bodyPr/>
        <a:lstStyle/>
        <a:p>
          <a:endParaRPr lang="ru-RU"/>
        </a:p>
      </dgm:t>
    </dgm:pt>
  </dgm:ptLst>
  <dgm:cxnLst>
    <dgm:cxn modelId="{DD3905DE-3AC1-4171-9BB3-FDF4FCB87E89}" type="presOf" srcId="{3E764DE7-21E2-4BFD-922B-82FD7D4ECD19}" destId="{678A9AA1-1029-48C6-B5E6-93A36DAF7F95}" srcOrd="0" destOrd="0" presId="urn:microsoft.com/office/officeart/2005/8/layout/cycle2"/>
    <dgm:cxn modelId="{482F5504-A744-4D6C-A654-A20EC1D93CC7}" type="presOf" srcId="{C537040B-50F8-4435-9784-8D2D6CF08109}" destId="{8510CFB7-123C-4F60-9009-45BBC9729B7E}" srcOrd="0" destOrd="0" presId="urn:microsoft.com/office/officeart/2005/8/layout/cycle2"/>
    <dgm:cxn modelId="{2250FCCD-4259-4418-8E01-4D2C27D4B5E6}" type="presOf" srcId="{3835ADB4-3AC4-4FFA-BC1D-995B4409D712}" destId="{2B7EB0FB-3016-43BE-9C5D-A4E6CDB93C45}" srcOrd="1" destOrd="0" presId="urn:microsoft.com/office/officeart/2005/8/layout/cycle2"/>
    <dgm:cxn modelId="{9D1B8079-33E1-446E-B721-EE96FAF94BAD}" type="presOf" srcId="{815A9071-8D0B-4987-889E-1750644FEF1D}" destId="{316EB460-8A5A-4A20-BB9F-59314778FC99}" srcOrd="0" destOrd="0" presId="urn:microsoft.com/office/officeart/2005/8/layout/cycle2"/>
    <dgm:cxn modelId="{5B29E758-F668-445C-BCAB-ED338BD15FCB}" srcId="{456C95D1-1684-4F9F-B2CE-3C0D442BA660}" destId="{117F8138-D0FB-45E2-A4D3-A3076C2074FC}" srcOrd="0" destOrd="0" parTransId="{0C3495A6-7EB2-497D-A88C-640F999DE7D8}" sibTransId="{3148594F-E93E-43AC-AD5F-E620DC1090D7}"/>
    <dgm:cxn modelId="{C43E488F-99EC-45E8-ADC9-1D4F2D352615}" type="presOf" srcId="{3E764DE7-21E2-4BFD-922B-82FD7D4ECD19}" destId="{7EE78C77-D532-438F-AA3F-D3E62C3EF986}" srcOrd="1" destOrd="0" presId="urn:microsoft.com/office/officeart/2005/8/layout/cycle2"/>
    <dgm:cxn modelId="{AEA6F41A-46A4-44E9-AB04-60F8F145B3EE}" type="presOf" srcId="{3148594F-E93E-43AC-AD5F-E620DC1090D7}" destId="{754BA104-136F-41BB-8AAB-35FC19B0B6D8}" srcOrd="0" destOrd="0" presId="urn:microsoft.com/office/officeart/2005/8/layout/cycle2"/>
    <dgm:cxn modelId="{026268E9-9776-4953-9D1D-96B36EAE0A29}" srcId="{456C95D1-1684-4F9F-B2CE-3C0D442BA660}" destId="{7EFC95B5-B33C-4254-B5D6-75CF703F415B}" srcOrd="1" destOrd="0" parTransId="{0E010AAA-AED1-4036-A40B-579ADF6A766E}" sibTransId="{3835ADB4-3AC4-4FFA-BC1D-995B4409D712}"/>
    <dgm:cxn modelId="{77F3534C-94FB-4C27-BB5F-4FDD3DA7D724}" type="presOf" srcId="{3148594F-E93E-43AC-AD5F-E620DC1090D7}" destId="{25D8CED9-ABBF-48E0-9CAD-80019118238F}" srcOrd="1" destOrd="0" presId="urn:microsoft.com/office/officeart/2005/8/layout/cycle2"/>
    <dgm:cxn modelId="{89A8810C-D038-44C3-ACF3-51E5A623EA0A}" type="presOf" srcId="{79B9B26C-B914-41F2-B042-99B81C649CD9}" destId="{45793E96-3699-480E-90E3-933AD5D86039}" srcOrd="0" destOrd="0" presId="urn:microsoft.com/office/officeart/2005/8/layout/cycle2"/>
    <dgm:cxn modelId="{08122D68-B425-45EB-B992-80C54DA42C8C}" srcId="{456C95D1-1684-4F9F-B2CE-3C0D442BA660}" destId="{E4F66A72-1468-4956-B27C-02952C18881A}" srcOrd="2" destOrd="0" parTransId="{A3D4131A-F691-43A9-B929-F3C33FCAAE4D}" sibTransId="{113065A5-5AD5-47BF-B945-771C3927EDDB}"/>
    <dgm:cxn modelId="{95850300-2318-47C4-9E58-67934971E2D6}" type="presOf" srcId="{815A9071-8D0B-4987-889E-1750644FEF1D}" destId="{9C973DD9-93D3-41B0-BDDD-957D6FE368C3}" srcOrd="1" destOrd="0" presId="urn:microsoft.com/office/officeart/2005/8/layout/cycle2"/>
    <dgm:cxn modelId="{F9EFD7CA-8533-4A49-BB75-84587EABF31E}" srcId="{456C95D1-1684-4F9F-B2CE-3C0D442BA660}" destId="{79B9B26C-B914-41F2-B042-99B81C649CD9}" srcOrd="4" destOrd="0" parTransId="{79160F9E-395E-4B26-A8F6-F04DDC22CCCA}" sibTransId="{3E764DE7-21E2-4BFD-922B-82FD7D4ECD19}"/>
    <dgm:cxn modelId="{98DE9C96-3BE3-40AD-A12C-E99CEE240983}" type="presOf" srcId="{113065A5-5AD5-47BF-B945-771C3927EDDB}" destId="{FBD4100C-A6B7-473C-A735-E5F8266CC39A}" srcOrd="0" destOrd="0" presId="urn:microsoft.com/office/officeart/2005/8/layout/cycle2"/>
    <dgm:cxn modelId="{FFFEDAF0-4A21-42B1-B1AB-E2D6E082A502}" type="presOf" srcId="{456C95D1-1684-4F9F-B2CE-3C0D442BA660}" destId="{36FC3607-F963-43B7-9E15-22AC505805F2}" srcOrd="0" destOrd="0" presId="urn:microsoft.com/office/officeart/2005/8/layout/cycle2"/>
    <dgm:cxn modelId="{7A70F366-B100-4152-A292-4C9B44CBF125}" type="presOf" srcId="{3835ADB4-3AC4-4FFA-BC1D-995B4409D712}" destId="{4EF8F43E-5FF0-4FD4-AB50-0BE7D6D12AB2}" srcOrd="0" destOrd="0" presId="urn:microsoft.com/office/officeart/2005/8/layout/cycle2"/>
    <dgm:cxn modelId="{8CCDAE7D-3218-4B1E-946D-910ED9E549DE}" type="presOf" srcId="{113065A5-5AD5-47BF-B945-771C3927EDDB}" destId="{587F3522-F343-4EF3-95B8-3105C8A5A8C5}" srcOrd="1" destOrd="0" presId="urn:microsoft.com/office/officeart/2005/8/layout/cycle2"/>
    <dgm:cxn modelId="{C81E2B0D-5F45-4CED-88E9-951B4088E7A8}" type="presOf" srcId="{E4F66A72-1468-4956-B27C-02952C18881A}" destId="{BD0DEBA5-F46F-4268-BB66-2F8C9B53E863}" srcOrd="0" destOrd="0" presId="urn:microsoft.com/office/officeart/2005/8/layout/cycle2"/>
    <dgm:cxn modelId="{88EF6069-9062-4D6D-BFF8-764B5160A174}" type="presOf" srcId="{117F8138-D0FB-45E2-A4D3-A3076C2074FC}" destId="{7F547B0D-B3FE-4500-89D1-368A5111E8C0}" srcOrd="0" destOrd="0" presId="urn:microsoft.com/office/officeart/2005/8/layout/cycle2"/>
    <dgm:cxn modelId="{0250941F-EC58-49D6-B8CA-171CCCD67AD0}" type="presOf" srcId="{7EFC95B5-B33C-4254-B5D6-75CF703F415B}" destId="{9F63C06D-659B-412C-9CF4-98BF89127171}" srcOrd="0" destOrd="0" presId="urn:microsoft.com/office/officeart/2005/8/layout/cycle2"/>
    <dgm:cxn modelId="{D7D1EA68-90CF-44DE-AC50-1E3DD5A27350}" srcId="{456C95D1-1684-4F9F-B2CE-3C0D442BA660}" destId="{C537040B-50F8-4435-9784-8D2D6CF08109}" srcOrd="3" destOrd="0" parTransId="{8C31728D-AEE2-422A-9A00-E3807E8F0D74}" sibTransId="{815A9071-8D0B-4987-889E-1750644FEF1D}"/>
    <dgm:cxn modelId="{1EC13AEA-1D45-41D4-B0CB-1C0D95D450C4}" type="presParOf" srcId="{36FC3607-F963-43B7-9E15-22AC505805F2}" destId="{7F547B0D-B3FE-4500-89D1-368A5111E8C0}" srcOrd="0" destOrd="0" presId="urn:microsoft.com/office/officeart/2005/8/layout/cycle2"/>
    <dgm:cxn modelId="{955375A0-2C05-4301-96C5-EF2E42D29688}" type="presParOf" srcId="{36FC3607-F963-43B7-9E15-22AC505805F2}" destId="{754BA104-136F-41BB-8AAB-35FC19B0B6D8}" srcOrd="1" destOrd="0" presId="urn:microsoft.com/office/officeart/2005/8/layout/cycle2"/>
    <dgm:cxn modelId="{5A42E332-6E2D-47DB-8485-B65909AFE368}" type="presParOf" srcId="{754BA104-136F-41BB-8AAB-35FC19B0B6D8}" destId="{25D8CED9-ABBF-48E0-9CAD-80019118238F}" srcOrd="0" destOrd="0" presId="urn:microsoft.com/office/officeart/2005/8/layout/cycle2"/>
    <dgm:cxn modelId="{5F54619D-D262-42CF-8AD2-C3B1CF431966}" type="presParOf" srcId="{36FC3607-F963-43B7-9E15-22AC505805F2}" destId="{9F63C06D-659B-412C-9CF4-98BF89127171}" srcOrd="2" destOrd="0" presId="urn:microsoft.com/office/officeart/2005/8/layout/cycle2"/>
    <dgm:cxn modelId="{62E16E8D-B82E-448A-A064-0B7A6692C864}" type="presParOf" srcId="{36FC3607-F963-43B7-9E15-22AC505805F2}" destId="{4EF8F43E-5FF0-4FD4-AB50-0BE7D6D12AB2}" srcOrd="3" destOrd="0" presId="urn:microsoft.com/office/officeart/2005/8/layout/cycle2"/>
    <dgm:cxn modelId="{65E747BB-466C-4614-9F0A-C33F02ED5C61}" type="presParOf" srcId="{4EF8F43E-5FF0-4FD4-AB50-0BE7D6D12AB2}" destId="{2B7EB0FB-3016-43BE-9C5D-A4E6CDB93C45}" srcOrd="0" destOrd="0" presId="urn:microsoft.com/office/officeart/2005/8/layout/cycle2"/>
    <dgm:cxn modelId="{8DB48D06-AEB0-4D74-B38C-BF7A225D724C}" type="presParOf" srcId="{36FC3607-F963-43B7-9E15-22AC505805F2}" destId="{BD0DEBA5-F46F-4268-BB66-2F8C9B53E863}" srcOrd="4" destOrd="0" presId="urn:microsoft.com/office/officeart/2005/8/layout/cycle2"/>
    <dgm:cxn modelId="{9312101A-55B7-47F0-9341-2959EF601BB6}" type="presParOf" srcId="{36FC3607-F963-43B7-9E15-22AC505805F2}" destId="{FBD4100C-A6B7-473C-A735-E5F8266CC39A}" srcOrd="5" destOrd="0" presId="urn:microsoft.com/office/officeart/2005/8/layout/cycle2"/>
    <dgm:cxn modelId="{DA257701-55B6-45FD-9A0E-BCCF55534FAC}" type="presParOf" srcId="{FBD4100C-A6B7-473C-A735-E5F8266CC39A}" destId="{587F3522-F343-4EF3-95B8-3105C8A5A8C5}" srcOrd="0" destOrd="0" presId="urn:microsoft.com/office/officeart/2005/8/layout/cycle2"/>
    <dgm:cxn modelId="{F07C7E22-FEB8-4D08-A53B-EB4EFCCA42C5}" type="presParOf" srcId="{36FC3607-F963-43B7-9E15-22AC505805F2}" destId="{8510CFB7-123C-4F60-9009-45BBC9729B7E}" srcOrd="6" destOrd="0" presId="urn:microsoft.com/office/officeart/2005/8/layout/cycle2"/>
    <dgm:cxn modelId="{4758DF5C-8566-4F87-956A-2657EC159159}" type="presParOf" srcId="{36FC3607-F963-43B7-9E15-22AC505805F2}" destId="{316EB460-8A5A-4A20-BB9F-59314778FC99}" srcOrd="7" destOrd="0" presId="urn:microsoft.com/office/officeart/2005/8/layout/cycle2"/>
    <dgm:cxn modelId="{A236CCEB-A058-47B3-86EB-AB9EE1DB1F1D}" type="presParOf" srcId="{316EB460-8A5A-4A20-BB9F-59314778FC99}" destId="{9C973DD9-93D3-41B0-BDDD-957D6FE368C3}" srcOrd="0" destOrd="0" presId="urn:microsoft.com/office/officeart/2005/8/layout/cycle2"/>
    <dgm:cxn modelId="{5EBB80F9-3F19-4038-84CD-49956FB25222}" type="presParOf" srcId="{36FC3607-F963-43B7-9E15-22AC505805F2}" destId="{45793E96-3699-480E-90E3-933AD5D86039}" srcOrd="8" destOrd="0" presId="urn:microsoft.com/office/officeart/2005/8/layout/cycle2"/>
    <dgm:cxn modelId="{76973DE4-2D8F-457C-BA3A-CCF17CAA2981}" type="presParOf" srcId="{36FC3607-F963-43B7-9E15-22AC505805F2}" destId="{678A9AA1-1029-48C6-B5E6-93A36DAF7F95}" srcOrd="9" destOrd="0" presId="urn:microsoft.com/office/officeart/2005/8/layout/cycle2"/>
    <dgm:cxn modelId="{1D16B723-1951-45A9-ACD5-6ED567BBFD9F}" type="presParOf" srcId="{678A9AA1-1029-48C6-B5E6-93A36DAF7F95}" destId="{7EE78C77-D532-438F-AA3F-D3E62C3EF986}"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tyle>
          <a:lnRef idx="1">
            <a:schemeClr val="accent2"/>
          </a:lnRef>
          <a:fillRef idx="2">
            <a:schemeClr val="accent2"/>
          </a:fillRef>
          <a:effectRef idx="1">
            <a:schemeClr val="accent2"/>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b="1" dirty="0" smtClean="0">
              <a:latin typeface="Times New Roman" panose="02020603050405020304" pitchFamily="18" charset="0"/>
              <a:cs typeface="Times New Roman" panose="02020603050405020304" pitchFamily="18" charset="0"/>
            </a:rPr>
            <a:t>3 355</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tyle>
          <a:lnRef idx="1">
            <a:schemeClr val="accent2"/>
          </a:lnRef>
          <a:fillRef idx="2">
            <a:schemeClr val="accent2"/>
          </a:fillRef>
          <a:effectRef idx="1">
            <a:schemeClr val="accent2"/>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b="1" dirty="0" smtClean="0">
              <a:latin typeface="Times New Roman" panose="02020603050405020304" pitchFamily="18" charset="0"/>
              <a:cs typeface="Times New Roman" panose="02020603050405020304" pitchFamily="18" charset="0"/>
            </a:rPr>
            <a:t>280 рубля</a:t>
          </a:r>
        </a:p>
        <a:p>
          <a:pPr algn="ctr"/>
          <a:r>
            <a:rPr lang="ru-RU" b="1" dirty="0" smtClean="0">
              <a:latin typeface="Times New Roman" panose="02020603050405020304" pitchFamily="18" charset="0"/>
              <a:cs typeface="Times New Roman" panose="02020603050405020304" pitchFamily="18" charset="0"/>
            </a:rPr>
            <a:t>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751">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t>
        <a:bodyPr/>
        <a:lstStyle/>
        <a:p>
          <a:endParaRPr lang="ru-RU"/>
        </a:p>
      </dgm:t>
    </dgm:pt>
    <dgm:pt modelId="{F2E4C76F-E36C-4091-8DAD-0C405D68E8FF}" type="pres">
      <dgm:prSet presAssocID="{35DD681C-F1E3-4289-8111-434D62006071}" presName="Name5" presStyleLbl="vennNode1" presStyleIdx="1" presStyleCnt="2" custLinFactNeighborX="60799" custLinFactNeighborY="-751">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15245EB8-2005-47DB-B77A-5C29E207263C}" type="presOf" srcId="{BA8011C4-1321-487E-B3F8-E4DCA511D498}" destId="{41632E52-6ACB-4CF5-996F-0458F0717869}" srcOrd="0" destOrd="0" presId="urn:microsoft.com/office/officeart/2005/8/layout/venn3"/>
    <dgm:cxn modelId="{001916DE-5E31-4354-B24A-0EAE39CDEFD5}" type="presOf" srcId="{2EF52E3E-41EC-41EE-9987-158CA98469F9}" destId="{E282E57E-0B03-49FA-A3FA-1287DA1636FE}" srcOrd="0" destOrd="0" presId="urn:microsoft.com/office/officeart/2005/8/layout/venn3"/>
    <dgm:cxn modelId="{45F6101E-82B9-439F-9DDF-FF6E4B1C4CDC}"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6402D5AA-12D3-4DAD-89E5-0FDB3D5407A5}" type="presParOf" srcId="{41632E52-6ACB-4CF5-996F-0458F0717869}" destId="{E282E57E-0B03-49FA-A3FA-1287DA1636FE}" srcOrd="0" destOrd="0" presId="urn:microsoft.com/office/officeart/2005/8/layout/venn3"/>
    <dgm:cxn modelId="{0DB37AD4-8B68-4AF1-A50D-0DDBF2764A31}" type="presParOf" srcId="{41632E52-6ACB-4CF5-996F-0458F0717869}" destId="{7F071AC9-5D2C-446A-BD1B-118FE801D45A}" srcOrd="1" destOrd="0" presId="urn:microsoft.com/office/officeart/2005/8/layout/venn3"/>
    <dgm:cxn modelId="{7D190B4F-A76C-4CC6-93E2-87EF15328F49}"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637795-E17F-4C20-A517-35D971C1261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167042D6-33D2-4DD6-A404-DE39152B637E}">
      <dgm:prSet phldrT="[Текст]" custT="1"/>
      <dgm:spPr>
        <a:noFill/>
        <a:ln w="3175">
          <a:solidFill>
            <a:srgbClr val="C00000"/>
          </a:solidFill>
        </a:ln>
        <a:effectLst>
          <a:outerShdw blurRad="76200" dist="12700" dir="2700000" sy="-23000" kx="-800400" algn="bl" rotWithShape="0">
            <a:prstClr val="black">
              <a:alpha val="20000"/>
            </a:prstClr>
          </a:outerShdw>
        </a:effectLst>
        <a:scene3d>
          <a:camera prst="orthographicFront"/>
          <a:lightRig rig="threePt" dir="t"/>
        </a:scene3d>
        <a:sp3d>
          <a:bevelT/>
        </a:sp3d>
      </dgm:spPr>
      <dgm:t>
        <a:bodyPr anchor="ctr"/>
        <a:lstStyle/>
        <a:p>
          <a:r>
            <a:rPr lang="ru-RU" sz="2000" b="1" i="1" dirty="0" smtClean="0">
              <a:solidFill>
                <a:schemeClr val="tx1"/>
              </a:solidFill>
              <a:latin typeface="Times New Roman" pitchFamily="18" charset="0"/>
              <a:cs typeface="Times New Roman" pitchFamily="18" charset="0"/>
            </a:rPr>
            <a:t>Дополнительное образование детей </a:t>
          </a:r>
          <a:r>
            <a:rPr lang="ru-RU" sz="2000" b="1" i="1" u="none" dirty="0" smtClean="0">
              <a:solidFill>
                <a:schemeClr val="tx1"/>
              </a:solidFill>
              <a:latin typeface="Times New Roman" pitchFamily="18" charset="0"/>
              <a:cs typeface="Times New Roman" pitchFamily="18" charset="0"/>
            </a:rPr>
            <a:t>59 250,0 тыс. рублей</a:t>
          </a:r>
          <a:endParaRPr lang="ru-RU" sz="2000" b="1" dirty="0"/>
        </a:p>
      </dgm:t>
    </dgm:pt>
    <dgm:pt modelId="{EAF1D394-2E8A-482C-90F9-3BF675BB7038}" type="parTrans" cxnId="{AFB50635-9D8B-43FA-9DEA-BC7CA4EFF1B7}">
      <dgm:prSet/>
      <dgm:spPr/>
      <dgm:t>
        <a:bodyPr/>
        <a:lstStyle/>
        <a:p>
          <a:endParaRPr lang="ru-RU"/>
        </a:p>
      </dgm:t>
    </dgm:pt>
    <dgm:pt modelId="{233F5E47-9AE4-4099-9A81-F42D361483E7}" type="sibTrans" cxnId="{AFB50635-9D8B-43FA-9DEA-BC7CA4EFF1B7}">
      <dgm:prSet/>
      <dgm:spPr/>
      <dgm:t>
        <a:bodyPr/>
        <a:lstStyle/>
        <a:p>
          <a:endParaRPr lang="ru-RU"/>
        </a:p>
      </dgm:t>
    </dgm:pt>
    <dgm:pt modelId="{865C5597-F903-4A85-95FB-06964DCA83D0}">
      <dgm:prSet phldrT="[Текст]" custT="1"/>
      <dgm:spPr>
        <a:noFill/>
        <a:ln w="3175">
          <a:solidFill>
            <a:srgbClr val="C00000"/>
          </a:solidFill>
        </a:ln>
        <a:effectLst>
          <a:outerShdw blurRad="76200" dist="12700" dir="2700000" sy="-23000" kx="-800400" algn="bl" rotWithShape="0">
            <a:prstClr val="black">
              <a:alpha val="20000"/>
            </a:prstClr>
          </a:outerShdw>
        </a:effectLst>
        <a:scene3d>
          <a:camera prst="orthographicFront"/>
          <a:lightRig rig="threePt" dir="t"/>
        </a:scene3d>
        <a:sp3d>
          <a:bevelT/>
        </a:sp3d>
      </dgm:spPr>
      <dgm:t>
        <a:bodyPr/>
        <a:lstStyle/>
        <a:p>
          <a:r>
            <a:rPr lang="ru-RU" sz="2000" b="1" i="1" u="none" dirty="0" smtClean="0">
              <a:solidFill>
                <a:schemeClr val="tx1"/>
              </a:solidFill>
              <a:latin typeface="Times New Roman" pitchFamily="18" charset="0"/>
              <a:cs typeface="Times New Roman" pitchFamily="18" charset="0"/>
            </a:rPr>
            <a:t>Молодежная политика 390,5 тыс. рублей</a:t>
          </a:r>
          <a:endParaRPr lang="ru-RU" sz="2000" b="1" dirty="0"/>
        </a:p>
      </dgm:t>
    </dgm:pt>
    <dgm:pt modelId="{161BF42E-9390-4FE5-B0B3-E1C7ECC01426}" type="parTrans" cxnId="{D9D15DE4-CF87-4DCF-9F63-08FB1563E975}">
      <dgm:prSet/>
      <dgm:spPr/>
      <dgm:t>
        <a:bodyPr/>
        <a:lstStyle/>
        <a:p>
          <a:endParaRPr lang="ru-RU"/>
        </a:p>
      </dgm:t>
    </dgm:pt>
    <dgm:pt modelId="{3D5ECC32-AC9C-4CA1-8E09-F70F2306B279}" type="sibTrans" cxnId="{D9D15DE4-CF87-4DCF-9F63-08FB1563E975}">
      <dgm:prSet/>
      <dgm:spPr/>
      <dgm:t>
        <a:bodyPr/>
        <a:lstStyle/>
        <a:p>
          <a:endParaRPr lang="ru-RU"/>
        </a:p>
      </dgm:t>
    </dgm:pt>
    <dgm:pt modelId="{45AB6AA2-F177-4275-ADEF-E7B7B84EAC4F}">
      <dgm:prSet/>
      <dgm:spPr>
        <a:noFill/>
        <a:ln w="3175">
          <a:solidFill>
            <a:srgbClr val="C00000"/>
          </a:solidFill>
        </a:ln>
        <a:effectLst>
          <a:outerShdw blurRad="76200" dist="12700" dir="2700000" sy="-23000" kx="-800400" algn="bl" rotWithShape="0">
            <a:prstClr val="black">
              <a:alpha val="20000"/>
            </a:prstClr>
          </a:outerShdw>
        </a:effectLst>
        <a:scene3d>
          <a:camera prst="orthographicFront"/>
          <a:lightRig rig="threePt" dir="t"/>
        </a:scene3d>
        <a:sp3d>
          <a:bevelT/>
        </a:sp3d>
      </dgm:spPr>
      <dgm:t>
        <a:bodyPr/>
        <a:lstStyle/>
        <a:p>
          <a:endParaRPr lang="ru-RU"/>
        </a:p>
      </dgm:t>
    </dgm:pt>
    <dgm:pt modelId="{8AF01BA1-D749-4599-BD41-CDC946F26F3C}" type="parTrans" cxnId="{C8C409CD-F5D3-4F6F-8848-A6ED1AF00F6E}">
      <dgm:prSet/>
      <dgm:spPr/>
      <dgm:t>
        <a:bodyPr/>
        <a:lstStyle/>
        <a:p>
          <a:endParaRPr lang="ru-RU"/>
        </a:p>
      </dgm:t>
    </dgm:pt>
    <dgm:pt modelId="{F3DA7AFC-51C7-49B6-97A3-49715ACF6DB6}" type="sibTrans" cxnId="{C8C409CD-F5D3-4F6F-8848-A6ED1AF00F6E}">
      <dgm:prSet/>
      <dgm:spPr/>
      <dgm:t>
        <a:bodyPr/>
        <a:lstStyle/>
        <a:p>
          <a:endParaRPr lang="ru-RU"/>
        </a:p>
      </dgm:t>
    </dgm:pt>
    <dgm:pt modelId="{2C206150-82E2-4056-AF80-B7CDBEC8FF43}">
      <dgm:prSet/>
      <dgm:spPr>
        <a:noFill/>
        <a:ln w="3175">
          <a:solidFill>
            <a:srgbClr val="C00000"/>
          </a:solidFill>
        </a:ln>
        <a:scene3d>
          <a:camera prst="orthographicFront"/>
          <a:lightRig rig="threePt" dir="t"/>
        </a:scene3d>
        <a:sp3d>
          <a:bevelT/>
        </a:sp3d>
      </dgm:spPr>
      <dgm:t>
        <a:bodyPr/>
        <a:lstStyle/>
        <a:p>
          <a:endParaRPr lang="ru-RU"/>
        </a:p>
      </dgm:t>
    </dgm:pt>
    <dgm:pt modelId="{53FD159C-C650-4C1A-8B1D-844D6C4F1BBA}" type="parTrans" cxnId="{DAF8C976-14F7-44C0-864E-8118DB2BFC24}">
      <dgm:prSet/>
      <dgm:spPr/>
      <dgm:t>
        <a:bodyPr/>
        <a:lstStyle/>
        <a:p>
          <a:endParaRPr lang="ru-RU"/>
        </a:p>
      </dgm:t>
    </dgm:pt>
    <dgm:pt modelId="{E66F032B-2993-4379-A6A7-D285DFF2DFBD}" type="sibTrans" cxnId="{DAF8C976-14F7-44C0-864E-8118DB2BFC24}">
      <dgm:prSet/>
      <dgm:spPr/>
      <dgm:t>
        <a:bodyPr/>
        <a:lstStyle/>
        <a:p>
          <a:endParaRPr lang="ru-RU"/>
        </a:p>
      </dgm:t>
    </dgm:pt>
    <dgm:pt modelId="{30B393B1-5915-43C5-8F94-D62BF2CD513F}">
      <dgm:prSet custT="1"/>
      <dgm:spPr>
        <a:noFill/>
        <a:ln w="3175">
          <a:solidFill>
            <a:srgbClr val="C00000"/>
          </a:solidFill>
        </a:ln>
        <a:effectLst>
          <a:outerShdw blurRad="76200" dist="12700" dir="2700000" sy="-23000" kx="-800400" algn="bl" rotWithShape="0">
            <a:prstClr val="black">
              <a:alpha val="20000"/>
            </a:prstClr>
          </a:outerShdw>
        </a:effectLst>
        <a:scene3d>
          <a:camera prst="orthographicFront"/>
          <a:lightRig rig="threePt" dir="t"/>
        </a:scene3d>
        <a:sp3d>
          <a:bevelT/>
        </a:sp3d>
      </dgm:spPr>
      <dgm:t>
        <a:bodyPr/>
        <a:lstStyle/>
        <a:p>
          <a:r>
            <a:rPr lang="ru-RU" sz="1800" b="1" i="1" dirty="0" smtClean="0">
              <a:solidFill>
                <a:schemeClr val="tx1"/>
              </a:solidFill>
              <a:latin typeface="Times New Roman" pitchFamily="18" charset="0"/>
              <a:cs typeface="Times New Roman" pitchFamily="18" charset="0"/>
            </a:rPr>
            <a:t>Другие вопросы в области образования 55 372,8 тыс. рублей</a:t>
          </a:r>
          <a:endParaRPr lang="ru-RU" sz="1800" b="1" dirty="0"/>
        </a:p>
      </dgm:t>
    </dgm:pt>
    <dgm:pt modelId="{8091E9D1-D31C-464F-9AE7-070A67BD4DDD}" type="parTrans" cxnId="{C6CE2A57-DDC6-4FCA-8438-CD632A2EEA86}">
      <dgm:prSet/>
      <dgm:spPr/>
      <dgm:t>
        <a:bodyPr/>
        <a:lstStyle/>
        <a:p>
          <a:endParaRPr lang="ru-RU"/>
        </a:p>
      </dgm:t>
    </dgm:pt>
    <dgm:pt modelId="{3EABF471-DFF7-4E01-9788-BF9055B63D70}" type="sibTrans" cxnId="{C6CE2A57-DDC6-4FCA-8438-CD632A2EEA86}">
      <dgm:prSet/>
      <dgm:spPr/>
      <dgm:t>
        <a:bodyPr/>
        <a:lstStyle/>
        <a:p>
          <a:endParaRPr lang="ru-RU"/>
        </a:p>
      </dgm:t>
    </dgm:pt>
    <dgm:pt modelId="{BF446E2A-3F65-4F42-AA4D-7B5D4EFA9427}" type="pres">
      <dgm:prSet presAssocID="{10637795-E17F-4C20-A517-35D971C12616}" presName="linear" presStyleCnt="0">
        <dgm:presLayoutVars>
          <dgm:dir/>
          <dgm:resizeHandles val="exact"/>
        </dgm:presLayoutVars>
      </dgm:prSet>
      <dgm:spPr/>
      <dgm:t>
        <a:bodyPr/>
        <a:lstStyle/>
        <a:p>
          <a:endParaRPr lang="ru-RU"/>
        </a:p>
      </dgm:t>
    </dgm:pt>
    <dgm:pt modelId="{D0393CD8-6696-4A54-AABF-EE990DCDF930}" type="pres">
      <dgm:prSet presAssocID="{2C206150-82E2-4056-AF80-B7CDBEC8FF43}" presName="comp" presStyleCnt="0"/>
      <dgm:spPr/>
    </dgm:pt>
    <dgm:pt modelId="{A5AB6B2F-F712-40ED-8BC2-DB3B22A16DEB}" type="pres">
      <dgm:prSet presAssocID="{2C206150-82E2-4056-AF80-B7CDBEC8FF43}" presName="box" presStyleLbl="node1" presStyleIdx="0" presStyleCnt="5" custScaleY="43271"/>
      <dgm:spPr/>
      <dgm:t>
        <a:bodyPr/>
        <a:lstStyle/>
        <a:p>
          <a:endParaRPr lang="ru-RU"/>
        </a:p>
      </dgm:t>
    </dgm:pt>
    <dgm:pt modelId="{CA6222CD-BA7F-4DC7-A2BF-0726E24F59C4}" type="pres">
      <dgm:prSet presAssocID="{2C206150-82E2-4056-AF80-B7CDBEC8FF43}" presName="img" presStyleLbl="fgImgPlace1" presStyleIdx="0" presStyleCnt="5" custScaleX="86470" custScaleY="41234" custLinFactNeighborX="-4355" custLinFactNeighborY="17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3000" b="-33000"/>
          </a:stretch>
        </a:blipFill>
        <a:ln>
          <a:solidFill>
            <a:srgbClr val="C00000"/>
          </a:solidFill>
        </a:ln>
      </dgm:spPr>
      <dgm:t>
        <a:bodyPr/>
        <a:lstStyle/>
        <a:p>
          <a:endParaRPr lang="ru-RU"/>
        </a:p>
      </dgm:t>
    </dgm:pt>
    <dgm:pt modelId="{51760F95-0AF8-481E-9E10-B4A7D54EBC88}" type="pres">
      <dgm:prSet presAssocID="{2C206150-82E2-4056-AF80-B7CDBEC8FF43}" presName="text" presStyleLbl="node1" presStyleIdx="0" presStyleCnt="5">
        <dgm:presLayoutVars>
          <dgm:bulletEnabled val="1"/>
        </dgm:presLayoutVars>
      </dgm:prSet>
      <dgm:spPr/>
      <dgm:t>
        <a:bodyPr/>
        <a:lstStyle/>
        <a:p>
          <a:endParaRPr lang="ru-RU"/>
        </a:p>
      </dgm:t>
    </dgm:pt>
    <dgm:pt modelId="{B65A6657-C349-424E-B8E8-4D2EEDD26F4E}" type="pres">
      <dgm:prSet presAssocID="{E66F032B-2993-4379-A6A7-D285DFF2DFBD}" presName="spacer" presStyleCnt="0"/>
      <dgm:spPr/>
    </dgm:pt>
    <dgm:pt modelId="{0400E963-89CB-4550-BD35-8884EFD56115}" type="pres">
      <dgm:prSet presAssocID="{45AB6AA2-F177-4275-ADEF-E7B7B84EAC4F}" presName="comp" presStyleCnt="0"/>
      <dgm:spPr/>
    </dgm:pt>
    <dgm:pt modelId="{75E53A54-91A9-4EF6-9248-F0AB32030499}" type="pres">
      <dgm:prSet presAssocID="{45AB6AA2-F177-4275-ADEF-E7B7B84EAC4F}" presName="box" presStyleLbl="node1" presStyleIdx="1" presStyleCnt="5" custScaleY="43271"/>
      <dgm:spPr/>
      <dgm:t>
        <a:bodyPr/>
        <a:lstStyle/>
        <a:p>
          <a:endParaRPr lang="ru-RU"/>
        </a:p>
      </dgm:t>
    </dgm:pt>
    <dgm:pt modelId="{012514B8-FB77-4F5E-8CCC-C5614811F99F}" type="pres">
      <dgm:prSet presAssocID="{45AB6AA2-F177-4275-ADEF-E7B7B84EAC4F}" presName="img" presStyleLbl="fgImgPlace1" presStyleIdx="1" presStyleCnt="5" custScaleX="86950" custScaleY="4123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3000" b="-33000"/>
          </a:stretch>
        </a:blipFill>
      </dgm:spPr>
    </dgm:pt>
    <dgm:pt modelId="{60F17FAA-C1D1-41CF-BD71-E0F8DB2E7551}" type="pres">
      <dgm:prSet presAssocID="{45AB6AA2-F177-4275-ADEF-E7B7B84EAC4F}" presName="text" presStyleLbl="node1" presStyleIdx="1" presStyleCnt="5">
        <dgm:presLayoutVars>
          <dgm:bulletEnabled val="1"/>
        </dgm:presLayoutVars>
      </dgm:prSet>
      <dgm:spPr/>
      <dgm:t>
        <a:bodyPr/>
        <a:lstStyle/>
        <a:p>
          <a:endParaRPr lang="ru-RU"/>
        </a:p>
      </dgm:t>
    </dgm:pt>
    <dgm:pt modelId="{591192FC-9978-4A53-B507-56A2C253258F}" type="pres">
      <dgm:prSet presAssocID="{F3DA7AFC-51C7-49B6-97A3-49715ACF6DB6}" presName="spacer" presStyleCnt="0"/>
      <dgm:spPr/>
    </dgm:pt>
    <dgm:pt modelId="{75DC943B-E2A6-4C71-BB53-3CC79D5DE243}" type="pres">
      <dgm:prSet presAssocID="{167042D6-33D2-4DD6-A404-DE39152B637E}" presName="comp" presStyleCnt="0"/>
      <dgm:spPr/>
    </dgm:pt>
    <dgm:pt modelId="{19298CF3-662F-4A55-8C12-478871F055B2}" type="pres">
      <dgm:prSet presAssocID="{167042D6-33D2-4DD6-A404-DE39152B637E}" presName="box" presStyleLbl="node1" presStyleIdx="2" presStyleCnt="5" custScaleY="43271"/>
      <dgm:spPr/>
      <dgm:t>
        <a:bodyPr/>
        <a:lstStyle/>
        <a:p>
          <a:endParaRPr lang="ru-RU"/>
        </a:p>
      </dgm:t>
    </dgm:pt>
    <dgm:pt modelId="{D159CF66-2674-4A92-B212-6C76F364CC5B}" type="pres">
      <dgm:prSet presAssocID="{167042D6-33D2-4DD6-A404-DE39152B637E}" presName="img" presStyleLbl="fgImgPlace1" presStyleIdx="2" presStyleCnt="5" custScaleX="86950" custScaleY="4123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dgm:spPr>
    </dgm:pt>
    <dgm:pt modelId="{7F761339-876E-4FFB-AF0B-E1678DEE5572}" type="pres">
      <dgm:prSet presAssocID="{167042D6-33D2-4DD6-A404-DE39152B637E}" presName="text" presStyleLbl="node1" presStyleIdx="2" presStyleCnt="5">
        <dgm:presLayoutVars>
          <dgm:bulletEnabled val="1"/>
        </dgm:presLayoutVars>
      </dgm:prSet>
      <dgm:spPr/>
      <dgm:t>
        <a:bodyPr/>
        <a:lstStyle/>
        <a:p>
          <a:endParaRPr lang="ru-RU"/>
        </a:p>
      </dgm:t>
    </dgm:pt>
    <dgm:pt modelId="{6739BBC8-5ACB-4FB5-96BE-498E9A774BF6}" type="pres">
      <dgm:prSet presAssocID="{233F5E47-9AE4-4099-9A81-F42D361483E7}" presName="spacer" presStyleCnt="0"/>
      <dgm:spPr/>
    </dgm:pt>
    <dgm:pt modelId="{0F2F320B-7359-41A7-BF33-30D9B96F50A9}" type="pres">
      <dgm:prSet presAssocID="{865C5597-F903-4A85-95FB-06964DCA83D0}" presName="comp" presStyleCnt="0"/>
      <dgm:spPr/>
    </dgm:pt>
    <dgm:pt modelId="{40886A18-6BD7-4377-BB83-5BE506A9D610}" type="pres">
      <dgm:prSet presAssocID="{865C5597-F903-4A85-95FB-06964DCA83D0}" presName="box" presStyleLbl="node1" presStyleIdx="3" presStyleCnt="5" custScaleY="43271"/>
      <dgm:spPr/>
      <dgm:t>
        <a:bodyPr/>
        <a:lstStyle/>
        <a:p>
          <a:endParaRPr lang="ru-RU"/>
        </a:p>
      </dgm:t>
    </dgm:pt>
    <dgm:pt modelId="{BBF7E50B-4772-417A-9994-F61ADF5BE6C2}" type="pres">
      <dgm:prSet presAssocID="{865C5597-F903-4A85-95FB-06964DCA83D0}" presName="img" presStyleLbl="fgImgPlace1" presStyleIdx="3" presStyleCnt="5" custScaleX="86950" custScaleY="4123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3000" b="-33000"/>
          </a:stretch>
        </a:blipFill>
      </dgm:spPr>
    </dgm:pt>
    <dgm:pt modelId="{5408AE99-12CC-4AB4-B857-F9C355BB6248}" type="pres">
      <dgm:prSet presAssocID="{865C5597-F903-4A85-95FB-06964DCA83D0}" presName="text" presStyleLbl="node1" presStyleIdx="3" presStyleCnt="5">
        <dgm:presLayoutVars>
          <dgm:bulletEnabled val="1"/>
        </dgm:presLayoutVars>
      </dgm:prSet>
      <dgm:spPr/>
      <dgm:t>
        <a:bodyPr/>
        <a:lstStyle/>
        <a:p>
          <a:endParaRPr lang="ru-RU"/>
        </a:p>
      </dgm:t>
    </dgm:pt>
    <dgm:pt modelId="{5A3B5A48-7B88-465E-B8EA-A528496608B0}" type="pres">
      <dgm:prSet presAssocID="{3D5ECC32-AC9C-4CA1-8E09-F70F2306B279}" presName="spacer" presStyleCnt="0"/>
      <dgm:spPr/>
    </dgm:pt>
    <dgm:pt modelId="{7AE26A47-5BDF-406D-8B58-5FEEA0C65AE9}" type="pres">
      <dgm:prSet presAssocID="{30B393B1-5915-43C5-8F94-D62BF2CD513F}" presName="comp" presStyleCnt="0"/>
      <dgm:spPr/>
    </dgm:pt>
    <dgm:pt modelId="{F76DCB12-A238-4B7A-A43F-CC5FAEE6A7D9}" type="pres">
      <dgm:prSet presAssocID="{30B393B1-5915-43C5-8F94-D62BF2CD513F}" presName="box" presStyleLbl="node1" presStyleIdx="4" presStyleCnt="5" custScaleY="43271"/>
      <dgm:spPr/>
      <dgm:t>
        <a:bodyPr/>
        <a:lstStyle/>
        <a:p>
          <a:endParaRPr lang="ru-RU"/>
        </a:p>
      </dgm:t>
    </dgm:pt>
    <dgm:pt modelId="{9F8A15DA-0307-4D7C-9536-091F8815290E}" type="pres">
      <dgm:prSet presAssocID="{30B393B1-5915-43C5-8F94-D62BF2CD513F}" presName="img" presStyleLbl="fgImgPlace1" presStyleIdx="4" presStyleCnt="5" custScaleX="86950" custScaleY="4123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33000" b="-33000"/>
          </a:stretch>
        </a:blipFill>
      </dgm:spPr>
    </dgm:pt>
    <dgm:pt modelId="{087EF9B8-401D-4163-A89E-4FCA4EB9C17A}" type="pres">
      <dgm:prSet presAssocID="{30B393B1-5915-43C5-8F94-D62BF2CD513F}" presName="text" presStyleLbl="node1" presStyleIdx="4" presStyleCnt="5">
        <dgm:presLayoutVars>
          <dgm:bulletEnabled val="1"/>
        </dgm:presLayoutVars>
      </dgm:prSet>
      <dgm:spPr/>
      <dgm:t>
        <a:bodyPr/>
        <a:lstStyle/>
        <a:p>
          <a:endParaRPr lang="ru-RU"/>
        </a:p>
      </dgm:t>
    </dgm:pt>
  </dgm:ptLst>
  <dgm:cxnLst>
    <dgm:cxn modelId="{36F9455B-604F-4A7C-B940-6D9CFF6393AD}" type="presOf" srcId="{45AB6AA2-F177-4275-ADEF-E7B7B84EAC4F}" destId="{60F17FAA-C1D1-41CF-BD71-E0F8DB2E7551}" srcOrd="1" destOrd="0" presId="urn:microsoft.com/office/officeart/2005/8/layout/vList4"/>
    <dgm:cxn modelId="{B6778EBF-2C3C-4797-A6F9-973223DE68C9}" type="presOf" srcId="{45AB6AA2-F177-4275-ADEF-E7B7B84EAC4F}" destId="{75E53A54-91A9-4EF6-9248-F0AB32030499}" srcOrd="0" destOrd="0" presId="urn:microsoft.com/office/officeart/2005/8/layout/vList4"/>
    <dgm:cxn modelId="{D9D15DE4-CF87-4DCF-9F63-08FB1563E975}" srcId="{10637795-E17F-4C20-A517-35D971C12616}" destId="{865C5597-F903-4A85-95FB-06964DCA83D0}" srcOrd="3" destOrd="0" parTransId="{161BF42E-9390-4FE5-B0B3-E1C7ECC01426}" sibTransId="{3D5ECC32-AC9C-4CA1-8E09-F70F2306B279}"/>
    <dgm:cxn modelId="{97FF11BB-A453-4B32-8094-F96CACB61A05}" type="presOf" srcId="{30B393B1-5915-43C5-8F94-D62BF2CD513F}" destId="{087EF9B8-401D-4163-A89E-4FCA4EB9C17A}" srcOrd="1" destOrd="0" presId="urn:microsoft.com/office/officeart/2005/8/layout/vList4"/>
    <dgm:cxn modelId="{AFB50635-9D8B-43FA-9DEA-BC7CA4EFF1B7}" srcId="{10637795-E17F-4C20-A517-35D971C12616}" destId="{167042D6-33D2-4DD6-A404-DE39152B637E}" srcOrd="2" destOrd="0" parTransId="{EAF1D394-2E8A-482C-90F9-3BF675BB7038}" sibTransId="{233F5E47-9AE4-4099-9A81-F42D361483E7}"/>
    <dgm:cxn modelId="{B64560B2-5FE3-4A3F-AC3B-1B1F67750D10}" type="presOf" srcId="{2C206150-82E2-4056-AF80-B7CDBEC8FF43}" destId="{A5AB6B2F-F712-40ED-8BC2-DB3B22A16DEB}" srcOrd="0" destOrd="0" presId="urn:microsoft.com/office/officeart/2005/8/layout/vList4"/>
    <dgm:cxn modelId="{929A6BB0-60C2-4EF4-B6A5-42FA90BD08DE}" type="presOf" srcId="{2C206150-82E2-4056-AF80-B7CDBEC8FF43}" destId="{51760F95-0AF8-481E-9E10-B4A7D54EBC88}" srcOrd="1" destOrd="0" presId="urn:microsoft.com/office/officeart/2005/8/layout/vList4"/>
    <dgm:cxn modelId="{C8C409CD-F5D3-4F6F-8848-A6ED1AF00F6E}" srcId="{10637795-E17F-4C20-A517-35D971C12616}" destId="{45AB6AA2-F177-4275-ADEF-E7B7B84EAC4F}" srcOrd="1" destOrd="0" parTransId="{8AF01BA1-D749-4599-BD41-CDC946F26F3C}" sibTransId="{F3DA7AFC-51C7-49B6-97A3-49715ACF6DB6}"/>
    <dgm:cxn modelId="{C6CE2A57-DDC6-4FCA-8438-CD632A2EEA86}" srcId="{10637795-E17F-4C20-A517-35D971C12616}" destId="{30B393B1-5915-43C5-8F94-D62BF2CD513F}" srcOrd="4" destOrd="0" parTransId="{8091E9D1-D31C-464F-9AE7-070A67BD4DDD}" sibTransId="{3EABF471-DFF7-4E01-9788-BF9055B63D70}"/>
    <dgm:cxn modelId="{6AA2D830-E987-4638-99A6-3049F1D71C4D}" type="presOf" srcId="{865C5597-F903-4A85-95FB-06964DCA83D0}" destId="{5408AE99-12CC-4AB4-B857-F9C355BB6248}" srcOrd="1" destOrd="0" presId="urn:microsoft.com/office/officeart/2005/8/layout/vList4"/>
    <dgm:cxn modelId="{847084A1-C328-46F0-A79C-B06E8F15D38E}" type="presOf" srcId="{865C5597-F903-4A85-95FB-06964DCA83D0}" destId="{40886A18-6BD7-4377-BB83-5BE506A9D610}" srcOrd="0" destOrd="0" presId="urn:microsoft.com/office/officeart/2005/8/layout/vList4"/>
    <dgm:cxn modelId="{A01CC146-8337-4A3C-A0DB-EB918A640C60}" type="presOf" srcId="{167042D6-33D2-4DD6-A404-DE39152B637E}" destId="{19298CF3-662F-4A55-8C12-478871F055B2}" srcOrd="0" destOrd="0" presId="urn:microsoft.com/office/officeart/2005/8/layout/vList4"/>
    <dgm:cxn modelId="{2283CADB-62B0-4E99-AB03-B63DAFB1017E}" type="presOf" srcId="{167042D6-33D2-4DD6-A404-DE39152B637E}" destId="{7F761339-876E-4FFB-AF0B-E1678DEE5572}" srcOrd="1" destOrd="0" presId="urn:microsoft.com/office/officeart/2005/8/layout/vList4"/>
    <dgm:cxn modelId="{39BB77EA-1DDA-4DC1-9D05-5D28DB776941}" type="presOf" srcId="{10637795-E17F-4C20-A517-35D971C12616}" destId="{BF446E2A-3F65-4F42-AA4D-7B5D4EFA9427}" srcOrd="0" destOrd="0" presId="urn:microsoft.com/office/officeart/2005/8/layout/vList4"/>
    <dgm:cxn modelId="{1AF12376-85C1-4DCD-AC6D-1267BF72DDA6}" type="presOf" srcId="{30B393B1-5915-43C5-8F94-D62BF2CD513F}" destId="{F76DCB12-A238-4B7A-A43F-CC5FAEE6A7D9}" srcOrd="0" destOrd="0" presId="urn:microsoft.com/office/officeart/2005/8/layout/vList4"/>
    <dgm:cxn modelId="{DAF8C976-14F7-44C0-864E-8118DB2BFC24}" srcId="{10637795-E17F-4C20-A517-35D971C12616}" destId="{2C206150-82E2-4056-AF80-B7CDBEC8FF43}" srcOrd="0" destOrd="0" parTransId="{53FD159C-C650-4C1A-8B1D-844D6C4F1BBA}" sibTransId="{E66F032B-2993-4379-A6A7-D285DFF2DFBD}"/>
    <dgm:cxn modelId="{D8973C9D-5E6F-46D6-8766-3F7FABE09FDD}" type="presParOf" srcId="{BF446E2A-3F65-4F42-AA4D-7B5D4EFA9427}" destId="{D0393CD8-6696-4A54-AABF-EE990DCDF930}" srcOrd="0" destOrd="0" presId="urn:microsoft.com/office/officeart/2005/8/layout/vList4"/>
    <dgm:cxn modelId="{862BAAE6-93A2-421E-A855-23CD7046B8DE}" type="presParOf" srcId="{D0393CD8-6696-4A54-AABF-EE990DCDF930}" destId="{A5AB6B2F-F712-40ED-8BC2-DB3B22A16DEB}" srcOrd="0" destOrd="0" presId="urn:microsoft.com/office/officeart/2005/8/layout/vList4"/>
    <dgm:cxn modelId="{B98E2FB4-9F31-4B77-9D0B-AA8C9A0611C6}" type="presParOf" srcId="{D0393CD8-6696-4A54-AABF-EE990DCDF930}" destId="{CA6222CD-BA7F-4DC7-A2BF-0726E24F59C4}" srcOrd="1" destOrd="0" presId="urn:microsoft.com/office/officeart/2005/8/layout/vList4"/>
    <dgm:cxn modelId="{DF58D396-7A09-4674-8FE6-1ACD4D8A64CC}" type="presParOf" srcId="{D0393CD8-6696-4A54-AABF-EE990DCDF930}" destId="{51760F95-0AF8-481E-9E10-B4A7D54EBC88}" srcOrd="2" destOrd="0" presId="urn:microsoft.com/office/officeart/2005/8/layout/vList4"/>
    <dgm:cxn modelId="{0D1663D6-3B0A-4C87-94F0-35B921AF3564}" type="presParOf" srcId="{BF446E2A-3F65-4F42-AA4D-7B5D4EFA9427}" destId="{B65A6657-C349-424E-B8E8-4D2EEDD26F4E}" srcOrd="1" destOrd="0" presId="urn:microsoft.com/office/officeart/2005/8/layout/vList4"/>
    <dgm:cxn modelId="{596B8C51-BCD1-4A9A-8B06-215C2790D23A}" type="presParOf" srcId="{BF446E2A-3F65-4F42-AA4D-7B5D4EFA9427}" destId="{0400E963-89CB-4550-BD35-8884EFD56115}" srcOrd="2" destOrd="0" presId="urn:microsoft.com/office/officeart/2005/8/layout/vList4"/>
    <dgm:cxn modelId="{DAC660B9-4675-4821-8131-C90F6B95FA3A}" type="presParOf" srcId="{0400E963-89CB-4550-BD35-8884EFD56115}" destId="{75E53A54-91A9-4EF6-9248-F0AB32030499}" srcOrd="0" destOrd="0" presId="urn:microsoft.com/office/officeart/2005/8/layout/vList4"/>
    <dgm:cxn modelId="{32E433FE-0F0B-474F-88CE-80DFA9283255}" type="presParOf" srcId="{0400E963-89CB-4550-BD35-8884EFD56115}" destId="{012514B8-FB77-4F5E-8CCC-C5614811F99F}" srcOrd="1" destOrd="0" presId="urn:microsoft.com/office/officeart/2005/8/layout/vList4"/>
    <dgm:cxn modelId="{0CC485E1-AFA8-459E-A434-F569FE4E7D24}" type="presParOf" srcId="{0400E963-89CB-4550-BD35-8884EFD56115}" destId="{60F17FAA-C1D1-41CF-BD71-E0F8DB2E7551}" srcOrd="2" destOrd="0" presId="urn:microsoft.com/office/officeart/2005/8/layout/vList4"/>
    <dgm:cxn modelId="{1DB9C6C5-350A-46FE-B382-1BFAB53E697C}" type="presParOf" srcId="{BF446E2A-3F65-4F42-AA4D-7B5D4EFA9427}" destId="{591192FC-9978-4A53-B507-56A2C253258F}" srcOrd="3" destOrd="0" presId="urn:microsoft.com/office/officeart/2005/8/layout/vList4"/>
    <dgm:cxn modelId="{74B42FC1-DC1F-49EF-9236-5E5FC476EB1A}" type="presParOf" srcId="{BF446E2A-3F65-4F42-AA4D-7B5D4EFA9427}" destId="{75DC943B-E2A6-4C71-BB53-3CC79D5DE243}" srcOrd="4" destOrd="0" presId="urn:microsoft.com/office/officeart/2005/8/layout/vList4"/>
    <dgm:cxn modelId="{9DE82AA0-E24C-42B2-A3E8-8FCFFCAE669A}" type="presParOf" srcId="{75DC943B-E2A6-4C71-BB53-3CC79D5DE243}" destId="{19298CF3-662F-4A55-8C12-478871F055B2}" srcOrd="0" destOrd="0" presId="urn:microsoft.com/office/officeart/2005/8/layout/vList4"/>
    <dgm:cxn modelId="{C2A7A6E4-4C89-4212-9678-C2E18F8C8704}" type="presParOf" srcId="{75DC943B-E2A6-4C71-BB53-3CC79D5DE243}" destId="{D159CF66-2674-4A92-B212-6C76F364CC5B}" srcOrd="1" destOrd="0" presId="urn:microsoft.com/office/officeart/2005/8/layout/vList4"/>
    <dgm:cxn modelId="{64BCC8E6-F50D-4210-A4DF-BFFDAFD87B7E}" type="presParOf" srcId="{75DC943B-E2A6-4C71-BB53-3CC79D5DE243}" destId="{7F761339-876E-4FFB-AF0B-E1678DEE5572}" srcOrd="2" destOrd="0" presId="urn:microsoft.com/office/officeart/2005/8/layout/vList4"/>
    <dgm:cxn modelId="{80BA2BFA-39A5-4823-826D-28FEC8E56D70}" type="presParOf" srcId="{BF446E2A-3F65-4F42-AA4D-7B5D4EFA9427}" destId="{6739BBC8-5ACB-4FB5-96BE-498E9A774BF6}" srcOrd="5" destOrd="0" presId="urn:microsoft.com/office/officeart/2005/8/layout/vList4"/>
    <dgm:cxn modelId="{BFF967F6-5F07-4F9F-9439-4F4A3FEC4414}" type="presParOf" srcId="{BF446E2A-3F65-4F42-AA4D-7B5D4EFA9427}" destId="{0F2F320B-7359-41A7-BF33-30D9B96F50A9}" srcOrd="6" destOrd="0" presId="urn:microsoft.com/office/officeart/2005/8/layout/vList4"/>
    <dgm:cxn modelId="{FF64D07D-0C8F-4BA0-BCC5-3385824B010A}" type="presParOf" srcId="{0F2F320B-7359-41A7-BF33-30D9B96F50A9}" destId="{40886A18-6BD7-4377-BB83-5BE506A9D610}" srcOrd="0" destOrd="0" presId="urn:microsoft.com/office/officeart/2005/8/layout/vList4"/>
    <dgm:cxn modelId="{EB251FFB-67AD-475D-B2EA-1BA59A7506DC}" type="presParOf" srcId="{0F2F320B-7359-41A7-BF33-30D9B96F50A9}" destId="{BBF7E50B-4772-417A-9994-F61ADF5BE6C2}" srcOrd="1" destOrd="0" presId="urn:microsoft.com/office/officeart/2005/8/layout/vList4"/>
    <dgm:cxn modelId="{978E22E8-4D4A-4684-ABA6-6F0DC27F6255}" type="presParOf" srcId="{0F2F320B-7359-41A7-BF33-30D9B96F50A9}" destId="{5408AE99-12CC-4AB4-B857-F9C355BB6248}" srcOrd="2" destOrd="0" presId="urn:microsoft.com/office/officeart/2005/8/layout/vList4"/>
    <dgm:cxn modelId="{0AD12C4D-40C1-4B0C-8DB8-E605372ACE56}" type="presParOf" srcId="{BF446E2A-3F65-4F42-AA4D-7B5D4EFA9427}" destId="{5A3B5A48-7B88-465E-B8EA-A528496608B0}" srcOrd="7" destOrd="0" presId="urn:microsoft.com/office/officeart/2005/8/layout/vList4"/>
    <dgm:cxn modelId="{447A8968-BF1C-40F6-B378-A27947859E5C}" type="presParOf" srcId="{BF446E2A-3F65-4F42-AA4D-7B5D4EFA9427}" destId="{7AE26A47-5BDF-406D-8B58-5FEEA0C65AE9}" srcOrd="8" destOrd="0" presId="urn:microsoft.com/office/officeart/2005/8/layout/vList4"/>
    <dgm:cxn modelId="{63B14A96-AAAF-4858-A4F9-EECF01AA3D6A}" type="presParOf" srcId="{7AE26A47-5BDF-406D-8B58-5FEEA0C65AE9}" destId="{F76DCB12-A238-4B7A-A43F-CC5FAEE6A7D9}" srcOrd="0" destOrd="0" presId="urn:microsoft.com/office/officeart/2005/8/layout/vList4"/>
    <dgm:cxn modelId="{97C033E0-B371-4727-BBCA-187A8162D8B9}" type="presParOf" srcId="{7AE26A47-5BDF-406D-8B58-5FEEA0C65AE9}" destId="{9F8A15DA-0307-4D7C-9536-091F8815290E}" srcOrd="1" destOrd="0" presId="urn:microsoft.com/office/officeart/2005/8/layout/vList4"/>
    <dgm:cxn modelId="{8A9DE36A-D573-47C5-9945-E24BDEA6B4C8}" type="presParOf" srcId="{7AE26A47-5BDF-406D-8B58-5FEEA0C65AE9}" destId="{087EF9B8-401D-4163-A89E-4FCA4EB9C17A}" srcOrd="2" destOrd="0" presId="urn:microsoft.com/office/officeart/2005/8/layout/vList4"/>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ru-RU"/>
        </a:p>
      </dgm:t>
    </dgm:pt>
    <dgm:pt modelId="{A42DB187-3135-4C98-9D1D-37EECE5C3DAA}">
      <dgm:prSet phldrT="[Текст]" custT="1">
        <dgm:style>
          <a:lnRef idx="1">
            <a:schemeClr val="accent1"/>
          </a:lnRef>
          <a:fillRef idx="2">
            <a:schemeClr val="accent1"/>
          </a:fillRef>
          <a:effectRef idx="1">
            <a:schemeClr val="accent1"/>
          </a:effectRef>
          <a:fontRef idx="minor">
            <a:schemeClr val="dk1"/>
          </a:fontRef>
        </dgm:style>
      </dgm:prSet>
      <dgm:spPr>
        <a:solidFill>
          <a:schemeClr val="accent2">
            <a:lumMod val="20000"/>
            <a:lumOff val="80000"/>
          </a:schemeClr>
        </a:solidFill>
        <a:ln>
          <a:solidFill>
            <a:schemeClr val="tx1"/>
          </a:solidFill>
        </a:ln>
      </dgm:spPr>
      <dgm:t>
        <a:bodyPr/>
        <a:lstStyle/>
        <a:p>
          <a:r>
            <a:rPr lang="ru-RU" sz="1600" b="0" i="0" dirty="0" smtClean="0">
              <a:latin typeface="Times New Roman" pitchFamily="18" charset="0"/>
              <a:cs typeface="Times New Roman" pitchFamily="18" charset="0"/>
            </a:rPr>
            <a:t>Организация  библиотечного обслуживания  населения и обеспечение доступа к музейным фондам 28 624,9 тыс. рублей</a:t>
          </a:r>
          <a:endParaRPr lang="ru-RU" sz="1600" b="0" i="0" dirty="0">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a:ln>
          <a:solidFill>
            <a:schemeClr val="tx1"/>
          </a:solidFill>
        </a:ln>
      </dgm:spPr>
      <dgm:t>
        <a:bodyPr/>
        <a:lstStyle/>
        <a:p>
          <a:endParaRPr lang="ru-RU"/>
        </a:p>
      </dgm:t>
    </dgm:pt>
    <dgm:pt modelId="{57D1A95B-FCA3-4CCF-BC28-0705EF0DA074}">
      <dgm:prSet phldrT="[Текст]" custT="1">
        <dgm:style>
          <a:lnRef idx="1">
            <a:schemeClr val="accent1"/>
          </a:lnRef>
          <a:fillRef idx="2">
            <a:schemeClr val="accent1"/>
          </a:fillRef>
          <a:effectRef idx="1">
            <a:schemeClr val="accent1"/>
          </a:effectRef>
          <a:fontRef idx="minor">
            <a:schemeClr val="dk1"/>
          </a:fontRef>
        </dgm:style>
      </dgm:prSet>
      <dgm:spPr>
        <a:solidFill>
          <a:schemeClr val="accent2">
            <a:lumMod val="20000"/>
            <a:lumOff val="80000"/>
          </a:schemeClr>
        </a:solidFill>
        <a:ln>
          <a:solidFill>
            <a:schemeClr val="tx1"/>
          </a:solidFill>
        </a:ln>
      </dgm:spPr>
      <dgm:t>
        <a:bodyPr/>
        <a:lstStyle/>
        <a:p>
          <a:r>
            <a:rPr lang="ru-RU" sz="1600" i="0" dirty="0" smtClean="0">
              <a:latin typeface="Times New Roman" pitchFamily="18" charset="0"/>
              <a:cs typeface="Times New Roman" pitchFamily="18" charset="0"/>
            </a:rPr>
            <a:t>Безопасность учреждений культуры 100,0 тыс. рублей</a:t>
          </a:r>
          <a:endParaRPr lang="ru-RU" sz="1600" i="0" dirty="0">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tyle>
          <a:lnRef idx="1">
            <a:schemeClr val="accent1"/>
          </a:lnRef>
          <a:fillRef idx="2">
            <a:schemeClr val="accent1"/>
          </a:fillRef>
          <a:effectRef idx="1">
            <a:schemeClr val="accent1"/>
          </a:effectRef>
          <a:fontRef idx="minor">
            <a:schemeClr val="dk1"/>
          </a:fontRef>
        </dgm:style>
      </dgm:prSet>
      <dgm:spPr>
        <a:solidFill>
          <a:schemeClr val="accent2">
            <a:lumMod val="20000"/>
            <a:lumOff val="80000"/>
          </a:schemeClr>
        </a:solidFill>
        <a:ln>
          <a:solidFill>
            <a:schemeClr val="tx1"/>
          </a:solidFill>
        </a:ln>
      </dgm:spPr>
      <dgm:t>
        <a:bodyPr/>
        <a:lstStyle/>
        <a:p>
          <a:r>
            <a:rPr lang="ru-RU" sz="1600" i="0" smtClean="0">
              <a:latin typeface="Times New Roman" pitchFamily="18" charset="0"/>
              <a:cs typeface="Times New Roman" pitchFamily="18" charset="0"/>
            </a:rPr>
            <a:t>Организация досуга и предоставление услуг организаций культуры, сохранение и популяризация объектов культурного наследия 72 465,7 тыс. рублей</a:t>
          </a:r>
          <a:endParaRPr lang="ru-RU" sz="1600" i="0" dirty="0">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6986C4B9-B145-472D-B5FE-F8225511AC7D}">
      <dgm:prSet phldrT="[Текст]" custT="1">
        <dgm:style>
          <a:lnRef idx="1">
            <a:schemeClr val="accent1"/>
          </a:lnRef>
          <a:fillRef idx="2">
            <a:schemeClr val="accent1"/>
          </a:fillRef>
          <a:effectRef idx="1">
            <a:schemeClr val="accent1"/>
          </a:effectRef>
          <a:fontRef idx="minor">
            <a:schemeClr val="dk1"/>
          </a:fontRef>
        </dgm:style>
      </dgm:prSet>
      <dgm:spPr>
        <a:solidFill>
          <a:schemeClr val="accent2">
            <a:lumMod val="20000"/>
            <a:lumOff val="80000"/>
          </a:schemeClr>
        </a:solidFill>
        <a:ln>
          <a:solidFill>
            <a:schemeClr val="tx1"/>
          </a:solidFill>
        </a:ln>
      </dgm:spPr>
      <dgm:t>
        <a:bodyPr/>
        <a:lstStyle/>
        <a:p>
          <a:r>
            <a:rPr lang="ru-RU" sz="1600" i="0" dirty="0" smtClean="0">
              <a:latin typeface="Times New Roman" pitchFamily="18" charset="0"/>
              <a:cs typeface="Times New Roman" pitchFamily="18" charset="0"/>
            </a:rPr>
            <a:t>Развитие этнокультурного наследия района 3 168,3</a:t>
          </a:r>
          <a:r>
            <a:rPr lang="ru-RU" sz="1600" b="0" i="0" u="none" dirty="0" smtClean="0">
              <a:latin typeface="Times New Roman" pitchFamily="18" charset="0"/>
              <a:cs typeface="Times New Roman" pitchFamily="18" charset="0"/>
            </a:rPr>
            <a:t> </a:t>
          </a:r>
          <a:r>
            <a:rPr lang="ru-RU" sz="1600" i="0" dirty="0" smtClean="0">
              <a:latin typeface="Times New Roman" pitchFamily="18" charset="0"/>
              <a:cs typeface="Times New Roman" pitchFamily="18" charset="0"/>
            </a:rPr>
            <a:t>тыс. рублей</a:t>
          </a:r>
          <a:endParaRPr lang="ru-RU" sz="1600" i="0" dirty="0">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tyle>
          <a:lnRef idx="1">
            <a:schemeClr val="accent1"/>
          </a:lnRef>
          <a:fillRef idx="2">
            <a:schemeClr val="accent1"/>
          </a:fillRef>
          <a:effectRef idx="1">
            <a:schemeClr val="accent1"/>
          </a:effectRef>
          <a:fontRef idx="minor">
            <a:schemeClr val="dk1"/>
          </a:fontRef>
        </dgm:style>
      </dgm:prSet>
      <dgm:spPr>
        <a:solidFill>
          <a:schemeClr val="accent2">
            <a:lumMod val="20000"/>
            <a:lumOff val="80000"/>
          </a:schemeClr>
        </a:solidFill>
        <a:ln>
          <a:solidFill>
            <a:schemeClr val="tx1"/>
          </a:solidFill>
        </a:ln>
      </dgm:spPr>
      <dgm:t>
        <a:bodyPr/>
        <a:lstStyle/>
        <a:p>
          <a:r>
            <a:rPr lang="ru-RU" sz="1600" i="0" smtClean="0">
              <a:latin typeface="Times New Roman" pitchFamily="18" charset="0"/>
              <a:cs typeface="Times New Roman" pitchFamily="18" charset="0"/>
            </a:rPr>
            <a:t>  Проведение районных праздников и мероприятий 500,0 тыс. рублей</a:t>
          </a:r>
          <a:endParaRPr lang="ru-RU" sz="1600" i="0" dirty="0">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98369">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dgm:spPr>
        <a:solidFill>
          <a:schemeClr val="accent2">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ru-RU"/>
        </a:p>
      </dgm:t>
    </dgm:pt>
    <dgm:pt modelId="{ABF9D1C6-CDD4-4E4B-8A98-3FF90DFDD12A}" type="pres">
      <dgm:prSet presAssocID="{71A1EDB5-EF27-44FF-8848-BD77D572C3EC}" presName="text_2" presStyleLbl="node1" presStyleIdx="1" presStyleCnt="5" custScaleX="97825">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t>
        <a:bodyPr/>
        <a:lstStyle/>
        <a:p>
          <a:endParaRPr lang="ru-RU"/>
        </a:p>
      </dgm:t>
    </dgm:pt>
    <dgm:pt modelId="{9A094A17-BD9E-4F96-872F-1B0CA58639B0}" type="pres">
      <dgm:prSet presAssocID="{71A1EDB5-EF27-44FF-8848-BD77D572C3EC}" presName="accentRepeatNode" presStyleLbl="solidFgAcc1" presStyleIdx="1" presStyleCnt="5"/>
      <dgm:spPr>
        <a:solidFill>
          <a:schemeClr val="accent2">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ru-RU"/>
        </a:p>
      </dgm:t>
    </dgm:pt>
    <dgm:pt modelId="{4BCD9386-B42A-43E9-9E42-8860F332838C}" type="pres">
      <dgm:prSet presAssocID="{6986C4B9-B145-472D-B5FE-F8225511AC7D}" presName="text_3" presStyleLbl="node1" presStyleIdx="2" presStyleCnt="5" custScaleX="97901">
        <dgm:presLayoutVars>
          <dgm:bulletEnabled val="1"/>
        </dgm:presLayoutVars>
      </dgm:prSet>
      <dgm:spPr/>
      <dgm:t>
        <a:bodyPr/>
        <a:lstStyle/>
        <a:p>
          <a:endParaRPr lang="ru-RU"/>
        </a:p>
      </dgm:t>
    </dgm:pt>
    <dgm:pt modelId="{26AAD00A-B1DB-482E-8C94-79FE8E0B3C25}" type="pres">
      <dgm:prSet presAssocID="{6986C4B9-B145-472D-B5FE-F8225511AC7D}" presName="accent_3" presStyleCnt="0"/>
      <dgm:spPr/>
      <dgm:t>
        <a:bodyPr/>
        <a:lstStyle/>
        <a:p>
          <a:endParaRPr lang="ru-RU"/>
        </a:p>
      </dgm:t>
    </dgm:pt>
    <dgm:pt modelId="{7FF197B5-19DF-437E-8EA4-F5EF1D7448A3}" type="pres">
      <dgm:prSet presAssocID="{6986C4B9-B145-472D-B5FE-F8225511AC7D}" presName="accentRepeatNode" presStyleLbl="solidFgAcc1" presStyleIdx="2" presStyleCnt="5" custLinFactNeighborX="-11087" custLinFactNeighborY="5503"/>
      <dgm:spPr>
        <a:solidFill>
          <a:schemeClr val="accent2">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ru-RU"/>
        </a:p>
      </dgm:t>
    </dgm:pt>
    <dgm:pt modelId="{B0E398A9-C94D-456A-8C1D-57306AD579F3}" type="pres">
      <dgm:prSet presAssocID="{57D1A95B-FCA3-4CCF-BC28-0705EF0DA074}" presName="text_4" presStyleLbl="node1" presStyleIdx="3" presStyleCnt="5" custScaleX="97937">
        <dgm:presLayoutVars>
          <dgm:bulletEnabled val="1"/>
        </dgm:presLayoutVars>
      </dgm:prSet>
      <dgm:spPr/>
      <dgm:t>
        <a:bodyPr/>
        <a:lstStyle/>
        <a:p>
          <a:endParaRPr lang="ru-RU"/>
        </a:p>
      </dgm:t>
    </dgm:pt>
    <dgm:pt modelId="{4F32D860-7A1D-42AA-8FDB-E4C513E06EB3}" type="pres">
      <dgm:prSet presAssocID="{57D1A95B-FCA3-4CCF-BC28-0705EF0DA074}" presName="accent_4" presStyleCnt="0"/>
      <dgm:spPr/>
      <dgm:t>
        <a:bodyPr/>
        <a:lstStyle/>
        <a:p>
          <a:endParaRPr lang="ru-RU"/>
        </a:p>
      </dgm:t>
    </dgm:pt>
    <dgm:pt modelId="{22575A18-223C-4A93-B3F0-1CA215286AC0}" type="pres">
      <dgm:prSet presAssocID="{57D1A95B-FCA3-4CCF-BC28-0705EF0DA074}" presName="accentRepeatNode" presStyleLbl="solidFgAcc1" presStyleIdx="3" presStyleCnt="5" custLinFactNeighborX="-11087" custLinFactNeighborY="5503"/>
      <dgm:spPr>
        <a:solidFill>
          <a:schemeClr val="accent2">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ru-RU"/>
        </a:p>
      </dgm:t>
    </dgm:pt>
    <dgm:pt modelId="{13F63E90-B1FE-4E70-BD27-1CF87795D516}" type="pres">
      <dgm:prSet presAssocID="{6166C842-3454-4E35-8E0D-1CCF6F70E2CB}" presName="text_5" presStyleLbl="node1" presStyleIdx="4" presStyleCnt="5" custScaleX="98044">
        <dgm:presLayoutVars>
          <dgm:bulletEnabled val="1"/>
        </dgm:presLayoutVars>
      </dgm:prSet>
      <dgm:spPr/>
      <dgm:t>
        <a:bodyPr/>
        <a:lstStyle/>
        <a:p>
          <a:endParaRPr lang="ru-RU"/>
        </a:p>
      </dgm:t>
    </dgm:pt>
    <dgm:pt modelId="{8B2A795B-79CF-4525-B279-BA274E9B9645}" type="pres">
      <dgm:prSet presAssocID="{6166C842-3454-4E35-8E0D-1CCF6F70E2CB}" presName="accent_5" presStyleCnt="0"/>
      <dgm:spPr/>
      <dgm:t>
        <a:bodyPr/>
        <a:lstStyle/>
        <a:p>
          <a:endParaRPr lang="ru-RU"/>
        </a:p>
      </dgm:t>
    </dgm:pt>
    <dgm:pt modelId="{FCAB0A49-B7D1-4DF3-A0F2-205084D70AD4}" type="pres">
      <dgm:prSet presAssocID="{6166C842-3454-4E35-8E0D-1CCF6F70E2CB}" presName="accentRepeatNode" presStyleLbl="solidFgAcc1" presStyleIdx="4" presStyleCnt="5"/>
      <dgm:spPr>
        <a:solidFill>
          <a:schemeClr val="accent2">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endParaRPr lang="ru-RU"/>
        </a:p>
      </dgm:t>
    </dgm:pt>
  </dgm:ptLst>
  <dgm:cxnLst>
    <dgm:cxn modelId="{E3E6CC68-2259-443C-A9C9-B4820F00494B}" type="presOf" srcId="{F84F6C66-5521-40C2-99FF-C86F056ED85A}" destId="{CC40E849-C888-4AC7-910D-E24D8544BF0D}" srcOrd="0" destOrd="0" presId="urn:microsoft.com/office/officeart/2008/layout/VerticalCurvedList"/>
    <dgm:cxn modelId="{4D330D37-7588-4370-9E3F-20337A2ED8EA}" srcId="{F84F6C66-5521-40C2-99FF-C86F056ED85A}" destId="{71A1EDB5-EF27-44FF-8848-BD77D572C3EC}" srcOrd="1" destOrd="0" parTransId="{44C72D8D-3946-49B3-965E-0252B20ADEE3}" sibTransId="{48AC3733-19A1-4E9E-AA34-D0954457B576}"/>
    <dgm:cxn modelId="{6EA5C899-C97E-483C-9D2A-0AFCA48C678C}" type="presOf" srcId="{71A1EDB5-EF27-44FF-8848-BD77D572C3EC}" destId="{ABF9D1C6-CDD4-4E4B-8A98-3FF90DFDD12A}"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29E732F3-37A9-4E0A-87F4-04EFDEC8C982}" type="presOf" srcId="{6166C842-3454-4E35-8E0D-1CCF6F70E2CB}" destId="{13F63E90-B1FE-4E70-BD27-1CF87795D516}" srcOrd="0" destOrd="0" presId="urn:microsoft.com/office/officeart/2008/layout/VerticalCurvedList"/>
    <dgm:cxn modelId="{1FF018A3-2FDA-4DA4-A77C-50964CD63EBC}" type="presOf" srcId="{57D1A95B-FCA3-4CCF-BC28-0705EF0DA074}" destId="{B0E398A9-C94D-456A-8C1D-57306AD579F3}" srcOrd="0" destOrd="0" presId="urn:microsoft.com/office/officeart/2008/layout/VerticalCurvedList"/>
    <dgm:cxn modelId="{61C46578-B3C2-421A-B8AA-025E601B7EC2}" type="presOf" srcId="{6986C4B9-B145-472D-B5FE-F8225511AC7D}" destId="{4BCD9386-B42A-43E9-9E42-8860F332838C}" srcOrd="0" destOrd="0" presId="urn:microsoft.com/office/officeart/2008/layout/VerticalCurvedList"/>
    <dgm:cxn modelId="{6D9CD42D-D212-47B3-A3D6-3E6EF7E21C70}" srcId="{F84F6C66-5521-40C2-99FF-C86F056ED85A}" destId="{6166C842-3454-4E35-8E0D-1CCF6F70E2CB}" srcOrd="4" destOrd="0" parTransId="{A37FA5B9-18E5-4416-AD15-123923851ED8}" sibTransId="{BC4C99D4-E666-4767-B9CF-E9876F483643}"/>
    <dgm:cxn modelId="{02DF88C0-07CE-49E7-91D1-17FD22084D01}" srcId="{F84F6C66-5521-40C2-99FF-C86F056ED85A}" destId="{57D1A95B-FCA3-4CCF-BC28-0705EF0DA074}" srcOrd="3" destOrd="0" parTransId="{1191505A-3AE0-48A1-8DBF-71E3C42AB60A}" sibTransId="{875898E9-CE1B-4FC3-A10D-75A6FED452FD}"/>
    <dgm:cxn modelId="{C7FEA71F-91A1-4809-B971-1AC519A4F7EB}" type="presOf" srcId="{A42DB187-3135-4C98-9D1D-37EECE5C3DAA}" destId="{854879FE-BE8F-4624-AAD6-7DAD88595B55}" srcOrd="0" destOrd="0" presId="urn:microsoft.com/office/officeart/2008/layout/VerticalCurvedList"/>
    <dgm:cxn modelId="{115B9461-9422-4E05-A0CC-9DBB69AD985A}" type="presOf" srcId="{6AB27FEB-6B46-4226-A3D0-F39ED297C4D3}" destId="{30C4D84D-83B0-4115-B1BA-BB76086E6A0A}"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DA08C53B-B9B8-4645-913F-EB558D1E98C5}" type="presParOf" srcId="{CC40E849-C888-4AC7-910D-E24D8544BF0D}" destId="{3170B91E-7745-44B8-97A4-A475B63696D5}" srcOrd="0" destOrd="0" presId="urn:microsoft.com/office/officeart/2008/layout/VerticalCurvedList"/>
    <dgm:cxn modelId="{9C6813DE-AA5B-4D51-984F-BE4F2096E42B}" type="presParOf" srcId="{3170B91E-7745-44B8-97A4-A475B63696D5}" destId="{B63202F2-F136-4A53-BBC0-18A18E8C1FF9}" srcOrd="0" destOrd="0" presId="urn:microsoft.com/office/officeart/2008/layout/VerticalCurvedList"/>
    <dgm:cxn modelId="{7C2F3E73-7C30-4F94-8FD0-7875DC3D4637}" type="presParOf" srcId="{B63202F2-F136-4A53-BBC0-18A18E8C1FF9}" destId="{7E7B918D-80DD-4DD8-AF7E-2AC82BB8EC7D}" srcOrd="0" destOrd="0" presId="urn:microsoft.com/office/officeart/2008/layout/VerticalCurvedList"/>
    <dgm:cxn modelId="{216206CB-7C07-439B-9A8E-A308658F3143}" type="presParOf" srcId="{B63202F2-F136-4A53-BBC0-18A18E8C1FF9}" destId="{30C4D84D-83B0-4115-B1BA-BB76086E6A0A}" srcOrd="1" destOrd="0" presId="urn:microsoft.com/office/officeart/2008/layout/VerticalCurvedList"/>
    <dgm:cxn modelId="{95E1F518-5AAB-40F6-9A35-E0850127A948}" type="presParOf" srcId="{B63202F2-F136-4A53-BBC0-18A18E8C1FF9}" destId="{A159ED3E-2BCE-454E-809E-1592E13B2FD6}" srcOrd="2" destOrd="0" presId="urn:microsoft.com/office/officeart/2008/layout/VerticalCurvedList"/>
    <dgm:cxn modelId="{87C49175-1C87-4CA6-B8B6-BC8E479271C4}" type="presParOf" srcId="{B63202F2-F136-4A53-BBC0-18A18E8C1FF9}" destId="{566083D9-89B6-435D-846D-36DACD77A22D}" srcOrd="3" destOrd="0" presId="urn:microsoft.com/office/officeart/2008/layout/VerticalCurvedList"/>
    <dgm:cxn modelId="{92331DF2-8496-462D-9202-641C2045EB11}" type="presParOf" srcId="{3170B91E-7745-44B8-97A4-A475B63696D5}" destId="{854879FE-BE8F-4624-AAD6-7DAD88595B55}" srcOrd="1" destOrd="0" presId="urn:microsoft.com/office/officeart/2008/layout/VerticalCurvedList"/>
    <dgm:cxn modelId="{57DA3D59-D86A-4413-B75B-C9BFF3DEF41B}" type="presParOf" srcId="{3170B91E-7745-44B8-97A4-A475B63696D5}" destId="{576EA7A6-9687-48F0-B5E9-2EC6C67105D3}" srcOrd="2" destOrd="0" presId="urn:microsoft.com/office/officeart/2008/layout/VerticalCurvedList"/>
    <dgm:cxn modelId="{6A12ACBA-C026-4A8B-A05F-C242C052CECA}" type="presParOf" srcId="{576EA7A6-9687-48F0-B5E9-2EC6C67105D3}" destId="{2CC09460-0385-4576-B212-932E023A1EEB}" srcOrd="0" destOrd="0" presId="urn:microsoft.com/office/officeart/2008/layout/VerticalCurvedList"/>
    <dgm:cxn modelId="{0F2313B2-25E5-4503-B56C-F84983E86177}" type="presParOf" srcId="{3170B91E-7745-44B8-97A4-A475B63696D5}" destId="{ABF9D1C6-CDD4-4E4B-8A98-3FF90DFDD12A}" srcOrd="3" destOrd="0" presId="urn:microsoft.com/office/officeart/2008/layout/VerticalCurvedList"/>
    <dgm:cxn modelId="{57D7D935-3F58-46A5-9F86-17FB96C6F8FB}" type="presParOf" srcId="{3170B91E-7745-44B8-97A4-A475B63696D5}" destId="{E8D0D0C5-5F25-48A0-9048-83C9F54662E6}" srcOrd="4" destOrd="0" presId="urn:microsoft.com/office/officeart/2008/layout/VerticalCurvedList"/>
    <dgm:cxn modelId="{A3C36253-A9A5-419F-BE59-2BD9A01775AB}" type="presParOf" srcId="{E8D0D0C5-5F25-48A0-9048-83C9F54662E6}" destId="{9A094A17-BD9E-4F96-872F-1B0CA58639B0}" srcOrd="0" destOrd="0" presId="urn:microsoft.com/office/officeart/2008/layout/VerticalCurvedList"/>
    <dgm:cxn modelId="{DF134A44-6728-417E-9A0A-A62038A745CF}" type="presParOf" srcId="{3170B91E-7745-44B8-97A4-A475B63696D5}" destId="{4BCD9386-B42A-43E9-9E42-8860F332838C}" srcOrd="5" destOrd="0" presId="urn:microsoft.com/office/officeart/2008/layout/VerticalCurvedList"/>
    <dgm:cxn modelId="{C49B9E14-DAA9-426B-8E32-E29148E53344}" type="presParOf" srcId="{3170B91E-7745-44B8-97A4-A475B63696D5}" destId="{26AAD00A-B1DB-482E-8C94-79FE8E0B3C25}" srcOrd="6" destOrd="0" presId="urn:microsoft.com/office/officeart/2008/layout/VerticalCurvedList"/>
    <dgm:cxn modelId="{A20E8818-B158-40E5-A094-528A4000BB9E}" type="presParOf" srcId="{26AAD00A-B1DB-482E-8C94-79FE8E0B3C25}" destId="{7FF197B5-19DF-437E-8EA4-F5EF1D7448A3}" srcOrd="0" destOrd="0" presId="urn:microsoft.com/office/officeart/2008/layout/VerticalCurvedList"/>
    <dgm:cxn modelId="{0F3081E6-0980-44A4-BB93-E26FE781E2BB}" type="presParOf" srcId="{3170B91E-7745-44B8-97A4-A475B63696D5}" destId="{B0E398A9-C94D-456A-8C1D-57306AD579F3}" srcOrd="7" destOrd="0" presId="urn:microsoft.com/office/officeart/2008/layout/VerticalCurvedList"/>
    <dgm:cxn modelId="{FA5CA437-4805-4939-BC2A-4DE4545CA13B}" type="presParOf" srcId="{3170B91E-7745-44B8-97A4-A475B63696D5}" destId="{4F32D860-7A1D-42AA-8FDB-E4C513E06EB3}" srcOrd="8" destOrd="0" presId="urn:microsoft.com/office/officeart/2008/layout/VerticalCurvedList"/>
    <dgm:cxn modelId="{B2C09805-A8A4-4665-9B3C-D62EAD8664C3}" type="presParOf" srcId="{4F32D860-7A1D-42AA-8FDB-E4C513E06EB3}" destId="{22575A18-223C-4A93-B3F0-1CA215286AC0}" srcOrd="0" destOrd="0" presId="urn:microsoft.com/office/officeart/2008/layout/VerticalCurvedList"/>
    <dgm:cxn modelId="{4372A7C8-4C8E-4D03-B127-20D4249A402D}" type="presParOf" srcId="{3170B91E-7745-44B8-97A4-A475B63696D5}" destId="{13F63E90-B1FE-4E70-BD27-1CF87795D516}" srcOrd="9" destOrd="0" presId="urn:microsoft.com/office/officeart/2008/layout/VerticalCurvedList"/>
    <dgm:cxn modelId="{DB54807F-AC82-419E-B076-38FD8A6EA09A}" type="presParOf" srcId="{3170B91E-7745-44B8-97A4-A475B63696D5}" destId="{8B2A795B-79CF-4525-B279-BA274E9B9645}" srcOrd="10" destOrd="0" presId="urn:microsoft.com/office/officeart/2008/layout/VerticalCurvedList"/>
    <dgm:cxn modelId="{54E329A1-2038-4485-A9FD-F996D9FF08FC}" type="presParOf" srcId="{8B2A795B-79CF-4525-B279-BA274E9B9645}" destId="{FCAB0A49-B7D1-4DF3-A0F2-205084D70AD4}"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FEE30B3A-C4F8-4EC6-8EA4-5753C35FC2EA}">
      <dgm:prSet phldrT="[Текст]" custT="1"/>
      <dgm:spPr>
        <a:noFill/>
        <a:ln>
          <a:noFill/>
        </a:ln>
      </dgm:spPr>
      <dgm:t>
        <a:bodyPr/>
        <a:lstStyle/>
        <a:p>
          <a:r>
            <a:rPr lang="ru-RU" sz="14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Доплата к пенсии муниципальных служащих 1 884,9 тыс. рублей; социальная поддержка старшего поколения, ветеранов и инвалидов, иных категорий 200,0 тыс. рублей</a:t>
          </a:r>
          <a:endParaRPr lang="ru-RU" sz="1600"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a:ln>
          <a:solidFill>
            <a:srgbClr val="C00000"/>
          </a:solidFill>
        </a:ln>
      </dgm:spPr>
      <dgm:t>
        <a:bodyPr/>
        <a:lstStyle/>
        <a:p>
          <a:endParaRPr lang="ru-RU"/>
        </a:p>
      </dgm:t>
    </dgm:pt>
    <dgm:pt modelId="{6986C4B9-B145-472D-B5FE-F8225511AC7D}">
      <dgm:prSet phldrT="[Текст]" custT="1"/>
      <dgm:spPr>
        <a:noFill/>
        <a:ln>
          <a:noFill/>
        </a:ln>
      </dgm:spPr>
      <dgm:t>
        <a:bodyPr/>
        <a:lstStyle/>
        <a:p>
          <a:r>
            <a:rPr lang="ru-RU" sz="14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3 849,2 </a:t>
          </a:r>
          <a:r>
            <a:rPr lang="en-US" sz="1600" i="1" dirty="0" smtClean="0">
              <a:solidFill>
                <a:schemeClr val="tx1"/>
              </a:solidFill>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тыс. рублей</a:t>
          </a:r>
          <a:endParaRPr lang="ru-RU" sz="1600"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custT="1"/>
      <dgm:spPr>
        <a:noFill/>
        <a:ln>
          <a:noFill/>
        </a:ln>
      </dgm:spPr>
      <dgm:t>
        <a:bodyPr/>
        <a:lstStyle/>
        <a:p>
          <a:r>
            <a:rPr lang="ru-RU" sz="14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a:t>
          </a:r>
          <a:r>
            <a:rPr lang="en-US" sz="1600" i="1" dirty="0" smtClean="0">
              <a:solidFill>
                <a:schemeClr val="tx1"/>
              </a:solidFill>
              <a:latin typeface="Times New Roman" pitchFamily="18" charset="0"/>
              <a:cs typeface="Times New Roman" pitchFamily="18" charset="0"/>
            </a:rPr>
            <a:t>1</a:t>
          </a:r>
          <a:r>
            <a:rPr lang="ru-RU" sz="1600" i="1" dirty="0" smtClean="0">
              <a:solidFill>
                <a:schemeClr val="tx1"/>
              </a:solidFill>
              <a:latin typeface="Times New Roman" pitchFamily="18" charset="0"/>
              <a:cs typeface="Times New Roman" pitchFamily="18" charset="0"/>
            </a:rPr>
            <a:t>03,4</a:t>
          </a:r>
          <a:r>
            <a:rPr lang="ru-RU" sz="1600" i="1" dirty="0" smtClean="0">
              <a:solidFill>
                <a:srgbClr val="FF0000"/>
              </a:solidFill>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тыс. рублей</a:t>
          </a:r>
          <a:endParaRPr lang="ru-RU" sz="1600"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custT="1"/>
      <dgm:spPr>
        <a:noFill/>
        <a:ln>
          <a:noFill/>
        </a:ln>
      </dgm:spPr>
      <dgm:t>
        <a:bodyPr/>
        <a:lstStyle/>
        <a:p>
          <a:r>
            <a:rPr lang="ru-RU" sz="1400" b="0" i="1" dirty="0" smtClean="0">
              <a:latin typeface="Times New Roman" pitchFamily="18" charset="0"/>
              <a:cs typeface="Times New Roman" pitchFamily="18" charset="0"/>
            </a:rPr>
            <a:t>  </a:t>
          </a:r>
          <a:r>
            <a:rPr lang="ru-RU" sz="1600" b="0" i="1" dirty="0" smtClean="0">
              <a:solidFill>
                <a:schemeClr val="tx1"/>
              </a:solidFill>
              <a:latin typeface="Times New Roman" pitchFamily="18" charset="0"/>
              <a:cs typeface="Times New Roman" pitchFamily="18" charset="0"/>
            </a:rPr>
            <a:t>Поддержка многодетных семей 10 693,2 </a:t>
          </a:r>
        </a:p>
        <a:p>
          <a:r>
            <a:rPr lang="ru-RU" sz="1600" b="0" i="1" dirty="0" smtClean="0">
              <a:solidFill>
                <a:schemeClr val="tx1"/>
              </a:solidFill>
              <a:latin typeface="Times New Roman" pitchFamily="18" charset="0"/>
              <a:cs typeface="Times New Roman" pitchFamily="18" charset="0"/>
            </a:rPr>
            <a:t>тыс. рублей</a:t>
          </a:r>
          <a:endParaRPr lang="ru-RU" sz="1600"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3ABBCC88-4534-43AC-BF89-CBA3FF1D5FF1}">
      <dgm:prSet phldrT="[Текст]"/>
      <dgm:spPr>
        <a:noFill/>
        <a:ln>
          <a:noFill/>
        </a:ln>
      </dgm:spPr>
      <dgm:t>
        <a:bodyPr/>
        <a:lstStyle/>
        <a:p>
          <a:endParaRPr lang="ru-RU" i="1" dirty="0">
            <a:solidFill>
              <a:schemeClr val="tx1"/>
            </a:solidFill>
            <a:latin typeface="Times New Roman" pitchFamily="18" charset="0"/>
            <a:cs typeface="Times New Roman" pitchFamily="18" charset="0"/>
          </a:endParaRPr>
        </a:p>
      </dgm:t>
    </dgm:pt>
    <dgm:pt modelId="{99E02236-A0E9-4DC6-9A6D-B26F6F9C8520}" type="parTrans" cxnId="{86B0C289-A366-49BD-A081-2FBC2F7B51EC}">
      <dgm:prSet/>
      <dgm:spPr/>
      <dgm:t>
        <a:bodyPr/>
        <a:lstStyle/>
        <a:p>
          <a:endParaRPr lang="ru-RU"/>
        </a:p>
      </dgm:t>
    </dgm:pt>
    <dgm:pt modelId="{07E801EB-2AE5-4676-9B92-48A0C9D2EA2B}" type="sibTrans" cxnId="{86B0C289-A366-49BD-A081-2FBC2F7B51EC}">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custLinFactNeighborX="176" custLinFactNeighborY="-77"/>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6686BB53-5A98-4F6E-B677-5418C173ABB2}" type="pres">
      <dgm:prSet presAssocID="{FEE30B3A-C4F8-4EC6-8EA4-5753C35FC2EA}" presName="text_1" presStyleLbl="node1" presStyleIdx="0" presStyleCnt="5" custScaleX="103008" custScaleY="128216" custLinFactNeighborX="730" custLinFactNeighborY="8093">
        <dgm:presLayoutVars>
          <dgm:bulletEnabled val="1"/>
        </dgm:presLayoutVars>
      </dgm:prSet>
      <dgm:spPr/>
      <dgm:t>
        <a:bodyPr/>
        <a:lstStyle/>
        <a:p>
          <a:endParaRPr lang="ru-RU"/>
        </a:p>
      </dgm:t>
    </dgm:pt>
    <dgm:pt modelId="{AC7C80F1-F11D-4DAE-8BDF-72F5FE129DBD}" type="pres">
      <dgm:prSet presAssocID="{FEE30B3A-C4F8-4EC6-8EA4-5753C35FC2EA}" presName="accent_1" presStyleCnt="0"/>
      <dgm:spPr/>
    </dgm:pt>
    <dgm:pt modelId="{666F0470-AA64-4EAB-A3C2-C237F6CC60A4}" type="pres">
      <dgm:prSet presAssocID="{FEE30B3A-C4F8-4EC6-8EA4-5753C35FC2EA}" presName="accentRepeatNode" presStyleLbl="solidFgAcc1" presStyleIdx="0" presStyleCnt="5" custScaleX="81132" custScaleY="70127"/>
      <dgm:spPr>
        <a:prstGeom prst="chevron">
          <a:avLst/>
        </a:prstGeom>
        <a:solidFill>
          <a:schemeClr val="accent2">
            <a:lumMod val="20000"/>
            <a:lumOff val="80000"/>
          </a:schemeClr>
        </a:solidFill>
        <a:ln>
          <a:solidFill>
            <a:srgbClr val="C00000"/>
          </a:solidFill>
        </a:ln>
      </dgm:spPr>
      <dgm:t>
        <a:bodyPr/>
        <a:lstStyle/>
        <a:p>
          <a:endParaRPr lang="ru-RU"/>
        </a:p>
      </dgm:t>
    </dgm:pt>
    <dgm:pt modelId="{7D08F00E-63CC-4829-8AA7-507DE868C3E2}" type="pres">
      <dgm:prSet presAssocID="{6986C4B9-B145-472D-B5FE-F8225511AC7D}" presName="text_2" presStyleLbl="node1" presStyleIdx="1" presStyleCnt="5">
        <dgm:presLayoutVars>
          <dgm:bulletEnabled val="1"/>
        </dgm:presLayoutVars>
      </dgm:prSet>
      <dgm:spPr/>
      <dgm:t>
        <a:bodyPr/>
        <a:lstStyle/>
        <a:p>
          <a:endParaRPr lang="ru-RU"/>
        </a:p>
      </dgm:t>
    </dgm:pt>
    <dgm:pt modelId="{102EC73A-7851-4C2D-AFCB-65E5091734F0}" type="pres">
      <dgm:prSet presAssocID="{6986C4B9-B145-472D-B5FE-F8225511AC7D}" presName="accent_2" presStyleCnt="0"/>
      <dgm:spPr/>
    </dgm:pt>
    <dgm:pt modelId="{7FF197B5-19DF-437E-8EA4-F5EF1D7448A3}" type="pres">
      <dgm:prSet presAssocID="{6986C4B9-B145-472D-B5FE-F8225511AC7D}" presName="accentRepeatNode" presStyleLbl="solidFgAcc1" presStyleIdx="1" presStyleCnt="5" custScaleX="81132" custScaleY="70127"/>
      <dgm:spPr>
        <a:prstGeom prst="chevron">
          <a:avLst/>
        </a:prstGeom>
        <a:solidFill>
          <a:schemeClr val="accent2">
            <a:lumMod val="20000"/>
            <a:lumOff val="80000"/>
          </a:schemeClr>
        </a:solidFill>
        <a:ln>
          <a:solidFill>
            <a:srgbClr val="C00000"/>
          </a:solidFill>
        </a:ln>
      </dgm:spPr>
      <dgm:t>
        <a:bodyPr/>
        <a:lstStyle/>
        <a:p>
          <a:endParaRPr lang="ru-RU"/>
        </a:p>
      </dgm:t>
    </dgm:pt>
    <dgm:pt modelId="{2CF3FDC1-BBA2-43CA-8B84-12839BB632B6}" type="pres">
      <dgm:prSet presAssocID="{AF01EF08-2799-4C6A-929A-2A15551D8D32}" presName="text_3" presStyleLbl="node1" presStyleIdx="2" presStyleCnt="5">
        <dgm:presLayoutVars>
          <dgm:bulletEnabled val="1"/>
        </dgm:presLayoutVars>
      </dgm:prSet>
      <dgm:spPr/>
      <dgm:t>
        <a:bodyPr/>
        <a:lstStyle/>
        <a:p>
          <a:endParaRPr lang="ru-RU"/>
        </a:p>
      </dgm:t>
    </dgm:pt>
    <dgm:pt modelId="{08E95451-C8BF-4BCA-96EC-C1FC8EB8EB6B}" type="pres">
      <dgm:prSet presAssocID="{AF01EF08-2799-4C6A-929A-2A15551D8D32}" presName="accent_3" presStyleCnt="0"/>
      <dgm:spPr/>
    </dgm:pt>
    <dgm:pt modelId="{AEA2F258-E6EB-4F32-89BB-D45632EC2648}" type="pres">
      <dgm:prSet presAssocID="{AF01EF08-2799-4C6A-929A-2A15551D8D32}" presName="accentRepeatNode" presStyleLbl="solidFgAcc1" presStyleIdx="2" presStyleCnt="5" custScaleX="81132" custScaleY="70127"/>
      <dgm:spPr>
        <a:prstGeom prst="chevron">
          <a:avLst/>
        </a:prstGeom>
        <a:solidFill>
          <a:schemeClr val="accent2">
            <a:lumMod val="20000"/>
            <a:lumOff val="80000"/>
          </a:schemeClr>
        </a:solidFill>
        <a:ln>
          <a:solidFill>
            <a:srgbClr val="C00000"/>
          </a:solidFill>
        </a:ln>
      </dgm:spPr>
      <dgm:t>
        <a:bodyPr/>
        <a:lstStyle/>
        <a:p>
          <a:endParaRPr lang="ru-RU"/>
        </a:p>
      </dgm:t>
    </dgm:pt>
    <dgm:pt modelId="{02D54272-9E6A-4E8E-BA94-3B20F042AE8B}" type="pres">
      <dgm:prSet presAssocID="{A72E44ED-20D6-43BA-8BFB-3D49339C0985}" presName="text_4" presStyleLbl="node1" presStyleIdx="3" presStyleCnt="5" custScaleX="60570" custLinFactNeighborX="-18178" custLinFactNeighborY="14823">
        <dgm:presLayoutVars>
          <dgm:bulletEnabled val="1"/>
        </dgm:presLayoutVars>
      </dgm:prSet>
      <dgm:spPr/>
      <dgm:t>
        <a:bodyPr/>
        <a:lstStyle/>
        <a:p>
          <a:endParaRPr lang="ru-RU"/>
        </a:p>
      </dgm:t>
    </dgm:pt>
    <dgm:pt modelId="{7AFC0789-924C-40D0-9A32-44EC9E6AD323}" type="pres">
      <dgm:prSet presAssocID="{A72E44ED-20D6-43BA-8BFB-3D49339C0985}" presName="accent_4" presStyleCnt="0"/>
      <dgm:spPr/>
    </dgm:pt>
    <dgm:pt modelId="{C7062D9B-4A87-46F0-8AA9-37927D866D8E}" type="pres">
      <dgm:prSet presAssocID="{A72E44ED-20D6-43BA-8BFB-3D49339C0985}" presName="accentRepeatNode" presStyleLbl="solidFgAcc1" presStyleIdx="3" presStyleCnt="5" custScaleX="81132" custScaleY="70127"/>
      <dgm:spPr>
        <a:prstGeom prst="chevron">
          <a:avLst/>
        </a:prstGeom>
        <a:solidFill>
          <a:schemeClr val="accent2">
            <a:lumMod val="20000"/>
            <a:lumOff val="80000"/>
          </a:schemeClr>
        </a:solidFill>
        <a:ln>
          <a:solidFill>
            <a:srgbClr val="C00000"/>
          </a:solidFill>
        </a:ln>
      </dgm:spPr>
      <dgm:t>
        <a:bodyPr/>
        <a:lstStyle/>
        <a:p>
          <a:endParaRPr lang="ru-RU"/>
        </a:p>
      </dgm:t>
    </dgm:pt>
    <dgm:pt modelId="{A6A6F5BE-0D12-4ACF-84C6-CDC22CBEB267}" type="pres">
      <dgm:prSet presAssocID="{3ABBCC88-4534-43AC-BF89-CBA3FF1D5FF1}" presName="text_5" presStyleLbl="node1" presStyleIdx="4" presStyleCnt="5" custScaleX="55086" custScaleY="171617" custLinFactNeighborX="-22624" custLinFactNeighborY="17632">
        <dgm:presLayoutVars>
          <dgm:bulletEnabled val="1"/>
        </dgm:presLayoutVars>
      </dgm:prSet>
      <dgm:spPr/>
      <dgm:t>
        <a:bodyPr/>
        <a:lstStyle/>
        <a:p>
          <a:endParaRPr lang="ru-RU"/>
        </a:p>
      </dgm:t>
    </dgm:pt>
    <dgm:pt modelId="{67D753EB-6B75-467C-9332-34EDEEE3DD01}" type="pres">
      <dgm:prSet presAssocID="{3ABBCC88-4534-43AC-BF89-CBA3FF1D5FF1}" presName="accent_5" presStyleCnt="0"/>
      <dgm:spPr/>
    </dgm:pt>
    <dgm:pt modelId="{9D5879F5-67C6-4A7B-8E54-3BDB26C031C0}" type="pres">
      <dgm:prSet presAssocID="{3ABBCC88-4534-43AC-BF89-CBA3FF1D5FF1}" presName="accentRepeatNode" presStyleLbl="solidFgAcc1" presStyleIdx="4" presStyleCnt="5" custScaleX="81132" custScaleY="70127" custLinFactNeighborX="3255" custLinFactNeighborY="-6665"/>
      <dgm:spPr>
        <a:prstGeom prst="chevron">
          <a:avLst/>
        </a:prstGeom>
        <a:solidFill>
          <a:schemeClr val="accent2">
            <a:lumMod val="20000"/>
            <a:lumOff val="80000"/>
          </a:schemeClr>
        </a:solidFill>
        <a:ln>
          <a:solidFill>
            <a:srgbClr val="C00000"/>
          </a:solidFill>
        </a:ln>
      </dgm:spPr>
      <dgm:t>
        <a:bodyPr/>
        <a:lstStyle/>
        <a:p>
          <a:endParaRPr lang="ru-RU"/>
        </a:p>
      </dgm:t>
    </dgm:pt>
  </dgm:ptLst>
  <dgm:cxnLst>
    <dgm:cxn modelId="{AEDE8B37-A119-4FA3-8F5A-2CCC97C9F9AB}" type="presOf" srcId="{309CF2EB-9F89-4689-B3E6-BCE404DB5074}" destId="{30C4D84D-83B0-4115-B1BA-BB76086E6A0A}" srcOrd="0" destOrd="0" presId="urn:microsoft.com/office/officeart/2008/layout/VerticalCurvedList"/>
    <dgm:cxn modelId="{AA12733F-E9AE-4BF9-8B87-079B3FF10231}" srcId="{F84F6C66-5521-40C2-99FF-C86F056ED85A}" destId="{6986C4B9-B145-472D-B5FE-F8225511AC7D}" srcOrd="1" destOrd="0" parTransId="{739FDE78-2533-4329-8AC3-3A63DB680452}" sibTransId="{60A19B1F-4756-4B09-ADE7-D83714F4E966}"/>
    <dgm:cxn modelId="{80ECE1C3-562E-4EF0-AFCF-2F29C887FC6E}" type="presOf" srcId="{AF01EF08-2799-4C6A-929A-2A15551D8D32}" destId="{2CF3FDC1-BBA2-43CA-8B84-12839BB632B6}" srcOrd="0" destOrd="0" presId="urn:microsoft.com/office/officeart/2008/layout/VerticalCurvedList"/>
    <dgm:cxn modelId="{BF575572-FBD0-446C-898A-459CD6053DE1}" type="presOf" srcId="{6986C4B9-B145-472D-B5FE-F8225511AC7D}" destId="{7D08F00E-63CC-4829-8AA7-507DE868C3E2}" srcOrd="0" destOrd="0" presId="urn:microsoft.com/office/officeart/2008/layout/VerticalCurvedList"/>
    <dgm:cxn modelId="{87A77F23-99C9-4787-BAC0-A378B6B09F72}" srcId="{F84F6C66-5521-40C2-99FF-C86F056ED85A}" destId="{FEE30B3A-C4F8-4EC6-8EA4-5753C35FC2EA}" srcOrd="0" destOrd="0" parTransId="{1D84F916-3CFF-412E-BF63-BD08EBD75A9E}" sibTransId="{309CF2EB-9F89-4689-B3E6-BCE404DB5074}"/>
    <dgm:cxn modelId="{3554F54D-6A76-4F83-AA82-0FB5FC64BADF}" type="presOf" srcId="{FEE30B3A-C4F8-4EC6-8EA4-5753C35FC2EA}" destId="{6686BB53-5A98-4F6E-B677-5418C173ABB2}" srcOrd="0" destOrd="0" presId="urn:microsoft.com/office/officeart/2008/layout/VerticalCurvedList"/>
    <dgm:cxn modelId="{AE74D0CB-D9A1-4D3D-82D8-AEEF7D44663E}" type="presOf" srcId="{F84F6C66-5521-40C2-99FF-C86F056ED85A}" destId="{CC40E849-C888-4AC7-910D-E24D8544BF0D}" srcOrd="0" destOrd="0" presId="urn:microsoft.com/office/officeart/2008/layout/VerticalCurvedList"/>
    <dgm:cxn modelId="{21355851-7154-443D-B2FD-8DD1657782CE}" srcId="{F84F6C66-5521-40C2-99FF-C86F056ED85A}" destId="{AF01EF08-2799-4C6A-929A-2A15551D8D32}" srcOrd="2" destOrd="0" parTransId="{ECCF450B-01A7-4768-BEA0-6B0BAEEC488E}" sibTransId="{C70B2A5A-3523-499F-B32C-4564AFC3CDF7}"/>
    <dgm:cxn modelId="{86B0C289-A366-49BD-A081-2FBC2F7B51EC}" srcId="{F84F6C66-5521-40C2-99FF-C86F056ED85A}" destId="{3ABBCC88-4534-43AC-BF89-CBA3FF1D5FF1}" srcOrd="4" destOrd="0" parTransId="{99E02236-A0E9-4DC6-9A6D-B26F6F9C8520}" sibTransId="{07E801EB-2AE5-4676-9B92-48A0C9D2EA2B}"/>
    <dgm:cxn modelId="{DC541D8D-FD96-4391-B52E-42882E50BE0F}" type="presOf" srcId="{3ABBCC88-4534-43AC-BF89-CBA3FF1D5FF1}" destId="{A6A6F5BE-0D12-4ACF-84C6-CDC22CBEB267}" srcOrd="0" destOrd="0" presId="urn:microsoft.com/office/officeart/2008/layout/VerticalCurvedList"/>
    <dgm:cxn modelId="{AA68C529-488D-4902-99C0-C18B441FBA18}" type="presOf" srcId="{A72E44ED-20D6-43BA-8BFB-3D49339C0985}" destId="{02D54272-9E6A-4E8E-BA94-3B20F042AE8B}" srcOrd="0" destOrd="0" presId="urn:microsoft.com/office/officeart/2008/layout/VerticalCurvedList"/>
    <dgm:cxn modelId="{0112D811-2DA9-4E58-AE9D-962FE2A4A61D}" srcId="{F84F6C66-5521-40C2-99FF-C86F056ED85A}" destId="{A72E44ED-20D6-43BA-8BFB-3D49339C0985}" srcOrd="3" destOrd="0" parTransId="{77699D2A-0A7A-4462-B74C-D68DABE3F582}" sibTransId="{1A4B600A-EDBA-43AD-8598-AA4063970E68}"/>
    <dgm:cxn modelId="{0051CBB3-D1DC-4773-9CB6-29D06468F26F}" type="presParOf" srcId="{CC40E849-C888-4AC7-910D-E24D8544BF0D}" destId="{3170B91E-7745-44B8-97A4-A475B63696D5}" srcOrd="0" destOrd="0" presId="urn:microsoft.com/office/officeart/2008/layout/VerticalCurvedList"/>
    <dgm:cxn modelId="{3C7C4C2B-30F4-4EC6-98B4-B534935A9329}" type="presParOf" srcId="{3170B91E-7745-44B8-97A4-A475B63696D5}" destId="{B63202F2-F136-4A53-BBC0-18A18E8C1FF9}" srcOrd="0" destOrd="0" presId="urn:microsoft.com/office/officeart/2008/layout/VerticalCurvedList"/>
    <dgm:cxn modelId="{FE0311BD-1FEF-4038-A970-09C50179DABC}" type="presParOf" srcId="{B63202F2-F136-4A53-BBC0-18A18E8C1FF9}" destId="{7E7B918D-80DD-4DD8-AF7E-2AC82BB8EC7D}" srcOrd="0" destOrd="0" presId="urn:microsoft.com/office/officeart/2008/layout/VerticalCurvedList"/>
    <dgm:cxn modelId="{AFE68BBF-50A1-4131-B2C9-5CD7CD01D20A}" type="presParOf" srcId="{B63202F2-F136-4A53-BBC0-18A18E8C1FF9}" destId="{30C4D84D-83B0-4115-B1BA-BB76086E6A0A}" srcOrd="1" destOrd="0" presId="urn:microsoft.com/office/officeart/2008/layout/VerticalCurvedList"/>
    <dgm:cxn modelId="{65FD9B7B-ECEC-4826-AF08-9175656E79EF}" type="presParOf" srcId="{B63202F2-F136-4A53-BBC0-18A18E8C1FF9}" destId="{A159ED3E-2BCE-454E-809E-1592E13B2FD6}" srcOrd="2" destOrd="0" presId="urn:microsoft.com/office/officeart/2008/layout/VerticalCurvedList"/>
    <dgm:cxn modelId="{B9D38E74-68B7-4CF6-AEE3-77B232B680F9}" type="presParOf" srcId="{B63202F2-F136-4A53-BBC0-18A18E8C1FF9}" destId="{566083D9-89B6-435D-846D-36DACD77A22D}" srcOrd="3" destOrd="0" presId="urn:microsoft.com/office/officeart/2008/layout/VerticalCurvedList"/>
    <dgm:cxn modelId="{E857912E-525B-424E-8DD6-8B2898BCDA04}" type="presParOf" srcId="{3170B91E-7745-44B8-97A4-A475B63696D5}" destId="{6686BB53-5A98-4F6E-B677-5418C173ABB2}" srcOrd="1" destOrd="0" presId="urn:microsoft.com/office/officeart/2008/layout/VerticalCurvedList"/>
    <dgm:cxn modelId="{A46742FF-AB36-45F3-A896-A286E0F0CFBB}" type="presParOf" srcId="{3170B91E-7745-44B8-97A4-A475B63696D5}" destId="{AC7C80F1-F11D-4DAE-8BDF-72F5FE129DBD}" srcOrd="2" destOrd="0" presId="urn:microsoft.com/office/officeart/2008/layout/VerticalCurvedList"/>
    <dgm:cxn modelId="{B5788D43-79A2-4D56-876F-B2A477F8E3AB}" type="presParOf" srcId="{AC7C80F1-F11D-4DAE-8BDF-72F5FE129DBD}" destId="{666F0470-AA64-4EAB-A3C2-C237F6CC60A4}" srcOrd="0" destOrd="0" presId="urn:microsoft.com/office/officeart/2008/layout/VerticalCurvedList"/>
    <dgm:cxn modelId="{592E5EBF-8E01-4FC0-9A35-455BD284BBEA}" type="presParOf" srcId="{3170B91E-7745-44B8-97A4-A475B63696D5}" destId="{7D08F00E-63CC-4829-8AA7-507DE868C3E2}" srcOrd="3" destOrd="0" presId="urn:microsoft.com/office/officeart/2008/layout/VerticalCurvedList"/>
    <dgm:cxn modelId="{C60AC715-EBAC-4C80-A46E-894CDEB8BB10}" type="presParOf" srcId="{3170B91E-7745-44B8-97A4-A475B63696D5}" destId="{102EC73A-7851-4C2D-AFCB-65E5091734F0}" srcOrd="4" destOrd="0" presId="urn:microsoft.com/office/officeart/2008/layout/VerticalCurvedList"/>
    <dgm:cxn modelId="{FEF198B9-638A-4CED-A27C-187441B584F6}" type="presParOf" srcId="{102EC73A-7851-4C2D-AFCB-65E5091734F0}" destId="{7FF197B5-19DF-437E-8EA4-F5EF1D7448A3}" srcOrd="0" destOrd="0" presId="urn:microsoft.com/office/officeart/2008/layout/VerticalCurvedList"/>
    <dgm:cxn modelId="{636A121C-33FE-472E-ADA2-88510D144626}" type="presParOf" srcId="{3170B91E-7745-44B8-97A4-A475B63696D5}" destId="{2CF3FDC1-BBA2-43CA-8B84-12839BB632B6}" srcOrd="5" destOrd="0" presId="urn:microsoft.com/office/officeart/2008/layout/VerticalCurvedList"/>
    <dgm:cxn modelId="{C83E9617-60DF-4736-AE36-25B53FB10E8F}" type="presParOf" srcId="{3170B91E-7745-44B8-97A4-A475B63696D5}" destId="{08E95451-C8BF-4BCA-96EC-C1FC8EB8EB6B}" srcOrd="6" destOrd="0" presId="urn:microsoft.com/office/officeart/2008/layout/VerticalCurvedList"/>
    <dgm:cxn modelId="{5EDC852A-A670-41E2-A539-696B2DD5800A}" type="presParOf" srcId="{08E95451-C8BF-4BCA-96EC-C1FC8EB8EB6B}" destId="{AEA2F258-E6EB-4F32-89BB-D45632EC2648}" srcOrd="0" destOrd="0" presId="urn:microsoft.com/office/officeart/2008/layout/VerticalCurvedList"/>
    <dgm:cxn modelId="{6F33CD41-DD4B-4A6F-BA81-B194F5E9DB79}" type="presParOf" srcId="{3170B91E-7745-44B8-97A4-A475B63696D5}" destId="{02D54272-9E6A-4E8E-BA94-3B20F042AE8B}" srcOrd="7" destOrd="0" presId="urn:microsoft.com/office/officeart/2008/layout/VerticalCurvedList"/>
    <dgm:cxn modelId="{93E72971-1EAB-4807-8154-40C596D86525}" type="presParOf" srcId="{3170B91E-7745-44B8-97A4-A475B63696D5}" destId="{7AFC0789-924C-40D0-9A32-44EC9E6AD323}" srcOrd="8" destOrd="0" presId="urn:microsoft.com/office/officeart/2008/layout/VerticalCurvedList"/>
    <dgm:cxn modelId="{F184A9C2-FD06-4DD0-BC87-ED3E49150895}" type="presParOf" srcId="{7AFC0789-924C-40D0-9A32-44EC9E6AD323}" destId="{C7062D9B-4A87-46F0-8AA9-37927D866D8E}" srcOrd="0" destOrd="0" presId="urn:microsoft.com/office/officeart/2008/layout/VerticalCurvedList"/>
    <dgm:cxn modelId="{1C19BBFA-5F56-4228-9EBA-4BDC8F22FFC6}" type="presParOf" srcId="{3170B91E-7745-44B8-97A4-A475B63696D5}" destId="{A6A6F5BE-0D12-4ACF-84C6-CDC22CBEB267}" srcOrd="9" destOrd="0" presId="urn:microsoft.com/office/officeart/2008/layout/VerticalCurvedList"/>
    <dgm:cxn modelId="{7ED865D5-0BDD-4337-99F5-70040B484D2F}" type="presParOf" srcId="{3170B91E-7745-44B8-97A4-A475B63696D5}" destId="{67D753EB-6B75-467C-9332-34EDEEE3DD01}" srcOrd="10" destOrd="0" presId="urn:microsoft.com/office/officeart/2008/layout/VerticalCurvedList"/>
    <dgm:cxn modelId="{AC166DED-B325-4272-A03D-49C1DF6E11E2}" type="presParOf" srcId="{67D753EB-6B75-467C-9332-34EDEEE3DD01}" destId="{9D5879F5-67C6-4A7B-8E54-3BDB26C031C0}"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61A7B-C6B8-4AAF-A443-581873ED2CD6}"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ru-RU"/>
        </a:p>
      </dgm:t>
    </dgm:pt>
    <dgm:pt modelId="{7C425075-2FD2-4FA6-BD24-3B9A74773622}">
      <dgm:prSet/>
      <dgm:spPr>
        <a:solidFill>
          <a:schemeClr val="accent2">
            <a:lumMod val="20000"/>
            <a:lumOff val="80000"/>
          </a:schemeClr>
        </a:solidFill>
        <a:ln>
          <a:solidFill>
            <a:schemeClr val="accent2"/>
          </a:solidFill>
        </a:ln>
        <a:effectLst/>
      </dgm:spPr>
      <dgm:t>
        <a:bodyPr/>
        <a:lstStyle/>
        <a:p>
          <a:endParaRPr lang="ru-RU"/>
        </a:p>
      </dgm:t>
    </dgm:pt>
    <dgm:pt modelId="{A66F936B-8FD4-4B97-B7ED-9522860EEF98}" type="parTrans" cxnId="{25F503BA-F3B6-47CE-BF7E-D6B519700D13}">
      <dgm:prSet/>
      <dgm:spPr>
        <a:ln>
          <a:solidFill>
            <a:schemeClr val="accent2"/>
          </a:solidFill>
        </a:ln>
      </dgm:spPr>
      <dgm:t>
        <a:bodyPr/>
        <a:lstStyle/>
        <a:p>
          <a:endParaRPr lang="ru-RU"/>
        </a:p>
      </dgm:t>
    </dgm:pt>
    <dgm:pt modelId="{4E16D055-71D0-4DFB-B20F-616F2535EE68}" type="sibTrans" cxnId="{25F503BA-F3B6-47CE-BF7E-D6B519700D13}">
      <dgm:prSet/>
      <dgm:spPr/>
      <dgm:t>
        <a:bodyPr/>
        <a:lstStyle/>
        <a:p>
          <a:endParaRPr lang="ru-RU"/>
        </a:p>
      </dgm:t>
    </dgm:pt>
    <dgm:pt modelId="{8732276D-D42F-4EEF-BB23-5A6996938D98}">
      <dgm:prSet phldrT="[Текст]"/>
      <dgm:spPr>
        <a:solidFill>
          <a:schemeClr val="accent2">
            <a:lumMod val="20000"/>
            <a:lumOff val="80000"/>
          </a:schemeClr>
        </a:solidFill>
        <a:ln>
          <a:solidFill>
            <a:schemeClr val="accent2"/>
          </a:solidFill>
        </a:ln>
        <a:effectLst/>
      </dgm:spPr>
      <dgm:t>
        <a:bodyPr/>
        <a:lstStyle/>
        <a:p>
          <a:r>
            <a:rPr lang="ru-RU" dirty="0" smtClean="0"/>
            <a:t> </a:t>
          </a:r>
          <a:endParaRPr lang="ru-RU" dirty="0"/>
        </a:p>
      </dgm:t>
    </dgm:pt>
    <dgm:pt modelId="{3AE1E5F1-8E9F-4B7D-AD1A-5A48A7D39855}" type="sibTrans" cxnId="{CC3D25AE-046B-4F4F-9039-C4790B90F16F}">
      <dgm:prSet/>
      <dgm:spPr/>
      <dgm:t>
        <a:bodyPr/>
        <a:lstStyle/>
        <a:p>
          <a:endParaRPr lang="ru-RU"/>
        </a:p>
      </dgm:t>
    </dgm:pt>
    <dgm:pt modelId="{41972D68-6EBC-44A8-8D75-02CAFC754204}" type="parTrans" cxnId="{CC3D25AE-046B-4F4F-9039-C4790B90F16F}">
      <dgm:prSet/>
      <dgm:spPr>
        <a:ln>
          <a:solidFill>
            <a:schemeClr val="accent2"/>
          </a:solidFill>
        </a:ln>
      </dgm:spPr>
      <dgm:t>
        <a:bodyPr/>
        <a:lstStyle/>
        <a:p>
          <a:endParaRPr lang="ru-RU"/>
        </a:p>
      </dgm:t>
    </dgm:pt>
    <dgm:pt modelId="{2CD72891-1DD0-45BD-8E38-DDDB0CA021B6}">
      <dgm:prSet custT="1"/>
      <dgm:spPr>
        <a:solidFill>
          <a:schemeClr val="accent2">
            <a:lumMod val="20000"/>
            <a:lumOff val="80000"/>
          </a:schemeClr>
        </a:solidFill>
        <a:ln>
          <a:solidFill>
            <a:schemeClr val="accent2"/>
          </a:solidFill>
        </a:ln>
      </dgm:spPr>
      <dgm:t>
        <a:bodyPr/>
        <a:lstStyle/>
        <a:p>
          <a:pPr algn="l">
            <a:spcAft>
              <a:spcPts val="0"/>
            </a:spcAft>
          </a:pPr>
          <a:r>
            <a:rPr lang="ru-RU" sz="1200" b="0" dirty="0" smtClean="0">
              <a:solidFill>
                <a:schemeClr val="tx1"/>
              </a:solidFill>
              <a:latin typeface="Times New Roman" pitchFamily="18" charset="0"/>
              <a:cs typeface="Times New Roman" pitchFamily="18" charset="0"/>
            </a:rPr>
            <a:t>Указ Главы Удмуртской Республики от 26.09.2023 г. № 229 «Об основных направлениях бюджетной и налоговой политики Удмуртской Республики на 2024 год и на плановый период 2025 и 2026 годов»</a:t>
          </a:r>
          <a:endParaRPr lang="ru-RU" sz="1200" b="0" dirty="0">
            <a:solidFill>
              <a:schemeClr val="tx1"/>
            </a:solidFill>
            <a:latin typeface="Times New Roman" pitchFamily="18" charset="0"/>
            <a:cs typeface="Times New Roman" pitchFamily="18" charset="0"/>
          </a:endParaRPr>
        </a:p>
      </dgm:t>
    </dgm:pt>
    <dgm:pt modelId="{2351DF80-DB44-4D2E-B7E8-0E15287A1211}" type="parTrans" cxnId="{42E8BA58-41F2-46D6-891F-07E3FE4C9EA6}">
      <dgm:prSet/>
      <dgm:spPr>
        <a:ln>
          <a:solidFill>
            <a:schemeClr val="accent2"/>
          </a:solidFill>
        </a:ln>
      </dgm:spPr>
      <dgm:t>
        <a:bodyPr/>
        <a:lstStyle/>
        <a:p>
          <a:endParaRPr lang="ru-RU"/>
        </a:p>
      </dgm:t>
    </dgm:pt>
    <dgm:pt modelId="{6F0A5F18-7451-49F2-8E59-7A9D5729A7E2}" type="sibTrans" cxnId="{42E8BA58-41F2-46D6-891F-07E3FE4C9EA6}">
      <dgm:prSet/>
      <dgm:spPr/>
      <dgm:t>
        <a:bodyPr/>
        <a:lstStyle/>
        <a:p>
          <a:endParaRPr lang="ru-RU"/>
        </a:p>
      </dgm:t>
    </dgm:pt>
    <dgm:pt modelId="{7FD0B2B9-BA10-4D59-B309-D71DEDD80771}">
      <dgm:prSet phldrT="[Текст]"/>
      <dgm:spPr>
        <a:solidFill>
          <a:srgbClr val="F199AC"/>
        </a:solidFill>
        <a:effectLst/>
      </dgm:spPr>
      <dgm:t>
        <a:bodyPr/>
        <a:lstStyle/>
        <a:p>
          <a:r>
            <a:rPr lang="ru-RU" b="1" dirty="0" smtClean="0">
              <a:solidFill>
                <a:schemeClr val="tx1"/>
              </a:solidFill>
              <a:latin typeface="Bahnschrift SemiCondensed" panose="020B0502040204020203" pitchFamily="34" charset="0"/>
              <a:cs typeface="Times New Roman" pitchFamily="18" charset="0"/>
            </a:rPr>
            <a:t>В основу формирования бюджетных проектировок положены</a:t>
          </a:r>
          <a:r>
            <a:rPr lang="ru-RU" b="1" dirty="0" smtClean="0">
              <a:solidFill>
                <a:schemeClr val="tx1"/>
              </a:solidFill>
              <a:latin typeface="Times New Roman" pitchFamily="18" charset="0"/>
              <a:cs typeface="Times New Roman" pitchFamily="18" charset="0"/>
            </a:rPr>
            <a:t>:</a:t>
          </a:r>
          <a:endParaRPr lang="ru-RU" dirty="0"/>
        </a:p>
      </dgm:t>
    </dgm:pt>
    <dgm:pt modelId="{A27B1CC9-732F-469F-BE01-348F2E025F73}" type="sibTrans" cxnId="{E5C4552B-7E99-4CBC-AE19-20A823DB795F}">
      <dgm:prSet/>
      <dgm:spPr/>
      <dgm:t>
        <a:bodyPr/>
        <a:lstStyle/>
        <a:p>
          <a:endParaRPr lang="ru-RU"/>
        </a:p>
      </dgm:t>
    </dgm:pt>
    <dgm:pt modelId="{2FE0C7E4-7F21-4E9B-A3CA-77AA118B0BBC}" type="parTrans" cxnId="{E5C4552B-7E99-4CBC-AE19-20A823DB795F}">
      <dgm:prSet/>
      <dgm:spPr/>
      <dgm:t>
        <a:bodyPr/>
        <a:lstStyle/>
        <a:p>
          <a:endParaRPr lang="ru-RU"/>
        </a:p>
      </dgm:t>
    </dgm:pt>
    <dgm:pt modelId="{DB79AA69-5406-443F-ACC0-0AEA64AA4839}">
      <dgm:prSet/>
      <dgm:spPr>
        <a:solidFill>
          <a:schemeClr val="accent2">
            <a:lumMod val="20000"/>
            <a:lumOff val="80000"/>
          </a:schemeClr>
        </a:solidFill>
        <a:ln>
          <a:solidFill>
            <a:schemeClr val="accent2"/>
          </a:solidFill>
        </a:ln>
      </dgm:spPr>
      <dgm:t>
        <a:bodyPr/>
        <a:lstStyle/>
        <a:p>
          <a:endParaRPr lang="ru-RU"/>
        </a:p>
      </dgm:t>
    </dgm:pt>
    <dgm:pt modelId="{F99289B2-38DD-4352-BA37-ED8E7B51EA74}" type="parTrans" cxnId="{9B100A05-8F52-46E0-AED4-374BFA308B2E}">
      <dgm:prSet/>
      <dgm:spPr>
        <a:ln>
          <a:solidFill>
            <a:schemeClr val="accent2"/>
          </a:solidFill>
        </a:ln>
      </dgm:spPr>
      <dgm:t>
        <a:bodyPr/>
        <a:lstStyle/>
        <a:p>
          <a:endParaRPr lang="ru-RU"/>
        </a:p>
      </dgm:t>
    </dgm:pt>
    <dgm:pt modelId="{B9FCBA15-4C6D-41F0-B6E8-C6243B20073C}" type="sibTrans" cxnId="{9B100A05-8F52-46E0-AED4-374BFA308B2E}">
      <dgm:prSet/>
      <dgm:spPr/>
      <dgm:t>
        <a:bodyPr/>
        <a:lstStyle/>
        <a:p>
          <a:endParaRPr lang="ru-RU"/>
        </a:p>
      </dgm:t>
    </dgm:pt>
    <dgm:pt modelId="{CFB42204-3861-44E1-95ED-B4E61D9F9B8F}" type="pres">
      <dgm:prSet presAssocID="{06C61A7B-C6B8-4AAF-A443-581873ED2CD6}" presName="diagram" presStyleCnt="0">
        <dgm:presLayoutVars>
          <dgm:chPref val="1"/>
          <dgm:dir/>
          <dgm:animOne val="branch"/>
          <dgm:animLvl val="lvl"/>
          <dgm:resizeHandles/>
        </dgm:presLayoutVars>
      </dgm:prSet>
      <dgm:spPr/>
      <dgm:t>
        <a:bodyPr/>
        <a:lstStyle/>
        <a:p>
          <a:endParaRPr lang="ru-RU"/>
        </a:p>
      </dgm:t>
    </dgm:pt>
    <dgm:pt modelId="{97794F28-9BCF-4BDF-B989-D1A622B41A97}" type="pres">
      <dgm:prSet presAssocID="{7FD0B2B9-BA10-4D59-B309-D71DEDD80771}" presName="root" presStyleCnt="0"/>
      <dgm:spPr/>
    </dgm:pt>
    <dgm:pt modelId="{034E7DC2-944A-4314-8387-4C672FCB6C8D}" type="pres">
      <dgm:prSet presAssocID="{7FD0B2B9-BA10-4D59-B309-D71DEDD80771}" presName="rootComposite" presStyleCnt="0"/>
      <dgm:spPr/>
    </dgm:pt>
    <dgm:pt modelId="{5C51C45D-5EB2-407B-BBC9-86A1B000412F}" type="pres">
      <dgm:prSet presAssocID="{7FD0B2B9-BA10-4D59-B309-D71DEDD80771}" presName="rootText" presStyleLbl="node1" presStyleIdx="0" presStyleCnt="1" custScaleX="573953" custScaleY="80371" custLinFactNeighborX="-261" custLinFactNeighborY="-40429"/>
      <dgm:spPr/>
      <dgm:t>
        <a:bodyPr/>
        <a:lstStyle/>
        <a:p>
          <a:endParaRPr lang="ru-RU"/>
        </a:p>
      </dgm:t>
    </dgm:pt>
    <dgm:pt modelId="{01038B50-C0C5-46F9-B494-C8F9540C7A43}" type="pres">
      <dgm:prSet presAssocID="{7FD0B2B9-BA10-4D59-B309-D71DEDD80771}" presName="rootConnector" presStyleLbl="node1" presStyleIdx="0" presStyleCnt="1"/>
      <dgm:spPr/>
      <dgm:t>
        <a:bodyPr/>
        <a:lstStyle/>
        <a:p>
          <a:endParaRPr lang="ru-RU"/>
        </a:p>
      </dgm:t>
    </dgm:pt>
    <dgm:pt modelId="{688AF0BB-32BC-4764-8F98-A865DE39F411}" type="pres">
      <dgm:prSet presAssocID="{7FD0B2B9-BA10-4D59-B309-D71DEDD80771}" presName="childShape" presStyleCnt="0"/>
      <dgm:spPr/>
    </dgm:pt>
    <dgm:pt modelId="{22676665-9B6C-4083-BA4C-FCC2529BD86F}" type="pres">
      <dgm:prSet presAssocID="{41972D68-6EBC-44A8-8D75-02CAFC754204}" presName="Name13" presStyleLbl="parChTrans1D2" presStyleIdx="0" presStyleCnt="4"/>
      <dgm:spPr/>
      <dgm:t>
        <a:bodyPr/>
        <a:lstStyle/>
        <a:p>
          <a:endParaRPr lang="ru-RU"/>
        </a:p>
      </dgm:t>
    </dgm:pt>
    <dgm:pt modelId="{3F8F53E6-379A-43B8-9D66-64B8449488B6}" type="pres">
      <dgm:prSet presAssocID="{8732276D-D42F-4EEF-BB23-5A6996938D98}" presName="childText" presStyleLbl="bgAcc1" presStyleIdx="0" presStyleCnt="4" custScaleX="386722" custScaleY="176607">
        <dgm:presLayoutVars>
          <dgm:bulletEnabled val="1"/>
        </dgm:presLayoutVars>
      </dgm:prSet>
      <dgm:spPr/>
      <dgm:t>
        <a:bodyPr/>
        <a:lstStyle/>
        <a:p>
          <a:endParaRPr lang="ru-RU"/>
        </a:p>
      </dgm:t>
    </dgm:pt>
    <dgm:pt modelId="{6AC6FE6F-C529-48C4-9418-1C08F94B45FC}" type="pres">
      <dgm:prSet presAssocID="{A66F936B-8FD4-4B97-B7ED-9522860EEF98}" presName="Name13" presStyleLbl="parChTrans1D2" presStyleIdx="1" presStyleCnt="4"/>
      <dgm:spPr/>
      <dgm:t>
        <a:bodyPr/>
        <a:lstStyle/>
        <a:p>
          <a:endParaRPr lang="ru-RU"/>
        </a:p>
      </dgm:t>
    </dgm:pt>
    <dgm:pt modelId="{61512E04-5576-4E6C-92E7-B6FC608DA345}" type="pres">
      <dgm:prSet presAssocID="{7C425075-2FD2-4FA6-BD24-3B9A74773622}" presName="childText" presStyleLbl="bgAcc1" presStyleIdx="1" presStyleCnt="4" custScaleX="380034" custScaleY="76525" custLinFactNeighborX="2927" custLinFactNeighborY="-584">
        <dgm:presLayoutVars>
          <dgm:bulletEnabled val="1"/>
        </dgm:presLayoutVars>
      </dgm:prSet>
      <dgm:spPr/>
      <dgm:t>
        <a:bodyPr/>
        <a:lstStyle/>
        <a:p>
          <a:endParaRPr lang="ru-RU"/>
        </a:p>
      </dgm:t>
    </dgm:pt>
    <dgm:pt modelId="{4A7C0A7C-43DC-4CE4-92EE-671DAE5C8EEB}" type="pres">
      <dgm:prSet presAssocID="{F99289B2-38DD-4352-BA37-ED8E7B51EA74}" presName="Name13" presStyleLbl="parChTrans1D2" presStyleIdx="2" presStyleCnt="4"/>
      <dgm:spPr/>
      <dgm:t>
        <a:bodyPr/>
        <a:lstStyle/>
        <a:p>
          <a:endParaRPr lang="ru-RU"/>
        </a:p>
      </dgm:t>
    </dgm:pt>
    <dgm:pt modelId="{636E48A4-0891-4E27-8419-94ED0A8C6802}" type="pres">
      <dgm:prSet presAssocID="{DB79AA69-5406-443F-ACC0-0AEA64AA4839}" presName="childText" presStyleLbl="bgAcc1" presStyleIdx="2" presStyleCnt="4" custScaleX="385746" custScaleY="123998" custLinFactNeighborX="571" custLinFactNeighborY="4452">
        <dgm:presLayoutVars>
          <dgm:bulletEnabled val="1"/>
        </dgm:presLayoutVars>
      </dgm:prSet>
      <dgm:spPr/>
      <dgm:t>
        <a:bodyPr/>
        <a:lstStyle/>
        <a:p>
          <a:endParaRPr lang="ru-RU"/>
        </a:p>
      </dgm:t>
    </dgm:pt>
    <dgm:pt modelId="{48678CBE-E6EA-467B-AAA0-CE9ABF88EBFF}" type="pres">
      <dgm:prSet presAssocID="{2351DF80-DB44-4D2E-B7E8-0E15287A1211}" presName="Name13" presStyleLbl="parChTrans1D2" presStyleIdx="3" presStyleCnt="4"/>
      <dgm:spPr/>
      <dgm:t>
        <a:bodyPr/>
        <a:lstStyle/>
        <a:p>
          <a:endParaRPr lang="ru-RU"/>
        </a:p>
      </dgm:t>
    </dgm:pt>
    <dgm:pt modelId="{9DCF4DC0-4BCF-481F-A2BA-529AEE47AAEB}" type="pres">
      <dgm:prSet presAssocID="{2CD72891-1DD0-45BD-8E38-DDDB0CA021B6}" presName="childText" presStyleLbl="bgAcc1" presStyleIdx="3" presStyleCnt="4" custScaleX="382600" custScaleY="119272" custLinFactNeighborX="-815" custLinFactNeighborY="18472">
        <dgm:presLayoutVars>
          <dgm:bulletEnabled val="1"/>
        </dgm:presLayoutVars>
      </dgm:prSet>
      <dgm:spPr/>
      <dgm:t>
        <a:bodyPr/>
        <a:lstStyle/>
        <a:p>
          <a:endParaRPr lang="ru-RU"/>
        </a:p>
      </dgm:t>
    </dgm:pt>
  </dgm:ptLst>
  <dgm:cxnLst>
    <dgm:cxn modelId="{CC3D25AE-046B-4F4F-9039-C4790B90F16F}" srcId="{7FD0B2B9-BA10-4D59-B309-D71DEDD80771}" destId="{8732276D-D42F-4EEF-BB23-5A6996938D98}" srcOrd="0" destOrd="0" parTransId="{41972D68-6EBC-44A8-8D75-02CAFC754204}" sibTransId="{3AE1E5F1-8E9F-4B7D-AD1A-5A48A7D39855}"/>
    <dgm:cxn modelId="{25F503BA-F3B6-47CE-BF7E-D6B519700D13}" srcId="{7FD0B2B9-BA10-4D59-B309-D71DEDD80771}" destId="{7C425075-2FD2-4FA6-BD24-3B9A74773622}" srcOrd="1" destOrd="0" parTransId="{A66F936B-8FD4-4B97-B7ED-9522860EEF98}" sibTransId="{4E16D055-71D0-4DFB-B20F-616F2535EE68}"/>
    <dgm:cxn modelId="{0B5FED92-189E-4B49-B744-8FA20B44E9E3}" type="presOf" srcId="{A66F936B-8FD4-4B97-B7ED-9522860EEF98}" destId="{6AC6FE6F-C529-48C4-9418-1C08F94B45FC}" srcOrd="0" destOrd="0" presId="urn:microsoft.com/office/officeart/2005/8/layout/hierarchy3"/>
    <dgm:cxn modelId="{E7067F97-6367-44FF-A663-79501134B65E}" type="presOf" srcId="{F99289B2-38DD-4352-BA37-ED8E7B51EA74}" destId="{4A7C0A7C-43DC-4CE4-92EE-671DAE5C8EEB}" srcOrd="0" destOrd="0" presId="urn:microsoft.com/office/officeart/2005/8/layout/hierarchy3"/>
    <dgm:cxn modelId="{9B100A05-8F52-46E0-AED4-374BFA308B2E}" srcId="{7FD0B2B9-BA10-4D59-B309-D71DEDD80771}" destId="{DB79AA69-5406-443F-ACC0-0AEA64AA4839}" srcOrd="2" destOrd="0" parTransId="{F99289B2-38DD-4352-BA37-ED8E7B51EA74}" sibTransId="{B9FCBA15-4C6D-41F0-B6E8-C6243B20073C}"/>
    <dgm:cxn modelId="{09F62F8F-A566-40F3-91F2-63D64A520956}" type="presOf" srcId="{8732276D-D42F-4EEF-BB23-5A6996938D98}" destId="{3F8F53E6-379A-43B8-9D66-64B8449488B6}" srcOrd="0" destOrd="0" presId="urn:microsoft.com/office/officeart/2005/8/layout/hierarchy3"/>
    <dgm:cxn modelId="{9951331E-F337-485E-835B-AE3F66E0FD98}" type="presOf" srcId="{2351DF80-DB44-4D2E-B7E8-0E15287A1211}" destId="{48678CBE-E6EA-467B-AAA0-CE9ABF88EBFF}" srcOrd="0" destOrd="0" presId="urn:microsoft.com/office/officeart/2005/8/layout/hierarchy3"/>
    <dgm:cxn modelId="{E5C4552B-7E99-4CBC-AE19-20A823DB795F}" srcId="{06C61A7B-C6B8-4AAF-A443-581873ED2CD6}" destId="{7FD0B2B9-BA10-4D59-B309-D71DEDD80771}" srcOrd="0" destOrd="0" parTransId="{2FE0C7E4-7F21-4E9B-A3CA-77AA118B0BBC}" sibTransId="{A27B1CC9-732F-469F-BE01-348F2E025F73}"/>
    <dgm:cxn modelId="{9A516DA6-55F6-4154-9670-388C80045B05}" type="presOf" srcId="{DB79AA69-5406-443F-ACC0-0AEA64AA4839}" destId="{636E48A4-0891-4E27-8419-94ED0A8C6802}" srcOrd="0" destOrd="0" presId="urn:microsoft.com/office/officeart/2005/8/layout/hierarchy3"/>
    <dgm:cxn modelId="{42E8BA58-41F2-46D6-891F-07E3FE4C9EA6}" srcId="{7FD0B2B9-BA10-4D59-B309-D71DEDD80771}" destId="{2CD72891-1DD0-45BD-8E38-DDDB0CA021B6}" srcOrd="3" destOrd="0" parTransId="{2351DF80-DB44-4D2E-B7E8-0E15287A1211}" sibTransId="{6F0A5F18-7451-49F2-8E59-7A9D5729A7E2}"/>
    <dgm:cxn modelId="{74FDFC6B-EB0D-40A9-BDB4-88868C384010}" type="presOf" srcId="{2CD72891-1DD0-45BD-8E38-DDDB0CA021B6}" destId="{9DCF4DC0-4BCF-481F-A2BA-529AEE47AAEB}" srcOrd="0" destOrd="0" presId="urn:microsoft.com/office/officeart/2005/8/layout/hierarchy3"/>
    <dgm:cxn modelId="{5DEE4A0F-40D0-4210-BC3E-698672E2ED1E}" type="presOf" srcId="{7FD0B2B9-BA10-4D59-B309-D71DEDD80771}" destId="{01038B50-C0C5-46F9-B494-C8F9540C7A43}" srcOrd="1" destOrd="0" presId="urn:microsoft.com/office/officeart/2005/8/layout/hierarchy3"/>
    <dgm:cxn modelId="{9B1A22F7-7F13-4EB2-A036-38CDDF5FD8A5}" type="presOf" srcId="{7C425075-2FD2-4FA6-BD24-3B9A74773622}" destId="{61512E04-5576-4E6C-92E7-B6FC608DA345}" srcOrd="0" destOrd="0" presId="urn:microsoft.com/office/officeart/2005/8/layout/hierarchy3"/>
    <dgm:cxn modelId="{1FB93726-7026-400E-BCE2-5233833F6405}" type="presOf" srcId="{7FD0B2B9-BA10-4D59-B309-D71DEDD80771}" destId="{5C51C45D-5EB2-407B-BBC9-86A1B000412F}" srcOrd="0" destOrd="0" presId="urn:microsoft.com/office/officeart/2005/8/layout/hierarchy3"/>
    <dgm:cxn modelId="{45607A66-0836-4004-9381-24D1603E4A20}" type="presOf" srcId="{06C61A7B-C6B8-4AAF-A443-581873ED2CD6}" destId="{CFB42204-3861-44E1-95ED-B4E61D9F9B8F}" srcOrd="0" destOrd="0" presId="urn:microsoft.com/office/officeart/2005/8/layout/hierarchy3"/>
    <dgm:cxn modelId="{7A878487-AF6E-4889-BA92-A3AAD271D8AD}" type="presOf" srcId="{41972D68-6EBC-44A8-8D75-02CAFC754204}" destId="{22676665-9B6C-4083-BA4C-FCC2529BD86F}" srcOrd="0" destOrd="0" presId="urn:microsoft.com/office/officeart/2005/8/layout/hierarchy3"/>
    <dgm:cxn modelId="{D70CC1D7-D05B-48DF-9DC5-F7D29F71DB14}" type="presParOf" srcId="{CFB42204-3861-44E1-95ED-B4E61D9F9B8F}" destId="{97794F28-9BCF-4BDF-B989-D1A622B41A97}" srcOrd="0" destOrd="0" presId="urn:microsoft.com/office/officeart/2005/8/layout/hierarchy3"/>
    <dgm:cxn modelId="{F78BBD87-2415-43B7-97EB-61E6B5314440}" type="presParOf" srcId="{97794F28-9BCF-4BDF-B989-D1A622B41A97}" destId="{034E7DC2-944A-4314-8387-4C672FCB6C8D}" srcOrd="0" destOrd="0" presId="urn:microsoft.com/office/officeart/2005/8/layout/hierarchy3"/>
    <dgm:cxn modelId="{72DD0770-66A2-40A8-BA99-668AE09E04AD}" type="presParOf" srcId="{034E7DC2-944A-4314-8387-4C672FCB6C8D}" destId="{5C51C45D-5EB2-407B-BBC9-86A1B000412F}" srcOrd="0" destOrd="0" presId="urn:microsoft.com/office/officeart/2005/8/layout/hierarchy3"/>
    <dgm:cxn modelId="{4C5E495B-2179-4307-8405-64CA3FA74CD7}" type="presParOf" srcId="{034E7DC2-944A-4314-8387-4C672FCB6C8D}" destId="{01038B50-C0C5-46F9-B494-C8F9540C7A43}" srcOrd="1" destOrd="0" presId="urn:microsoft.com/office/officeart/2005/8/layout/hierarchy3"/>
    <dgm:cxn modelId="{066701E5-0AA0-4220-B354-EE09A12CF0E7}" type="presParOf" srcId="{97794F28-9BCF-4BDF-B989-D1A622B41A97}" destId="{688AF0BB-32BC-4764-8F98-A865DE39F411}" srcOrd="1" destOrd="0" presId="urn:microsoft.com/office/officeart/2005/8/layout/hierarchy3"/>
    <dgm:cxn modelId="{ECD35AF0-ABAF-49EE-8CBB-263E2AB8924D}" type="presParOf" srcId="{688AF0BB-32BC-4764-8F98-A865DE39F411}" destId="{22676665-9B6C-4083-BA4C-FCC2529BD86F}" srcOrd="0" destOrd="0" presId="urn:microsoft.com/office/officeart/2005/8/layout/hierarchy3"/>
    <dgm:cxn modelId="{451D6B4F-CFBD-466A-B9AD-73918B3817F2}" type="presParOf" srcId="{688AF0BB-32BC-4764-8F98-A865DE39F411}" destId="{3F8F53E6-379A-43B8-9D66-64B8449488B6}" srcOrd="1" destOrd="0" presId="urn:microsoft.com/office/officeart/2005/8/layout/hierarchy3"/>
    <dgm:cxn modelId="{0A2A04D8-62E4-4E31-97F9-14DF780546CC}" type="presParOf" srcId="{688AF0BB-32BC-4764-8F98-A865DE39F411}" destId="{6AC6FE6F-C529-48C4-9418-1C08F94B45FC}" srcOrd="2" destOrd="0" presId="urn:microsoft.com/office/officeart/2005/8/layout/hierarchy3"/>
    <dgm:cxn modelId="{821C9E6C-1BD4-4D15-8E50-3300FBF0C126}" type="presParOf" srcId="{688AF0BB-32BC-4764-8F98-A865DE39F411}" destId="{61512E04-5576-4E6C-92E7-B6FC608DA345}" srcOrd="3" destOrd="0" presId="urn:microsoft.com/office/officeart/2005/8/layout/hierarchy3"/>
    <dgm:cxn modelId="{143D3BB8-2290-4E3E-A7E5-0EB8767CAE87}" type="presParOf" srcId="{688AF0BB-32BC-4764-8F98-A865DE39F411}" destId="{4A7C0A7C-43DC-4CE4-92EE-671DAE5C8EEB}" srcOrd="4" destOrd="0" presId="urn:microsoft.com/office/officeart/2005/8/layout/hierarchy3"/>
    <dgm:cxn modelId="{C2FBDCEB-1571-4A71-BDF2-5877960ADF42}" type="presParOf" srcId="{688AF0BB-32BC-4764-8F98-A865DE39F411}" destId="{636E48A4-0891-4E27-8419-94ED0A8C6802}" srcOrd="5" destOrd="0" presId="urn:microsoft.com/office/officeart/2005/8/layout/hierarchy3"/>
    <dgm:cxn modelId="{14BD91FF-56FE-4185-AF85-382B49F19333}" type="presParOf" srcId="{688AF0BB-32BC-4764-8F98-A865DE39F411}" destId="{48678CBE-E6EA-467B-AAA0-CE9ABF88EBFF}" srcOrd="6" destOrd="0" presId="urn:microsoft.com/office/officeart/2005/8/layout/hierarchy3"/>
    <dgm:cxn modelId="{195D974F-DC4A-4E51-8DAE-55E0E7857403}" type="presParOf" srcId="{688AF0BB-32BC-4764-8F98-A865DE39F411}" destId="{9DCF4DC0-4BCF-481F-A2BA-529AEE47AAEB}" srcOrd="7"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600" b="1" dirty="0" smtClean="0">
              <a:solidFill>
                <a:schemeClr val="tx1"/>
              </a:solidFill>
              <a:latin typeface="Times New Roman" pitchFamily="18" charset="0"/>
              <a:cs typeface="Times New Roman" pitchFamily="18" charset="0"/>
            </a:rPr>
            <a:t>Федеральный</a:t>
          </a:r>
        </a:p>
        <a:p>
          <a:pPr>
            <a:lnSpc>
              <a:spcPct val="70000"/>
            </a:lnSpc>
          </a:pPr>
          <a:r>
            <a:rPr lang="ru-RU" sz="1600" b="1" dirty="0" smtClean="0">
              <a:solidFill>
                <a:schemeClr val="tx1"/>
              </a:solidFill>
              <a:latin typeface="Times New Roman" pitchFamily="18" charset="0"/>
              <a:cs typeface="Times New Roman" pitchFamily="18" charset="0"/>
            </a:rPr>
            <a:t>бюджет</a:t>
          </a:r>
          <a:endParaRPr lang="ru-RU" sz="16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a:noFill/>
      </dgm:spPr>
      <dgm:t>
        <a:bodyPr/>
        <a:lstStyle/>
        <a:p>
          <a:endParaRPr lang="ru-RU"/>
        </a:p>
      </dgm:t>
    </dgm:pt>
    <dgm:pt modelId="{5D94704B-7532-4264-BE99-409D9075BDC5}" type="pres">
      <dgm:prSet presAssocID="{6E2B7A8C-FFC9-4A83-834E-839C10870971}" presName="arrow1" presStyleLbl="fgShp" presStyleIdx="0" presStyleCnt="1"/>
      <dgm:spPr>
        <a:solidFill>
          <a:srgbClr val="C00000"/>
        </a:solidFill>
      </dgm:spPr>
      <dgm:t>
        <a:bodyPr/>
        <a:lstStyle/>
        <a:p>
          <a:endParaRPr lang="ru-RU"/>
        </a:p>
      </dgm:t>
    </dgm:pt>
    <dgm:pt modelId="{EC405ED0-B7D6-4A6B-ADC0-348419AEE70B}" type="pres">
      <dgm:prSet presAssocID="{6E2B7A8C-FFC9-4A83-834E-839C10870971}" presName="rectangle" presStyleLbl="revTx" presStyleIdx="0" presStyleCnt="1" custScaleY="167635" custLinFactNeighborX="449" custLinFactNeighborY="49126">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a:solidFill>
          <a:srgbClr val="FF0000">
            <a:alpha val="40000"/>
          </a:srgbClr>
        </a:solidFill>
        <a:ln>
          <a:solidFill>
            <a:schemeClr val="tx1"/>
          </a:solidFill>
        </a:ln>
      </dgm:spPr>
      <dgm:t>
        <a:bodyPr/>
        <a:lstStyle/>
        <a:p>
          <a:endParaRPr lang="ru-RU"/>
        </a:p>
      </dgm:t>
    </dgm:pt>
  </dgm:ptLst>
  <dgm:cxnLst>
    <dgm:cxn modelId="{9B40A7FD-362B-4A7B-84E3-26D2AE1FCCCE}" type="presOf" srcId="{6E2B7A8C-FFC9-4A83-834E-839C10870971}" destId="{A0C88DDE-0E91-410C-B314-C767D8E5BBDA}"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79F1791F-29DD-42D1-98FE-302B8F294D97}" type="presOf" srcId="{6EB761CB-AB45-46E9-A4CC-F836C764434E}" destId="{EC405ED0-B7D6-4A6B-ADC0-348419AEE70B}" srcOrd="0" destOrd="0" presId="urn:microsoft.com/office/officeart/2005/8/layout/funnel1"/>
    <dgm:cxn modelId="{904115EC-D25D-47E3-89DF-82D9B2BC1503}" type="presParOf" srcId="{A0C88DDE-0E91-410C-B314-C767D8E5BBDA}" destId="{68F107AA-FD99-46AA-95B7-4C85171CE142}" srcOrd="0" destOrd="0" presId="urn:microsoft.com/office/officeart/2005/8/layout/funnel1"/>
    <dgm:cxn modelId="{EB94972A-9181-490B-BBE9-FE58102BE977}" type="presParOf" srcId="{A0C88DDE-0E91-410C-B314-C767D8E5BBDA}" destId="{5D94704B-7532-4264-BE99-409D9075BDC5}" srcOrd="1" destOrd="0" presId="urn:microsoft.com/office/officeart/2005/8/layout/funnel1"/>
    <dgm:cxn modelId="{1DCF90CF-520A-4545-82E5-09BFA5FAC3B4}" type="presParOf" srcId="{A0C88DDE-0E91-410C-B314-C767D8E5BBDA}" destId="{EC405ED0-B7D6-4A6B-ADC0-348419AEE70B}" srcOrd="2" destOrd="0" presId="urn:microsoft.com/office/officeart/2005/8/layout/funnel1"/>
    <dgm:cxn modelId="{CC5274E5-58EF-4562-A90F-374D4CB3CA5B}"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600" b="1" dirty="0" smtClean="0">
              <a:latin typeface="Times New Roman" pitchFamily="18" charset="0"/>
              <a:cs typeface="Times New Roman" pitchFamily="18" charset="0"/>
            </a:rPr>
            <a:t>Бюджет УР</a:t>
          </a:r>
          <a:endParaRPr lang="ru-RU" sz="16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a:noFill/>
      </dgm:spPr>
      <dgm:t>
        <a:bodyPr/>
        <a:lstStyle/>
        <a:p>
          <a:endParaRPr lang="ru-RU"/>
        </a:p>
      </dgm:t>
    </dgm:pt>
    <dgm:pt modelId="{2C06BE8D-5C68-4834-8056-203D5156C7BD}" type="pres">
      <dgm:prSet presAssocID="{764C6B45-3F19-43C1-A63A-BBD3E9F5CBDB}" presName="arrow1" presStyleLbl="fgShp" presStyleIdx="0" presStyleCnt="1" custScaleY="120579" custLinFactNeighborX="-1282" custLinFactNeighborY="24424"/>
      <dgm:spPr>
        <a:solidFill>
          <a:srgbClr val="C00000"/>
        </a:solidFill>
      </dgm:spPr>
      <dgm:t>
        <a:bodyPr/>
        <a:lstStyle/>
        <a:p>
          <a:endParaRPr lang="ru-RU"/>
        </a:p>
      </dgm:t>
    </dgm:pt>
    <dgm:pt modelId="{17CBF769-3B05-4A3B-B787-E74D4F8AE722}" type="pres">
      <dgm:prSet presAssocID="{764C6B45-3F19-43C1-A63A-BBD3E9F5CBDB}" presName="rectangle" presStyleLbl="revTx" presStyleIdx="0" presStyleCnt="1" custScaleY="179481" custLinFactNeighborX="2265" custLinFactNeighborY="37815">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a:solidFill>
          <a:srgbClr val="C00000">
            <a:alpha val="40000"/>
          </a:srgbClr>
        </a:solidFill>
        <a:ln>
          <a:solidFill>
            <a:schemeClr val="tx1"/>
          </a:solidFill>
        </a:ln>
      </dgm:spPr>
      <dgm:t>
        <a:bodyPr/>
        <a:lstStyle/>
        <a:p>
          <a:endParaRPr lang="ru-RU"/>
        </a:p>
      </dgm:t>
    </dgm:pt>
  </dgm:ptLst>
  <dgm:cxnLst>
    <dgm:cxn modelId="{A679D9C1-85C5-4EBB-BCBD-0263F746B421}" type="presOf" srcId="{19359752-9CAB-4A40-8DA7-B1ABA2EC343E}" destId="{17CBF769-3B05-4A3B-B787-E74D4F8AE722}" srcOrd="0" destOrd="0" presId="urn:microsoft.com/office/officeart/2005/8/layout/funnel1"/>
    <dgm:cxn modelId="{7FC6AB28-B325-4A20-9096-CE08CBF09AFE}" type="presOf" srcId="{7DFF3BDC-BB27-4CAC-8854-7EF3FDD107F2}" destId="{87AB5988-44A4-4DC5-810A-B411AE9EE971}"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C0796BB7-320D-43B6-B91A-3C3BE9196834}" type="presOf" srcId="{764C6B45-3F19-43C1-A63A-BBD3E9F5CBDB}" destId="{BC9426A7-1943-445B-A221-64A44E3FFF0B}" srcOrd="0" destOrd="0" presId="urn:microsoft.com/office/officeart/2005/8/layout/funnel1"/>
    <dgm:cxn modelId="{0941CD51-1A7E-4CE6-96E6-618AB74EDEEC}" type="presOf" srcId="{3993851F-9FD6-42BF-B16A-9CEA8F637875}" destId="{86618C87-F85A-4D75-BCFE-1828FBF6A733}" srcOrd="0" destOrd="0" presId="urn:microsoft.com/office/officeart/2005/8/layout/funnel1"/>
    <dgm:cxn modelId="{F1ACD3FA-F0EA-4D25-82B4-9CBA10DEC3AB}" srcId="{764C6B45-3F19-43C1-A63A-BBD3E9F5CBDB}" destId="{19359752-9CAB-4A40-8DA7-B1ABA2EC343E}" srcOrd="2" destOrd="0" parTransId="{DFCC2E76-BF14-4F65-B9CF-6898ECB6FE23}" sibTransId="{48BC047D-91FF-436A-8102-4ADABE5E779C}"/>
    <dgm:cxn modelId="{B70AF114-FB03-4FA7-9759-7EB30BCD2F93}" srcId="{764C6B45-3F19-43C1-A63A-BBD3E9F5CBDB}" destId="{7DFF3BDC-BB27-4CAC-8854-7EF3FDD107F2}" srcOrd="1" destOrd="0" parTransId="{8A80B652-CD98-48E3-9160-A21A95B9163F}" sibTransId="{FA762B56-6C8B-4124-870B-065AC274D51E}"/>
    <dgm:cxn modelId="{3A4EE4EC-E7D1-42D0-A3A7-1261E834D1A1}" type="presParOf" srcId="{BC9426A7-1943-445B-A221-64A44E3FFF0B}" destId="{2DA1A661-BB94-4A6F-9E15-9F6B57BD5ACA}" srcOrd="0" destOrd="0" presId="urn:microsoft.com/office/officeart/2005/8/layout/funnel1"/>
    <dgm:cxn modelId="{3CCD357E-7805-44AC-9D3D-3EE2B43703E5}" type="presParOf" srcId="{BC9426A7-1943-445B-A221-64A44E3FFF0B}" destId="{2C06BE8D-5C68-4834-8056-203D5156C7BD}" srcOrd="1" destOrd="0" presId="urn:microsoft.com/office/officeart/2005/8/layout/funnel1"/>
    <dgm:cxn modelId="{4F8A33BB-9DD8-419D-84AE-5E3176146546}" type="presParOf" srcId="{BC9426A7-1943-445B-A221-64A44E3FFF0B}" destId="{17CBF769-3B05-4A3B-B787-E74D4F8AE722}" srcOrd="2" destOrd="0" presId="urn:microsoft.com/office/officeart/2005/8/layout/funnel1"/>
    <dgm:cxn modelId="{45021D5B-2BCB-4968-85ED-2F46C710272A}" type="presParOf" srcId="{BC9426A7-1943-445B-A221-64A44E3FFF0B}" destId="{87AB5988-44A4-4DC5-810A-B411AE9EE971}" srcOrd="3" destOrd="0" presId="urn:microsoft.com/office/officeart/2005/8/layout/funnel1"/>
    <dgm:cxn modelId="{8277120F-3F42-4C92-8F43-0BF8388E11C8}" type="presParOf" srcId="{BC9426A7-1943-445B-A221-64A44E3FFF0B}" destId="{86618C87-F85A-4D75-BCFE-1828FBF6A733}" srcOrd="4" destOrd="0" presId="urn:microsoft.com/office/officeart/2005/8/layout/funnel1"/>
    <dgm:cxn modelId="{7696A3D5-EA17-43F8-BF37-33F870E88686}" type="presParOf" srcId="{BC9426A7-1943-445B-A221-64A44E3FFF0B}" destId="{BEA1D0D8-9759-4B76-BBE9-738E83B9EB81}" srcOrd="5" destOrd="0" presId="urn:microsoft.com/office/officeart/2005/8/layout/funnel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70%</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600" b="1" dirty="0" smtClean="0">
              <a:latin typeface="Times New Roman" pitchFamily="18" charset="0"/>
              <a:cs typeface="Times New Roman" pitchFamily="18" charset="0"/>
            </a:rPr>
            <a:t>Бюджет округа</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a:noFill/>
      </dgm:spPr>
      <dgm:t>
        <a:bodyPr/>
        <a:lstStyle/>
        <a:p>
          <a:endParaRPr lang="ru-RU"/>
        </a:p>
      </dgm:t>
    </dgm:pt>
    <dgm:pt modelId="{2C06BE8D-5C68-4834-8056-203D5156C7BD}" type="pres">
      <dgm:prSet presAssocID="{764C6B45-3F19-43C1-A63A-BBD3E9F5CBDB}" presName="arrow1" presStyleLbl="fgShp" presStyleIdx="0" presStyleCnt="1" custScaleY="167857" custLinFactY="1208" custLinFactNeighborX="-71428" custLinFactNeighborY="100000"/>
      <dgm:spPr>
        <a:solidFill>
          <a:srgbClr val="C00000"/>
        </a:solidFill>
      </dgm:spPr>
      <dgm:t>
        <a:bodyPr/>
        <a:lstStyle/>
        <a:p>
          <a:endParaRPr lang="ru-RU"/>
        </a:p>
      </dgm:t>
    </dgm:pt>
    <dgm:pt modelId="{17CBF769-3B05-4A3B-B787-E74D4F8AE722}" type="pres">
      <dgm:prSet presAssocID="{764C6B45-3F19-43C1-A63A-BBD3E9F5CBDB}" presName="rectangle" presStyleLbl="revTx" presStyleIdx="0" presStyleCnt="1" custScaleX="123634" custScaleY="284037" custLinFactY="44099" custLinFactNeighborX="-6548" custLinFactNeighborY="100000">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custLinFactNeighborX="-50127" custLinFactNeighborY="-740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custLinFactNeighborX="-71428" custLinFactNeighborY="-11746">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custLinFactNeighborX="-23810" custLinFactNeighborY="-8945">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ScaleX="110204" custScaleY="116963" custLinFactNeighborX="-12755" custLinFactNeighborY="4623"/>
      <dgm:spPr>
        <a:solidFill>
          <a:srgbClr val="FF0000">
            <a:alpha val="40000"/>
          </a:srgbClr>
        </a:solidFill>
        <a:ln>
          <a:solidFill>
            <a:schemeClr val="tx1"/>
          </a:solidFill>
        </a:ln>
      </dgm:spPr>
      <dgm:t>
        <a:bodyPr/>
        <a:lstStyle/>
        <a:p>
          <a:endParaRPr lang="ru-RU"/>
        </a:p>
      </dgm:t>
    </dgm:pt>
  </dgm:ptLst>
  <dgm:cxnLst>
    <dgm:cxn modelId="{0970C401-9D18-4CD3-9BCE-7B119B4F87FA}" type="presOf" srcId="{A4FE3B9A-CC41-4491-A7EB-369F16789DDA}" destId="{642769FA-12A9-4304-8AC8-75A58AE317BA}" srcOrd="0" destOrd="0" presId="urn:microsoft.com/office/officeart/2005/8/layout/funnel1"/>
    <dgm:cxn modelId="{D93F529C-4AAF-4051-BDAB-D9D5BF9AD366}" type="presOf" srcId="{06A0D206-C32B-475A-94F9-43ED4E62A1A5}" destId="{B609D13E-004C-48EB-B9DD-9CBD54E88B0E}" srcOrd="0" destOrd="0" presId="urn:microsoft.com/office/officeart/2005/8/layout/funnel1"/>
    <dgm:cxn modelId="{070FCB2B-4B8C-4050-B3D1-C4696680A18F}" type="presOf" srcId="{204500E8-0FFC-4181-853E-75604BAA8A4A}" destId="{17CBF769-3B05-4A3B-B787-E74D4F8AE722}"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3DE71C77-33F4-4AA8-849F-EEE0ACACB957}" srcId="{764C6B45-3F19-43C1-A63A-BBD3E9F5CBDB}" destId="{06A0D206-C32B-475A-94F9-43ED4E62A1A5}" srcOrd="1" destOrd="0" parTransId="{AB735C00-251C-4239-B437-8628CB4B01E6}" sibTransId="{338CE269-B75F-4DCA-8E47-508B64EE5268}"/>
    <dgm:cxn modelId="{9D295A2D-D229-4A1F-A87D-5F6C4D369775}" type="presOf" srcId="{3993851F-9FD6-42BF-B16A-9CEA8F637875}" destId="{A3B108B8-7C5A-4C4C-A072-2429E602589F}" srcOrd="0" destOrd="0" presId="urn:microsoft.com/office/officeart/2005/8/layout/funnel1"/>
    <dgm:cxn modelId="{D426E50C-7667-4A0A-87E8-64E66EC1430E}" type="presOf" srcId="{764C6B45-3F19-43C1-A63A-BBD3E9F5CBDB}" destId="{BC9426A7-1943-445B-A221-64A44E3FFF0B}" srcOrd="0" destOrd="0" presId="urn:microsoft.com/office/officeart/2005/8/layout/funnel1"/>
    <dgm:cxn modelId="{A74419E0-6FAA-4AA3-9AD9-76160FE4A2E5}" type="presParOf" srcId="{BC9426A7-1943-445B-A221-64A44E3FFF0B}" destId="{2DA1A661-BB94-4A6F-9E15-9F6B57BD5ACA}" srcOrd="0" destOrd="0" presId="urn:microsoft.com/office/officeart/2005/8/layout/funnel1"/>
    <dgm:cxn modelId="{BB85A170-CF0A-471C-9B2C-8A64CDD3FD93}" type="presParOf" srcId="{BC9426A7-1943-445B-A221-64A44E3FFF0B}" destId="{2C06BE8D-5C68-4834-8056-203D5156C7BD}" srcOrd="1" destOrd="0" presId="urn:microsoft.com/office/officeart/2005/8/layout/funnel1"/>
    <dgm:cxn modelId="{E94016B7-665C-4429-887F-C94D079191E9}" type="presParOf" srcId="{BC9426A7-1943-445B-A221-64A44E3FFF0B}" destId="{17CBF769-3B05-4A3B-B787-E74D4F8AE722}" srcOrd="2" destOrd="0" presId="urn:microsoft.com/office/officeart/2005/8/layout/funnel1"/>
    <dgm:cxn modelId="{0B6C5297-5B4F-4827-94D8-3C2C8816EFB2}" type="presParOf" srcId="{BC9426A7-1943-445B-A221-64A44E3FFF0B}" destId="{642769FA-12A9-4304-8AC8-75A58AE317BA}" srcOrd="3" destOrd="0" presId="urn:microsoft.com/office/officeart/2005/8/layout/funnel1"/>
    <dgm:cxn modelId="{77CDC151-3B1A-4EFC-8D1A-40B96B5CF48F}" type="presParOf" srcId="{BC9426A7-1943-445B-A221-64A44E3FFF0B}" destId="{B609D13E-004C-48EB-B9DD-9CBD54E88B0E}" srcOrd="4" destOrd="0" presId="urn:microsoft.com/office/officeart/2005/8/layout/funnel1"/>
    <dgm:cxn modelId="{94731C51-30AB-4215-9F6B-EBDD7DAB79A7}" type="presParOf" srcId="{BC9426A7-1943-445B-A221-64A44E3FFF0B}" destId="{A3B108B8-7C5A-4C4C-A072-2429E602589F}" srcOrd="5" destOrd="0" presId="urn:microsoft.com/office/officeart/2005/8/layout/funnel1"/>
    <dgm:cxn modelId="{06FFD97C-4EC1-4C72-A9CB-DD4B84ADFDD4}"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823F9C8D-4852-46F6-9312-5D68ADF87654}"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tyle>
          <a:lnRef idx="1">
            <a:schemeClr val="accent2"/>
          </a:lnRef>
          <a:fillRef idx="2">
            <a:schemeClr val="accent2"/>
          </a:fillRef>
          <a:effectRef idx="1">
            <a:schemeClr val="accent2"/>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b="1" dirty="0" smtClean="0">
              <a:solidFill>
                <a:schemeClr val="tx1"/>
              </a:solidFill>
              <a:latin typeface="Times New Roman" panose="02020603050405020304" pitchFamily="18" charset="0"/>
              <a:cs typeface="Times New Roman" panose="02020603050405020304" pitchFamily="18" charset="0"/>
            </a:rPr>
            <a:t>41 321</a:t>
          </a:r>
        </a:p>
        <a:p>
          <a:pPr algn="ctr"/>
          <a:r>
            <a:rPr lang="ru-RU" b="1" dirty="0" smtClean="0">
              <a:solidFill>
                <a:schemeClr val="tx1"/>
              </a:solidFill>
              <a:latin typeface="Times New Roman" panose="02020603050405020304" pitchFamily="18" charset="0"/>
              <a:cs typeface="Times New Roman" panose="02020603050405020304" pitchFamily="18" charset="0"/>
            </a:rPr>
            <a:t>рубля в год</a:t>
          </a:r>
          <a:endParaRPr lang="ru-RU" b="1" dirty="0">
            <a:solidFill>
              <a:schemeClr val="tx1"/>
            </a:solidFill>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tyle>
          <a:lnRef idx="1">
            <a:schemeClr val="accent2"/>
          </a:lnRef>
          <a:fillRef idx="2">
            <a:schemeClr val="accent2"/>
          </a:fillRef>
          <a:effectRef idx="1">
            <a:schemeClr val="accent2"/>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700" b="1" dirty="0" smtClean="0">
              <a:latin typeface="Times New Roman" panose="02020603050405020304" pitchFamily="18" charset="0"/>
              <a:cs typeface="Times New Roman" panose="02020603050405020304" pitchFamily="18" charset="0"/>
            </a:rPr>
            <a:t>3 443</a:t>
          </a:r>
        </a:p>
        <a:p>
          <a:pPr algn="ctr"/>
          <a:r>
            <a:rPr lang="ru-RU" sz="1700" b="1" dirty="0" smtClean="0">
              <a:latin typeface="Times New Roman" panose="02020603050405020304" pitchFamily="18" charset="0"/>
              <a:cs typeface="Times New Roman" panose="02020603050405020304" pitchFamily="18" charset="0"/>
            </a:rPr>
            <a:t>рублей</a:t>
          </a:r>
          <a:r>
            <a:rPr lang="ru-RU" sz="1000" b="1" dirty="0" smtClean="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в месяц</a:t>
          </a:r>
          <a:endParaRPr lang="ru-RU" sz="1700"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t>
        <a:bodyPr/>
        <a:lstStyle/>
        <a:p>
          <a:endParaRPr lang="ru-RU"/>
        </a:p>
      </dgm:t>
    </dgm:pt>
    <dgm:pt modelId="{F2E4C76F-E36C-4091-8DAD-0C405D68E8FF}" type="pres">
      <dgm:prSet presAssocID="{35DD681C-F1E3-4289-8111-434D62006071}" presName="Name5" presStyleLbl="vennNode1" presStyleIdx="1" presStyleCnt="2" custLinFactNeighborX="18725" custLinFactNeighborY="0">
        <dgm:presLayoutVars>
          <dgm:bulletEnabled val="1"/>
        </dgm:presLayoutVars>
      </dgm:prSet>
      <dgm:spPr/>
      <dgm:t>
        <a:bodyPr/>
        <a:lstStyle/>
        <a:p>
          <a:endParaRPr lang="ru-RU"/>
        </a:p>
      </dgm:t>
    </dgm:pt>
  </dgm:ptLst>
  <dgm:cxnLst>
    <dgm:cxn modelId="{0836C450-2D57-4BC0-97EF-FFDBCBEF7CD6}" type="presOf" srcId="{35DD681C-F1E3-4289-8111-434D62006071}" destId="{F2E4C76F-E36C-4091-8DAD-0C405D68E8FF}"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C3941842-CC98-4A68-A55B-33E0D26F60B3}" type="presOf" srcId="{2EF52E3E-41EC-41EE-9987-158CA98469F9}" destId="{E282E57E-0B03-49FA-A3FA-1287DA1636FE}" srcOrd="0" destOrd="0" presId="urn:microsoft.com/office/officeart/2005/8/layout/venn3"/>
    <dgm:cxn modelId="{2B7D193C-1604-4D8B-BFB6-B382C1227C5B}" type="presOf" srcId="{BA8011C4-1321-487E-B3F8-E4DCA511D498}" destId="{41632E52-6ACB-4CF5-996F-0458F0717869}"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A8E3BE70-E8D7-4561-ABFB-5B5C58C267DA}" type="presParOf" srcId="{41632E52-6ACB-4CF5-996F-0458F0717869}" destId="{E282E57E-0B03-49FA-A3FA-1287DA1636FE}" srcOrd="0" destOrd="0" presId="urn:microsoft.com/office/officeart/2005/8/layout/venn3"/>
    <dgm:cxn modelId="{2D1DB940-B155-4A85-9435-AF5247376880}" type="presParOf" srcId="{41632E52-6ACB-4CF5-996F-0458F0717869}" destId="{7F071AC9-5D2C-446A-BD1B-118FE801D45A}" srcOrd="1" destOrd="0" presId="urn:microsoft.com/office/officeart/2005/8/layout/venn3"/>
    <dgm:cxn modelId="{E3EDEFAD-8D28-4734-B0E3-4B8ADE4F55F5}"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tyle>
          <a:lnRef idx="1">
            <a:schemeClr val="accent2"/>
          </a:lnRef>
          <a:fillRef idx="2">
            <a:schemeClr val="accent2"/>
          </a:fillRef>
          <a:effectRef idx="1">
            <a:schemeClr val="accent2"/>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b="1" dirty="0" smtClean="0">
              <a:latin typeface="Times New Roman" panose="02020603050405020304" pitchFamily="18" charset="0"/>
              <a:cs typeface="Times New Roman" panose="02020603050405020304" pitchFamily="18" charset="0"/>
            </a:rPr>
            <a:t>27 460</a:t>
          </a: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tyle>
          <a:lnRef idx="1">
            <a:schemeClr val="accent2"/>
          </a:lnRef>
          <a:fillRef idx="2">
            <a:schemeClr val="accent2"/>
          </a:fillRef>
          <a:effectRef idx="1">
            <a:schemeClr val="accent2"/>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b="1" dirty="0" smtClean="0">
              <a:latin typeface="Times New Roman" panose="02020603050405020304" pitchFamily="18" charset="0"/>
              <a:cs typeface="Times New Roman" panose="02020603050405020304" pitchFamily="18" charset="0"/>
            </a:rPr>
            <a:t>2 288</a:t>
          </a:r>
        </a:p>
        <a:p>
          <a:pPr algn="ctr"/>
          <a:r>
            <a:rPr lang="ru-RU" b="1" dirty="0" smtClean="0">
              <a:latin typeface="Times New Roman" panose="02020603050405020304" pitchFamily="18" charset="0"/>
              <a:cs typeface="Times New Roman" panose="02020603050405020304" pitchFamily="18" charset="0"/>
            </a:rPr>
            <a:t>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t>
        <a:bodyPr/>
        <a:lstStyle/>
        <a:p>
          <a:endParaRPr lang="ru-RU"/>
        </a:p>
      </dgm:t>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20B668A1-8F85-4E91-AEF1-E8EFF98BB27E}" type="presOf" srcId="{BA8011C4-1321-487E-B3F8-E4DCA511D498}" destId="{41632E52-6ACB-4CF5-996F-0458F0717869}" srcOrd="0" destOrd="0" presId="urn:microsoft.com/office/officeart/2005/8/layout/venn3"/>
    <dgm:cxn modelId="{391B8007-B0FB-4DFB-89AE-31F6F27C8D18}" type="presOf" srcId="{35DD681C-F1E3-4289-8111-434D62006071}" destId="{F2E4C76F-E36C-4091-8DAD-0C405D68E8FF}"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4CC73B23-9C28-458D-9DB2-C6CE3C7FB406}"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91BB4C57-5743-4142-93CC-1D8EF8A61591}" type="presParOf" srcId="{41632E52-6ACB-4CF5-996F-0458F0717869}" destId="{E282E57E-0B03-49FA-A3FA-1287DA1636FE}" srcOrd="0" destOrd="0" presId="urn:microsoft.com/office/officeart/2005/8/layout/venn3"/>
    <dgm:cxn modelId="{CEDC7271-16C1-4F81-BC7E-8A5312141029}" type="presParOf" srcId="{41632E52-6ACB-4CF5-996F-0458F0717869}" destId="{7F071AC9-5D2C-446A-BD1B-118FE801D45A}" srcOrd="1" destOrd="0" presId="urn:microsoft.com/office/officeart/2005/8/layout/venn3"/>
    <dgm:cxn modelId="{9BA8523E-4127-4B92-8CE0-920F5AADACED}"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tyle>
          <a:lnRef idx="1">
            <a:schemeClr val="accent2"/>
          </a:lnRef>
          <a:fillRef idx="2">
            <a:schemeClr val="accent2"/>
          </a:fillRef>
          <a:effectRef idx="1">
            <a:schemeClr val="accent2"/>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dirty="0" smtClean="0"/>
            <a:t> </a:t>
          </a:r>
          <a:r>
            <a:rPr lang="ru-RU" b="1" dirty="0" smtClean="0">
              <a:latin typeface="Times New Roman" panose="02020603050405020304" pitchFamily="18" charset="0"/>
              <a:cs typeface="Times New Roman" panose="02020603050405020304" pitchFamily="18" charset="0"/>
            </a:rPr>
            <a:t>4 672</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tyle>
          <a:lnRef idx="1">
            <a:schemeClr val="accent2"/>
          </a:lnRef>
          <a:fillRef idx="2">
            <a:schemeClr val="accent2"/>
          </a:fillRef>
          <a:effectRef idx="1">
            <a:schemeClr val="accent2"/>
          </a:effectRef>
          <a:fontRef idx="minor">
            <a:schemeClr val="dk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b="1" dirty="0" smtClean="0">
              <a:latin typeface="Times New Roman" panose="02020603050405020304" pitchFamily="18" charset="0"/>
              <a:cs typeface="Times New Roman" panose="02020603050405020304" pitchFamily="18" charset="0"/>
            </a:rPr>
            <a:t>389 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t>
        <a:bodyPr/>
        <a:lstStyle/>
        <a:p>
          <a:endParaRPr lang="ru-RU"/>
        </a:p>
      </dgm:t>
    </dgm:pt>
    <dgm:pt modelId="{F2E4C76F-E36C-4091-8DAD-0C405D68E8FF}" type="pres">
      <dgm:prSet presAssocID="{35DD681C-F1E3-4289-8111-434D62006071}" presName="Name5" presStyleLbl="vennNode1" presStyleIdx="1" presStyleCnt="2" custLinFactNeighborX="19953">
        <dgm:presLayoutVars>
          <dgm:bulletEnabled val="1"/>
        </dgm:presLayoutVars>
      </dgm:prSet>
      <dgm:spPr/>
      <dgm:t>
        <a:bodyPr/>
        <a:lstStyle/>
        <a:p>
          <a:endParaRPr lang="ru-RU"/>
        </a:p>
      </dgm:t>
    </dgm:pt>
  </dgm:ptLst>
  <dgm:cxnLst>
    <dgm:cxn modelId="{C540D9F9-BA75-420C-A04B-A96D90F92F97}" type="presOf" srcId="{2EF52E3E-41EC-41EE-9987-158CA98469F9}" destId="{E282E57E-0B03-49FA-A3FA-1287DA1636FE}"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04A11600-F8CC-49B3-BE0A-98952D2B65E6}" type="presOf" srcId="{BA8011C4-1321-487E-B3F8-E4DCA511D498}" destId="{41632E52-6ACB-4CF5-996F-0458F0717869}" srcOrd="0" destOrd="0" presId="urn:microsoft.com/office/officeart/2005/8/layout/venn3"/>
    <dgm:cxn modelId="{EEAFF61D-14FF-42E1-A462-86E8C91ECC7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65E802E-DE94-488E-9992-C506B5E6533C}" type="presParOf" srcId="{41632E52-6ACB-4CF5-996F-0458F0717869}" destId="{E282E57E-0B03-49FA-A3FA-1287DA1636FE}" srcOrd="0" destOrd="0" presId="urn:microsoft.com/office/officeart/2005/8/layout/venn3"/>
    <dgm:cxn modelId="{458777C0-47B9-44EE-8608-A9D3D2C7C7D9}" type="presParOf" srcId="{41632E52-6ACB-4CF5-996F-0458F0717869}" destId="{7F071AC9-5D2C-446A-BD1B-118FE801D45A}" srcOrd="1" destOrd="0" presId="urn:microsoft.com/office/officeart/2005/8/layout/venn3"/>
    <dgm:cxn modelId="{7499EF88-FA1D-4C92-BEC3-974A16D3005E}"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47B0D-B3FE-4500-89D1-368A5111E8C0}">
      <dsp:nvSpPr>
        <dsp:cNvPr id="0" name=""/>
        <dsp:cNvSpPr/>
      </dsp:nvSpPr>
      <dsp:spPr>
        <a:xfrm>
          <a:off x="1334222" y="259508"/>
          <a:ext cx="1800841" cy="1288330"/>
        </a:xfrm>
        <a:prstGeom prst="ellipse">
          <a:avLst/>
        </a:prstGeom>
        <a:solidFill>
          <a:schemeClr val="accent1">
            <a:lumMod val="60000"/>
            <a:lumOff val="40000"/>
          </a:schemeClr>
        </a:solidFill>
        <a:ln w="31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Arial" pitchFamily="34" charset="0"/>
              <a:cs typeface="Arial" pitchFamily="34" charset="0"/>
            </a:rPr>
            <a:t>Составление проекта бюджета</a:t>
          </a:r>
          <a:endParaRPr lang="ru-RU" sz="1200" kern="1200" dirty="0"/>
        </a:p>
      </dsp:txBody>
      <dsp:txXfrm>
        <a:off x="1597949" y="448180"/>
        <a:ext cx="1273387" cy="910986"/>
      </dsp:txXfrm>
    </dsp:sp>
    <dsp:sp modelId="{754BA104-136F-41BB-8AAB-35FC19B0B6D8}">
      <dsp:nvSpPr>
        <dsp:cNvPr id="0" name=""/>
        <dsp:cNvSpPr/>
      </dsp:nvSpPr>
      <dsp:spPr>
        <a:xfrm rot="2557559">
          <a:off x="2841546" y="1389069"/>
          <a:ext cx="313383" cy="434811"/>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2853966" y="1444197"/>
        <a:ext cx="219368" cy="260887"/>
      </dsp:txXfrm>
    </dsp:sp>
    <dsp:sp modelId="{9F63C06D-659B-412C-9CF4-98BF89127171}">
      <dsp:nvSpPr>
        <dsp:cNvPr id="0" name=""/>
        <dsp:cNvSpPr/>
      </dsp:nvSpPr>
      <dsp:spPr>
        <a:xfrm>
          <a:off x="2874464" y="1677123"/>
          <a:ext cx="1800841" cy="1288330"/>
        </a:xfrm>
        <a:prstGeom prst="ellipse">
          <a:avLst/>
        </a:prstGeom>
        <a:solidFill>
          <a:schemeClr val="accent1">
            <a:lumMod val="60000"/>
            <a:lumOff val="40000"/>
          </a:schemeClr>
        </a:solidFill>
        <a:ln w="31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latin typeface="Arial" pitchFamily="34" charset="0"/>
              <a:cs typeface="Arial" pitchFamily="34" charset="0"/>
            </a:rPr>
            <a:t>Рассмотрение и утверждение бюджета</a:t>
          </a:r>
          <a:endParaRPr lang="ru-RU" sz="1300" kern="1200" dirty="0"/>
        </a:p>
      </dsp:txBody>
      <dsp:txXfrm>
        <a:off x="3138191" y="1865795"/>
        <a:ext cx="1273387" cy="910986"/>
      </dsp:txXfrm>
    </dsp:sp>
    <dsp:sp modelId="{4EF8F43E-5FF0-4FD4-AB50-0BE7D6D12AB2}">
      <dsp:nvSpPr>
        <dsp:cNvPr id="0" name=""/>
        <dsp:cNvSpPr/>
      </dsp:nvSpPr>
      <dsp:spPr>
        <a:xfrm rot="5855647">
          <a:off x="3487008" y="3074440"/>
          <a:ext cx="339752" cy="434811"/>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3544706" y="3110886"/>
        <a:ext cx="237826" cy="260887"/>
      </dsp:txXfrm>
    </dsp:sp>
    <dsp:sp modelId="{BD0DEBA5-F46F-4268-BB66-2F8C9B53E863}">
      <dsp:nvSpPr>
        <dsp:cNvPr id="0" name=""/>
        <dsp:cNvSpPr/>
      </dsp:nvSpPr>
      <dsp:spPr>
        <a:xfrm>
          <a:off x="2618758" y="3595054"/>
          <a:ext cx="1800841" cy="1288330"/>
        </a:xfrm>
        <a:prstGeom prst="ellipse">
          <a:avLst/>
        </a:prstGeom>
        <a:solidFill>
          <a:schemeClr val="accent1">
            <a:lumMod val="60000"/>
            <a:lumOff val="40000"/>
          </a:schemeClr>
        </a:solidFill>
        <a:ln w="31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latin typeface="Arial" pitchFamily="34" charset="0"/>
              <a:cs typeface="Arial" pitchFamily="34" charset="0"/>
            </a:rPr>
            <a:t>Исполнение бюджета</a:t>
          </a:r>
          <a:endParaRPr lang="ru-RU" sz="1300" kern="1200" dirty="0"/>
        </a:p>
      </dsp:txBody>
      <dsp:txXfrm>
        <a:off x="2882485" y="3783726"/>
        <a:ext cx="1273387" cy="910986"/>
      </dsp:txXfrm>
    </dsp:sp>
    <dsp:sp modelId="{FBD4100C-A6B7-473C-A735-E5F8266CC39A}">
      <dsp:nvSpPr>
        <dsp:cNvPr id="0" name=""/>
        <dsp:cNvSpPr/>
      </dsp:nvSpPr>
      <dsp:spPr>
        <a:xfrm rot="10679014">
          <a:off x="2088118" y="4035081"/>
          <a:ext cx="466446" cy="434811"/>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2218521" y="4119748"/>
        <a:ext cx="336003" cy="260887"/>
      </dsp:txXfrm>
    </dsp:sp>
    <dsp:sp modelId="{8510CFB7-123C-4F60-9009-45BBC9729B7E}">
      <dsp:nvSpPr>
        <dsp:cNvPr id="0" name=""/>
        <dsp:cNvSpPr/>
      </dsp:nvSpPr>
      <dsp:spPr>
        <a:xfrm>
          <a:off x="250161" y="3678447"/>
          <a:ext cx="1800841" cy="1288330"/>
        </a:xfrm>
        <a:prstGeom prst="ellipse">
          <a:avLst/>
        </a:prstGeom>
        <a:solidFill>
          <a:schemeClr val="accent1">
            <a:lumMod val="60000"/>
            <a:lumOff val="40000"/>
          </a:schemeClr>
        </a:solidFill>
        <a:ln w="31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latin typeface="Arial" pitchFamily="34" charset="0"/>
              <a:cs typeface="Arial" pitchFamily="34" charset="0"/>
            </a:rPr>
            <a:t>Контроль за исполнением бюджета</a:t>
          </a:r>
          <a:endParaRPr lang="ru-RU" sz="1300" kern="1200" dirty="0"/>
        </a:p>
      </dsp:txBody>
      <dsp:txXfrm>
        <a:off x="513888" y="3867119"/>
        <a:ext cx="1273387" cy="910986"/>
      </dsp:txXfrm>
    </dsp:sp>
    <dsp:sp modelId="{316EB460-8A5A-4A20-BB9F-59314778FC99}">
      <dsp:nvSpPr>
        <dsp:cNvPr id="0" name=""/>
        <dsp:cNvSpPr/>
      </dsp:nvSpPr>
      <dsp:spPr>
        <a:xfrm rot="15357835">
          <a:off x="702912" y="3115540"/>
          <a:ext cx="400511" cy="434811"/>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777559" y="3260785"/>
        <a:ext cx="280358" cy="260887"/>
      </dsp:txXfrm>
    </dsp:sp>
    <dsp:sp modelId="{45793E96-3699-480E-90E3-933AD5D86039}">
      <dsp:nvSpPr>
        <dsp:cNvPr id="0" name=""/>
        <dsp:cNvSpPr/>
      </dsp:nvSpPr>
      <dsp:spPr>
        <a:xfrm>
          <a:off x="-250164" y="1677120"/>
          <a:ext cx="1800841" cy="1288330"/>
        </a:xfrm>
        <a:prstGeom prst="ellipse">
          <a:avLst/>
        </a:prstGeom>
        <a:solidFill>
          <a:schemeClr val="accent1">
            <a:lumMod val="60000"/>
            <a:lumOff val="40000"/>
          </a:schemeClr>
        </a:solidFill>
        <a:ln w="31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latin typeface="Arial" pitchFamily="34" charset="0"/>
              <a:cs typeface="Arial" pitchFamily="34" charset="0"/>
            </a:rPr>
            <a:t>Отчет об исполнении бюджета</a:t>
          </a:r>
          <a:endParaRPr lang="ru-RU" sz="1300" kern="1200" dirty="0"/>
        </a:p>
      </dsp:txBody>
      <dsp:txXfrm>
        <a:off x="13563" y="1865792"/>
        <a:ext cx="1273387" cy="910986"/>
      </dsp:txXfrm>
    </dsp:sp>
    <dsp:sp modelId="{678A9AA1-1029-48C6-B5E6-93A36DAF7F95}">
      <dsp:nvSpPr>
        <dsp:cNvPr id="0" name=""/>
        <dsp:cNvSpPr/>
      </dsp:nvSpPr>
      <dsp:spPr>
        <a:xfrm rot="19090788">
          <a:off x="1272060" y="1401244"/>
          <a:ext cx="326986" cy="434811"/>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1284555" y="1520911"/>
        <a:ext cx="228890" cy="2608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0.88957</cdr:x>
      <cdr:y>0.18704</cdr:y>
    </cdr:from>
    <cdr:to>
      <cdr:x>0.92432</cdr:x>
      <cdr:y>0.38478</cdr:y>
    </cdr:to>
    <cdr:sp macro="" textlink="">
      <cdr:nvSpPr>
        <cdr:cNvPr id="2" name="Правая фигурная скобка 1"/>
        <cdr:cNvSpPr/>
      </cdr:nvSpPr>
      <cdr:spPr>
        <a:xfrm xmlns:a="http://schemas.openxmlformats.org/drawingml/2006/main">
          <a:off x="6440591" y="1011929"/>
          <a:ext cx="251594" cy="1069813"/>
        </a:xfrm>
        <a:prstGeom xmlns:a="http://schemas.openxmlformats.org/drawingml/2006/main" prst="rightBrace">
          <a:avLst>
            <a:gd name="adj1" fmla="val 0"/>
            <a:gd name="adj2" fmla="val 50000"/>
          </a:avLst>
        </a:prstGeom>
        <a:ln xmlns:a="http://schemas.openxmlformats.org/drawingml/2006/main" w="41275" cmpd="sng">
          <a:headEnd type="stealth"/>
          <a:tailEnd type="stealth"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29CFA-AA6B-44ED-80C1-F7E9EF1172A8}" type="datetimeFigureOut">
              <a:rPr lang="ru-RU" smtClean="0"/>
              <a:t>30.11.2023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F56A4-6BF6-46EB-8E2E-8225C4984A2D}" type="slidenum">
              <a:rPr lang="ru-RU" smtClean="0"/>
              <a:t>‹#›</a:t>
            </a:fld>
            <a:endParaRPr lang="ru-RU"/>
          </a:p>
        </p:txBody>
      </p:sp>
    </p:spTree>
    <p:extLst>
      <p:ext uri="{BB962C8B-B14F-4D97-AF65-F5344CB8AC3E}">
        <p14:creationId xmlns:p14="http://schemas.microsoft.com/office/powerpoint/2010/main" val="362663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6869C70-194F-41B1-9A0A-C9779A5FDD74}" type="slidenum">
              <a:rPr lang="ru-RU" smtClean="0"/>
              <a:pPr/>
              <a:t>4</a:t>
            </a:fld>
            <a:endParaRPr lang="ru-RU" dirty="0"/>
          </a:p>
        </p:txBody>
      </p:sp>
    </p:spTree>
    <p:extLst>
      <p:ext uri="{BB962C8B-B14F-4D97-AF65-F5344CB8AC3E}">
        <p14:creationId xmlns:p14="http://schemas.microsoft.com/office/powerpoint/2010/main" val="6050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32</a:t>
            </a:fld>
            <a:endParaRPr lang="ru-RU" dirty="0"/>
          </a:p>
        </p:txBody>
      </p:sp>
    </p:spTree>
    <p:extLst>
      <p:ext uri="{BB962C8B-B14F-4D97-AF65-F5344CB8AC3E}">
        <p14:creationId xmlns:p14="http://schemas.microsoft.com/office/powerpoint/2010/main" val="227498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38</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39</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41</a:t>
            </a:fld>
            <a:endParaRPr lang="ru-RU" dirty="0"/>
          </a:p>
        </p:txBody>
      </p:sp>
    </p:spTree>
    <p:extLst>
      <p:ext uri="{BB962C8B-B14F-4D97-AF65-F5344CB8AC3E}">
        <p14:creationId xmlns:p14="http://schemas.microsoft.com/office/powerpoint/2010/main" val="155981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16</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1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8BB52F5E-54B1-493C-A8EC-56FCA59DDC22}" type="slidenum">
              <a:rPr lang="ru-RU" smtClean="0"/>
              <a:pPr/>
              <a:t>17</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18</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24</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26</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27</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30</a:t>
            </a:fld>
            <a:endParaRPr lang="ru-RU" dirty="0"/>
          </a:p>
        </p:txBody>
      </p:sp>
    </p:spTree>
    <p:extLst>
      <p:ext uri="{BB962C8B-B14F-4D97-AF65-F5344CB8AC3E}">
        <p14:creationId xmlns:p14="http://schemas.microsoft.com/office/powerpoint/2010/main" val="42212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4DF56A4-6BF6-46EB-8E2E-8225C4984A2D}" type="slidenum">
              <a:rPr lang="ru-RU" smtClean="0"/>
              <a:t>31</a:t>
            </a:fld>
            <a:endParaRPr lang="ru-RU"/>
          </a:p>
        </p:txBody>
      </p:sp>
    </p:spTree>
    <p:extLst>
      <p:ext uri="{BB962C8B-B14F-4D97-AF65-F5344CB8AC3E}">
        <p14:creationId xmlns:p14="http://schemas.microsoft.com/office/powerpoint/2010/main" val="226500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Пустой" type="tx">
  <p:cSld name="Пустой">
    <p:spTree>
      <p:nvGrpSpPr>
        <p:cNvPr id="1" name="Shape 9"/>
        <p:cNvGrpSpPr/>
        <p:nvPr/>
      </p:nvGrpSpPr>
      <p:grpSpPr>
        <a:xfrm>
          <a:off x="0" y="0"/>
          <a:ext cx="0" cy="0"/>
          <a:chOff x="0" y="0"/>
          <a:chExt cx="0" cy="0"/>
        </a:xfrm>
      </p:grpSpPr>
      <p:sp>
        <p:nvSpPr>
          <p:cNvPr id="10" name="Google Shape;10;p12"/>
          <p:cNvSpPr txBox="1">
            <a:spLocks noGrp="1"/>
          </p:cNvSpPr>
          <p:nvPr>
            <p:ph type="sldNum" idx="12"/>
          </p:nvPr>
        </p:nvSpPr>
        <p:spPr>
          <a:xfrm>
            <a:off x="4484637" y="6540501"/>
            <a:ext cx="169964" cy="597087"/>
          </a:xfrm>
          <a:prstGeom prst="rect">
            <a:avLst/>
          </a:prstGeom>
          <a:noFill/>
          <a:ln>
            <a:noFill/>
          </a:ln>
        </p:spPr>
        <p:txBody>
          <a:bodyPr spcFirstLastPara="1" wrap="square" lIns="21336" tIns="21336" rIns="21336" bIns="21336" anchor="t" anchorCtr="0">
            <a:spAutoFit/>
          </a:bodyPr>
          <a:lstStyle>
            <a:lvl1pPr marL="0" lvl="0" indent="0" algn="ctr">
              <a:lnSpc>
                <a:spcPct val="100000"/>
              </a:lnSpc>
              <a:spcBef>
                <a:spcPts val="0"/>
              </a:spcBef>
              <a:spcAft>
                <a:spcPts val="0"/>
              </a:spcAft>
              <a:buClr>
                <a:srgbClr val="000000"/>
              </a:buClr>
              <a:buSzPts val="2400"/>
              <a:buFont typeface="Helvetica Neue Light"/>
              <a:buNone/>
              <a:defRPr/>
            </a:lvl1pPr>
            <a:lvl2pPr marL="0" lvl="1" indent="0" algn="ctr">
              <a:lnSpc>
                <a:spcPct val="100000"/>
              </a:lnSpc>
              <a:spcBef>
                <a:spcPts val="0"/>
              </a:spcBef>
              <a:spcAft>
                <a:spcPts val="0"/>
              </a:spcAft>
              <a:buClr>
                <a:srgbClr val="000000"/>
              </a:buClr>
              <a:buSzPts val="2400"/>
              <a:buFont typeface="Helvetica Neue Light"/>
              <a:buNone/>
              <a:defRPr/>
            </a:lvl2pPr>
            <a:lvl3pPr marL="0" lvl="2" indent="0" algn="ctr">
              <a:lnSpc>
                <a:spcPct val="100000"/>
              </a:lnSpc>
              <a:spcBef>
                <a:spcPts val="0"/>
              </a:spcBef>
              <a:spcAft>
                <a:spcPts val="0"/>
              </a:spcAft>
              <a:buClr>
                <a:srgbClr val="000000"/>
              </a:buClr>
              <a:buSzPts val="2400"/>
              <a:buFont typeface="Helvetica Neue Light"/>
              <a:buNone/>
              <a:defRPr/>
            </a:lvl3pPr>
            <a:lvl4pPr marL="0" lvl="3" indent="0" algn="ctr">
              <a:lnSpc>
                <a:spcPct val="100000"/>
              </a:lnSpc>
              <a:spcBef>
                <a:spcPts val="0"/>
              </a:spcBef>
              <a:spcAft>
                <a:spcPts val="0"/>
              </a:spcAft>
              <a:buClr>
                <a:srgbClr val="000000"/>
              </a:buClr>
              <a:buSzPts val="2400"/>
              <a:buFont typeface="Helvetica Neue Light"/>
              <a:buNone/>
              <a:defRPr/>
            </a:lvl4pPr>
            <a:lvl5pPr marL="0" lvl="4" indent="0" algn="ctr">
              <a:lnSpc>
                <a:spcPct val="100000"/>
              </a:lnSpc>
              <a:spcBef>
                <a:spcPts val="0"/>
              </a:spcBef>
              <a:spcAft>
                <a:spcPts val="0"/>
              </a:spcAft>
              <a:buClr>
                <a:srgbClr val="000000"/>
              </a:buClr>
              <a:buSzPts val="2400"/>
              <a:buFont typeface="Helvetica Neue Light"/>
              <a:buNone/>
              <a:defRPr/>
            </a:lvl5pPr>
            <a:lvl6pPr marL="0" lvl="5" indent="0" algn="ctr">
              <a:lnSpc>
                <a:spcPct val="100000"/>
              </a:lnSpc>
              <a:spcBef>
                <a:spcPts val="0"/>
              </a:spcBef>
              <a:spcAft>
                <a:spcPts val="0"/>
              </a:spcAft>
              <a:buClr>
                <a:srgbClr val="000000"/>
              </a:buClr>
              <a:buSzPts val="2400"/>
              <a:buFont typeface="Helvetica Neue Light"/>
              <a:buNone/>
              <a:defRPr/>
            </a:lvl6pPr>
            <a:lvl7pPr marL="0" lvl="6" indent="0" algn="ctr">
              <a:lnSpc>
                <a:spcPct val="100000"/>
              </a:lnSpc>
              <a:spcBef>
                <a:spcPts val="0"/>
              </a:spcBef>
              <a:spcAft>
                <a:spcPts val="0"/>
              </a:spcAft>
              <a:buClr>
                <a:srgbClr val="000000"/>
              </a:buClr>
              <a:buSzPts val="2400"/>
              <a:buFont typeface="Helvetica Neue Light"/>
              <a:buNone/>
              <a:defRPr/>
            </a:lvl7pPr>
            <a:lvl8pPr marL="0" lvl="7" indent="0" algn="ctr">
              <a:lnSpc>
                <a:spcPct val="100000"/>
              </a:lnSpc>
              <a:spcBef>
                <a:spcPts val="0"/>
              </a:spcBef>
              <a:spcAft>
                <a:spcPts val="0"/>
              </a:spcAft>
              <a:buClr>
                <a:srgbClr val="000000"/>
              </a:buClr>
              <a:buSzPts val="2400"/>
              <a:buFont typeface="Helvetica Neue Light"/>
              <a:buNone/>
              <a:defRPr/>
            </a:lvl8pPr>
            <a:lvl9pPr marL="0" lvl="8" indent="0" algn="ctr">
              <a:lnSpc>
                <a:spcPct val="100000"/>
              </a:lnSpc>
              <a:spcBef>
                <a:spcPts val="0"/>
              </a:spcBef>
              <a:spcAft>
                <a:spcPts val="0"/>
              </a:spcAft>
              <a:buClr>
                <a:srgbClr val="000000"/>
              </a:buClr>
              <a:buSzPts val="2400"/>
              <a:buFont typeface="Helvetica Neue Light"/>
              <a:buNone/>
              <a:defRPr/>
            </a:lvl9pPr>
          </a:lstStyle>
          <a:p>
            <a:fld id="{00000000-1234-1234-1234-123412341234}" type="slidenum">
              <a:rPr lang="ru-RU" smtClean="0"/>
              <a:pPr/>
              <a:t>‹#›</a:t>
            </a:fld>
            <a:endParaRPr lang="ru-RU" dirty="0"/>
          </a:p>
        </p:txBody>
      </p:sp>
    </p:spTree>
    <p:extLst>
      <p:ext uri="{BB962C8B-B14F-4D97-AF65-F5344CB8AC3E}">
        <p14:creationId xmlns:p14="http://schemas.microsoft.com/office/powerpoint/2010/main" val="2405264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112511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rfompurga@udm.net"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3.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3.png"/><Relationship Id="rId5" Type="http://schemas.openxmlformats.org/officeDocument/2006/relationships/diagramColors" Target="../diagrams/colors6.xml"/><Relationship Id="rId10" Type="http://schemas.openxmlformats.org/officeDocument/2006/relationships/image" Target="../media/image11.jpeg"/><Relationship Id="rId4" Type="http://schemas.openxmlformats.org/officeDocument/2006/relationships/diagramQuickStyle" Target="../diagrams/quickStyle6.xml"/><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pic>
        <p:nvPicPr>
          <p:cNvPr id="17" name="Google Shape;20;p1" descr="Image"/>
          <p:cNvPicPr preferRelativeResize="0"/>
          <p:nvPr/>
        </p:nvPicPr>
        <p:blipFill rotWithShape="1">
          <a:blip r:embed="rId3">
            <a:alphaModFix/>
          </a:blip>
          <a:srcRect/>
          <a:stretch/>
        </p:blipFill>
        <p:spPr>
          <a:xfrm>
            <a:off x="3683222" y="138368"/>
            <a:ext cx="783051" cy="861832"/>
          </a:xfrm>
          <a:prstGeom prst="rect">
            <a:avLst/>
          </a:prstGeom>
          <a:noFill/>
          <a:ln>
            <a:noFill/>
          </a:ln>
        </p:spPr>
      </p:pic>
      <p:sp>
        <p:nvSpPr>
          <p:cNvPr id="21" name="Прямоугольник 20"/>
          <p:cNvSpPr/>
          <p:nvPr/>
        </p:nvSpPr>
        <p:spPr>
          <a:xfrm>
            <a:off x="395536" y="1268760"/>
            <a:ext cx="8496944" cy="654332"/>
          </a:xfrm>
          <a:prstGeom prst="rect">
            <a:avLst/>
          </a:prstGeom>
        </p:spPr>
        <p:txBody>
          <a:bodyPr wrap="square" lIns="38405" tIns="19202" rIns="38405" bIns="19202">
            <a:spAutoFit/>
          </a:bodyPr>
          <a:lstStyle/>
          <a:p>
            <a:pPr algn="ctr"/>
            <a:r>
              <a:rPr lang="ru-RU" sz="2000" b="1" cap="all" spc="210" dirty="0">
                <a:solidFill>
                  <a:srgbClr val="E82C4C"/>
                </a:solidFill>
                <a:latin typeface="Bahnschrift SemiCondensed" panose="020B0502040204020203" pitchFamily="34" charset="0"/>
              </a:rPr>
              <a:t>Муниципальное образование «Муниципальный округ Малопургинский район УДМУРТСКОЙ РЕСПУБЛИКИ»</a:t>
            </a:r>
          </a:p>
        </p:txBody>
      </p:sp>
      <p:sp>
        <p:nvSpPr>
          <p:cNvPr id="22" name="Прямоугольник 21"/>
          <p:cNvSpPr/>
          <p:nvPr/>
        </p:nvSpPr>
        <p:spPr>
          <a:xfrm>
            <a:off x="2141572" y="2228384"/>
            <a:ext cx="5022885" cy="568425"/>
          </a:xfrm>
          <a:prstGeom prst="rect">
            <a:avLst/>
          </a:prstGeom>
        </p:spPr>
        <p:txBody>
          <a:bodyPr wrap="square" lIns="38405" tIns="19202" rIns="38405" bIns="19202">
            <a:spAutoFit/>
          </a:bodyPr>
          <a:lstStyle/>
          <a:p>
            <a:pPr algn="ctr">
              <a:lnSpc>
                <a:spcPts val="3990"/>
              </a:lnSpc>
            </a:pPr>
            <a:endParaRPr lang="ru-RU" sz="2500" cap="all" dirty="0">
              <a:latin typeface="RF Rufo" panose="00000508000000000000" charset="-52"/>
            </a:endParaRPr>
          </a:p>
        </p:txBody>
      </p:sp>
      <p:cxnSp>
        <p:nvCxnSpPr>
          <p:cNvPr id="14" name="Прямая соединительная линия 13">
            <a:extLst>
              <a:ext uri="{FF2B5EF4-FFF2-40B4-BE49-F238E27FC236}">
                <a16:creationId xmlns:a16="http://schemas.microsoft.com/office/drawing/2014/main" xmlns="" id="{9C30ADEB-EA01-4B51-AB11-8E5F97CA982A}"/>
              </a:ext>
            </a:extLst>
          </p:cNvPr>
          <p:cNvCxnSpPr>
            <a:cxnSpLocks/>
          </p:cNvCxnSpPr>
          <p:nvPr/>
        </p:nvCxnSpPr>
        <p:spPr>
          <a:xfrm>
            <a:off x="1439447" y="1124744"/>
            <a:ext cx="61840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xmlns="" id="{9C30ADEB-EA01-4B51-AB11-8E5F97CA982A}"/>
              </a:ext>
            </a:extLst>
          </p:cNvPr>
          <p:cNvCxnSpPr>
            <a:cxnSpLocks/>
          </p:cNvCxnSpPr>
          <p:nvPr/>
        </p:nvCxnSpPr>
        <p:spPr>
          <a:xfrm>
            <a:off x="2276595" y="1923092"/>
            <a:ext cx="4752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a:extLst>
              <a:ext uri="{FF2B5EF4-FFF2-40B4-BE49-F238E27FC236}">
                <a16:creationId xmlns:a16="http://schemas.microsoft.com/office/drawing/2014/main" xmlns="" id="{22FEEFF9-189C-4F64-BFD2-7A4E89FD84B0}"/>
              </a:ext>
            </a:extLst>
          </p:cNvPr>
          <p:cNvSpPr/>
          <p:nvPr/>
        </p:nvSpPr>
        <p:spPr>
          <a:xfrm>
            <a:off x="2717203" y="5449204"/>
            <a:ext cx="3385363" cy="275004"/>
          </a:xfrm>
          <a:prstGeom prst="rect">
            <a:avLst/>
          </a:prstGeom>
        </p:spPr>
        <p:txBody>
          <a:bodyPr wrap="square" lIns="74223" tIns="37112" rIns="74223" bIns="37112">
            <a:spAutoFit/>
          </a:bodyPr>
          <a:lstStyle/>
          <a:p>
            <a:pPr algn="ctr"/>
            <a:endParaRPr lang="en-US" sz="1300" dirty="0"/>
          </a:p>
        </p:txBody>
      </p:sp>
      <p:pic>
        <p:nvPicPr>
          <p:cNvPr id="11"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4" cstate="print"/>
          <a:srcRect/>
          <a:stretch>
            <a:fillRect/>
          </a:stretch>
        </p:blipFill>
        <p:spPr bwMode="auto">
          <a:xfrm>
            <a:off x="4653014" y="147762"/>
            <a:ext cx="582982" cy="854077"/>
          </a:xfrm>
          <a:prstGeom prst="rect">
            <a:avLst/>
          </a:prstGeom>
          <a:noFill/>
        </p:spPr>
      </p:pic>
      <p:sp>
        <p:nvSpPr>
          <p:cNvPr id="2" name="TextBox 1"/>
          <p:cNvSpPr txBox="1"/>
          <p:nvPr/>
        </p:nvSpPr>
        <p:spPr>
          <a:xfrm>
            <a:off x="305150" y="2510162"/>
            <a:ext cx="8749541" cy="2654880"/>
          </a:xfrm>
          <a:prstGeom prst="rect">
            <a:avLst/>
          </a:prstGeom>
          <a:noFill/>
        </p:spPr>
        <p:txBody>
          <a:bodyPr wrap="square" lIns="38405" tIns="19202" rIns="38405" bIns="19202" rtlCol="0">
            <a:spAutoFit/>
          </a:bodyPr>
          <a:lstStyle/>
          <a:p>
            <a:pPr algn="ctr"/>
            <a:r>
              <a:rPr lang="ru-RU" sz="2000" b="1" u="sng" dirty="0">
                <a:latin typeface="Times New Roman" pitchFamily="18" charset="0"/>
              </a:rPr>
              <a:t>БЮДЖЕТ ДЛЯ ГРАЖДАН </a:t>
            </a:r>
          </a:p>
          <a:p>
            <a:pPr algn="ctr">
              <a:lnSpc>
                <a:spcPct val="150000"/>
              </a:lnSpc>
              <a:buNone/>
            </a:pPr>
            <a:r>
              <a:rPr lang="ru-RU" sz="2000" b="1" i="1" dirty="0">
                <a:latin typeface="Times New Roman" pitchFamily="18" charset="0"/>
              </a:rPr>
              <a:t>(проект решения Совета депутатов муниципального образования «Муниципальный округ </a:t>
            </a:r>
            <a:r>
              <a:rPr lang="ru-RU" sz="2000" b="1" i="1" dirty="0" err="1">
                <a:latin typeface="Times New Roman" pitchFamily="18" charset="0"/>
              </a:rPr>
              <a:t>Малопургинский</a:t>
            </a:r>
            <a:r>
              <a:rPr lang="ru-RU" sz="2000" b="1" i="1" dirty="0">
                <a:latin typeface="Times New Roman" pitchFamily="18" charset="0"/>
              </a:rPr>
              <a:t> район Удмуртской Республики» </a:t>
            </a:r>
            <a:endParaRPr lang="ru-RU" sz="2000" b="1" i="1" dirty="0" smtClean="0">
              <a:latin typeface="Times New Roman" pitchFamily="18" charset="0"/>
            </a:endParaRPr>
          </a:p>
          <a:p>
            <a:pPr algn="ctr">
              <a:lnSpc>
                <a:spcPct val="150000"/>
              </a:lnSpc>
              <a:buNone/>
            </a:pPr>
            <a:r>
              <a:rPr lang="ru-RU" sz="2000" b="1" i="1" dirty="0" smtClean="0">
                <a:latin typeface="Times New Roman" pitchFamily="18" charset="0"/>
              </a:rPr>
              <a:t>«</a:t>
            </a:r>
            <a:r>
              <a:rPr lang="ru-RU" sz="2000" b="1" i="1" dirty="0">
                <a:latin typeface="Times New Roman" pitchFamily="18" charset="0"/>
              </a:rPr>
              <a:t>О бюджете муниципального образования «Муниципальный округ </a:t>
            </a:r>
            <a:r>
              <a:rPr lang="ru-RU" sz="2000" b="1" i="1" dirty="0" err="1">
                <a:latin typeface="Times New Roman" pitchFamily="18" charset="0"/>
              </a:rPr>
              <a:t>Малопургинский</a:t>
            </a:r>
            <a:r>
              <a:rPr lang="ru-RU" sz="2000" b="1" i="1" dirty="0">
                <a:latin typeface="Times New Roman" pitchFamily="18" charset="0"/>
              </a:rPr>
              <a:t> район Удмуртской Республики» на 2024 год </a:t>
            </a:r>
            <a:endParaRPr lang="ru-RU" sz="2000" b="1" i="1" dirty="0" smtClean="0">
              <a:latin typeface="Times New Roman" pitchFamily="18" charset="0"/>
            </a:endParaRPr>
          </a:p>
          <a:p>
            <a:pPr algn="ctr">
              <a:lnSpc>
                <a:spcPct val="150000"/>
              </a:lnSpc>
              <a:buNone/>
            </a:pPr>
            <a:r>
              <a:rPr lang="ru-RU" sz="2000" b="1" i="1" dirty="0" smtClean="0">
                <a:latin typeface="Times New Roman" pitchFamily="18" charset="0"/>
              </a:rPr>
              <a:t>и на </a:t>
            </a:r>
            <a:r>
              <a:rPr lang="ru-RU" sz="2000" b="1" i="1" dirty="0">
                <a:latin typeface="Times New Roman" pitchFamily="18" charset="0"/>
              </a:rPr>
              <a:t>плановый период 2025 и 2026 годов</a:t>
            </a:r>
            <a:r>
              <a:rPr lang="ru-RU" sz="2000" b="1" dirty="0">
                <a:latin typeface="Times New Roman" pitchFamily="18" charset="0"/>
              </a:rPr>
              <a:t>)</a:t>
            </a:r>
          </a:p>
        </p:txBody>
      </p:sp>
      <p:sp>
        <p:nvSpPr>
          <p:cNvPr id="13" name="Прямоугольник 12"/>
          <p:cNvSpPr/>
          <p:nvPr/>
        </p:nvSpPr>
        <p:spPr>
          <a:xfrm>
            <a:off x="539552" y="5410200"/>
            <a:ext cx="4536504"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tx1"/>
                </a:solidFill>
                <a:latin typeface="Times New Roman" pitchFamily="18" charset="0"/>
                <a:cs typeface="Times New Roman" pitchFamily="18" charset="0"/>
              </a:rPr>
              <a:t>Управление финансов Администрации </a:t>
            </a:r>
          </a:p>
          <a:p>
            <a:r>
              <a:rPr lang="ru-RU" sz="1200" dirty="0" smtClean="0">
                <a:solidFill>
                  <a:schemeClr val="tx1"/>
                </a:solidFill>
                <a:latin typeface="Times New Roman" pitchFamily="18" charset="0"/>
                <a:cs typeface="Times New Roman" pitchFamily="18" charset="0"/>
              </a:rPr>
              <a:t>муниципального образования «Муниципальный округ </a:t>
            </a:r>
            <a:r>
              <a:rPr lang="ru-RU" sz="1200" dirty="0" err="1" smtClean="0">
                <a:solidFill>
                  <a:schemeClr val="tx1"/>
                </a:solidFill>
                <a:latin typeface="Times New Roman" pitchFamily="18" charset="0"/>
                <a:cs typeface="Times New Roman" pitchFamily="18" charset="0"/>
              </a:rPr>
              <a:t>Малопургинский</a:t>
            </a:r>
            <a:r>
              <a:rPr lang="ru-RU" sz="1200" dirty="0" smtClean="0">
                <a:solidFill>
                  <a:schemeClr val="tx1"/>
                </a:solidFill>
                <a:latin typeface="Times New Roman" pitchFamily="18" charset="0"/>
                <a:cs typeface="Times New Roman" pitchFamily="18" charset="0"/>
              </a:rPr>
              <a:t> район Удмуртской Республики»</a:t>
            </a:r>
            <a:endParaRPr lang="ru-RU" sz="12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5309017" y="5410200"/>
            <a:ext cx="3710880"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tx1"/>
                </a:solidFill>
                <a:latin typeface="Times New Roman" pitchFamily="18" charset="0"/>
                <a:cs typeface="Times New Roman" pitchFamily="18" charset="0"/>
              </a:rPr>
              <a:t>Телефон (34138) 4-12-79</a:t>
            </a:r>
          </a:p>
          <a:p>
            <a:r>
              <a:rPr lang="ru-RU" sz="1200" dirty="0" smtClean="0">
                <a:solidFill>
                  <a:schemeClr val="tx1"/>
                </a:solidFill>
                <a:latin typeface="Times New Roman" pitchFamily="18" charset="0"/>
                <a:cs typeface="Times New Roman" pitchFamily="18" charset="0"/>
              </a:rPr>
              <a:t>Факс         (34138) 4-12-79</a:t>
            </a:r>
          </a:p>
          <a:p>
            <a:r>
              <a:rPr lang="en-US" sz="1200" dirty="0" smtClean="0">
                <a:solidFill>
                  <a:schemeClr val="tx1"/>
                </a:solidFill>
                <a:latin typeface="Times New Roman" pitchFamily="18" charset="0"/>
                <a:cs typeface="Times New Roman" pitchFamily="18" charset="0"/>
              </a:rPr>
              <a:t>E-mail       </a:t>
            </a:r>
            <a:r>
              <a:rPr lang="en-US" sz="1200" dirty="0" smtClean="0">
                <a:solidFill>
                  <a:schemeClr val="tx1"/>
                </a:solidFill>
                <a:latin typeface="Times New Roman" pitchFamily="18" charset="0"/>
                <a:cs typeface="Times New Roman" pitchFamily="18" charset="0"/>
                <a:hlinkClick r:id="rId5"/>
              </a:rPr>
              <a:t>rfompurga@udm</a:t>
            </a:r>
            <a:r>
              <a:rPr lang="ru-RU" sz="1200" dirty="0" smtClean="0">
                <a:solidFill>
                  <a:schemeClr val="tx1"/>
                </a:solidFill>
                <a:latin typeface="Times New Roman" pitchFamily="18" charset="0"/>
                <a:cs typeface="Times New Roman" pitchFamily="18" charset="0"/>
                <a:hlinkClick r:id="rId5"/>
              </a:rPr>
              <a:t>.</a:t>
            </a:r>
            <a:r>
              <a:rPr lang="en-US" sz="1200" dirty="0" smtClean="0">
                <a:solidFill>
                  <a:schemeClr val="tx1"/>
                </a:solidFill>
                <a:latin typeface="Times New Roman" pitchFamily="18" charset="0"/>
                <a:cs typeface="Times New Roman" pitchFamily="18" charset="0"/>
                <a:hlinkClick r:id="rId5"/>
              </a:rPr>
              <a:t>net</a:t>
            </a:r>
            <a:endParaRPr lang="en-US" sz="1200" dirty="0" smtClean="0">
              <a:solidFill>
                <a:schemeClr val="tx1"/>
              </a:solidFill>
              <a:latin typeface="Times New Roman" pitchFamily="18" charset="0"/>
              <a:cs typeface="Times New Roman" pitchFamily="18" charset="0"/>
            </a:endParaRPr>
          </a:p>
          <a:p>
            <a:r>
              <a:rPr lang="ru-RU" sz="1200" dirty="0" smtClean="0">
                <a:solidFill>
                  <a:schemeClr val="tx1"/>
                </a:solidFill>
                <a:latin typeface="Times New Roman" pitchFamily="18" charset="0"/>
                <a:cs typeface="Times New Roman" pitchFamily="18" charset="0"/>
              </a:rPr>
              <a:t>Адрес        427820,УР, с.Малая Пурга, пл.Победы,д.1</a:t>
            </a:r>
          </a:p>
          <a:p>
            <a:r>
              <a:rPr lang="ru-RU" sz="12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4137945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418" y="340652"/>
            <a:ext cx="8229600" cy="704088"/>
          </a:xfrm>
        </p:spPr>
        <p:txBody>
          <a:bodyPr>
            <a:noAutofit/>
          </a:bodyPr>
          <a:lstStyle/>
          <a:p>
            <a:pPr algn="ctr"/>
            <a:r>
              <a:rPr lang="ru-RU" sz="2400" b="1" dirty="0">
                <a:solidFill>
                  <a:srgbClr val="C00000"/>
                </a:solidFill>
                <a:latin typeface="Bahnschrift SemiCondensed" panose="020B0502040204020203" pitchFamily="34" charset="0"/>
                <a:cs typeface="Times New Roman" panose="02020603050405020304" pitchFamily="18" charset="0"/>
              </a:rPr>
              <a:t>Основные направления бюджетной политики на </a:t>
            </a:r>
            <a:r>
              <a:rPr lang="ru-RU" sz="2400" b="1" dirty="0" smtClean="0">
                <a:solidFill>
                  <a:srgbClr val="C00000"/>
                </a:solidFill>
                <a:latin typeface="Bahnschrift SemiCondensed" panose="020B0502040204020203" pitchFamily="34" charset="0"/>
                <a:cs typeface="Times New Roman" panose="02020603050405020304" pitchFamily="18" charset="0"/>
              </a:rPr>
              <a:t>2024 </a:t>
            </a:r>
            <a:r>
              <a:rPr lang="ru-RU" sz="2400" b="1" dirty="0">
                <a:solidFill>
                  <a:srgbClr val="C00000"/>
                </a:solidFill>
                <a:latin typeface="Bahnschrift SemiCondensed" panose="020B0502040204020203" pitchFamily="34" charset="0"/>
                <a:cs typeface="Times New Roman" panose="02020603050405020304" pitchFamily="18" charset="0"/>
              </a:rPr>
              <a:t>год и на плановый период </a:t>
            </a:r>
            <a:r>
              <a:rPr lang="ru-RU" sz="2400" b="1" dirty="0" smtClean="0">
                <a:solidFill>
                  <a:srgbClr val="C00000"/>
                </a:solidFill>
                <a:latin typeface="Bahnschrift SemiCondensed" panose="020B0502040204020203" pitchFamily="34" charset="0"/>
                <a:cs typeface="Times New Roman" panose="02020603050405020304" pitchFamily="18" charset="0"/>
              </a:rPr>
              <a:t>2025 </a:t>
            </a:r>
            <a:r>
              <a:rPr lang="ru-RU" sz="2400" b="1" dirty="0">
                <a:solidFill>
                  <a:srgbClr val="C00000"/>
                </a:solidFill>
                <a:latin typeface="Bahnschrift SemiCondensed" panose="020B0502040204020203" pitchFamily="34" charset="0"/>
                <a:cs typeface="Times New Roman" panose="02020603050405020304" pitchFamily="18" charset="0"/>
              </a:rPr>
              <a:t>и </a:t>
            </a:r>
            <a:r>
              <a:rPr lang="ru-RU" sz="2400" b="1" dirty="0" smtClean="0">
                <a:solidFill>
                  <a:srgbClr val="C00000"/>
                </a:solidFill>
                <a:latin typeface="Bahnschrift SemiCondensed" panose="020B0502040204020203" pitchFamily="34" charset="0"/>
                <a:cs typeface="Times New Roman" panose="02020603050405020304" pitchFamily="18" charset="0"/>
              </a:rPr>
              <a:t>2026 </a:t>
            </a:r>
            <a:r>
              <a:rPr lang="ru-RU" sz="2400" b="1" dirty="0">
                <a:solidFill>
                  <a:srgbClr val="C00000"/>
                </a:solidFill>
                <a:latin typeface="Bahnschrift SemiCondensed" panose="020B0502040204020203" pitchFamily="34" charset="0"/>
                <a:cs typeface="Times New Roman" panose="02020603050405020304" pitchFamily="18" charset="0"/>
              </a:rPr>
              <a:t>годов (</a:t>
            </a:r>
            <a:r>
              <a:rPr lang="ru-RU" sz="2400" b="1" dirty="0" smtClean="0">
                <a:solidFill>
                  <a:srgbClr val="C00000"/>
                </a:solidFill>
                <a:latin typeface="Bahnschrift SemiCondensed" panose="020B0502040204020203" pitchFamily="34" charset="0"/>
                <a:cs typeface="Times New Roman" panose="02020603050405020304" pitchFamily="18" charset="0"/>
              </a:rPr>
              <a:t>продолжение)</a:t>
            </a:r>
            <a:endParaRPr lang="ru-RU" sz="2400" dirty="0">
              <a:solidFill>
                <a:srgbClr val="C00000"/>
              </a:solidFill>
              <a:latin typeface="Bahnschrift SemiCondensed" panose="020B0502040204020203" pitchFamily="34" charset="0"/>
            </a:endParaRPr>
          </a:p>
        </p:txBody>
      </p:sp>
      <p:sp>
        <p:nvSpPr>
          <p:cNvPr id="3" name="Объект 2"/>
          <p:cNvSpPr>
            <a:spLocks noGrp="1"/>
          </p:cNvSpPr>
          <p:nvPr>
            <p:ph idx="1"/>
          </p:nvPr>
        </p:nvSpPr>
        <p:spPr>
          <a:xfrm>
            <a:off x="588296" y="2492896"/>
            <a:ext cx="8229600" cy="4192421"/>
          </a:xfrm>
          <a:ln>
            <a:solidFill>
              <a:schemeClr val="accent2"/>
            </a:solidFill>
          </a:ln>
        </p:spPr>
        <p:style>
          <a:lnRef idx="2">
            <a:schemeClr val="accent1"/>
          </a:lnRef>
          <a:fillRef idx="1">
            <a:schemeClr val="lt1"/>
          </a:fillRef>
          <a:effectRef idx="0">
            <a:schemeClr val="accent1"/>
          </a:effectRef>
          <a:fontRef idx="minor">
            <a:schemeClr val="dk1"/>
          </a:fontRef>
        </p:style>
        <p:txBody>
          <a:bodyPr>
            <a:noAutofit/>
          </a:bodyPr>
          <a:lstStyle/>
          <a:p>
            <a:r>
              <a:rPr lang="ru-RU" sz="1300" b="1" i="1" dirty="0"/>
              <a:t>достижения национальных целей и приоритетов социально-экономического развития муниципального образования «Муниципальный округ </a:t>
            </a:r>
            <a:r>
              <a:rPr lang="ru-RU" sz="1300" b="1" i="1" dirty="0" err="1"/>
              <a:t>Малопургинский</a:t>
            </a:r>
            <a:r>
              <a:rPr lang="ru-RU" sz="1300" b="1" i="1" dirty="0"/>
              <a:t> район Удмуртской Республики»;</a:t>
            </a:r>
          </a:p>
          <a:p>
            <a:r>
              <a:rPr lang="ru-RU" sz="1300" b="1" i="1" dirty="0"/>
              <a:t>ожидаемого исполнения бюджета за 2023 год и прогноза показателей социально-экономического развития муниципального образования «Муниципальный округ </a:t>
            </a:r>
            <a:r>
              <a:rPr lang="ru-RU" sz="1300" b="1" i="1" dirty="0" err="1"/>
              <a:t>Малопургинский</a:t>
            </a:r>
            <a:r>
              <a:rPr lang="ru-RU" sz="1300" b="1" i="1" dirty="0"/>
              <a:t> район Удмуртской Республики» на 2024 год и на плановый период 2025 и 2026 годов;</a:t>
            </a:r>
          </a:p>
          <a:p>
            <a:r>
              <a:rPr lang="ru-RU" sz="1300" b="1" i="1" dirty="0"/>
              <a:t>сохранения достигнутого соотношения средней заработной платы отдельных категорий работников бюджетной сферы к среднемесячному доходу от трудовой деятельности;</a:t>
            </a:r>
          </a:p>
          <a:p>
            <a:r>
              <a:rPr lang="ru-RU" sz="1300" b="1" i="1" dirty="0"/>
              <a:t>ежегодного повышения минимального размера оплаты труда, устанавливаемого федеральным законом;</a:t>
            </a:r>
          </a:p>
          <a:p>
            <a:r>
              <a:rPr lang="ru-RU" sz="1300" b="1" i="1" dirty="0"/>
              <a:t>предоставления социальных выплат и льгот отдельным категориям граждан, установленных нормативными правовыми актами Удмуртской Республики и муниципального образования «Муниципальный округ </a:t>
            </a:r>
            <a:r>
              <a:rPr lang="ru-RU" sz="1300" b="1" i="1" dirty="0" err="1"/>
              <a:t>Малопургинский</a:t>
            </a:r>
            <a:r>
              <a:rPr lang="ru-RU" sz="1300" b="1" i="1" dirty="0"/>
              <a:t> район Удмуртской Республики»;</a:t>
            </a:r>
          </a:p>
          <a:p>
            <a:r>
              <a:rPr lang="ru-RU" sz="1300" b="1" i="1" dirty="0"/>
              <a:t>обеспечения необходимого уровня </a:t>
            </a:r>
            <a:r>
              <a:rPr lang="ru-RU" sz="1300" b="1" i="1" dirty="0" err="1"/>
              <a:t>софинансирования</a:t>
            </a:r>
            <a:r>
              <a:rPr lang="ru-RU" sz="1300" b="1" i="1" dirty="0"/>
              <a:t> мероприятий, реализуемых в рамках национальных проектов;</a:t>
            </a:r>
          </a:p>
          <a:p>
            <a:r>
              <a:rPr lang="ru-RU" sz="1300" b="1" i="1" dirty="0"/>
              <a:t>объема целевых межбюджетных трансфертов, предоставляемых из бюджета Удмуртской Республики в соответствии с соглашениями, заключенными между Правительством Удмуртской Республики и органами местного самоуправления муниципального образования «Муниципальный округ </a:t>
            </a:r>
            <a:r>
              <a:rPr lang="ru-RU" sz="1300" b="1" i="1" dirty="0" err="1"/>
              <a:t>Малопургинский</a:t>
            </a:r>
            <a:r>
              <a:rPr lang="ru-RU" sz="1300" b="1" i="1" dirty="0"/>
              <a:t> район Удмуртской Республики</a:t>
            </a:r>
            <a:r>
              <a:rPr lang="ru-RU" sz="1300" b="1" i="1" dirty="0" smtClean="0"/>
              <a:t>»;</a:t>
            </a:r>
            <a:endParaRPr lang="ru-RU" sz="1300" b="1" i="1" dirty="0"/>
          </a:p>
        </p:txBody>
      </p:sp>
      <p:sp>
        <p:nvSpPr>
          <p:cNvPr id="5" name="Скругленный прямоугольник 4"/>
          <p:cNvSpPr/>
          <p:nvPr/>
        </p:nvSpPr>
        <p:spPr>
          <a:xfrm>
            <a:off x="512096" y="1402285"/>
            <a:ext cx="8305800" cy="7347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ru-RU" sz="1600" b="1" i="1" dirty="0"/>
              <a:t>Формирование основных характеристик бюджета муниципального образования «Муниципальный округ </a:t>
            </a:r>
            <a:r>
              <a:rPr lang="ru-RU" sz="1600" b="1" i="1" dirty="0" err="1"/>
              <a:t>Малопургинский</a:t>
            </a:r>
            <a:r>
              <a:rPr lang="ru-RU" sz="1600" b="1" i="1" dirty="0"/>
              <a:t> район Удмуртской Республики» с учетом:</a:t>
            </a:r>
          </a:p>
        </p:txBody>
      </p:sp>
      <p:sp>
        <p:nvSpPr>
          <p:cNvPr id="6"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10</a:t>
            </a:r>
            <a:endParaRPr lang="ru" sz="1300" dirty="0">
              <a:solidFill>
                <a:schemeClr val="bg1"/>
              </a:solidFill>
            </a:endParaRPr>
          </a:p>
        </p:txBody>
      </p:sp>
      <p:pic>
        <p:nvPicPr>
          <p:cNvPr id="7"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61018" y="0"/>
            <a:ext cx="582982" cy="1034606"/>
          </a:xfrm>
          <a:prstGeom prst="rect">
            <a:avLst/>
          </a:prstGeom>
          <a:noFill/>
        </p:spPr>
      </p:pic>
      <p:sp>
        <p:nvSpPr>
          <p:cNvPr id="8"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10</a:t>
            </a:r>
            <a:endParaRPr lang="ru" sz="1300" dirty="0">
              <a:solidFill>
                <a:schemeClr val="bg1"/>
              </a:solidFill>
            </a:endParaRPr>
          </a:p>
        </p:txBody>
      </p:sp>
    </p:spTree>
    <p:extLst>
      <p:ext uri="{BB962C8B-B14F-4D97-AF65-F5344CB8AC3E}">
        <p14:creationId xmlns:p14="http://schemas.microsoft.com/office/powerpoint/2010/main" val="2440312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12437"/>
            <a:ext cx="8317632" cy="830997"/>
          </a:xfrm>
          <a:prstGeom prst="rect">
            <a:avLst/>
          </a:prstGeom>
        </p:spPr>
        <p:txBody>
          <a:bodyPr wrap="square">
            <a:spAutoFit/>
          </a:bodyPr>
          <a:lstStyle/>
          <a:p>
            <a:pPr algn="ctr"/>
            <a:r>
              <a:rPr lang="ru-RU" sz="2400" b="1" dirty="0">
                <a:solidFill>
                  <a:srgbClr val="C00000"/>
                </a:solidFill>
                <a:latin typeface="Bahnschrift SemiCondensed" panose="020B0502040204020203" pitchFamily="34" charset="0"/>
                <a:cs typeface="Times New Roman" panose="02020603050405020304" pitchFamily="18" charset="0"/>
              </a:rPr>
              <a:t>Основные направления бюджетной политики на </a:t>
            </a:r>
            <a:r>
              <a:rPr lang="ru-RU" sz="2400" b="1" dirty="0" smtClean="0">
                <a:solidFill>
                  <a:srgbClr val="C00000"/>
                </a:solidFill>
                <a:latin typeface="Bahnschrift SemiCondensed" panose="020B0502040204020203" pitchFamily="34" charset="0"/>
                <a:cs typeface="Times New Roman" panose="02020603050405020304" pitchFamily="18" charset="0"/>
              </a:rPr>
              <a:t>2024 </a:t>
            </a:r>
            <a:r>
              <a:rPr lang="ru-RU" sz="2400" b="1" dirty="0">
                <a:solidFill>
                  <a:srgbClr val="C00000"/>
                </a:solidFill>
                <a:latin typeface="Bahnschrift SemiCondensed" panose="020B0502040204020203" pitchFamily="34" charset="0"/>
                <a:cs typeface="Times New Roman" panose="02020603050405020304" pitchFamily="18" charset="0"/>
              </a:rPr>
              <a:t>год </a:t>
            </a:r>
            <a:endParaRPr lang="ru-RU" sz="2400" b="1" dirty="0" smtClean="0">
              <a:solidFill>
                <a:srgbClr val="C00000"/>
              </a:solidFill>
              <a:latin typeface="Bahnschrift SemiCondensed" panose="020B0502040204020203" pitchFamily="34" charset="0"/>
              <a:cs typeface="Times New Roman" panose="02020603050405020304" pitchFamily="18" charset="0"/>
            </a:endParaRPr>
          </a:p>
          <a:p>
            <a:pPr algn="ctr"/>
            <a:r>
              <a:rPr lang="ru-RU" sz="2400" b="1" dirty="0" smtClean="0">
                <a:solidFill>
                  <a:srgbClr val="C00000"/>
                </a:solidFill>
                <a:latin typeface="Bahnschrift SemiCondensed" panose="020B0502040204020203" pitchFamily="34" charset="0"/>
                <a:cs typeface="Times New Roman" panose="02020603050405020304" pitchFamily="18" charset="0"/>
              </a:rPr>
              <a:t>и </a:t>
            </a:r>
            <a:r>
              <a:rPr lang="ru-RU" sz="2400" b="1" dirty="0">
                <a:solidFill>
                  <a:srgbClr val="C00000"/>
                </a:solidFill>
                <a:latin typeface="Bahnschrift SemiCondensed" panose="020B0502040204020203" pitchFamily="34" charset="0"/>
                <a:cs typeface="Times New Roman" panose="02020603050405020304" pitchFamily="18" charset="0"/>
              </a:rPr>
              <a:t>на плановый период </a:t>
            </a:r>
            <a:r>
              <a:rPr lang="ru-RU" sz="2400" b="1" dirty="0" smtClean="0">
                <a:solidFill>
                  <a:srgbClr val="C00000"/>
                </a:solidFill>
                <a:latin typeface="Bahnschrift SemiCondensed" panose="020B0502040204020203" pitchFamily="34" charset="0"/>
                <a:cs typeface="Times New Roman" panose="02020603050405020304" pitchFamily="18" charset="0"/>
              </a:rPr>
              <a:t>2025 </a:t>
            </a:r>
            <a:r>
              <a:rPr lang="ru-RU" sz="2400" b="1" dirty="0">
                <a:solidFill>
                  <a:srgbClr val="C00000"/>
                </a:solidFill>
                <a:latin typeface="Bahnschrift SemiCondensed" panose="020B0502040204020203" pitchFamily="34" charset="0"/>
                <a:cs typeface="Times New Roman" panose="02020603050405020304" pitchFamily="18" charset="0"/>
              </a:rPr>
              <a:t>и </a:t>
            </a:r>
            <a:r>
              <a:rPr lang="ru-RU" sz="2400" b="1" dirty="0" smtClean="0">
                <a:solidFill>
                  <a:srgbClr val="C00000"/>
                </a:solidFill>
                <a:latin typeface="Bahnschrift SemiCondensed" panose="020B0502040204020203" pitchFamily="34" charset="0"/>
                <a:cs typeface="Times New Roman" panose="02020603050405020304" pitchFamily="18" charset="0"/>
              </a:rPr>
              <a:t>2026 </a:t>
            </a:r>
            <a:r>
              <a:rPr lang="ru-RU" sz="2400" b="1" dirty="0">
                <a:solidFill>
                  <a:srgbClr val="C00000"/>
                </a:solidFill>
                <a:latin typeface="Bahnschrift SemiCondensed" panose="020B0502040204020203" pitchFamily="34" charset="0"/>
                <a:cs typeface="Times New Roman" panose="02020603050405020304" pitchFamily="18" charset="0"/>
              </a:rPr>
              <a:t>годов (</a:t>
            </a:r>
            <a:r>
              <a:rPr lang="ru-RU" sz="2400" b="1" dirty="0" smtClean="0">
                <a:solidFill>
                  <a:srgbClr val="C00000"/>
                </a:solidFill>
                <a:latin typeface="Bahnschrift SemiCondensed" panose="020B0502040204020203" pitchFamily="34" charset="0"/>
                <a:cs typeface="Times New Roman" panose="02020603050405020304" pitchFamily="18" charset="0"/>
              </a:rPr>
              <a:t>продолжение)</a:t>
            </a:r>
            <a:endParaRPr lang="ru-RU" sz="2400" dirty="0">
              <a:solidFill>
                <a:srgbClr val="C00000"/>
              </a:solidFill>
              <a:latin typeface="Bahnschrift SemiCondensed" panose="020B0502040204020203" pitchFamily="34" charset="0"/>
            </a:endParaRPr>
          </a:p>
        </p:txBody>
      </p:sp>
      <p:sp>
        <p:nvSpPr>
          <p:cNvPr id="3" name="Скругленный прямоугольник 2"/>
          <p:cNvSpPr/>
          <p:nvPr/>
        </p:nvSpPr>
        <p:spPr>
          <a:xfrm>
            <a:off x="685800" y="1219200"/>
            <a:ext cx="8153400" cy="685800"/>
          </a:xfrm>
          <a:prstGeom prst="roundRect">
            <a:avLst/>
          </a:prstGeom>
          <a:solidFill>
            <a:schemeClr val="accent2">
              <a:lumMod val="20000"/>
              <a:lumOff val="8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1800" b="1" dirty="0">
                <a:solidFill>
                  <a:schemeClr val="tx1"/>
                </a:solidFill>
                <a:latin typeface="Times New Roman" pitchFamily="18" charset="0"/>
                <a:cs typeface="Times New Roman" pitchFamily="18" charset="0"/>
              </a:rPr>
              <a:t>Повышение эффективности управления бюджетными ресурсами, </a:t>
            </a:r>
          </a:p>
          <a:p>
            <a:pPr lvl="0" algn="ctr"/>
            <a:r>
              <a:rPr lang="ru-RU" sz="1800" b="1" dirty="0">
                <a:solidFill>
                  <a:schemeClr val="tx1"/>
                </a:solidFill>
                <a:latin typeface="Times New Roman" pitchFamily="18" charset="0"/>
                <a:cs typeface="Times New Roman" pitchFamily="18" charset="0"/>
              </a:rPr>
              <a:t>в том числе за счет:</a:t>
            </a:r>
          </a:p>
        </p:txBody>
      </p:sp>
      <p:sp>
        <p:nvSpPr>
          <p:cNvPr id="5" name="TextBox 4"/>
          <p:cNvSpPr txBox="1"/>
          <p:nvPr/>
        </p:nvSpPr>
        <p:spPr>
          <a:xfrm>
            <a:off x="685800" y="2057400"/>
            <a:ext cx="8153400" cy="4616648"/>
          </a:xfrm>
          <a:prstGeom prst="rect">
            <a:avLst/>
          </a:prstGeom>
          <a:noFill/>
          <a:ln w="19050">
            <a:solidFill>
              <a:schemeClr val="accent2"/>
            </a:solidFill>
            <a:prstDash val="solid"/>
          </a:ln>
        </p:spPr>
        <p:txBody>
          <a:bodyPr wrap="square" rtlCol="0">
            <a:spAutoFit/>
          </a:bodyPr>
          <a:lstStyle/>
          <a:p>
            <a:pPr marL="285750" indent="-285750">
              <a:buFont typeface="Arial" panose="020B0604020202020204" pitchFamily="34" charset="0"/>
              <a:buChar char="•"/>
            </a:pPr>
            <a:r>
              <a:rPr lang="ru-RU" sz="1400" dirty="0" smtClean="0">
                <a:latin typeface="Bahnschrift Light" panose="020B0502040204020203" pitchFamily="34" charset="0"/>
              </a:rPr>
              <a:t>расширения </a:t>
            </a:r>
            <a:r>
              <a:rPr lang="ru-RU" sz="1400" dirty="0">
                <a:latin typeface="Bahnschrift Light" panose="020B0502040204020203" pitchFamily="34" charset="0"/>
              </a:rPr>
              <a:t>применения проектных принципов управления; </a:t>
            </a:r>
          </a:p>
          <a:p>
            <a:r>
              <a:rPr lang="ru-RU" sz="1400" dirty="0">
                <a:latin typeface="Bahnschrift Light" panose="020B0502040204020203" pitchFamily="34" charset="0"/>
              </a:rPr>
              <a:t>оптимизации деятельности органов местного самоуправления муниципального образования «Муниципальный округ </a:t>
            </a:r>
            <a:r>
              <a:rPr lang="ru-RU" sz="1400" dirty="0" err="1">
                <a:latin typeface="Bahnschrift Light" panose="020B0502040204020203" pitchFamily="34" charset="0"/>
              </a:rPr>
              <a:t>Малопургинский</a:t>
            </a:r>
            <a:r>
              <a:rPr lang="ru-RU" sz="1400" dirty="0">
                <a:latin typeface="Bahnschrift Light" panose="020B0502040204020203" pitchFamily="34" charset="0"/>
              </a:rPr>
              <a:t> район Удмуртской Республики» за счет системного применения ценностей, принципов и инструментов бережливого управления;</a:t>
            </a:r>
          </a:p>
          <a:p>
            <a:pPr marL="285750" indent="-285750">
              <a:buFont typeface="Arial" panose="020B0604020202020204" pitchFamily="34" charset="0"/>
              <a:buChar char="•"/>
            </a:pPr>
            <a:r>
              <a:rPr lang="ru-RU" sz="1400" dirty="0" smtClean="0">
                <a:latin typeface="Bahnschrift Light" panose="020B0502040204020203" pitchFamily="34" charset="0"/>
              </a:rPr>
              <a:t> обеспечения </a:t>
            </a:r>
            <a:r>
              <a:rPr lang="ru-RU" sz="1400" dirty="0">
                <a:latin typeface="Bahnschrift Light" panose="020B0502040204020203" pitchFamily="34" charset="0"/>
              </a:rPr>
              <a:t>социальных расходов и поддержки экономики через призму эффективности;</a:t>
            </a:r>
          </a:p>
          <a:p>
            <a:r>
              <a:rPr lang="ru-RU" sz="1400" dirty="0">
                <a:latin typeface="Bahnschrift Light" panose="020B0502040204020203" pitchFamily="34" charset="0"/>
              </a:rPr>
              <a:t>реализации планов мероприятий («дорожных карт») по совершенствованию управления расходами органов местного самоуправления муниципального образования «Муниципальный округ </a:t>
            </a:r>
            <a:r>
              <a:rPr lang="ru-RU" sz="1400" dirty="0" err="1">
                <a:latin typeface="Bahnschrift Light" panose="020B0502040204020203" pitchFamily="34" charset="0"/>
              </a:rPr>
              <a:t>Малопургинский</a:t>
            </a:r>
            <a:r>
              <a:rPr lang="ru-RU" sz="1400" dirty="0">
                <a:latin typeface="Bahnschrift Light" panose="020B0502040204020203" pitchFamily="34" charset="0"/>
              </a:rPr>
              <a:t> район Удмуртской Республики»;</a:t>
            </a:r>
          </a:p>
          <a:p>
            <a:pPr marL="285750" indent="-285750">
              <a:buFont typeface="Arial" panose="020B0604020202020204" pitchFamily="34" charset="0"/>
              <a:buChar char="•"/>
            </a:pPr>
            <a:r>
              <a:rPr lang="ru-RU" sz="1400" dirty="0" smtClean="0">
                <a:latin typeface="Bahnschrift Light" panose="020B0502040204020203" pitchFamily="34" charset="0"/>
              </a:rPr>
              <a:t> совершенствования </a:t>
            </a:r>
            <a:r>
              <a:rPr lang="ru-RU" sz="1400" dirty="0">
                <a:latin typeface="Bahnschrift Light" panose="020B0502040204020203" pitchFamily="34" charset="0"/>
              </a:rPr>
              <a:t>системы формирования и финансового обеспечения выполнения муниципальных заданий на оказание муниципальных услуг (работ) муниципальными учреждениями муниципального образования «Муниципальный округ </a:t>
            </a:r>
            <a:r>
              <a:rPr lang="ru-RU" sz="1400" dirty="0" err="1">
                <a:latin typeface="Bahnschrift Light" panose="020B0502040204020203" pitchFamily="34" charset="0"/>
              </a:rPr>
              <a:t>Малопургинский</a:t>
            </a:r>
            <a:r>
              <a:rPr lang="ru-RU" sz="1400" dirty="0">
                <a:latin typeface="Bahnschrift Light" panose="020B0502040204020203" pitchFamily="34" charset="0"/>
              </a:rPr>
              <a:t> район Удмуртской Республики»;</a:t>
            </a:r>
          </a:p>
          <a:p>
            <a:pPr marL="285750" indent="-285750">
              <a:buFont typeface="Arial" panose="020B0604020202020204" pitchFamily="34" charset="0"/>
              <a:buChar char="•"/>
            </a:pPr>
            <a:r>
              <a:rPr lang="ru-RU" sz="1400" dirty="0" smtClean="0">
                <a:latin typeface="Bahnschrift Light" panose="020B0502040204020203" pitchFamily="34" charset="0"/>
              </a:rPr>
              <a:t>своевременного </a:t>
            </a:r>
            <a:r>
              <a:rPr lang="ru-RU" sz="1400" dirty="0">
                <a:latin typeface="Bahnschrift Light" panose="020B0502040204020203" pitchFamily="34" charset="0"/>
              </a:rPr>
              <a:t>освоения средств федерального бюджета и бюджета Удмуртской Республики, в том числе поступивших в рамках реализации национальных проектов; </a:t>
            </a:r>
          </a:p>
          <a:p>
            <a:pPr marL="285750" indent="-285750">
              <a:buFont typeface="Arial" panose="020B0604020202020204" pitchFamily="34" charset="0"/>
              <a:buChar char="•"/>
            </a:pPr>
            <a:r>
              <a:rPr lang="ru-RU" sz="1400" dirty="0" smtClean="0">
                <a:latin typeface="Bahnschrift Light" panose="020B0502040204020203" pitchFamily="34" charset="0"/>
              </a:rPr>
              <a:t> недопущения </a:t>
            </a:r>
            <a:r>
              <a:rPr lang="ru-RU" sz="1400" dirty="0">
                <a:latin typeface="Bahnschrift Light" panose="020B0502040204020203" pitchFamily="34" charset="0"/>
              </a:rPr>
              <a:t>принятия новых расходных обязательств, не обеспеченных доходными источниками; </a:t>
            </a:r>
          </a:p>
          <a:p>
            <a:r>
              <a:rPr lang="ru-RU" sz="1400" dirty="0">
                <a:latin typeface="Bahnschrift Light" panose="020B0502040204020203" pitchFamily="34" charset="0"/>
              </a:rPr>
              <a:t>дальнейшего развития контрактной системы в сфере закупок товаров, работ, услуг для обеспечения муниципальных нужд муниципального образования «Муниципальный округ </a:t>
            </a:r>
            <a:r>
              <a:rPr lang="ru-RU" sz="1400" dirty="0" err="1">
                <a:latin typeface="Bahnschrift Light" panose="020B0502040204020203" pitchFamily="34" charset="0"/>
              </a:rPr>
              <a:t>Малопургинский</a:t>
            </a:r>
            <a:r>
              <a:rPr lang="ru-RU" sz="1400" dirty="0">
                <a:latin typeface="Bahnschrift Light" panose="020B0502040204020203" pitchFamily="34" charset="0"/>
              </a:rPr>
              <a:t> район Удмуртской Республики» посредством</a:t>
            </a:r>
            <a:r>
              <a:rPr lang="ru-RU" sz="1400" dirty="0" smtClean="0">
                <a:latin typeface="Bahnschrift Light" panose="020B0502040204020203" pitchFamily="34" charset="0"/>
              </a:rPr>
              <a:t>:</a:t>
            </a:r>
          </a:p>
          <a:p>
            <a:pPr marL="285750" indent="-285750">
              <a:buFont typeface="Arial" panose="020B0604020202020204" pitchFamily="34" charset="0"/>
              <a:buChar char="•"/>
            </a:pPr>
            <a:r>
              <a:rPr lang="ru-RU" sz="1400" dirty="0" smtClean="0">
                <a:latin typeface="Bahnschrift Light" panose="020B0502040204020203" pitchFamily="34" charset="0"/>
              </a:rPr>
              <a:t> использования </a:t>
            </a:r>
            <a:r>
              <a:rPr lang="ru-RU" sz="1400" dirty="0">
                <a:latin typeface="Bahnschrift Light" panose="020B0502040204020203" pitchFamily="34" charset="0"/>
              </a:rPr>
              <a:t>муниципальными заказчиками регионального каталога товаров, работ, услуг Удмуртской Республики</a:t>
            </a:r>
            <a:r>
              <a:rPr lang="ru-RU" sz="1400" dirty="0" smtClean="0">
                <a:latin typeface="Bahnschrift Light" panose="020B0502040204020203" pitchFamily="34" charset="0"/>
              </a:rPr>
              <a:t>;</a:t>
            </a:r>
            <a:endParaRPr lang="ru-RU" sz="1400" dirty="0">
              <a:latin typeface="Bahnschrift Light" panose="020B0502040204020203" pitchFamily="34" charset="0"/>
            </a:endParaRPr>
          </a:p>
        </p:txBody>
      </p:sp>
      <p:sp>
        <p:nvSpPr>
          <p:cNvPr id="6"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11</a:t>
            </a:r>
            <a:endParaRPr lang="ru" sz="1300" dirty="0">
              <a:solidFill>
                <a:schemeClr val="bg1"/>
              </a:solidFill>
            </a:endParaRPr>
          </a:p>
        </p:txBody>
      </p:sp>
      <p:pic>
        <p:nvPicPr>
          <p:cNvPr id="7"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61018" y="0"/>
            <a:ext cx="582982" cy="1034606"/>
          </a:xfrm>
          <a:prstGeom prst="rect">
            <a:avLst/>
          </a:prstGeom>
          <a:noFill/>
        </p:spPr>
      </p:pic>
    </p:spTree>
    <p:extLst>
      <p:ext uri="{BB962C8B-B14F-4D97-AF65-F5344CB8AC3E}">
        <p14:creationId xmlns:p14="http://schemas.microsoft.com/office/powerpoint/2010/main" val="1318279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271" y="163526"/>
            <a:ext cx="8153400" cy="830997"/>
          </a:xfrm>
          <a:prstGeom prst="rect">
            <a:avLst/>
          </a:prstGeom>
        </p:spPr>
        <p:txBody>
          <a:bodyPr wrap="square">
            <a:spAutoFit/>
          </a:bodyPr>
          <a:lstStyle/>
          <a:p>
            <a:pPr algn="ctr"/>
            <a:r>
              <a:rPr lang="ru-RU" sz="2400" b="1" dirty="0">
                <a:solidFill>
                  <a:srgbClr val="C00000"/>
                </a:solidFill>
                <a:latin typeface="Bahnschrift SemiCondensed" panose="020B0502040204020203" pitchFamily="34" charset="0"/>
                <a:cs typeface="Times New Roman" panose="02020603050405020304" pitchFamily="18" charset="0"/>
              </a:rPr>
              <a:t>Основные направления бюджетной политики на </a:t>
            </a:r>
            <a:r>
              <a:rPr lang="ru-RU" sz="2400" b="1" dirty="0" smtClean="0">
                <a:solidFill>
                  <a:srgbClr val="C00000"/>
                </a:solidFill>
                <a:latin typeface="Bahnschrift SemiCondensed" panose="020B0502040204020203" pitchFamily="34" charset="0"/>
                <a:cs typeface="Times New Roman" panose="02020603050405020304" pitchFamily="18" charset="0"/>
              </a:rPr>
              <a:t>2024 </a:t>
            </a:r>
            <a:r>
              <a:rPr lang="ru-RU" sz="2400" b="1" dirty="0">
                <a:solidFill>
                  <a:srgbClr val="C00000"/>
                </a:solidFill>
                <a:latin typeface="Bahnschrift SemiCondensed" panose="020B0502040204020203" pitchFamily="34" charset="0"/>
                <a:cs typeface="Times New Roman" panose="02020603050405020304" pitchFamily="18" charset="0"/>
              </a:rPr>
              <a:t>год </a:t>
            </a:r>
            <a:endParaRPr lang="ru-RU" sz="2400" b="1" dirty="0" smtClean="0">
              <a:solidFill>
                <a:srgbClr val="C00000"/>
              </a:solidFill>
              <a:latin typeface="Bahnschrift SemiCondensed" panose="020B0502040204020203" pitchFamily="34" charset="0"/>
              <a:cs typeface="Times New Roman" panose="02020603050405020304" pitchFamily="18" charset="0"/>
            </a:endParaRPr>
          </a:p>
          <a:p>
            <a:pPr algn="ctr"/>
            <a:r>
              <a:rPr lang="ru-RU" sz="2400" b="1" dirty="0" smtClean="0">
                <a:solidFill>
                  <a:srgbClr val="C00000"/>
                </a:solidFill>
                <a:latin typeface="Bahnschrift SemiCondensed" panose="020B0502040204020203" pitchFamily="34" charset="0"/>
                <a:cs typeface="Times New Roman" panose="02020603050405020304" pitchFamily="18" charset="0"/>
              </a:rPr>
              <a:t>и </a:t>
            </a:r>
            <a:r>
              <a:rPr lang="ru-RU" sz="2400" b="1" dirty="0">
                <a:solidFill>
                  <a:srgbClr val="C00000"/>
                </a:solidFill>
                <a:latin typeface="Bahnschrift SemiCondensed" panose="020B0502040204020203" pitchFamily="34" charset="0"/>
                <a:cs typeface="Times New Roman" panose="02020603050405020304" pitchFamily="18" charset="0"/>
              </a:rPr>
              <a:t>на плановый период </a:t>
            </a:r>
            <a:r>
              <a:rPr lang="ru-RU" sz="2400" b="1" dirty="0" smtClean="0">
                <a:solidFill>
                  <a:srgbClr val="C00000"/>
                </a:solidFill>
                <a:latin typeface="Bahnschrift SemiCondensed" panose="020B0502040204020203" pitchFamily="34" charset="0"/>
                <a:cs typeface="Times New Roman" panose="02020603050405020304" pitchFamily="18" charset="0"/>
              </a:rPr>
              <a:t>2025 </a:t>
            </a:r>
            <a:r>
              <a:rPr lang="ru-RU" sz="2400" b="1" dirty="0">
                <a:solidFill>
                  <a:srgbClr val="C00000"/>
                </a:solidFill>
                <a:latin typeface="Bahnschrift SemiCondensed" panose="020B0502040204020203" pitchFamily="34" charset="0"/>
                <a:cs typeface="Times New Roman" panose="02020603050405020304" pitchFamily="18" charset="0"/>
              </a:rPr>
              <a:t>и </a:t>
            </a:r>
            <a:r>
              <a:rPr lang="ru-RU" sz="2400" b="1" dirty="0" smtClean="0">
                <a:solidFill>
                  <a:srgbClr val="C00000"/>
                </a:solidFill>
                <a:latin typeface="Bahnschrift SemiCondensed" panose="020B0502040204020203" pitchFamily="34" charset="0"/>
                <a:cs typeface="Times New Roman" panose="02020603050405020304" pitchFamily="18" charset="0"/>
              </a:rPr>
              <a:t>2026 </a:t>
            </a:r>
            <a:r>
              <a:rPr lang="ru-RU" sz="2400" b="1" dirty="0">
                <a:solidFill>
                  <a:srgbClr val="C00000"/>
                </a:solidFill>
                <a:latin typeface="Bahnschrift SemiCondensed" panose="020B0502040204020203" pitchFamily="34" charset="0"/>
                <a:cs typeface="Times New Roman" panose="02020603050405020304" pitchFamily="18" charset="0"/>
              </a:rPr>
              <a:t>годов (</a:t>
            </a:r>
            <a:r>
              <a:rPr lang="ru-RU" sz="2400" b="1" dirty="0" smtClean="0">
                <a:solidFill>
                  <a:srgbClr val="C00000"/>
                </a:solidFill>
                <a:latin typeface="Bahnschrift SemiCondensed" panose="020B0502040204020203" pitchFamily="34" charset="0"/>
                <a:cs typeface="Times New Roman" panose="02020603050405020304" pitchFamily="18" charset="0"/>
              </a:rPr>
              <a:t>продолжение)</a:t>
            </a:r>
            <a:endParaRPr lang="ru-RU" sz="2400" dirty="0">
              <a:solidFill>
                <a:srgbClr val="C00000"/>
              </a:solidFill>
              <a:latin typeface="Bahnschrift SemiCondensed" panose="020B0502040204020203" pitchFamily="34" charset="0"/>
            </a:endParaRPr>
          </a:p>
        </p:txBody>
      </p:sp>
      <p:sp>
        <p:nvSpPr>
          <p:cNvPr id="3" name="Скругленный прямоугольник 2"/>
          <p:cNvSpPr/>
          <p:nvPr/>
        </p:nvSpPr>
        <p:spPr>
          <a:xfrm>
            <a:off x="780684" y="1034606"/>
            <a:ext cx="7614668" cy="642408"/>
          </a:xfrm>
          <a:prstGeom prst="roundRect">
            <a:avLst/>
          </a:prstGeom>
          <a:solidFill>
            <a:schemeClr val="accent2">
              <a:lumMod val="20000"/>
              <a:lumOff val="8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sz="1800" b="1" dirty="0">
                <a:solidFill>
                  <a:schemeClr val="tx1"/>
                </a:solidFill>
                <a:latin typeface="Times New Roman" pitchFamily="18" charset="0"/>
                <a:cs typeface="Times New Roman" pitchFamily="18" charset="0"/>
              </a:rPr>
              <a:t>Повышение эффективности управления бюджетными ресурсами, </a:t>
            </a:r>
          </a:p>
          <a:p>
            <a:pPr lvl="0" algn="ctr"/>
            <a:r>
              <a:rPr lang="ru-RU" sz="1800" b="1" dirty="0">
                <a:solidFill>
                  <a:schemeClr val="tx1"/>
                </a:solidFill>
                <a:latin typeface="Times New Roman" pitchFamily="18" charset="0"/>
                <a:cs typeface="Times New Roman" pitchFamily="18" charset="0"/>
              </a:rPr>
              <a:t>в том числе за счет:</a:t>
            </a:r>
          </a:p>
        </p:txBody>
      </p:sp>
      <p:sp>
        <p:nvSpPr>
          <p:cNvPr id="5" name="TextBox 4"/>
          <p:cNvSpPr txBox="1"/>
          <p:nvPr/>
        </p:nvSpPr>
        <p:spPr>
          <a:xfrm>
            <a:off x="323528" y="1810464"/>
            <a:ext cx="8528981" cy="4832092"/>
          </a:xfrm>
          <a:prstGeom prst="rect">
            <a:avLst/>
          </a:prstGeom>
          <a:noFill/>
          <a:ln w="19050">
            <a:solidFill>
              <a:schemeClr val="accent2"/>
            </a:solidFill>
          </a:ln>
        </p:spPr>
        <p:txBody>
          <a:bodyPr wrap="square" rtlCol="0">
            <a:spAutoFit/>
          </a:bodyPr>
          <a:lstStyle/>
          <a:p>
            <a:pPr marL="285750" indent="-285750">
              <a:buFont typeface="Arial" panose="020B0604020202020204" pitchFamily="34" charset="0"/>
              <a:buChar char="•"/>
            </a:pPr>
            <a:r>
              <a:rPr lang="ru-RU" sz="1400" dirty="0">
                <a:latin typeface="Bahnschrift Light" panose="020B0502040204020203" pitchFamily="34" charset="0"/>
              </a:rPr>
              <a:t>автоматизации процесса осуществления закупок у единственного поставщика (подрядчика, исполнителя) на основании пунктов 4, 5 части 1 статьи 93 Федерального закона от 5 апреля 2013 года № 44-ФЗ «О контрактной системе в сфере закупок товаров, работ, услуг для обеспечения государственных и муниципальных нужд» (далее - Федеральный закон № 44-ФЗ) с использованием функционала подсистемы «Управление в сфере закупок товаров, работ, услуг для государственных нужд Удмуртской Республики» государственной информационной системы «Автоматизированная информационная система управления бюджетным процессом Удмуртской Республики» (далее - Региональная информационная система);</a:t>
            </a:r>
          </a:p>
          <a:p>
            <a:pPr marL="285750" indent="-285750">
              <a:buFont typeface="Arial" panose="020B0604020202020204" pitchFamily="34" charset="0"/>
              <a:buChar char="•"/>
            </a:pPr>
            <a:r>
              <a:rPr lang="ru-RU" sz="1400" dirty="0">
                <a:latin typeface="Bahnschrift Light" panose="020B0502040204020203" pitchFamily="34" charset="0"/>
              </a:rPr>
              <a:t>централизации закупок муниципального образования «Муниципальный округ </a:t>
            </a:r>
            <a:r>
              <a:rPr lang="ru-RU" sz="1400" dirty="0" err="1">
                <a:latin typeface="Bahnschrift Light" panose="020B0502040204020203" pitchFamily="34" charset="0"/>
              </a:rPr>
              <a:t>Малопургинский</a:t>
            </a:r>
            <a:r>
              <a:rPr lang="ru-RU" sz="1400" dirty="0">
                <a:latin typeface="Bahnschrift Light" panose="020B0502040204020203" pitchFamily="34" charset="0"/>
              </a:rPr>
              <a:t> район Удмуртской Республики» в порядке, предусмотренном частью 4 статьи 26 Федерального закона от 5 апреля 2013 года № 44-ФЗ;</a:t>
            </a:r>
          </a:p>
          <a:p>
            <a:pPr marL="285750" indent="-285750">
              <a:buFont typeface="Arial" panose="020B0604020202020204" pitchFamily="34" charset="0"/>
              <a:buChar char="•"/>
            </a:pPr>
            <a:r>
              <a:rPr lang="ru-RU" sz="1400" dirty="0">
                <a:latin typeface="Bahnschrift Light" panose="020B0502040204020203" pitchFamily="34" charset="0"/>
              </a:rPr>
              <a:t>увеличения доли конкурентных процедур в общем объеме проводимых автономными и бюджетными учреждениями, унитарными предприятиями закупок за счет применения типового положения о закупке, принятого в порядке, предусмотренном частью 2.1 статьи 2 Федерального закона от 18 июля 2011 года № 223-ФЗ «О закупках товаров, работ, услуг отдельными видами юридических лиц» (далее – Федеральный закон №223-ФЗ);</a:t>
            </a:r>
          </a:p>
          <a:p>
            <a:pPr marL="285750" indent="-285750">
              <a:buFont typeface="Arial" panose="020B0604020202020204" pitchFamily="34" charset="0"/>
              <a:buChar char="•"/>
            </a:pPr>
            <a:r>
              <a:rPr lang="ru-RU" sz="1400" dirty="0">
                <a:latin typeface="Bahnschrift Light" panose="020B0502040204020203" pitchFamily="34" charset="0"/>
              </a:rPr>
              <a:t>увеличение объема закупок товаров, работ, услуг отдельными видами юридических лиц у субъектов малого и среднего предпринимательства;</a:t>
            </a:r>
          </a:p>
          <a:p>
            <a:pPr marL="285750" indent="-285750">
              <a:buFont typeface="Arial" panose="020B0604020202020204" pitchFamily="34" charset="0"/>
              <a:buChar char="•"/>
            </a:pPr>
            <a:r>
              <a:rPr lang="ru-RU" sz="1400" dirty="0">
                <a:latin typeface="Bahnschrift Light" panose="020B0502040204020203" pitchFamily="34" charset="0"/>
              </a:rPr>
              <a:t>использования заказчиками при осуществлении закупок в соответствии с Федеральным законом №44-ФЗ, Федеральным законом №223-ФЗ функционала подсистемы «Управление в сфере закупок товаров, работ, услуг для государственных нужд Удмуртской Республики» Региональной информационной системы</a:t>
            </a:r>
          </a:p>
        </p:txBody>
      </p:sp>
      <p:sp>
        <p:nvSpPr>
          <p:cNvPr id="6"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7"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61018" y="0"/>
            <a:ext cx="582982" cy="1034606"/>
          </a:xfrm>
          <a:prstGeom prst="rect">
            <a:avLst/>
          </a:prstGeom>
          <a:noFill/>
        </p:spPr>
      </p:pic>
      <p:sp>
        <p:nvSpPr>
          <p:cNvPr id="8"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12</a:t>
            </a:r>
            <a:endParaRPr lang="ru" sz="1300" dirty="0">
              <a:solidFill>
                <a:schemeClr val="bg1"/>
              </a:solidFill>
            </a:endParaRPr>
          </a:p>
        </p:txBody>
      </p:sp>
    </p:spTree>
    <p:extLst>
      <p:ext uri="{BB962C8B-B14F-4D97-AF65-F5344CB8AC3E}">
        <p14:creationId xmlns:p14="http://schemas.microsoft.com/office/powerpoint/2010/main" val="2527887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64396"/>
            <a:ext cx="8229600" cy="482691"/>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447525" y="1268760"/>
            <a:ext cx="8382000" cy="5410200"/>
          </a:xfrm>
          <a:solidFill>
            <a:schemeClr val="accent2">
              <a:lumMod val="20000"/>
              <a:lumOff val="80000"/>
            </a:schemeClr>
          </a:solidFill>
          <a:ln w="28575">
            <a:noFill/>
          </a:ln>
          <a:effectLst/>
        </p:spPr>
        <p:style>
          <a:lnRef idx="1">
            <a:schemeClr val="accent1"/>
          </a:lnRef>
          <a:fillRef idx="2">
            <a:schemeClr val="accent1"/>
          </a:fillRef>
          <a:effectRef idx="1">
            <a:schemeClr val="accent1"/>
          </a:effectRef>
          <a:fontRef idx="minor">
            <a:schemeClr val="dk1"/>
          </a:fontRef>
        </p:style>
        <p:txBody>
          <a:bodyPr>
            <a:noAutofit/>
          </a:bodyPr>
          <a:lstStyle/>
          <a:p>
            <a:pPr lvl="0">
              <a:spcAft>
                <a:spcPts val="600"/>
              </a:spcAft>
              <a:buClr>
                <a:srgbClr val="FF0000"/>
              </a:buClr>
              <a:buFont typeface="Wingdings" panose="05000000000000000000" pitchFamily="2" charset="2"/>
              <a:buChar char="v"/>
            </a:pPr>
            <a:r>
              <a:rPr lang="ru-RU" sz="1500" dirty="0">
                <a:latin typeface="Times New Roman" panose="02020603050405020304" pitchFamily="18" charset="0"/>
                <a:cs typeface="Times New Roman" panose="02020603050405020304" pitchFamily="18" charset="0"/>
              </a:rPr>
              <a:t>снижение рисков возникновения просроченной кредиторской задолженности</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a:p>
            <a:pPr lvl="0">
              <a:spcAft>
                <a:spcPts val="600"/>
              </a:spcAft>
              <a:buClr>
                <a:srgbClr val="FF0000"/>
              </a:buClr>
              <a:buFont typeface="Wingdings" panose="05000000000000000000" pitchFamily="2" charset="2"/>
              <a:buChar char="v"/>
            </a:pPr>
            <a:r>
              <a:rPr lang="ru-RU" sz="1500" dirty="0">
                <a:latin typeface="Times New Roman" panose="02020603050405020304" pitchFamily="18" charset="0"/>
                <a:cs typeface="Times New Roman" panose="02020603050405020304" pitchFamily="18" charset="0"/>
              </a:rPr>
              <a:t>реализация мероприятий подпрограммы «Управление муниципальными финансами и повышение эффективности расходов бюджета муниципального образования «Муниципальный округ </a:t>
            </a:r>
            <a:r>
              <a:rPr lang="ru-RU" sz="1500" dirty="0" err="1">
                <a:latin typeface="Times New Roman" panose="02020603050405020304" pitchFamily="18" charset="0"/>
                <a:cs typeface="Times New Roman" panose="02020603050405020304" pitchFamily="18" charset="0"/>
              </a:rPr>
              <a:t>Малопургинский</a:t>
            </a:r>
            <a:r>
              <a:rPr lang="ru-RU" sz="1500" dirty="0">
                <a:latin typeface="Times New Roman" panose="02020603050405020304" pitchFamily="18" charset="0"/>
                <a:cs typeface="Times New Roman" panose="02020603050405020304" pitchFamily="18" charset="0"/>
              </a:rPr>
              <a:t> район Удмуртской Республики» муниципальной программы «Муниципальное управление в муниципальном образовании «Муниципальный округ </a:t>
            </a:r>
            <a:r>
              <a:rPr lang="ru-RU" sz="1500" dirty="0" err="1">
                <a:latin typeface="Times New Roman" panose="02020603050405020304" pitchFamily="18" charset="0"/>
                <a:cs typeface="Times New Roman" panose="02020603050405020304" pitchFamily="18" charset="0"/>
              </a:rPr>
              <a:t>Малопургинский</a:t>
            </a:r>
            <a:r>
              <a:rPr lang="ru-RU" sz="1500" dirty="0">
                <a:latin typeface="Times New Roman" panose="02020603050405020304" pitchFamily="18" charset="0"/>
                <a:cs typeface="Times New Roman" panose="02020603050405020304" pitchFamily="18" charset="0"/>
              </a:rPr>
              <a:t> район Удмуртской Республики</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a:p>
            <a:pPr lvl="0">
              <a:spcAft>
                <a:spcPts val="600"/>
              </a:spcAft>
              <a:buClr>
                <a:srgbClr val="FF0000"/>
              </a:buClr>
              <a:buFont typeface="Wingdings" panose="05000000000000000000" pitchFamily="2" charset="2"/>
              <a:buChar char="v"/>
            </a:pPr>
            <a:r>
              <a:rPr lang="ru-RU" sz="1500" dirty="0">
                <a:latin typeface="Times New Roman" panose="02020603050405020304" pitchFamily="18" charset="0"/>
                <a:cs typeface="Times New Roman" panose="02020603050405020304" pitchFamily="18" charset="0"/>
              </a:rPr>
              <a:t>обеспечение открытости бюджетного процесса в муниципальном образовании «Муниципальный округ </a:t>
            </a:r>
            <a:r>
              <a:rPr lang="ru-RU" sz="1500" dirty="0" err="1">
                <a:latin typeface="Times New Roman" panose="02020603050405020304" pitchFamily="18" charset="0"/>
                <a:cs typeface="Times New Roman" panose="02020603050405020304" pitchFamily="18" charset="0"/>
              </a:rPr>
              <a:t>Малопургинский</a:t>
            </a:r>
            <a:r>
              <a:rPr lang="ru-RU" sz="1500" dirty="0">
                <a:latin typeface="Times New Roman" panose="02020603050405020304" pitchFamily="18" charset="0"/>
                <a:cs typeface="Times New Roman" panose="02020603050405020304" pitchFamily="18" charset="0"/>
              </a:rPr>
              <a:t> район Удмуртской Республики» и вовлечения в него граждан</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a:p>
            <a:pPr lvl="0">
              <a:spcAft>
                <a:spcPts val="600"/>
              </a:spcAft>
              <a:buClr>
                <a:srgbClr val="FF0000"/>
              </a:buClr>
              <a:buFont typeface="Wingdings" panose="05000000000000000000" pitchFamily="2" charset="2"/>
              <a:buChar char="v"/>
            </a:pPr>
            <a:r>
              <a:rPr lang="ru-RU" sz="1500" dirty="0">
                <a:latin typeface="Times New Roman" panose="02020603050405020304" pitchFamily="18" charset="0"/>
                <a:cs typeface="Times New Roman" panose="02020603050405020304" pitchFamily="18" charset="0"/>
              </a:rPr>
              <a:t>формирование и продвижение положительного инвестиционного имиджа муниципального образования «Муниципальный округ </a:t>
            </a:r>
            <a:r>
              <a:rPr lang="ru-RU" sz="1500" dirty="0" err="1">
                <a:latin typeface="Times New Roman" panose="02020603050405020304" pitchFamily="18" charset="0"/>
                <a:cs typeface="Times New Roman" panose="02020603050405020304" pitchFamily="18" charset="0"/>
              </a:rPr>
              <a:t>Малопургинский</a:t>
            </a:r>
            <a:r>
              <a:rPr lang="ru-RU" sz="1500" dirty="0">
                <a:latin typeface="Times New Roman" panose="02020603050405020304" pitchFamily="18" charset="0"/>
                <a:cs typeface="Times New Roman" panose="02020603050405020304" pitchFamily="18" charset="0"/>
              </a:rPr>
              <a:t> район Удмуртской Республики», работа с инвесторами, содействие в реализации инвестиционных и инфраструктурных проектов, в том числе предусматривающих применение механизмов государственно-частного партнёрства, концессионных соглашений, долгосрочное коммерческое кредитование</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a:p>
            <a:pPr lvl="0">
              <a:spcAft>
                <a:spcPts val="600"/>
              </a:spcAft>
              <a:buClr>
                <a:srgbClr val="FF0000"/>
              </a:buClr>
              <a:buFont typeface="Wingdings" panose="05000000000000000000" pitchFamily="2" charset="2"/>
              <a:buChar char="v"/>
            </a:pPr>
            <a:r>
              <a:rPr lang="ru-RU" sz="1500" dirty="0">
                <a:latin typeface="Times New Roman" panose="02020603050405020304" pitchFamily="18" charset="0"/>
                <a:cs typeface="Times New Roman" panose="02020603050405020304" pitchFamily="18" charset="0"/>
              </a:rPr>
              <a:t>расширение практик вовлечения граждан в решение вопросов местного самоуправления и управление муниципальными финансами, развитие механизмов инициативного бюджетирования и самообложения граждан</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a:p>
            <a:pPr lvl="0">
              <a:spcAft>
                <a:spcPts val="600"/>
              </a:spcAft>
              <a:buClr>
                <a:srgbClr val="FF0000"/>
              </a:buClr>
              <a:buFont typeface="Wingdings" panose="05000000000000000000" pitchFamily="2" charset="2"/>
              <a:buChar char="v"/>
            </a:pPr>
            <a:r>
              <a:rPr lang="ru-RU" sz="1500" dirty="0">
                <a:latin typeface="Times New Roman" panose="02020603050405020304" pitchFamily="18" charset="0"/>
                <a:cs typeface="Times New Roman" panose="02020603050405020304" pitchFamily="18" charset="0"/>
              </a:rPr>
              <a:t>реализация </a:t>
            </a:r>
            <a:r>
              <a:rPr lang="ru-RU" sz="1500" dirty="0" err="1">
                <a:latin typeface="Times New Roman" panose="02020603050405020304" pitchFamily="18" charset="0"/>
                <a:cs typeface="Times New Roman" panose="02020603050405020304" pitchFamily="18" charset="0"/>
              </a:rPr>
              <a:t>проактивного</a:t>
            </a:r>
            <a:r>
              <a:rPr lang="ru-RU" sz="1500" dirty="0">
                <a:latin typeface="Times New Roman" panose="02020603050405020304" pitchFamily="18" charset="0"/>
                <a:cs typeface="Times New Roman" panose="02020603050405020304" pitchFamily="18" charset="0"/>
              </a:rPr>
              <a:t> подхода по выявлению и минимизации рисков финансовых нарушений. Мониторинг состояния процессов без фактического выхода на объект контроля</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a:p>
            <a:pPr lvl="0">
              <a:spcAft>
                <a:spcPts val="600"/>
              </a:spcAft>
              <a:buClr>
                <a:srgbClr val="FF0000"/>
              </a:buClr>
              <a:buFont typeface="Wingdings" panose="05000000000000000000" pitchFamily="2" charset="2"/>
              <a:buChar char="v"/>
            </a:pPr>
            <a:r>
              <a:rPr lang="ru-RU" sz="1500" dirty="0">
                <a:latin typeface="Times New Roman" panose="02020603050405020304" pitchFamily="18" charset="0"/>
                <a:cs typeface="Times New Roman" panose="02020603050405020304" pitchFamily="18" charset="0"/>
              </a:rPr>
              <a:t>обеспечение открытости и прозрачности бюджетного процесса</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6" y="246420"/>
            <a:ext cx="8305800" cy="830997"/>
          </a:xfrm>
          <a:prstGeom prst="rect">
            <a:avLst/>
          </a:prstGeom>
        </p:spPr>
        <p:txBody>
          <a:bodyPr wrap="square">
            <a:spAutoFit/>
          </a:bodyPr>
          <a:lstStyle/>
          <a:p>
            <a:pPr algn="ctr"/>
            <a:r>
              <a:rPr lang="ru-RU" sz="2400" b="1" dirty="0">
                <a:solidFill>
                  <a:srgbClr val="C00000"/>
                </a:solidFill>
                <a:latin typeface="Bahnschrift SemiCondensed" panose="020B0502040204020203" pitchFamily="34" charset="0"/>
                <a:cs typeface="Times New Roman" panose="02020603050405020304" pitchFamily="18" charset="0"/>
              </a:rPr>
              <a:t>Основные направления бюджетной политики на 2024 </a:t>
            </a:r>
            <a:r>
              <a:rPr lang="ru-RU" sz="2400" b="1" dirty="0" smtClean="0">
                <a:solidFill>
                  <a:srgbClr val="C00000"/>
                </a:solidFill>
                <a:latin typeface="Bahnschrift SemiCondensed" panose="020B0502040204020203" pitchFamily="34" charset="0"/>
                <a:cs typeface="Times New Roman" panose="02020603050405020304" pitchFamily="18" charset="0"/>
              </a:rPr>
              <a:t>год</a:t>
            </a:r>
          </a:p>
          <a:p>
            <a:pPr algn="ctr"/>
            <a:r>
              <a:rPr lang="ru-RU" sz="2400" b="1" dirty="0" smtClean="0">
                <a:solidFill>
                  <a:srgbClr val="C00000"/>
                </a:solidFill>
                <a:latin typeface="Bahnschrift SemiCondensed" panose="020B0502040204020203" pitchFamily="34" charset="0"/>
                <a:cs typeface="Times New Roman" panose="02020603050405020304" pitchFamily="18" charset="0"/>
              </a:rPr>
              <a:t> и </a:t>
            </a:r>
            <a:r>
              <a:rPr lang="ru-RU" sz="2400" b="1" dirty="0">
                <a:solidFill>
                  <a:srgbClr val="C00000"/>
                </a:solidFill>
                <a:latin typeface="Bahnschrift SemiCondensed" panose="020B0502040204020203" pitchFamily="34" charset="0"/>
                <a:cs typeface="Times New Roman" panose="02020603050405020304" pitchFamily="18" charset="0"/>
              </a:rPr>
              <a:t>на плановый период 2025 и 2026 годов (продолжение)</a:t>
            </a:r>
            <a:endParaRPr lang="ru-RU" sz="2400" dirty="0">
              <a:solidFill>
                <a:srgbClr val="C00000"/>
              </a:solidFill>
              <a:latin typeface="Bahnschrift SemiCondensed" panose="020B0502040204020203" pitchFamily="34" charset="0"/>
            </a:endParaRPr>
          </a:p>
        </p:txBody>
      </p:sp>
      <p:sp>
        <p:nvSpPr>
          <p:cNvPr id="5"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6"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61018" y="0"/>
            <a:ext cx="582982" cy="1034606"/>
          </a:xfrm>
          <a:prstGeom prst="rect">
            <a:avLst/>
          </a:prstGeom>
          <a:noFill/>
        </p:spPr>
      </p:pic>
      <p:sp>
        <p:nvSpPr>
          <p:cNvPr id="7"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13</a:t>
            </a:r>
            <a:endParaRPr lang="ru" sz="1300" dirty="0">
              <a:solidFill>
                <a:schemeClr val="bg1"/>
              </a:solidFill>
            </a:endParaRPr>
          </a:p>
        </p:txBody>
      </p:sp>
    </p:spTree>
    <p:extLst>
      <p:ext uri="{BB962C8B-B14F-4D97-AF65-F5344CB8AC3E}">
        <p14:creationId xmlns:p14="http://schemas.microsoft.com/office/powerpoint/2010/main" val="1850254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287" y="116632"/>
            <a:ext cx="8458200" cy="1754326"/>
          </a:xfrm>
          <a:prstGeom prst="rect">
            <a:avLst/>
          </a:prstGeom>
        </p:spPr>
        <p:txBody>
          <a:bodyPr wrap="square">
            <a:spAutoFit/>
          </a:bodyPr>
          <a:lstStyle/>
          <a:p>
            <a:pPr algn="ctr"/>
            <a:r>
              <a:rPr lang="ru-RU" sz="1400" b="1" dirty="0">
                <a:cs typeface="Times New Roman" panose="02020603050405020304" pitchFamily="18" charset="0"/>
              </a:rPr>
              <a:t/>
            </a:r>
            <a:br>
              <a:rPr lang="ru-RU" sz="1400" b="1" dirty="0">
                <a:cs typeface="Times New Roman" panose="02020603050405020304" pitchFamily="18" charset="0"/>
              </a:rPr>
            </a:br>
            <a:r>
              <a:rPr lang="ru-RU" sz="2400" b="1" dirty="0">
                <a:solidFill>
                  <a:srgbClr val="C00000"/>
                </a:solidFill>
                <a:latin typeface="Bahnschrift SemiCondensed" panose="020B0502040204020203" pitchFamily="34" charset="0"/>
              </a:rPr>
              <a:t>Основные направления налоговой политики </a:t>
            </a:r>
            <a:r>
              <a:rPr lang="ru-RU" sz="2400" b="1" dirty="0" smtClean="0">
                <a:solidFill>
                  <a:srgbClr val="C00000"/>
                </a:solidFill>
                <a:latin typeface="Bahnschrift SemiCondensed" panose="020B0502040204020203" pitchFamily="34" charset="0"/>
              </a:rPr>
              <a:t>на </a:t>
            </a:r>
            <a:r>
              <a:rPr lang="ru-RU" sz="2400" b="1" dirty="0">
                <a:solidFill>
                  <a:srgbClr val="C00000"/>
                </a:solidFill>
                <a:latin typeface="Bahnschrift SemiCondensed" panose="020B0502040204020203" pitchFamily="34" charset="0"/>
              </a:rPr>
              <a:t>2024 год </a:t>
            </a:r>
            <a:endParaRPr lang="ru-RU" sz="2400" b="1" dirty="0" smtClean="0">
              <a:solidFill>
                <a:srgbClr val="C00000"/>
              </a:solidFill>
              <a:latin typeface="Bahnschrift SemiCondensed" panose="020B0502040204020203" pitchFamily="34" charset="0"/>
            </a:endParaRPr>
          </a:p>
          <a:p>
            <a:pPr algn="ctr"/>
            <a:r>
              <a:rPr lang="ru-RU" sz="2400" b="1" dirty="0">
                <a:solidFill>
                  <a:srgbClr val="C00000"/>
                </a:solidFill>
                <a:latin typeface="Bahnschrift SemiCondensed" panose="020B0502040204020203" pitchFamily="34" charset="0"/>
              </a:rPr>
              <a:t>и</a:t>
            </a:r>
            <a:r>
              <a:rPr lang="ru-RU" sz="2400" b="1" dirty="0" smtClean="0">
                <a:solidFill>
                  <a:srgbClr val="C00000"/>
                </a:solidFill>
                <a:latin typeface="Bahnschrift SemiCondensed" panose="020B0502040204020203" pitchFamily="34" charset="0"/>
              </a:rPr>
              <a:t> на </a:t>
            </a:r>
            <a:r>
              <a:rPr lang="ru-RU" sz="2400" b="1" dirty="0">
                <a:solidFill>
                  <a:srgbClr val="C00000"/>
                </a:solidFill>
                <a:latin typeface="Bahnschrift SemiCondensed" panose="020B0502040204020203" pitchFamily="34" charset="0"/>
              </a:rPr>
              <a:t>плановый период 2025 и 2026 годов</a:t>
            </a:r>
          </a:p>
          <a:p>
            <a:pPr algn="ctr"/>
            <a:endParaRPr lang="ru-RU" sz="1400" b="1" dirty="0" smtClean="0">
              <a:latin typeface="Bahnschrift SemiCondensed" panose="020B0502040204020203" pitchFamily="34" charset="0"/>
              <a:cs typeface="Times New Roman" panose="02020603050405020304" pitchFamily="18" charset="0"/>
            </a:endParaRPr>
          </a:p>
          <a:p>
            <a:pPr algn="ctr"/>
            <a:r>
              <a:rPr lang="ru-RU" sz="1600" b="1" dirty="0" smtClean="0">
                <a:latin typeface="Bahnschrift SemiCondensed" panose="020B0502040204020203" pitchFamily="34" charset="0"/>
                <a:cs typeface="Times New Roman" panose="02020603050405020304" pitchFamily="18" charset="0"/>
              </a:rPr>
              <a:t>(</a:t>
            </a:r>
            <a:r>
              <a:rPr lang="ru-RU" sz="1600" b="1" dirty="0">
                <a:latin typeface="Bahnschrift SemiCondensed" panose="020B0502040204020203" pitchFamily="34" charset="0"/>
                <a:cs typeface="Times New Roman" panose="02020603050405020304" pitchFamily="18" charset="0"/>
              </a:rPr>
              <a:t>установлены Постановлением  Главы муниципального образования «Муниципальный округ </a:t>
            </a:r>
            <a:r>
              <a:rPr lang="ru-RU" sz="1600" b="1" dirty="0" err="1">
                <a:latin typeface="Bahnschrift SemiCondensed" panose="020B0502040204020203" pitchFamily="34" charset="0"/>
                <a:cs typeface="Times New Roman" panose="02020603050405020304" pitchFamily="18" charset="0"/>
              </a:rPr>
              <a:t>Малопургинский</a:t>
            </a:r>
            <a:r>
              <a:rPr lang="ru-RU" sz="1600" b="1" dirty="0">
                <a:latin typeface="Bahnschrift SemiCondensed" panose="020B0502040204020203" pitchFamily="34" charset="0"/>
                <a:cs typeface="Times New Roman" panose="02020603050405020304" pitchFamily="18" charset="0"/>
              </a:rPr>
              <a:t> район Удмуртской Республики» от </a:t>
            </a:r>
            <a:r>
              <a:rPr lang="ru-RU" sz="1600" b="1" dirty="0" smtClean="0">
                <a:latin typeface="Bahnschrift SemiCondensed" panose="020B0502040204020203" pitchFamily="34" charset="0"/>
                <a:cs typeface="Times New Roman" panose="02020603050405020304" pitchFamily="18" charset="0"/>
              </a:rPr>
              <a:t>10 </a:t>
            </a:r>
            <a:r>
              <a:rPr lang="ru-RU" sz="1600" b="1" dirty="0">
                <a:latin typeface="Bahnschrift SemiCondensed" panose="020B0502040204020203" pitchFamily="34" charset="0"/>
                <a:cs typeface="Times New Roman" panose="02020603050405020304" pitchFamily="18" charset="0"/>
              </a:rPr>
              <a:t>октября </a:t>
            </a:r>
            <a:r>
              <a:rPr lang="ru-RU" sz="1600" b="1" dirty="0" smtClean="0">
                <a:latin typeface="Bahnschrift SemiCondensed" panose="020B0502040204020203" pitchFamily="34" charset="0"/>
                <a:cs typeface="Times New Roman" panose="02020603050405020304" pitchFamily="18" charset="0"/>
              </a:rPr>
              <a:t>2023 </a:t>
            </a:r>
            <a:r>
              <a:rPr lang="ru-RU" sz="1600" b="1" dirty="0">
                <a:latin typeface="Bahnschrift SemiCondensed" panose="020B0502040204020203" pitchFamily="34" charset="0"/>
                <a:cs typeface="Times New Roman" panose="02020603050405020304" pitchFamily="18" charset="0"/>
              </a:rPr>
              <a:t>года № </a:t>
            </a:r>
            <a:r>
              <a:rPr lang="ru-RU" sz="1600" b="1" dirty="0" smtClean="0">
                <a:latin typeface="Bahnschrift SemiCondensed" panose="020B0502040204020203" pitchFamily="34" charset="0"/>
                <a:cs typeface="Times New Roman" panose="02020603050405020304" pitchFamily="18" charset="0"/>
              </a:rPr>
              <a:t>112)</a:t>
            </a:r>
            <a:endParaRPr lang="ru-RU" sz="1600" b="1" dirty="0">
              <a:latin typeface="Bahnschrift SemiCondensed" panose="020B0502040204020203" pitchFamily="34" charset="0"/>
            </a:endParaRPr>
          </a:p>
        </p:txBody>
      </p:sp>
      <p:sp>
        <p:nvSpPr>
          <p:cNvPr id="6" name="Прямоугольник 5"/>
          <p:cNvSpPr/>
          <p:nvPr/>
        </p:nvSpPr>
        <p:spPr>
          <a:xfrm>
            <a:off x="573105" y="1916832"/>
            <a:ext cx="8191500" cy="4462760"/>
          </a:xfrm>
          <a:prstGeom prst="rect">
            <a:avLst/>
          </a:prstGeom>
          <a:solidFill>
            <a:schemeClr val="accent2">
              <a:lumMod val="20000"/>
              <a:lumOff val="80000"/>
            </a:schemeClr>
          </a:solid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buClr>
                <a:srgbClr val="FF0000"/>
              </a:buClr>
              <a:buFont typeface="Wingdings" panose="05000000000000000000" pitchFamily="2" charset="2"/>
              <a:buChar char="v"/>
            </a:pPr>
            <a:r>
              <a:rPr lang="ru-RU" sz="1350" dirty="0">
                <a:latin typeface="Times New Roman" panose="02020603050405020304" pitchFamily="18" charset="0"/>
                <a:cs typeface="Times New Roman" panose="02020603050405020304" pitchFamily="18" charset="0"/>
              </a:rPr>
              <a:t>обеспечение устойчивого развития экономики и социальной стабильности в муниципальном образовании «Муниципальный округ </a:t>
            </a:r>
            <a:r>
              <a:rPr lang="ru-RU" sz="1350" dirty="0" err="1">
                <a:latin typeface="Times New Roman" panose="02020603050405020304" pitchFamily="18" charset="0"/>
                <a:cs typeface="Times New Roman" panose="02020603050405020304" pitchFamily="18" charset="0"/>
              </a:rPr>
              <a:t>Малопургинский</a:t>
            </a:r>
            <a:r>
              <a:rPr lang="ru-RU" sz="1350" dirty="0">
                <a:latin typeface="Times New Roman" panose="02020603050405020304" pitchFamily="18" charset="0"/>
                <a:cs typeface="Times New Roman" panose="02020603050405020304" pitchFamily="18" charset="0"/>
              </a:rPr>
              <a:t> район Удмуртской Республики»;</a:t>
            </a:r>
          </a:p>
          <a:p>
            <a:pPr marL="285750" indent="-285750">
              <a:buClr>
                <a:srgbClr val="FF0000"/>
              </a:buClr>
              <a:buFont typeface="Wingdings" panose="05000000000000000000" pitchFamily="2" charset="2"/>
              <a:buChar char="v"/>
            </a:pPr>
            <a:r>
              <a:rPr lang="ru-RU" sz="1350" dirty="0">
                <a:latin typeface="Times New Roman" panose="02020603050405020304" pitchFamily="18" charset="0"/>
                <a:cs typeface="Times New Roman" panose="02020603050405020304" pitchFamily="18" charset="0"/>
              </a:rPr>
              <a:t>укрепление доходной базы бюджета муниципального образования «Муниципальный округ </a:t>
            </a:r>
            <a:r>
              <a:rPr lang="ru-RU" sz="1350" dirty="0" err="1">
                <a:latin typeface="Times New Roman" panose="02020603050405020304" pitchFamily="18" charset="0"/>
                <a:cs typeface="Times New Roman" panose="02020603050405020304" pitchFamily="18" charset="0"/>
              </a:rPr>
              <a:t>Малопургинский</a:t>
            </a:r>
            <a:r>
              <a:rPr lang="ru-RU" sz="1350" dirty="0">
                <a:latin typeface="Times New Roman" panose="02020603050405020304" pitchFamily="18" charset="0"/>
                <a:cs typeface="Times New Roman" panose="02020603050405020304" pitchFamily="18" charset="0"/>
              </a:rPr>
              <a:t> район Удмуртской Республики», повышение уровня собираемости налогов, снижение доли теневого сектора экономики;</a:t>
            </a:r>
          </a:p>
          <a:p>
            <a:pPr marL="285750" indent="-285750">
              <a:buClr>
                <a:srgbClr val="FF0000"/>
              </a:buClr>
              <a:buFont typeface="Wingdings" panose="05000000000000000000" pitchFamily="2" charset="2"/>
              <a:buChar char="v"/>
            </a:pPr>
            <a:r>
              <a:rPr lang="ru-RU" sz="1350" dirty="0">
                <a:latin typeface="Times New Roman" panose="02020603050405020304" pitchFamily="18" charset="0"/>
                <a:cs typeface="Times New Roman" panose="02020603050405020304" pitchFamily="18" charset="0"/>
              </a:rPr>
              <a:t>повышение качества налогового администрирования доходов бюджета муниципального образования «Муниципальный округ </a:t>
            </a:r>
            <a:r>
              <a:rPr lang="ru-RU" sz="1350" dirty="0" err="1">
                <a:latin typeface="Times New Roman" panose="02020603050405020304" pitchFamily="18" charset="0"/>
                <a:cs typeface="Times New Roman" panose="02020603050405020304" pitchFamily="18" charset="0"/>
              </a:rPr>
              <a:t>Малопургинский</a:t>
            </a:r>
            <a:r>
              <a:rPr lang="ru-RU" sz="1350" dirty="0">
                <a:latin typeface="Times New Roman" panose="02020603050405020304" pitchFamily="18" charset="0"/>
                <a:cs typeface="Times New Roman" panose="02020603050405020304" pitchFamily="18" charset="0"/>
              </a:rPr>
              <a:t> район Удмуртской Республики» на основе межведомственного взаимодействия исполнительных органов государственной власти Удмуртской Республики, органов местного самоуправления муниципального образования «Муниципальный округ </a:t>
            </a:r>
            <a:r>
              <a:rPr lang="ru-RU" sz="1350" dirty="0" err="1">
                <a:latin typeface="Times New Roman" panose="02020603050405020304" pitchFamily="18" charset="0"/>
                <a:cs typeface="Times New Roman" panose="02020603050405020304" pitchFamily="18" charset="0"/>
              </a:rPr>
              <a:t>Малопургинский</a:t>
            </a:r>
            <a:r>
              <a:rPr lang="ru-RU" sz="1350" dirty="0">
                <a:latin typeface="Times New Roman" panose="02020603050405020304" pitchFamily="18" charset="0"/>
                <a:cs typeface="Times New Roman" panose="02020603050405020304" pitchFamily="18" charset="0"/>
              </a:rPr>
              <a:t> район Удмуртской Республики», Управления Федеральной налоговой службы по Удмуртской Республике;</a:t>
            </a:r>
          </a:p>
          <a:p>
            <a:pPr marL="285750" indent="-285750">
              <a:buClr>
                <a:srgbClr val="FF0000"/>
              </a:buClr>
              <a:buFont typeface="Wingdings" panose="05000000000000000000" pitchFamily="2" charset="2"/>
              <a:buChar char="v"/>
            </a:pPr>
            <a:r>
              <a:rPr lang="ru-RU" sz="1350" dirty="0">
                <a:latin typeface="Times New Roman" panose="02020603050405020304" pitchFamily="18" charset="0"/>
                <a:cs typeface="Times New Roman" panose="02020603050405020304" pitchFamily="18" charset="0"/>
              </a:rPr>
              <a:t>расширение налоговой базы на основе повышения инвестиционной привлекательности муниципального образования «Муниципальный округ </a:t>
            </a:r>
            <a:r>
              <a:rPr lang="ru-RU" sz="1350" dirty="0" err="1">
                <a:latin typeface="Times New Roman" panose="02020603050405020304" pitchFamily="18" charset="0"/>
                <a:cs typeface="Times New Roman" panose="02020603050405020304" pitchFamily="18" charset="0"/>
              </a:rPr>
              <a:t>Малопургинский</a:t>
            </a:r>
            <a:r>
              <a:rPr lang="ru-RU" sz="1350" dirty="0">
                <a:latin typeface="Times New Roman" panose="02020603050405020304" pitchFamily="18" charset="0"/>
                <a:cs typeface="Times New Roman" panose="02020603050405020304" pitchFamily="18" charset="0"/>
              </a:rPr>
              <a:t> район Удмуртской Республики», обеспечение роста объемов налоговых доходов бюджета муниципального образования «Муниципальный округ </a:t>
            </a:r>
            <a:r>
              <a:rPr lang="ru-RU" sz="1350" dirty="0" err="1">
                <a:latin typeface="Times New Roman" panose="02020603050405020304" pitchFamily="18" charset="0"/>
                <a:cs typeface="Times New Roman" panose="02020603050405020304" pitchFamily="18" charset="0"/>
              </a:rPr>
              <a:t>Малопургинский</a:t>
            </a:r>
            <a:r>
              <a:rPr lang="ru-RU" sz="1350" dirty="0">
                <a:latin typeface="Times New Roman" panose="02020603050405020304" pitchFamily="18" charset="0"/>
                <a:cs typeface="Times New Roman" panose="02020603050405020304" pitchFamily="18" charset="0"/>
              </a:rPr>
              <a:t> район Удмуртской Республики»;</a:t>
            </a:r>
          </a:p>
          <a:p>
            <a:pPr marL="285750" indent="-285750">
              <a:buClr>
                <a:srgbClr val="FF0000"/>
              </a:buClr>
              <a:buFont typeface="Wingdings" panose="05000000000000000000" pitchFamily="2" charset="2"/>
              <a:buChar char="v"/>
            </a:pPr>
            <a:r>
              <a:rPr lang="ru-RU" sz="1350" dirty="0">
                <a:latin typeface="Times New Roman" panose="02020603050405020304" pitchFamily="18" charset="0"/>
                <a:cs typeface="Times New Roman" panose="02020603050405020304" pitchFamily="18" charset="0"/>
              </a:rPr>
              <a:t>совершенствование законодательства Удмуртской Республики, правовых актов муниципального образования «Муниципальный округ </a:t>
            </a:r>
            <a:r>
              <a:rPr lang="ru-RU" sz="1350" dirty="0" err="1">
                <a:latin typeface="Times New Roman" panose="02020603050405020304" pitchFamily="18" charset="0"/>
                <a:cs typeface="Times New Roman" panose="02020603050405020304" pitchFamily="18" charset="0"/>
              </a:rPr>
              <a:t>Малопургинский</a:t>
            </a:r>
            <a:r>
              <a:rPr lang="ru-RU" sz="1350" dirty="0">
                <a:latin typeface="Times New Roman" panose="02020603050405020304" pitchFamily="18" charset="0"/>
                <a:cs typeface="Times New Roman" panose="02020603050405020304" pitchFamily="18" charset="0"/>
              </a:rPr>
              <a:t> район Удмуртской Республики» в части оптимизации налоговых льгот и иных преференций, предоставляемых хозяйствующим субъектам, на основе постоянной оценки их востребованности и экономического эффекта;</a:t>
            </a:r>
          </a:p>
          <a:p>
            <a:pPr marL="285750" indent="-285750">
              <a:buClr>
                <a:srgbClr val="FF0000"/>
              </a:buClr>
              <a:buFont typeface="Wingdings" panose="05000000000000000000" pitchFamily="2" charset="2"/>
              <a:buChar char="v"/>
            </a:pPr>
            <a:r>
              <a:rPr lang="ru-RU" sz="1350" dirty="0">
                <a:latin typeface="Times New Roman" panose="02020603050405020304" pitchFamily="18" charset="0"/>
                <a:cs typeface="Times New Roman" panose="02020603050405020304" pitchFamily="18" charset="0"/>
              </a:rPr>
              <a:t>эффективное использование и управление имущественными и земельными ресурсам;</a:t>
            </a:r>
          </a:p>
          <a:p>
            <a:pPr marL="285750" indent="-285750">
              <a:buClr>
                <a:srgbClr val="FF0000"/>
              </a:buClr>
              <a:buFont typeface="Wingdings" panose="05000000000000000000" pitchFamily="2" charset="2"/>
              <a:buChar char="v"/>
            </a:pPr>
            <a:r>
              <a:rPr lang="ru-RU" sz="1350" dirty="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r>
              <a:rPr lang="ru-RU" sz="1400" dirty="0">
                <a:latin typeface="Times New Roman" panose="02020603050405020304" pitchFamily="18" charset="0"/>
                <a:cs typeface="Times New Roman" panose="02020603050405020304" pitchFamily="18" charset="0"/>
              </a:rPr>
              <a:t>.</a:t>
            </a:r>
          </a:p>
        </p:txBody>
      </p:sp>
      <p:sp>
        <p:nvSpPr>
          <p:cNvPr id="4"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5"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61018" y="0"/>
            <a:ext cx="582982" cy="1034606"/>
          </a:xfrm>
          <a:prstGeom prst="rect">
            <a:avLst/>
          </a:prstGeom>
          <a:noFill/>
        </p:spPr>
      </p:pic>
      <p:sp>
        <p:nvSpPr>
          <p:cNvPr id="7"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14</a:t>
            </a:r>
            <a:endParaRPr lang="ru" sz="1300" dirty="0">
              <a:solidFill>
                <a:schemeClr val="bg1"/>
              </a:solidFill>
            </a:endParaRPr>
          </a:p>
        </p:txBody>
      </p:sp>
    </p:spTree>
    <p:extLst>
      <p:ext uri="{BB962C8B-B14F-4D97-AF65-F5344CB8AC3E}">
        <p14:creationId xmlns:p14="http://schemas.microsoft.com/office/powerpoint/2010/main" val="967847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7031" y="406921"/>
            <a:ext cx="7162800" cy="492443"/>
          </a:xfrm>
          <a:prstGeom prst="rect">
            <a:avLst/>
          </a:prstGeom>
        </p:spPr>
        <p:txBody>
          <a:bodyPr wrap="square">
            <a:spAutoFit/>
          </a:bodyPr>
          <a:lstStyle/>
          <a:p>
            <a:pPr algn="ctr"/>
            <a:r>
              <a:rPr lang="ru-RU" sz="2600" b="1" dirty="0">
                <a:solidFill>
                  <a:srgbClr val="C00000"/>
                </a:solidFill>
                <a:latin typeface="Bahnschrift SemiCondensed" panose="020B0502040204020203" pitchFamily="34" charset="0"/>
                <a:cs typeface="Times New Roman" pitchFamily="18" charset="0"/>
              </a:rPr>
              <a:t>Основа формирования проекта бюджета</a:t>
            </a:r>
            <a:endParaRPr lang="ru-RU" sz="2600" dirty="0">
              <a:solidFill>
                <a:srgbClr val="C00000"/>
              </a:solidFill>
              <a:latin typeface="Bahnschrift SemiCondensed" panose="020B0502040204020203" pitchFamily="34" charset="0"/>
            </a:endParaRPr>
          </a:p>
        </p:txBody>
      </p:sp>
      <p:graphicFrame>
        <p:nvGraphicFramePr>
          <p:cNvPr id="3" name="Схема 2"/>
          <p:cNvGraphicFramePr/>
          <p:nvPr>
            <p:extLst>
              <p:ext uri="{D42A27DB-BD31-4B8C-83A1-F6EECF244321}">
                <p14:modId xmlns:p14="http://schemas.microsoft.com/office/powerpoint/2010/main" val="4165070677"/>
              </p:ext>
            </p:extLst>
          </p:nvPr>
        </p:nvGraphicFramePr>
        <p:xfrm>
          <a:off x="515464" y="1109985"/>
          <a:ext cx="8429625" cy="5358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User\Desktop\Новая папка\2uwzkhlsjsb1t32hk6f3e0k0axler09u.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7486" y="2428803"/>
            <a:ext cx="1971564" cy="16589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1" name="Picture 3" descr="C:\Users\User\Desktop\Новая папка\eh_NuHFcmNL9ErplD5EOpssMCJmlA8lZdKWOAJJNqwzf1Z4xxwY8F2tvHPYL1p3S8g6LCZT6vpXy35zz_dn_xKU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3525" y="4648200"/>
            <a:ext cx="1971564" cy="16589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8584" y="2168732"/>
            <a:ext cx="4356265" cy="1089529"/>
          </a:xfrm>
          <a:prstGeom prst="rect">
            <a:avLst/>
          </a:prstGeom>
          <a:noFill/>
        </p:spPr>
        <p:txBody>
          <a:bodyPr wrap="square" rtlCol="0">
            <a:spAutoFit/>
          </a:bodyPr>
          <a:lstStyle/>
          <a:p>
            <a:pPr>
              <a:lnSpc>
                <a:spcPct val="90000"/>
              </a:lnSpc>
            </a:pPr>
            <a:r>
              <a:rPr lang="ru-RU" sz="1200" dirty="0">
                <a:latin typeface="Times New Roman" panose="02020603050405020304" pitchFamily="18" charset="0"/>
                <a:cs typeface="Times New Roman" panose="02020603050405020304" pitchFamily="18" charset="0"/>
              </a:rPr>
              <a:t>Указ Президента Российской Федерации от 7 мая 2018 года № 204 «О национальных целях и стратегических задачах развития Российской Федерации на период до 2024 года» (с изменениями, внесенными Указом Президента Российской Федерации от 21 июля 2020 года № 474 «О национальных целях развития Российской Федерации на период до 2030 года) </a:t>
            </a:r>
            <a:endParaRPr lang="ru-RU" sz="1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99455" y="3642027"/>
            <a:ext cx="4343400" cy="424732"/>
          </a:xfrm>
          <a:prstGeom prst="rect">
            <a:avLst/>
          </a:prstGeom>
          <a:noFill/>
          <a:effectLst/>
        </p:spPr>
        <p:txBody>
          <a:bodyPr wrap="square" rtlCol="0">
            <a:spAutoFit/>
          </a:bodyPr>
          <a:lstStyle/>
          <a:p>
            <a:pPr>
              <a:lnSpc>
                <a:spcPct val="90000"/>
              </a:lnSpc>
            </a:pPr>
            <a:r>
              <a:rPr lang="ru-RU" sz="1200" dirty="0">
                <a:latin typeface="Times New Roman" panose="02020603050405020304" pitchFamily="18" charset="0"/>
                <a:cs typeface="Times New Roman" panose="02020603050405020304" pitchFamily="18" charset="0"/>
              </a:rPr>
              <a:t>Указы Президента Российской Федерации от 07 мая 2012 г. </a:t>
            </a:r>
            <a:r>
              <a:rPr lang="ru-RU" sz="1200" dirty="0" smtClean="0">
                <a:latin typeface="Times New Roman" panose="02020603050405020304" pitchFamily="18" charset="0"/>
                <a:cs typeface="Times New Roman" panose="02020603050405020304" pitchFamily="18" charset="0"/>
              </a:rPr>
              <a:t>№596-606, от </a:t>
            </a:r>
            <a:r>
              <a:rPr lang="ru-RU" sz="1200" dirty="0">
                <a:latin typeface="Times New Roman" panose="02020603050405020304" pitchFamily="18" charset="0"/>
                <a:cs typeface="Times New Roman" panose="02020603050405020304" pitchFamily="18" charset="0"/>
              </a:rPr>
              <a:t>1 июня 2012 г. №761, </a:t>
            </a:r>
            <a:r>
              <a:rPr lang="ru-RU" sz="1200" dirty="0" smtClean="0">
                <a:latin typeface="Times New Roman" panose="02020603050405020304" pitchFamily="18" charset="0"/>
                <a:cs typeface="Times New Roman" panose="02020603050405020304" pitchFamily="18" charset="0"/>
              </a:rPr>
              <a:t>от 28 декабря 201 2г. №1688</a:t>
            </a:r>
            <a:endParaRPr lang="ru-RU" sz="1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338584" y="4365104"/>
            <a:ext cx="4452917" cy="830997"/>
          </a:xfrm>
          <a:prstGeom prst="rect">
            <a:avLst/>
          </a:prstGeom>
          <a:noFill/>
        </p:spPr>
        <p:txBody>
          <a:bodyPr wrap="square" rtlCol="0">
            <a:spAutoFit/>
          </a:bodyPr>
          <a:lstStyle/>
          <a:p>
            <a:r>
              <a:rPr lang="ru-RU" sz="1200" dirty="0">
                <a:latin typeface="Times New Roman" panose="02020603050405020304" pitchFamily="18" charset="0"/>
                <a:cs typeface="Times New Roman" panose="02020603050405020304" pitchFamily="18" charset="0"/>
              </a:rPr>
              <a:t>Прогноз </a:t>
            </a:r>
            <a:r>
              <a:rPr lang="ru-RU" sz="1200" dirty="0" smtClean="0">
                <a:latin typeface="Times New Roman" panose="02020603050405020304" pitchFamily="18" charset="0"/>
                <a:cs typeface="Times New Roman" panose="02020603050405020304" pitchFamily="18" charset="0"/>
              </a:rPr>
              <a:t>социально-экономического развития </a:t>
            </a:r>
            <a:r>
              <a:rPr lang="ru-RU" sz="1200" dirty="0">
                <a:latin typeface="Times New Roman" panose="02020603050405020304" pitchFamily="18" charset="0"/>
                <a:cs typeface="Times New Roman" panose="02020603050405020304" pitchFamily="18" charset="0"/>
              </a:rPr>
              <a:t>МО «Муниципальный округ </a:t>
            </a:r>
            <a:r>
              <a:rPr lang="ru-RU" sz="1200" dirty="0" err="1">
                <a:latin typeface="Times New Roman" panose="02020603050405020304" pitchFamily="18" charset="0"/>
                <a:cs typeface="Times New Roman" panose="02020603050405020304" pitchFamily="18" charset="0"/>
              </a:rPr>
              <a:t>Малопургинский</a:t>
            </a:r>
            <a:endParaRPr lang="ru-RU" sz="1200" dirty="0">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район Удмуртской Республики» на </a:t>
            </a:r>
            <a:r>
              <a:rPr lang="ru-RU" sz="1200" dirty="0" smtClean="0">
                <a:latin typeface="Times New Roman" panose="02020603050405020304" pitchFamily="18" charset="0"/>
                <a:cs typeface="Times New Roman" panose="02020603050405020304" pitchFamily="18" charset="0"/>
              </a:rPr>
              <a:t>2024 </a:t>
            </a:r>
            <a:r>
              <a:rPr lang="ru-RU" sz="1200" dirty="0">
                <a:latin typeface="Times New Roman" panose="02020603050405020304" pitchFamily="18" charset="0"/>
                <a:cs typeface="Times New Roman" panose="02020603050405020304" pitchFamily="18" charset="0"/>
              </a:rPr>
              <a:t>год и на плановый период </a:t>
            </a:r>
            <a:r>
              <a:rPr lang="ru-RU" sz="1200" dirty="0" smtClean="0">
                <a:latin typeface="Times New Roman" panose="02020603050405020304" pitchFamily="18" charset="0"/>
                <a:cs typeface="Times New Roman" panose="02020603050405020304" pitchFamily="18" charset="0"/>
              </a:rPr>
              <a:t>2025 </a:t>
            </a:r>
            <a:r>
              <a:rPr lang="ru-RU" sz="1200" dirty="0">
                <a:latin typeface="Times New Roman" panose="02020603050405020304" pitchFamily="18" charset="0"/>
                <a:cs typeface="Times New Roman" panose="02020603050405020304" pitchFamily="18" charset="0"/>
              </a:rPr>
              <a:t>и </a:t>
            </a:r>
            <a:r>
              <a:rPr lang="ru-RU" sz="1200" dirty="0" smtClean="0">
                <a:latin typeface="Times New Roman" panose="02020603050405020304" pitchFamily="18" charset="0"/>
                <a:cs typeface="Times New Roman" panose="02020603050405020304" pitchFamily="18" charset="0"/>
              </a:rPr>
              <a:t>2026 </a:t>
            </a:r>
            <a:r>
              <a:rPr lang="ru-RU" sz="1200" dirty="0">
                <a:latin typeface="Times New Roman" panose="02020603050405020304" pitchFamily="18" charset="0"/>
                <a:cs typeface="Times New Roman" panose="02020603050405020304" pitchFamily="18" charset="0"/>
              </a:rPr>
              <a:t>годов</a:t>
            </a:r>
          </a:p>
        </p:txBody>
      </p:sp>
      <p:sp>
        <p:nvSpPr>
          <p:cNvPr id="9"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10"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9" cstate="print"/>
          <a:srcRect/>
          <a:stretch>
            <a:fillRect/>
          </a:stretch>
        </p:blipFill>
        <p:spPr bwMode="auto">
          <a:xfrm>
            <a:off x="8561018" y="0"/>
            <a:ext cx="582982" cy="1034606"/>
          </a:xfrm>
          <a:prstGeom prst="rect">
            <a:avLst/>
          </a:prstGeom>
          <a:noFill/>
        </p:spPr>
      </p:pic>
      <p:sp>
        <p:nvSpPr>
          <p:cNvPr id="11"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15</a:t>
            </a:r>
            <a:endParaRPr lang="ru" sz="1300" dirty="0">
              <a:solidFill>
                <a:schemeClr val="bg1"/>
              </a:solidFill>
            </a:endParaRPr>
          </a:p>
        </p:txBody>
      </p:sp>
    </p:spTree>
    <p:extLst>
      <p:ext uri="{BB962C8B-B14F-4D97-AF65-F5344CB8AC3E}">
        <p14:creationId xmlns:p14="http://schemas.microsoft.com/office/powerpoint/2010/main" val="4086784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98354" y="245619"/>
            <a:ext cx="8282880" cy="788987"/>
          </a:xfrm>
          <a:noFill/>
          <a:scene3d>
            <a:camera prst="orthographicFront"/>
            <a:lightRig rig="threePt" dir="t"/>
          </a:scene3d>
          <a:sp3d>
            <a:bevelT/>
          </a:sp3d>
        </p:spPr>
        <p:txBody>
          <a:bodyPr>
            <a:noAutofit/>
          </a:bodyPr>
          <a:lstStyle/>
          <a:p>
            <a:pPr algn="ctr" eaLnBrk="1" hangingPunct="1">
              <a:lnSpc>
                <a:spcPct val="100000"/>
              </a:lnSpc>
            </a:pPr>
            <a:r>
              <a:rPr lang="ru-RU" sz="1800" b="1" dirty="0" smtClean="0">
                <a:solidFill>
                  <a:srgbClr val="C00000"/>
                </a:solidFill>
                <a:latin typeface="Bahnschrift SemiCondensed" panose="020B0502040204020203" pitchFamily="34" charset="0"/>
              </a:rPr>
              <a:t>Основные показатели социально-экономического развития  муниципального образования «Муниципальный округ </a:t>
            </a:r>
            <a:r>
              <a:rPr lang="ru-RU" sz="1800" b="1" dirty="0" err="1" smtClean="0">
                <a:solidFill>
                  <a:srgbClr val="C00000"/>
                </a:solidFill>
                <a:latin typeface="Bahnschrift SemiCondensed" panose="020B0502040204020203" pitchFamily="34" charset="0"/>
              </a:rPr>
              <a:t>Малопургинский</a:t>
            </a:r>
            <a:r>
              <a:rPr lang="ru-RU" sz="1800" b="1" dirty="0" smtClean="0">
                <a:solidFill>
                  <a:srgbClr val="C00000"/>
                </a:solidFill>
                <a:latin typeface="Bahnschrift SemiCondensed" panose="020B0502040204020203" pitchFamily="34" charset="0"/>
              </a:rPr>
              <a:t> район Удмуртской Республики»</a:t>
            </a:r>
            <a:r>
              <a:rPr lang="ru-RU" sz="1800" b="1" dirty="0" smtClean="0">
                <a:solidFill>
                  <a:schemeClr val="tx1"/>
                </a:solidFill>
                <a:latin typeface="Bahnschrift SemiCondensed" panose="020B0502040204020203" pitchFamily="34" charset="0"/>
              </a:rPr>
              <a:t/>
            </a:r>
            <a:br>
              <a:rPr lang="ru-RU" sz="1800" b="1" dirty="0" smtClean="0">
                <a:solidFill>
                  <a:schemeClr val="tx1"/>
                </a:solidFill>
                <a:latin typeface="Bahnschrift SemiCondensed" panose="020B0502040204020203" pitchFamily="34" charset="0"/>
              </a:rPr>
            </a:br>
            <a:endParaRPr lang="ru-RU" sz="1800" b="1" dirty="0" smtClean="0">
              <a:solidFill>
                <a:schemeClr val="tx1"/>
              </a:solidFill>
              <a:latin typeface="Bahnschrift SemiCondensed" panose="020B0502040204020203" pitchFamily="34" charset="0"/>
            </a:endParaRPr>
          </a:p>
        </p:txBody>
      </p:sp>
      <p:sp>
        <p:nvSpPr>
          <p:cNvPr id="5"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16</a:t>
            </a:r>
            <a:endParaRPr lang="ru" sz="1300" dirty="0">
              <a:solidFill>
                <a:schemeClr val="bg1"/>
              </a:solidFill>
            </a:endParaRPr>
          </a:p>
        </p:txBody>
      </p:sp>
      <p:pic>
        <p:nvPicPr>
          <p:cNvPr id="6"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61018" y="0"/>
            <a:ext cx="582982" cy="1034606"/>
          </a:xfrm>
          <a:prstGeom prst="rect">
            <a:avLst/>
          </a:prstGeom>
          <a:noFill/>
        </p:spPr>
      </p:pic>
      <p:graphicFrame>
        <p:nvGraphicFramePr>
          <p:cNvPr id="9" name="Таблица 8"/>
          <p:cNvGraphicFramePr>
            <a:graphicFrameLocks noGrp="1"/>
          </p:cNvGraphicFramePr>
          <p:nvPr>
            <p:ph type="tbl" idx="1"/>
            <p:extLst>
              <p:ext uri="{D42A27DB-BD31-4B8C-83A1-F6EECF244321}">
                <p14:modId xmlns:p14="http://schemas.microsoft.com/office/powerpoint/2010/main" val="2798657517"/>
              </p:ext>
            </p:extLst>
          </p:nvPr>
        </p:nvGraphicFramePr>
        <p:xfrm>
          <a:off x="457202" y="1196752"/>
          <a:ext cx="8395307" cy="5112570"/>
        </p:xfrm>
        <a:graphic>
          <a:graphicData uri="http://schemas.openxmlformats.org/drawingml/2006/table">
            <a:tbl>
              <a:tblPr firstRow="1" firstCol="1" bandRow="1">
                <a:tableStyleId>{8A107856-5554-42FB-B03E-39F5DBC370BA}</a:tableStyleId>
              </a:tblPr>
              <a:tblGrid>
                <a:gridCol w="298377"/>
                <a:gridCol w="2016224"/>
                <a:gridCol w="864096"/>
                <a:gridCol w="783198"/>
                <a:gridCol w="673972"/>
                <a:gridCol w="602610"/>
                <a:gridCol w="602610"/>
                <a:gridCol w="602610"/>
                <a:gridCol w="602610"/>
                <a:gridCol w="674500"/>
                <a:gridCol w="674500"/>
              </a:tblGrid>
              <a:tr h="232389">
                <a:tc rowSpan="3">
                  <a:txBody>
                    <a:bodyPr/>
                    <a:lstStyle/>
                    <a:p>
                      <a:pPr algn="ctr">
                        <a:lnSpc>
                          <a:spcPct val="115000"/>
                        </a:lnSpc>
                        <a:spcAft>
                          <a:spcPts val="0"/>
                        </a:spcAft>
                      </a:pPr>
                      <a:r>
                        <a:rPr lang="ru-RU" sz="1000" dirty="0">
                          <a:effectLst/>
                        </a:rPr>
                        <a:t> </a:t>
                      </a:r>
                      <a:endParaRPr lang="ru-RU" sz="900" dirty="0">
                        <a:effectLst/>
                        <a:latin typeface="Calibri"/>
                        <a:ea typeface="Calibri"/>
                        <a:cs typeface="Times New Roman"/>
                      </a:endParaRPr>
                    </a:p>
                  </a:txBody>
                  <a:tcPr marL="58551" marR="58551" marT="0" marB="0" anchor="ctr"/>
                </a:tc>
                <a:tc rowSpan="3">
                  <a:txBody>
                    <a:bodyPr/>
                    <a:lstStyle/>
                    <a:p>
                      <a:pPr algn="ctr">
                        <a:lnSpc>
                          <a:spcPct val="115000"/>
                        </a:lnSpc>
                        <a:spcAft>
                          <a:spcPts val="0"/>
                        </a:spcAft>
                      </a:pPr>
                      <a:r>
                        <a:rPr lang="ru-RU" sz="1000" dirty="0">
                          <a:effectLst/>
                        </a:rPr>
                        <a:t>Показатели</a:t>
                      </a:r>
                      <a:endParaRPr lang="ru-RU" sz="900" dirty="0">
                        <a:effectLst/>
                        <a:latin typeface="Calibri"/>
                        <a:ea typeface="Calibri"/>
                        <a:cs typeface="Times New Roman"/>
                      </a:endParaRPr>
                    </a:p>
                  </a:txBody>
                  <a:tcPr marL="58551" marR="58551" marT="0" marB="0" anchor="ctr"/>
                </a:tc>
                <a:tc rowSpan="3">
                  <a:txBody>
                    <a:bodyPr/>
                    <a:lstStyle/>
                    <a:p>
                      <a:pPr algn="ctr">
                        <a:lnSpc>
                          <a:spcPct val="115000"/>
                        </a:lnSpc>
                        <a:spcAft>
                          <a:spcPts val="0"/>
                        </a:spcAft>
                      </a:pPr>
                      <a:r>
                        <a:rPr lang="ru-RU" sz="1000" dirty="0">
                          <a:effectLst/>
                        </a:rPr>
                        <a:t>Ед. изм.</a:t>
                      </a:r>
                      <a:endParaRPr lang="ru-RU" sz="900" dirty="0">
                        <a:effectLst/>
                        <a:latin typeface="Calibri"/>
                        <a:ea typeface="Calibri"/>
                        <a:cs typeface="Times New Roman"/>
                      </a:endParaRPr>
                    </a:p>
                  </a:txBody>
                  <a:tcPr marL="58551" marR="58551" marT="0" marB="0" anchor="ctr"/>
                </a:tc>
                <a:tc rowSpan="3">
                  <a:txBody>
                    <a:bodyPr/>
                    <a:lstStyle/>
                    <a:p>
                      <a:pPr algn="ctr">
                        <a:lnSpc>
                          <a:spcPct val="115000"/>
                        </a:lnSpc>
                        <a:spcAft>
                          <a:spcPts val="0"/>
                        </a:spcAft>
                      </a:pPr>
                      <a:r>
                        <a:rPr lang="ru-RU" sz="1000" dirty="0">
                          <a:effectLst/>
                        </a:rPr>
                        <a:t>2022 год факт</a:t>
                      </a:r>
                      <a:endParaRPr lang="ru-RU" sz="900" dirty="0">
                        <a:effectLst/>
                        <a:latin typeface="Calibri"/>
                        <a:ea typeface="Calibri"/>
                        <a:cs typeface="Times New Roman"/>
                      </a:endParaRPr>
                    </a:p>
                  </a:txBody>
                  <a:tcPr marL="58551" marR="58551" marT="0" marB="0" anchor="ctr"/>
                </a:tc>
                <a:tc rowSpan="3">
                  <a:txBody>
                    <a:bodyPr/>
                    <a:lstStyle/>
                    <a:p>
                      <a:pPr algn="ctr">
                        <a:lnSpc>
                          <a:spcPct val="115000"/>
                        </a:lnSpc>
                        <a:spcAft>
                          <a:spcPts val="0"/>
                        </a:spcAft>
                      </a:pPr>
                      <a:r>
                        <a:rPr lang="ru-RU" sz="1000" dirty="0">
                          <a:effectLst/>
                        </a:rPr>
                        <a:t>2023 год оценка</a:t>
                      </a:r>
                      <a:endParaRPr lang="ru-RU" sz="900" dirty="0">
                        <a:effectLst/>
                        <a:latin typeface="Calibri"/>
                        <a:ea typeface="Calibri"/>
                        <a:cs typeface="Times New Roman"/>
                      </a:endParaRPr>
                    </a:p>
                  </a:txBody>
                  <a:tcPr marL="58551" marR="58551" marT="0" marB="0" anchor="ctr"/>
                </a:tc>
                <a:tc gridSpan="2">
                  <a:txBody>
                    <a:bodyPr/>
                    <a:lstStyle/>
                    <a:p>
                      <a:pPr algn="ctr">
                        <a:lnSpc>
                          <a:spcPct val="115000"/>
                        </a:lnSpc>
                        <a:spcAft>
                          <a:spcPts val="0"/>
                        </a:spcAft>
                      </a:pPr>
                      <a:r>
                        <a:rPr lang="ru-RU" sz="1000" dirty="0">
                          <a:effectLst/>
                        </a:rPr>
                        <a:t>2024 год </a:t>
                      </a:r>
                      <a:endParaRPr lang="ru-RU" sz="900" dirty="0">
                        <a:effectLst/>
                        <a:latin typeface="Calibri"/>
                        <a:ea typeface="Calibri"/>
                        <a:cs typeface="Times New Roman"/>
                      </a:endParaRPr>
                    </a:p>
                  </a:txBody>
                  <a:tcPr marL="58551" marR="58551" marT="0" marB="0" anchor="ctr"/>
                </a:tc>
                <a:tc hMerge="1">
                  <a:txBody>
                    <a:bodyPr/>
                    <a:lstStyle/>
                    <a:p>
                      <a:endParaRPr lang="ru-RU"/>
                    </a:p>
                  </a:txBody>
                  <a:tcPr/>
                </a:tc>
                <a:tc gridSpan="2">
                  <a:txBody>
                    <a:bodyPr/>
                    <a:lstStyle/>
                    <a:p>
                      <a:pPr algn="ctr">
                        <a:lnSpc>
                          <a:spcPct val="115000"/>
                        </a:lnSpc>
                        <a:spcAft>
                          <a:spcPts val="0"/>
                        </a:spcAft>
                      </a:pPr>
                      <a:r>
                        <a:rPr lang="ru-RU" sz="1000">
                          <a:effectLst/>
                        </a:rPr>
                        <a:t>2025 год</a:t>
                      </a:r>
                      <a:endParaRPr lang="ru-RU" sz="900">
                        <a:effectLst/>
                        <a:latin typeface="Calibri"/>
                        <a:ea typeface="Calibri"/>
                        <a:cs typeface="Times New Roman"/>
                      </a:endParaRPr>
                    </a:p>
                  </a:txBody>
                  <a:tcPr marL="58551" marR="58551" marT="0" marB="0" anchor="ctr"/>
                </a:tc>
                <a:tc hMerge="1">
                  <a:txBody>
                    <a:bodyPr/>
                    <a:lstStyle/>
                    <a:p>
                      <a:endParaRPr lang="ru-RU"/>
                    </a:p>
                  </a:txBody>
                  <a:tcPr/>
                </a:tc>
                <a:tc gridSpan="2">
                  <a:txBody>
                    <a:bodyPr/>
                    <a:lstStyle/>
                    <a:p>
                      <a:pPr algn="ctr">
                        <a:lnSpc>
                          <a:spcPct val="115000"/>
                        </a:lnSpc>
                        <a:spcAft>
                          <a:spcPts val="0"/>
                        </a:spcAft>
                      </a:pPr>
                      <a:r>
                        <a:rPr lang="ru-RU" sz="1000" dirty="0">
                          <a:effectLst/>
                        </a:rPr>
                        <a:t>2026 год</a:t>
                      </a:r>
                      <a:endParaRPr lang="ru-RU" sz="900" dirty="0">
                        <a:effectLst/>
                        <a:latin typeface="Calibri"/>
                        <a:ea typeface="Calibri"/>
                        <a:cs typeface="Times New Roman"/>
                      </a:endParaRPr>
                    </a:p>
                  </a:txBody>
                  <a:tcPr marL="58551" marR="58551" marT="0" marB="0" anchor="ctr"/>
                </a:tc>
                <a:tc hMerge="1">
                  <a:txBody>
                    <a:bodyPr/>
                    <a:lstStyle/>
                    <a:p>
                      <a:endParaRPr lang="ru-RU"/>
                    </a:p>
                  </a:txBody>
                  <a:tcPr/>
                </a:tc>
              </a:tr>
              <a:tr h="23238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000" dirty="0">
                          <a:effectLst/>
                        </a:rPr>
                        <a:t>прогноз</a:t>
                      </a:r>
                      <a:endParaRPr lang="ru-RU" sz="900" dirty="0">
                        <a:effectLst/>
                        <a:latin typeface="Calibri"/>
                        <a:ea typeface="Calibri"/>
                        <a:cs typeface="Times New Roman"/>
                      </a:endParaRPr>
                    </a:p>
                  </a:txBody>
                  <a:tcPr marL="58551" marR="58551" marT="0" marB="0" anchor="ctr"/>
                </a:tc>
                <a:tc hMerge="1">
                  <a:txBody>
                    <a:bodyPr/>
                    <a:lstStyle/>
                    <a:p>
                      <a:endParaRPr lang="ru-RU"/>
                    </a:p>
                  </a:txBody>
                  <a:tcPr/>
                </a:tc>
                <a:tc gridSpan="2">
                  <a:txBody>
                    <a:bodyPr/>
                    <a:lstStyle/>
                    <a:p>
                      <a:pPr algn="ctr">
                        <a:lnSpc>
                          <a:spcPct val="115000"/>
                        </a:lnSpc>
                        <a:spcAft>
                          <a:spcPts val="0"/>
                        </a:spcAft>
                      </a:pPr>
                      <a:r>
                        <a:rPr lang="ru-RU" sz="1000" dirty="0">
                          <a:effectLst/>
                        </a:rPr>
                        <a:t>прогноз</a:t>
                      </a:r>
                      <a:endParaRPr lang="ru-RU" sz="900" dirty="0">
                        <a:effectLst/>
                        <a:latin typeface="Calibri"/>
                        <a:ea typeface="Calibri"/>
                        <a:cs typeface="Times New Roman"/>
                      </a:endParaRPr>
                    </a:p>
                  </a:txBody>
                  <a:tcPr marL="58551" marR="58551" marT="0" marB="0" anchor="ctr"/>
                </a:tc>
                <a:tc hMerge="1">
                  <a:txBody>
                    <a:bodyPr/>
                    <a:lstStyle/>
                    <a:p>
                      <a:endParaRPr lang="ru-RU"/>
                    </a:p>
                  </a:txBody>
                  <a:tcPr/>
                </a:tc>
                <a:tc gridSpan="2">
                  <a:txBody>
                    <a:bodyPr/>
                    <a:lstStyle/>
                    <a:p>
                      <a:pPr algn="ctr">
                        <a:lnSpc>
                          <a:spcPct val="115000"/>
                        </a:lnSpc>
                        <a:spcAft>
                          <a:spcPts val="0"/>
                        </a:spcAft>
                      </a:pPr>
                      <a:r>
                        <a:rPr lang="ru-RU" sz="1000" dirty="0">
                          <a:effectLst/>
                        </a:rPr>
                        <a:t>прогноз</a:t>
                      </a:r>
                      <a:endParaRPr lang="ru-RU" sz="900" dirty="0">
                        <a:effectLst/>
                        <a:latin typeface="Calibri"/>
                        <a:ea typeface="Calibri"/>
                        <a:cs typeface="Times New Roman"/>
                      </a:endParaRPr>
                    </a:p>
                  </a:txBody>
                  <a:tcPr marL="58551" marR="58551" marT="0" marB="0" anchor="ctr"/>
                </a:tc>
                <a:tc hMerge="1">
                  <a:txBody>
                    <a:bodyPr/>
                    <a:lstStyle/>
                    <a:p>
                      <a:endParaRPr lang="ru-RU"/>
                    </a:p>
                  </a:txBody>
                  <a:tcPr/>
                </a:tc>
              </a:tr>
              <a:tr h="6971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a:effectLst/>
                        </a:rPr>
                        <a:t>1 вариант</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 вариант</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 вариант</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2 вариант</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smtClean="0">
                          <a:effectLst/>
                        </a:rPr>
                        <a:t>1</a:t>
                      </a:r>
                    </a:p>
                    <a:p>
                      <a:pPr algn="ctr">
                        <a:lnSpc>
                          <a:spcPct val="115000"/>
                        </a:lnSpc>
                        <a:spcAft>
                          <a:spcPts val="0"/>
                        </a:spcAft>
                      </a:pPr>
                      <a:r>
                        <a:rPr lang="ru-RU" sz="1000" dirty="0" smtClean="0">
                          <a:effectLst/>
                        </a:rPr>
                        <a:t> </a:t>
                      </a:r>
                      <a:r>
                        <a:rPr lang="ru-RU" sz="1000" dirty="0">
                          <a:effectLst/>
                        </a:rPr>
                        <a:t>вариант</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smtClean="0">
                          <a:effectLst/>
                        </a:rPr>
                        <a:t>2</a:t>
                      </a:r>
                    </a:p>
                    <a:p>
                      <a:pPr algn="ctr">
                        <a:lnSpc>
                          <a:spcPct val="115000"/>
                        </a:lnSpc>
                        <a:spcAft>
                          <a:spcPts val="0"/>
                        </a:spcAft>
                      </a:pPr>
                      <a:r>
                        <a:rPr lang="ru-RU" sz="1000" dirty="0" smtClean="0">
                          <a:effectLst/>
                        </a:rPr>
                        <a:t> </a:t>
                      </a:r>
                      <a:r>
                        <a:rPr lang="ru-RU" sz="1000" dirty="0">
                          <a:effectLst/>
                        </a:rPr>
                        <a:t>вариант</a:t>
                      </a:r>
                      <a:endParaRPr lang="ru-RU" sz="900" dirty="0">
                        <a:effectLst/>
                        <a:latin typeface="Calibri"/>
                        <a:ea typeface="Calibri"/>
                        <a:cs typeface="Times New Roman"/>
                      </a:endParaRPr>
                    </a:p>
                  </a:txBody>
                  <a:tcPr marL="58551" marR="58551" marT="0" marB="0" anchor="ctr"/>
                </a:tc>
              </a:tr>
              <a:tr h="697169">
                <a:tc>
                  <a:txBody>
                    <a:bodyPr/>
                    <a:lstStyle/>
                    <a:p>
                      <a:pPr algn="ctr">
                        <a:lnSpc>
                          <a:spcPct val="115000"/>
                        </a:lnSpc>
                        <a:spcAft>
                          <a:spcPts val="0"/>
                        </a:spcAft>
                      </a:pPr>
                      <a:r>
                        <a:rPr lang="ru-RU" sz="1000">
                          <a:effectLst/>
                        </a:rPr>
                        <a:t>1.</a:t>
                      </a:r>
                      <a:endParaRPr lang="ru-RU" sz="90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dirty="0">
                          <a:effectLst/>
                        </a:rPr>
                        <a:t>Численность постоянного населения ( в среднегодовом исчислении)</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чел.</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32840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31200</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32790</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32825</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32650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32830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33150</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33130</a:t>
                      </a:r>
                      <a:endParaRPr lang="ru-RU" sz="900" dirty="0">
                        <a:effectLst/>
                        <a:latin typeface="Calibri"/>
                        <a:ea typeface="Calibri"/>
                        <a:cs typeface="Times New Roman"/>
                      </a:endParaRPr>
                    </a:p>
                  </a:txBody>
                  <a:tcPr marL="58551" marR="58551" marT="0" marB="0" anchor="ctr"/>
                </a:tc>
              </a:tr>
              <a:tr h="697169">
                <a:tc>
                  <a:txBody>
                    <a:bodyPr/>
                    <a:lstStyle/>
                    <a:p>
                      <a:pPr algn="ctr">
                        <a:lnSpc>
                          <a:spcPct val="115000"/>
                        </a:lnSpc>
                        <a:spcAft>
                          <a:spcPts val="0"/>
                        </a:spcAft>
                      </a:pPr>
                      <a:r>
                        <a:rPr lang="ru-RU" sz="1000">
                          <a:effectLst/>
                        </a:rPr>
                        <a:t>2.</a:t>
                      </a:r>
                      <a:endParaRPr lang="ru-RU" sz="90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a:effectLst/>
                        </a:rPr>
                        <a:t>Объем валового внутреннего продукта</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млн. руб. в ценах соотв.  лет</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10463,4</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9879,0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10456,5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11277,6</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10800,4</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12020,4</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10900,4</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12120,4</a:t>
                      </a:r>
                      <a:endParaRPr lang="ru-RU" sz="900" dirty="0">
                        <a:effectLst/>
                        <a:latin typeface="Calibri"/>
                        <a:ea typeface="Calibri"/>
                        <a:cs typeface="Times New Roman"/>
                      </a:endParaRPr>
                    </a:p>
                  </a:txBody>
                  <a:tcPr marL="58551" marR="58551" marT="0" marB="0" anchor="ctr"/>
                </a:tc>
              </a:tr>
              <a:tr h="464779">
                <a:tc>
                  <a:txBody>
                    <a:bodyPr/>
                    <a:lstStyle/>
                    <a:p>
                      <a:pPr algn="ctr">
                        <a:lnSpc>
                          <a:spcPct val="115000"/>
                        </a:lnSpc>
                        <a:spcAft>
                          <a:spcPts val="0"/>
                        </a:spcAft>
                      </a:pPr>
                      <a:r>
                        <a:rPr lang="ru-RU" sz="1000">
                          <a:effectLst/>
                        </a:rPr>
                        <a:t> </a:t>
                      </a:r>
                      <a:endParaRPr lang="ru-RU" sz="90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a:effectLst/>
                        </a:rPr>
                        <a:t>темп роста в сопоставимых ценах</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101,4</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98.3</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99,4</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101,3</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99,7</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101,9</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99,7</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101,9</a:t>
                      </a:r>
                      <a:endParaRPr lang="ru-RU" sz="900" dirty="0">
                        <a:effectLst/>
                        <a:latin typeface="Calibri"/>
                        <a:ea typeface="Calibri"/>
                        <a:cs typeface="Times New Roman"/>
                      </a:endParaRPr>
                    </a:p>
                  </a:txBody>
                  <a:tcPr marL="58551" marR="58551" marT="0" marB="0" anchor="ctr"/>
                </a:tc>
              </a:tr>
              <a:tr h="697169">
                <a:tc>
                  <a:txBody>
                    <a:bodyPr/>
                    <a:lstStyle/>
                    <a:p>
                      <a:pPr algn="ctr">
                        <a:lnSpc>
                          <a:spcPct val="115000"/>
                        </a:lnSpc>
                        <a:spcAft>
                          <a:spcPts val="0"/>
                        </a:spcAft>
                      </a:pPr>
                      <a:r>
                        <a:rPr lang="ru-RU" sz="1000">
                          <a:effectLst/>
                        </a:rPr>
                        <a:t>3.</a:t>
                      </a:r>
                      <a:endParaRPr lang="ru-RU" sz="90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a:effectLst/>
                        </a:rPr>
                        <a:t>Объем отгруженной продукции (работ, услуг)</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млн. руб. в ценах </a:t>
                      </a:r>
                      <a:r>
                        <a:rPr lang="ru-RU" sz="1000" dirty="0" err="1">
                          <a:effectLst/>
                        </a:rPr>
                        <a:t>соот.лет</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3875,6</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2949</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3857,2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4311,2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3921,1</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4541,1</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4021,1</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4641,1</a:t>
                      </a:r>
                      <a:endParaRPr lang="ru-RU" sz="900" dirty="0">
                        <a:effectLst/>
                        <a:latin typeface="Calibri"/>
                        <a:ea typeface="Calibri"/>
                        <a:cs typeface="Times New Roman"/>
                      </a:endParaRPr>
                    </a:p>
                  </a:txBody>
                  <a:tcPr marL="58551" marR="58551" marT="0" marB="0" anchor="ctr"/>
                </a:tc>
              </a:tr>
              <a:tr h="464779">
                <a:tc>
                  <a:txBody>
                    <a:bodyPr/>
                    <a:lstStyle/>
                    <a:p>
                      <a:pPr algn="ctr">
                        <a:lnSpc>
                          <a:spcPct val="115000"/>
                        </a:lnSpc>
                        <a:spcAft>
                          <a:spcPts val="0"/>
                        </a:spcAft>
                      </a:pPr>
                      <a:r>
                        <a:rPr lang="ru-RU" sz="1000">
                          <a:effectLst/>
                        </a:rPr>
                        <a:t> </a:t>
                      </a:r>
                      <a:endParaRPr lang="ru-RU" sz="90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a:effectLst/>
                        </a:rPr>
                        <a:t>индекс промышленного производства</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86,3</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103.8</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98,5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100,7</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98,6</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100,7</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98,6</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100,7</a:t>
                      </a:r>
                      <a:endParaRPr lang="ru-RU" sz="900" dirty="0">
                        <a:effectLst/>
                        <a:latin typeface="Calibri"/>
                        <a:ea typeface="Calibri"/>
                        <a:cs typeface="Times New Roman"/>
                      </a:endParaRPr>
                    </a:p>
                  </a:txBody>
                  <a:tcPr marL="58551" marR="58551" marT="0" marB="0" anchor="ctr"/>
                </a:tc>
              </a:tr>
              <a:tr h="464779">
                <a:tc>
                  <a:txBody>
                    <a:bodyPr/>
                    <a:lstStyle/>
                    <a:p>
                      <a:pPr algn="ctr">
                        <a:lnSpc>
                          <a:spcPct val="115000"/>
                        </a:lnSpc>
                        <a:spcAft>
                          <a:spcPts val="0"/>
                        </a:spcAft>
                      </a:pPr>
                      <a:r>
                        <a:rPr lang="ru-RU" sz="1000" dirty="0">
                          <a:effectLst/>
                        </a:rPr>
                        <a:t>4.</a:t>
                      </a:r>
                      <a:endParaRPr lang="ru-RU" sz="900" dirty="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a:effectLst/>
                        </a:rPr>
                        <a:t>Объем валовой  продукции сельского хозяйства      </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млн. руб. в ценах</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2200,8</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1777,2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2450,4</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2525,1</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2582,0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2707,5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2682,0</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2807,5</a:t>
                      </a:r>
                      <a:endParaRPr lang="ru-RU" sz="900" dirty="0">
                        <a:effectLst/>
                        <a:latin typeface="Calibri"/>
                        <a:ea typeface="Calibri"/>
                        <a:cs typeface="Times New Roman"/>
                      </a:endParaRPr>
                    </a:p>
                  </a:txBody>
                  <a:tcPr marL="58551" marR="58551" marT="0" marB="0" anchor="ctr"/>
                </a:tc>
              </a:tr>
              <a:tr h="464779">
                <a:tc>
                  <a:txBody>
                    <a:bodyPr/>
                    <a:lstStyle/>
                    <a:p>
                      <a:pPr algn="ctr">
                        <a:lnSpc>
                          <a:spcPct val="115000"/>
                        </a:lnSpc>
                        <a:spcAft>
                          <a:spcPts val="0"/>
                        </a:spcAft>
                      </a:pPr>
                      <a:endParaRPr lang="ru-RU" sz="900" dirty="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dirty="0">
                          <a:effectLst/>
                        </a:rPr>
                        <a:t>темп роста в сопоставимых ценах          </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99,7</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80,5</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102,2</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102,8</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102,3</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103,2</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102,3</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103,2</a:t>
                      </a:r>
                      <a:endParaRPr lang="ru-RU" sz="1000" dirty="0">
                        <a:effectLst/>
                        <a:latin typeface="Calibri"/>
                        <a:ea typeface="Calibri"/>
                        <a:cs typeface="Times New Roman"/>
                      </a:endParaRPr>
                    </a:p>
                  </a:txBody>
                  <a:tcPr marL="46169" marR="46169" marT="0" marB="0" anchor="ctr"/>
                </a:tc>
              </a:tr>
            </a:tbl>
          </a:graphicData>
        </a:graphic>
      </p:graphicFrame>
    </p:spTree>
    <p:extLst>
      <p:ext uri="{BB962C8B-B14F-4D97-AF65-F5344CB8AC3E}">
        <p14:creationId xmlns:p14="http://schemas.microsoft.com/office/powerpoint/2010/main" val="283526461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560" y="455668"/>
            <a:ext cx="8077200" cy="533400"/>
          </a:xfrm>
          <a:noFill/>
          <a:scene3d>
            <a:camera prst="orthographicFront"/>
            <a:lightRig rig="threePt" dir="t"/>
          </a:scene3d>
          <a:sp3d>
            <a:bevelT/>
          </a:sp3d>
        </p:spPr>
        <p:txBody>
          <a:bodyPr>
            <a:noAutofit/>
          </a:bodyPr>
          <a:lstStyle/>
          <a:p>
            <a:pPr algn="ctr" eaLnBrk="1" hangingPunct="1">
              <a:lnSpc>
                <a:spcPct val="100000"/>
              </a:lnSpc>
            </a:pPr>
            <a:r>
              <a:rPr lang="ru-RU" sz="1800" b="1" dirty="0" smtClean="0">
                <a:solidFill>
                  <a:srgbClr val="C00000"/>
                </a:solidFill>
                <a:latin typeface="Bahnschrift SemiCondensed" panose="020B0502040204020203" pitchFamily="34" charset="0"/>
              </a:rPr>
              <a:t>Основные показатели социально-экономического развития  муниципального образования «Муниципальный округ </a:t>
            </a:r>
            <a:br>
              <a:rPr lang="ru-RU" sz="1800" b="1" dirty="0" smtClean="0">
                <a:solidFill>
                  <a:srgbClr val="C00000"/>
                </a:solidFill>
                <a:latin typeface="Bahnschrift SemiCondensed" panose="020B0502040204020203" pitchFamily="34" charset="0"/>
              </a:rPr>
            </a:br>
            <a:r>
              <a:rPr lang="ru-RU" sz="1800" b="1" dirty="0" err="1" smtClean="0">
                <a:solidFill>
                  <a:srgbClr val="C00000"/>
                </a:solidFill>
                <a:latin typeface="Bahnschrift SemiCondensed" panose="020B0502040204020203" pitchFamily="34" charset="0"/>
              </a:rPr>
              <a:t>Малопургинский</a:t>
            </a:r>
            <a:r>
              <a:rPr lang="ru-RU" sz="1800" b="1" dirty="0" smtClean="0">
                <a:solidFill>
                  <a:srgbClr val="C00000"/>
                </a:solidFill>
                <a:latin typeface="Bahnschrift SemiCondensed" panose="020B0502040204020203" pitchFamily="34" charset="0"/>
              </a:rPr>
              <a:t> район</a:t>
            </a:r>
            <a:r>
              <a:rPr lang="ru-RU" sz="1800" b="1" dirty="0" smtClean="0">
                <a:solidFill>
                  <a:srgbClr val="C00000"/>
                </a:solidFill>
                <a:latin typeface="Times New Roman" pitchFamily="18" charset="0"/>
              </a:rPr>
              <a:t> </a:t>
            </a:r>
            <a:r>
              <a:rPr lang="ru-RU" sz="1800" b="1" dirty="0" smtClean="0">
                <a:solidFill>
                  <a:srgbClr val="C00000"/>
                </a:solidFill>
                <a:latin typeface="Bahnschrift SemiCondensed" panose="020B0502040204020203" pitchFamily="34" charset="0"/>
              </a:rPr>
              <a:t>Удмуртской </a:t>
            </a:r>
            <a:r>
              <a:rPr lang="ru-RU" sz="1800" b="1" dirty="0">
                <a:solidFill>
                  <a:srgbClr val="C00000"/>
                </a:solidFill>
                <a:latin typeface="Bahnschrift SemiCondensed" panose="020B0502040204020203" pitchFamily="34" charset="0"/>
              </a:rPr>
              <a:t>Р</a:t>
            </a:r>
            <a:r>
              <a:rPr lang="ru-RU" sz="1800" b="1" dirty="0" smtClean="0">
                <a:solidFill>
                  <a:srgbClr val="C00000"/>
                </a:solidFill>
                <a:latin typeface="Bahnschrift SemiCondensed" panose="020B0502040204020203" pitchFamily="34" charset="0"/>
              </a:rPr>
              <a:t>еспублики» (продолжение</a:t>
            </a:r>
            <a:r>
              <a:rPr lang="ru-RU" sz="1800" b="1" dirty="0" smtClean="0">
                <a:solidFill>
                  <a:srgbClr val="C00000"/>
                </a:solidFill>
                <a:latin typeface="Times New Roman" pitchFamily="18" charset="0"/>
              </a:rPr>
              <a:t>)</a:t>
            </a:r>
            <a:r>
              <a:rPr lang="ru-RU" sz="1800" b="1" dirty="0" smtClean="0">
                <a:solidFill>
                  <a:schemeClr val="tx1"/>
                </a:solidFill>
                <a:latin typeface="Times New Roman" pitchFamily="18" charset="0"/>
              </a:rPr>
              <a:t/>
            </a:r>
            <a:br>
              <a:rPr lang="ru-RU" sz="1800" b="1" dirty="0" smtClean="0">
                <a:solidFill>
                  <a:schemeClr val="tx1"/>
                </a:solidFill>
                <a:latin typeface="Times New Roman" pitchFamily="18" charset="0"/>
              </a:rPr>
            </a:br>
            <a:endParaRPr lang="ru-RU" sz="1800" b="1" dirty="0" smtClean="0">
              <a:solidFill>
                <a:schemeClr val="tx1"/>
              </a:solidFill>
              <a:latin typeface="Times New Roman" pitchFamily="18" charset="0"/>
            </a:endParaRPr>
          </a:p>
        </p:txBody>
      </p:sp>
      <p:sp>
        <p:nvSpPr>
          <p:cNvPr id="4"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17</a:t>
            </a:r>
            <a:endParaRPr lang="ru" sz="1300" dirty="0">
              <a:solidFill>
                <a:schemeClr val="bg1"/>
              </a:solidFill>
            </a:endParaRPr>
          </a:p>
        </p:txBody>
      </p:sp>
      <p:pic>
        <p:nvPicPr>
          <p:cNvPr id="5"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61018" y="0"/>
            <a:ext cx="582982" cy="1034606"/>
          </a:xfrm>
          <a:prstGeom prst="rect">
            <a:avLst/>
          </a:prstGeom>
          <a:noFill/>
        </p:spPr>
      </p:pic>
      <p:graphicFrame>
        <p:nvGraphicFramePr>
          <p:cNvPr id="7" name="Таблица 6"/>
          <p:cNvGraphicFramePr>
            <a:graphicFrameLocks noGrp="1"/>
          </p:cNvGraphicFramePr>
          <p:nvPr>
            <p:ph type="tbl" idx="1"/>
            <p:extLst>
              <p:ext uri="{D42A27DB-BD31-4B8C-83A1-F6EECF244321}">
                <p14:modId xmlns:p14="http://schemas.microsoft.com/office/powerpoint/2010/main" val="630157644"/>
              </p:ext>
            </p:extLst>
          </p:nvPr>
        </p:nvGraphicFramePr>
        <p:xfrm>
          <a:off x="395538" y="1268760"/>
          <a:ext cx="8456971" cy="5112571"/>
        </p:xfrm>
        <a:graphic>
          <a:graphicData uri="http://schemas.openxmlformats.org/drawingml/2006/table">
            <a:tbl>
              <a:tblPr firstRow="1" firstCol="1" bandRow="1">
                <a:tableStyleId>{8A107856-5554-42FB-B03E-39F5DBC370BA}</a:tableStyleId>
              </a:tblPr>
              <a:tblGrid>
                <a:gridCol w="333697"/>
                <a:gridCol w="1882047"/>
                <a:gridCol w="942692"/>
                <a:gridCol w="709660"/>
                <a:gridCol w="709105"/>
                <a:gridCol w="634022"/>
                <a:gridCol w="634022"/>
                <a:gridCol w="634022"/>
                <a:gridCol w="634022"/>
                <a:gridCol w="634022"/>
                <a:gridCol w="709660"/>
              </a:tblGrid>
              <a:tr h="528270">
                <a:tc>
                  <a:txBody>
                    <a:bodyPr/>
                    <a:lstStyle/>
                    <a:p>
                      <a:pPr algn="ctr">
                        <a:lnSpc>
                          <a:spcPct val="115000"/>
                        </a:lnSpc>
                        <a:spcAft>
                          <a:spcPts val="0"/>
                        </a:spcAft>
                      </a:pPr>
                      <a:r>
                        <a:rPr lang="ru-RU" sz="1000" b="0" dirty="0">
                          <a:effectLst/>
                        </a:rPr>
                        <a:t>5.</a:t>
                      </a:r>
                      <a:endParaRPr lang="ru-RU" sz="1000" b="0" dirty="0">
                        <a:effectLst/>
                        <a:latin typeface="Calibri"/>
                        <a:ea typeface="Calibri"/>
                        <a:cs typeface="Times New Roman"/>
                      </a:endParaRPr>
                    </a:p>
                  </a:txBody>
                  <a:tcPr marL="46169" marR="46169" marT="0" marB="0" anchor="ctr"/>
                </a:tc>
                <a:tc>
                  <a:txBody>
                    <a:bodyPr/>
                    <a:lstStyle/>
                    <a:p>
                      <a:pPr>
                        <a:lnSpc>
                          <a:spcPct val="115000"/>
                        </a:lnSpc>
                        <a:spcAft>
                          <a:spcPts val="0"/>
                        </a:spcAft>
                      </a:pPr>
                      <a:r>
                        <a:rPr lang="ru-RU" sz="1000" b="0" dirty="0">
                          <a:effectLst/>
                        </a:rPr>
                        <a:t>Инвестиции в основной капитал, номинальный объем</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err="1">
                          <a:effectLst/>
                        </a:rPr>
                        <a:t>млн.руб</a:t>
                      </a:r>
                      <a:r>
                        <a:rPr lang="ru-RU" sz="1000" b="0" dirty="0">
                          <a:effectLst/>
                        </a:rPr>
                        <a:t>.</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482,6</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229,7</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349,0</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382,8</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371,3</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435,2</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381,3</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445,2</a:t>
                      </a:r>
                      <a:endParaRPr lang="ru-RU" sz="1000" b="0" dirty="0">
                        <a:effectLst/>
                        <a:latin typeface="Calibri"/>
                        <a:ea typeface="Calibri"/>
                        <a:cs typeface="Times New Roman"/>
                      </a:endParaRPr>
                    </a:p>
                  </a:txBody>
                  <a:tcPr marL="46169" marR="46169" marT="0" marB="0" anchor="ctr"/>
                </a:tc>
              </a:tr>
              <a:tr h="564680">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46169" marR="46169" marT="0" marB="0" anchor="ctr"/>
                </a:tc>
                <a:tc>
                  <a:txBody>
                    <a:bodyPr/>
                    <a:lstStyle/>
                    <a:p>
                      <a:pPr>
                        <a:lnSpc>
                          <a:spcPct val="115000"/>
                        </a:lnSpc>
                        <a:spcAft>
                          <a:spcPts val="0"/>
                        </a:spcAft>
                      </a:pPr>
                      <a:r>
                        <a:rPr lang="ru-RU" sz="1000" dirty="0">
                          <a:effectLst/>
                        </a:rPr>
                        <a:t>темп роста в сопоставимых ценах</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в % к предыдущему году</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106,4</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74,2</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101,9</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106,7</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102,2</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108,6</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102,2</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108,6</a:t>
                      </a:r>
                      <a:endParaRPr lang="ru-RU" sz="1000">
                        <a:effectLst/>
                        <a:latin typeface="Calibri"/>
                        <a:ea typeface="Calibri"/>
                        <a:cs typeface="Times New Roman"/>
                      </a:endParaRPr>
                    </a:p>
                  </a:txBody>
                  <a:tcPr marL="46169" marR="46169" marT="0" marB="0" anchor="ctr"/>
                </a:tc>
              </a:tr>
              <a:tr h="704361">
                <a:tc>
                  <a:txBody>
                    <a:bodyPr/>
                    <a:lstStyle/>
                    <a:p>
                      <a:pPr algn="ctr">
                        <a:lnSpc>
                          <a:spcPct val="115000"/>
                        </a:lnSpc>
                        <a:spcAft>
                          <a:spcPts val="0"/>
                        </a:spcAft>
                      </a:pPr>
                      <a:r>
                        <a:rPr lang="ru-RU" sz="1000">
                          <a:effectLst/>
                        </a:rPr>
                        <a:t>6.</a:t>
                      </a:r>
                      <a:endParaRPr lang="ru-RU" sz="1000">
                        <a:effectLst/>
                        <a:latin typeface="Calibri"/>
                        <a:ea typeface="Calibri"/>
                        <a:cs typeface="Times New Roman"/>
                      </a:endParaRPr>
                    </a:p>
                  </a:txBody>
                  <a:tcPr marL="46169" marR="46169" marT="0" marB="0" anchor="ctr"/>
                </a:tc>
                <a:tc>
                  <a:txBody>
                    <a:bodyPr/>
                    <a:lstStyle/>
                    <a:p>
                      <a:pPr>
                        <a:lnSpc>
                          <a:spcPct val="115000"/>
                        </a:lnSpc>
                        <a:spcAft>
                          <a:spcPts val="0"/>
                        </a:spcAft>
                      </a:pPr>
                      <a:r>
                        <a:rPr lang="ru-RU" sz="1000">
                          <a:effectLst/>
                        </a:rPr>
                        <a:t>Объем работ, выполненных по виду экономической деятельности "Строительство"</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err="1">
                          <a:effectLst/>
                        </a:rPr>
                        <a:t>млн.руб</a:t>
                      </a:r>
                      <a:r>
                        <a:rPr lang="ru-RU" sz="1000" dirty="0">
                          <a:effectLst/>
                        </a:rPr>
                        <a:t>.</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240,9</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259,5</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269,7</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283,1</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286,6</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317,2</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296,6</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327,2</a:t>
                      </a:r>
                      <a:endParaRPr lang="ru-RU" sz="1000">
                        <a:effectLst/>
                        <a:latin typeface="Calibri"/>
                        <a:ea typeface="Calibri"/>
                        <a:cs typeface="Times New Roman"/>
                      </a:endParaRPr>
                    </a:p>
                  </a:txBody>
                  <a:tcPr marL="46169" marR="46169" marT="0" marB="0" anchor="ctr"/>
                </a:tc>
              </a:tr>
              <a:tr h="564680">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46169" marR="46169" marT="0" marB="0" anchor="ctr"/>
                </a:tc>
                <a:tc>
                  <a:txBody>
                    <a:bodyPr/>
                    <a:lstStyle/>
                    <a:p>
                      <a:pPr>
                        <a:lnSpc>
                          <a:spcPct val="115000"/>
                        </a:lnSpc>
                        <a:spcAft>
                          <a:spcPts val="0"/>
                        </a:spcAft>
                      </a:pPr>
                      <a:r>
                        <a:rPr lang="ru-RU" sz="1000">
                          <a:effectLst/>
                        </a:rPr>
                        <a:t>темп роста в сопоставимых ценах          </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в % к предыдущему году</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82,7</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101</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101,2</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103,8</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102,1</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106,8</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102,1</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106,8</a:t>
                      </a:r>
                      <a:endParaRPr lang="ru-RU" sz="1000">
                        <a:effectLst/>
                        <a:latin typeface="Calibri"/>
                        <a:ea typeface="Calibri"/>
                        <a:cs typeface="Times New Roman"/>
                      </a:endParaRPr>
                    </a:p>
                  </a:txBody>
                  <a:tcPr marL="46169" marR="46169" marT="0" marB="0" anchor="ctr"/>
                </a:tc>
              </a:tr>
              <a:tr h="564680">
                <a:tc>
                  <a:txBody>
                    <a:bodyPr/>
                    <a:lstStyle/>
                    <a:p>
                      <a:pPr algn="ctr">
                        <a:lnSpc>
                          <a:spcPct val="115000"/>
                        </a:lnSpc>
                        <a:spcAft>
                          <a:spcPts val="0"/>
                        </a:spcAft>
                      </a:pPr>
                      <a:r>
                        <a:rPr lang="ru-RU" sz="1000">
                          <a:effectLst/>
                        </a:rPr>
                        <a:t>7.</a:t>
                      </a:r>
                      <a:endParaRPr lang="ru-RU" sz="1000">
                        <a:effectLst/>
                        <a:latin typeface="Calibri"/>
                        <a:ea typeface="Calibri"/>
                        <a:cs typeface="Times New Roman"/>
                      </a:endParaRPr>
                    </a:p>
                  </a:txBody>
                  <a:tcPr marL="46169" marR="46169" marT="0" marB="0" anchor="ctr"/>
                </a:tc>
                <a:tc>
                  <a:txBody>
                    <a:bodyPr/>
                    <a:lstStyle/>
                    <a:p>
                      <a:pPr>
                        <a:lnSpc>
                          <a:spcPct val="115000"/>
                        </a:lnSpc>
                        <a:spcAft>
                          <a:spcPts val="0"/>
                        </a:spcAft>
                      </a:pPr>
                      <a:r>
                        <a:rPr lang="ru-RU" sz="1000">
                          <a:effectLst/>
                        </a:rPr>
                        <a:t>Ввод в действие жилых домов</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тыс.кв.м. общей площади</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23,00</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20,0</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15,0</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16,0</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15,0</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16,0</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16,0</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17,0</a:t>
                      </a:r>
                      <a:endParaRPr lang="ru-RU" sz="1000">
                        <a:effectLst/>
                        <a:latin typeface="Calibri"/>
                        <a:ea typeface="Calibri"/>
                        <a:cs typeface="Times New Roman"/>
                      </a:endParaRPr>
                    </a:p>
                  </a:txBody>
                  <a:tcPr marL="46169" marR="46169" marT="0" marB="0" anchor="ctr"/>
                </a:tc>
              </a:tr>
              <a:tr h="564680">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46169" marR="46169" marT="0" marB="0" anchor="ctr"/>
                </a:tc>
                <a:tc>
                  <a:txBody>
                    <a:bodyPr/>
                    <a:lstStyle/>
                    <a:p>
                      <a:pPr>
                        <a:lnSpc>
                          <a:spcPct val="115000"/>
                        </a:lnSpc>
                        <a:spcAft>
                          <a:spcPts val="0"/>
                        </a:spcAft>
                      </a:pPr>
                      <a:r>
                        <a:rPr lang="ru-RU" sz="1000">
                          <a:effectLst/>
                        </a:rPr>
                        <a:t>темп роста</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в % к предыдущему году</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145,0</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100</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110</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101,4</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104,5</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100,9</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104,5</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100,9</a:t>
                      </a:r>
                      <a:endParaRPr lang="ru-RU" sz="1000">
                        <a:effectLst/>
                        <a:latin typeface="Calibri"/>
                        <a:ea typeface="Calibri"/>
                        <a:cs typeface="Times New Roman"/>
                      </a:endParaRPr>
                    </a:p>
                  </a:txBody>
                  <a:tcPr marL="46169" marR="46169" marT="0" marB="0" anchor="ctr"/>
                </a:tc>
              </a:tr>
              <a:tr h="352179">
                <a:tc>
                  <a:txBody>
                    <a:bodyPr/>
                    <a:lstStyle/>
                    <a:p>
                      <a:pPr algn="ctr">
                        <a:lnSpc>
                          <a:spcPct val="115000"/>
                        </a:lnSpc>
                        <a:spcAft>
                          <a:spcPts val="0"/>
                        </a:spcAft>
                      </a:pPr>
                      <a:r>
                        <a:rPr lang="ru-RU" sz="1000">
                          <a:effectLst/>
                        </a:rPr>
                        <a:t>8.</a:t>
                      </a:r>
                      <a:endParaRPr lang="ru-RU" sz="1000">
                        <a:effectLst/>
                        <a:latin typeface="Calibri"/>
                        <a:ea typeface="Calibri"/>
                        <a:cs typeface="Times New Roman"/>
                      </a:endParaRPr>
                    </a:p>
                  </a:txBody>
                  <a:tcPr marL="46169" marR="46169" marT="0" marB="0" anchor="ctr"/>
                </a:tc>
                <a:tc>
                  <a:txBody>
                    <a:bodyPr/>
                    <a:lstStyle/>
                    <a:p>
                      <a:pPr>
                        <a:lnSpc>
                          <a:spcPct val="115000"/>
                        </a:lnSpc>
                        <a:spcAft>
                          <a:spcPts val="0"/>
                        </a:spcAft>
                      </a:pPr>
                      <a:r>
                        <a:rPr lang="ru-RU" sz="1000">
                          <a:effectLst/>
                        </a:rPr>
                        <a:t>Индекс потребительских цен:</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46169" marR="46169" marT="0" marB="0" anchor="ctr"/>
                </a:tc>
              </a:tr>
              <a:tr h="564680">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46169" marR="46169" marT="0" marB="0" anchor="ctr"/>
                </a:tc>
                <a:tc>
                  <a:txBody>
                    <a:bodyPr/>
                    <a:lstStyle/>
                    <a:p>
                      <a:pPr>
                        <a:lnSpc>
                          <a:spcPct val="115000"/>
                        </a:lnSpc>
                        <a:spcAft>
                          <a:spcPts val="0"/>
                        </a:spcAft>
                      </a:pPr>
                      <a:r>
                        <a:rPr lang="ru-RU" sz="1000">
                          <a:effectLst/>
                        </a:rPr>
                        <a:t>на конец года</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к декабрю предыдущего года</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115,3</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115,3</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105,2</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104,8</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104,8</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104,4</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104,6</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104,2</a:t>
                      </a:r>
                      <a:endParaRPr lang="ru-RU" sz="1000" dirty="0">
                        <a:effectLst/>
                        <a:latin typeface="Calibri"/>
                        <a:ea typeface="Calibri"/>
                        <a:cs typeface="Times New Roman"/>
                      </a:endParaRPr>
                    </a:p>
                  </a:txBody>
                  <a:tcPr marL="46169" marR="46169" marT="0" marB="0" anchor="ctr"/>
                </a:tc>
              </a:tr>
              <a:tr h="704361">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46169" marR="46169" marT="0" marB="0" anchor="ctr"/>
                </a:tc>
                <a:tc>
                  <a:txBody>
                    <a:bodyPr/>
                    <a:lstStyle/>
                    <a:p>
                      <a:pPr>
                        <a:lnSpc>
                          <a:spcPct val="115000"/>
                        </a:lnSpc>
                        <a:spcAft>
                          <a:spcPts val="0"/>
                        </a:spcAft>
                      </a:pPr>
                      <a:r>
                        <a:rPr lang="ru-RU" sz="1000">
                          <a:effectLst/>
                        </a:rPr>
                        <a:t>в среднем за год</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в процентах  к предыдущему году</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115,7</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115,7</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106,4</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105,7</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104,9</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a:effectLst/>
                        </a:rPr>
                        <a:t>104,5</a:t>
                      </a:r>
                      <a:endParaRPr lang="ru-RU" sz="100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104,7</a:t>
                      </a:r>
                      <a:endParaRPr lang="ru-RU" sz="100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dirty="0">
                          <a:effectLst/>
                        </a:rPr>
                        <a:t>104,3</a:t>
                      </a:r>
                      <a:endParaRPr lang="ru-RU" sz="1000" dirty="0">
                        <a:effectLst/>
                        <a:latin typeface="Calibri"/>
                        <a:ea typeface="Calibri"/>
                        <a:cs typeface="Times New Roman"/>
                      </a:endParaRPr>
                    </a:p>
                  </a:txBody>
                  <a:tcPr marL="46169" marR="46169" marT="0" marB="0" anchor="ctr"/>
                </a:tc>
              </a:tr>
            </a:tbl>
          </a:graphicData>
        </a:graphic>
      </p:graphicFrame>
    </p:spTree>
    <p:extLst>
      <p:ext uri="{BB962C8B-B14F-4D97-AF65-F5344CB8AC3E}">
        <p14:creationId xmlns:p14="http://schemas.microsoft.com/office/powerpoint/2010/main" val="4548043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3568" y="537586"/>
            <a:ext cx="8077200" cy="533400"/>
          </a:xfrm>
          <a:noFill/>
          <a:scene3d>
            <a:camera prst="orthographicFront"/>
            <a:lightRig rig="threePt" dir="t"/>
          </a:scene3d>
          <a:sp3d>
            <a:bevelT/>
          </a:sp3d>
        </p:spPr>
        <p:txBody>
          <a:bodyPr>
            <a:noAutofit/>
          </a:bodyPr>
          <a:lstStyle/>
          <a:p>
            <a:pPr algn="ctr" eaLnBrk="1" hangingPunct="1">
              <a:lnSpc>
                <a:spcPct val="100000"/>
              </a:lnSpc>
            </a:pPr>
            <a:r>
              <a:rPr lang="ru-RU" sz="1800" b="1" dirty="0" smtClean="0">
                <a:solidFill>
                  <a:srgbClr val="C00000"/>
                </a:solidFill>
                <a:latin typeface="Bahnschrift SemiCondensed" panose="020B0502040204020203" pitchFamily="34" charset="0"/>
              </a:rPr>
              <a:t>Основные показатели социально-экономического развития  </a:t>
            </a:r>
            <a:br>
              <a:rPr lang="ru-RU" sz="1800" b="1" dirty="0" smtClean="0">
                <a:solidFill>
                  <a:srgbClr val="C00000"/>
                </a:solidFill>
                <a:latin typeface="Bahnschrift SemiCondensed" panose="020B0502040204020203" pitchFamily="34" charset="0"/>
              </a:rPr>
            </a:br>
            <a:r>
              <a:rPr lang="ru-RU" sz="1800" b="1" dirty="0" smtClean="0">
                <a:solidFill>
                  <a:srgbClr val="C00000"/>
                </a:solidFill>
                <a:latin typeface="Bahnschrift SemiCondensed" panose="020B0502040204020203" pitchFamily="34" charset="0"/>
              </a:rPr>
              <a:t>муниципального образования «Муниципальный округ </a:t>
            </a:r>
            <a:r>
              <a:rPr lang="ru-RU" sz="1800" b="1" dirty="0" err="1" smtClean="0">
                <a:solidFill>
                  <a:srgbClr val="C00000"/>
                </a:solidFill>
                <a:latin typeface="Bahnschrift SemiCondensed" panose="020B0502040204020203" pitchFamily="34" charset="0"/>
              </a:rPr>
              <a:t>Малопургинский</a:t>
            </a:r>
            <a:r>
              <a:rPr lang="ru-RU" sz="1800" b="1" dirty="0" smtClean="0">
                <a:solidFill>
                  <a:srgbClr val="C00000"/>
                </a:solidFill>
                <a:latin typeface="Bahnschrift SemiCondensed" panose="020B0502040204020203" pitchFamily="34" charset="0"/>
              </a:rPr>
              <a:t> район Удмуртской </a:t>
            </a:r>
            <a:r>
              <a:rPr lang="ru-RU" sz="1800" b="1" dirty="0">
                <a:solidFill>
                  <a:srgbClr val="C00000"/>
                </a:solidFill>
                <a:latin typeface="Bahnschrift SemiCondensed" panose="020B0502040204020203" pitchFamily="34" charset="0"/>
              </a:rPr>
              <a:t>Р</a:t>
            </a:r>
            <a:r>
              <a:rPr lang="ru-RU" sz="1800" b="1" dirty="0" smtClean="0">
                <a:solidFill>
                  <a:srgbClr val="C00000"/>
                </a:solidFill>
                <a:latin typeface="Bahnschrift SemiCondensed" panose="020B0502040204020203" pitchFamily="34" charset="0"/>
              </a:rPr>
              <a:t>еспублики» (продолжение</a:t>
            </a:r>
            <a:r>
              <a:rPr lang="ru-RU" sz="2000" b="1" dirty="0" smtClean="0">
                <a:solidFill>
                  <a:srgbClr val="C00000"/>
                </a:solidFill>
                <a:latin typeface="Bahnschrift SemiCondensed" panose="020B0502040204020203" pitchFamily="34" charset="0"/>
              </a:rPr>
              <a:t>)</a:t>
            </a:r>
            <a:br>
              <a:rPr lang="ru-RU" sz="2000" b="1" dirty="0" smtClean="0">
                <a:solidFill>
                  <a:srgbClr val="C00000"/>
                </a:solidFill>
                <a:latin typeface="Bahnschrift SemiCondensed" panose="020B0502040204020203" pitchFamily="34" charset="0"/>
              </a:rPr>
            </a:br>
            <a:endParaRPr lang="ru-RU" sz="2000" b="1" dirty="0" smtClean="0">
              <a:solidFill>
                <a:srgbClr val="C00000"/>
              </a:solidFill>
              <a:latin typeface="Bahnschrift SemiCondensed" panose="020B0502040204020203" pitchFamily="34" charset="0"/>
            </a:endParaRPr>
          </a:p>
        </p:txBody>
      </p:sp>
      <p:sp>
        <p:nvSpPr>
          <p:cNvPr id="4" name="Rectangle 1"/>
          <p:cNvSpPr>
            <a:spLocks noChangeArrowheads="1"/>
          </p:cNvSpPr>
          <p:nvPr/>
        </p:nvSpPr>
        <p:spPr bwMode="auto">
          <a:xfrm>
            <a:off x="457200" y="2428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18</a:t>
            </a:r>
            <a:endParaRPr lang="ru" sz="1300" dirty="0">
              <a:solidFill>
                <a:schemeClr val="bg1"/>
              </a:solidFill>
            </a:endParaRPr>
          </a:p>
        </p:txBody>
      </p:sp>
      <p:pic>
        <p:nvPicPr>
          <p:cNvPr id="6"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61018" y="0"/>
            <a:ext cx="582982" cy="1034606"/>
          </a:xfrm>
          <a:prstGeom prst="rect">
            <a:avLst/>
          </a:prstGeom>
          <a:noFill/>
        </p:spPr>
      </p:pic>
      <p:graphicFrame>
        <p:nvGraphicFramePr>
          <p:cNvPr id="8" name="Таблица 7"/>
          <p:cNvGraphicFramePr>
            <a:graphicFrameLocks noGrp="1"/>
          </p:cNvGraphicFramePr>
          <p:nvPr>
            <p:ph type="tbl" idx="1"/>
            <p:extLst>
              <p:ext uri="{D42A27DB-BD31-4B8C-83A1-F6EECF244321}">
                <p14:modId xmlns:p14="http://schemas.microsoft.com/office/powerpoint/2010/main" val="1789616298"/>
              </p:ext>
            </p:extLst>
          </p:nvPr>
        </p:nvGraphicFramePr>
        <p:xfrm>
          <a:off x="457201" y="1412776"/>
          <a:ext cx="8395307" cy="5040559"/>
        </p:xfrm>
        <a:graphic>
          <a:graphicData uri="http://schemas.openxmlformats.org/drawingml/2006/table">
            <a:tbl>
              <a:tblPr firstRow="1" firstCol="1" bandRow="1">
                <a:tableStyleId>{8A107856-5554-42FB-B03E-39F5DBC370BA}</a:tableStyleId>
              </a:tblPr>
              <a:tblGrid>
                <a:gridCol w="331264"/>
                <a:gridCol w="1868324"/>
                <a:gridCol w="935818"/>
                <a:gridCol w="704486"/>
                <a:gridCol w="703934"/>
                <a:gridCol w="629399"/>
                <a:gridCol w="629399"/>
                <a:gridCol w="629399"/>
                <a:gridCol w="629399"/>
                <a:gridCol w="629399"/>
                <a:gridCol w="704486"/>
              </a:tblGrid>
              <a:tr h="468285">
                <a:tc>
                  <a:txBody>
                    <a:bodyPr/>
                    <a:lstStyle/>
                    <a:p>
                      <a:pPr algn="ctr">
                        <a:lnSpc>
                          <a:spcPct val="115000"/>
                        </a:lnSpc>
                        <a:spcAft>
                          <a:spcPts val="0"/>
                        </a:spcAft>
                      </a:pPr>
                      <a:r>
                        <a:rPr lang="ru-RU" sz="1000" b="0" dirty="0">
                          <a:effectLst/>
                        </a:rPr>
                        <a:t>9</a:t>
                      </a:r>
                      <a:endParaRPr lang="ru-RU" sz="1000" b="0" dirty="0">
                        <a:effectLst/>
                        <a:latin typeface="Calibri"/>
                        <a:ea typeface="Calibri"/>
                        <a:cs typeface="Times New Roman"/>
                      </a:endParaRPr>
                    </a:p>
                  </a:txBody>
                  <a:tcPr marL="46169" marR="46169" marT="0" marB="0" anchor="ctr"/>
                </a:tc>
                <a:tc>
                  <a:txBody>
                    <a:bodyPr/>
                    <a:lstStyle/>
                    <a:p>
                      <a:pPr>
                        <a:lnSpc>
                          <a:spcPct val="115000"/>
                        </a:lnSpc>
                        <a:spcAft>
                          <a:spcPts val="0"/>
                        </a:spcAft>
                      </a:pPr>
                      <a:r>
                        <a:rPr lang="ru-RU" sz="1000" b="0" dirty="0">
                          <a:effectLst/>
                        </a:rPr>
                        <a:t>Розничный товарооборот (во всех каналах реализации)     </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млн. руб. </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2206,2</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1458,0</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2777,6</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2798,1</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2969,2</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3008,7</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3069,2</a:t>
                      </a:r>
                      <a:endParaRPr lang="ru-RU" sz="1000" b="0" dirty="0">
                        <a:effectLst/>
                        <a:latin typeface="Calibri"/>
                        <a:ea typeface="Calibri"/>
                        <a:cs typeface="Times New Roman"/>
                      </a:endParaRPr>
                    </a:p>
                  </a:txBody>
                  <a:tcPr marL="46169" marR="46169" marT="0" marB="0" anchor="ctr"/>
                </a:tc>
                <a:tc>
                  <a:txBody>
                    <a:bodyPr/>
                    <a:lstStyle/>
                    <a:p>
                      <a:pPr algn="ctr">
                        <a:lnSpc>
                          <a:spcPct val="115000"/>
                        </a:lnSpc>
                        <a:spcAft>
                          <a:spcPts val="0"/>
                        </a:spcAft>
                      </a:pPr>
                      <a:r>
                        <a:rPr lang="ru-RU" sz="1000" b="0" dirty="0">
                          <a:effectLst/>
                        </a:rPr>
                        <a:t>3108,7</a:t>
                      </a:r>
                      <a:endParaRPr lang="ru-RU" sz="1000" b="0" dirty="0">
                        <a:effectLst/>
                        <a:latin typeface="Calibri"/>
                        <a:ea typeface="Calibri"/>
                        <a:cs typeface="Times New Roman"/>
                      </a:endParaRPr>
                    </a:p>
                  </a:txBody>
                  <a:tcPr marL="46169" marR="46169" marT="0" marB="0" anchor="ctr"/>
                </a:tc>
              </a:tr>
              <a:tr h="468285">
                <a:tc>
                  <a:txBody>
                    <a:bodyPr/>
                    <a:lstStyle/>
                    <a:p>
                      <a:pPr algn="ctr">
                        <a:lnSpc>
                          <a:spcPct val="115000"/>
                        </a:lnSpc>
                        <a:spcAft>
                          <a:spcPts val="0"/>
                        </a:spcAft>
                      </a:pPr>
                      <a:r>
                        <a:rPr lang="ru-RU" sz="1000" dirty="0">
                          <a:effectLst/>
                        </a:rPr>
                        <a:t>                                                                                                                                                                                                                                                                                                                                                                                                                                                                                                                                                                                                                                                                                                                                                                                                                                                                                                                                                                                                                                                                                                                                                                                                                                                                                                                                                                                                                                                                                                                                                                                                                                                                                                                                                                                                                                                                                                                                                                                                                                                                                                                                                                                                                                                                                                                                                                                                                                                                                                                                                                                                                                                                                                                                                                                                                                                                                                                                                                                                                                                                                                                                                                                                                                                                                                                                                                                                                                                                                                                                                                                                                                                                                                                                                                                                                                                                                                                                                                                        </a:t>
                      </a:r>
                      <a:endParaRPr lang="ru-RU" sz="900" dirty="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a:effectLst/>
                        </a:rPr>
                        <a:t>темп роста в сопоставимых ценах          </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100,5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107,2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101,10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101,60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102,10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102,60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102,10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102,60</a:t>
                      </a:r>
                      <a:endParaRPr lang="ru-RU" sz="900" dirty="0">
                        <a:effectLst/>
                        <a:latin typeface="Calibri"/>
                        <a:ea typeface="Calibri"/>
                        <a:cs typeface="Times New Roman"/>
                      </a:endParaRPr>
                    </a:p>
                  </a:txBody>
                  <a:tcPr marL="58551" marR="58551" marT="0" marB="0" anchor="ctr"/>
                </a:tc>
              </a:tr>
              <a:tr h="468285">
                <a:tc>
                  <a:txBody>
                    <a:bodyPr/>
                    <a:lstStyle/>
                    <a:p>
                      <a:pPr algn="ctr">
                        <a:lnSpc>
                          <a:spcPct val="115000"/>
                        </a:lnSpc>
                        <a:spcAft>
                          <a:spcPts val="0"/>
                        </a:spcAft>
                      </a:pPr>
                      <a:r>
                        <a:rPr lang="ru-RU" sz="1000">
                          <a:effectLst/>
                        </a:rPr>
                        <a:t>10.</a:t>
                      </a:r>
                      <a:endParaRPr lang="ru-RU" sz="90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a:effectLst/>
                        </a:rPr>
                        <a:t>Прибыль прибыльных организаций</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млн. руб. </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87,5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80,9</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81</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81,5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82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82,2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82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82,2</a:t>
                      </a:r>
                      <a:endParaRPr lang="ru-RU" sz="900">
                        <a:effectLst/>
                        <a:latin typeface="Calibri"/>
                        <a:ea typeface="Calibri"/>
                        <a:cs typeface="Times New Roman"/>
                      </a:endParaRPr>
                    </a:p>
                  </a:txBody>
                  <a:tcPr marL="58551" marR="58551" marT="0" marB="0" anchor="ctr"/>
                </a:tc>
              </a:tr>
              <a:tr h="234142">
                <a:tc>
                  <a:txBody>
                    <a:bodyPr/>
                    <a:lstStyle/>
                    <a:p>
                      <a:pPr algn="ctr">
                        <a:lnSpc>
                          <a:spcPct val="115000"/>
                        </a:lnSpc>
                        <a:spcAft>
                          <a:spcPts val="0"/>
                        </a:spcAft>
                      </a:pPr>
                      <a:r>
                        <a:rPr lang="ru-RU" sz="1000">
                          <a:effectLst/>
                        </a:rPr>
                        <a:t>11.</a:t>
                      </a:r>
                      <a:endParaRPr lang="ru-RU" sz="90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dirty="0">
                          <a:effectLst/>
                        </a:rPr>
                        <a:t>Фонд заработной платы</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млн. руб. </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1665,96</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1495,7</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1877,15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2022,09</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2025,34</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2184,73</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2125,34</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2284,73</a:t>
                      </a:r>
                      <a:endParaRPr lang="ru-RU" sz="900">
                        <a:effectLst/>
                        <a:latin typeface="Calibri"/>
                        <a:ea typeface="Calibri"/>
                        <a:cs typeface="Times New Roman"/>
                      </a:endParaRPr>
                    </a:p>
                  </a:txBody>
                  <a:tcPr marL="58551" marR="58551" marT="0" marB="0" anchor="ctr"/>
                </a:tc>
              </a:tr>
              <a:tr h="936569">
                <a:tc>
                  <a:txBody>
                    <a:bodyPr/>
                    <a:lstStyle/>
                    <a:p>
                      <a:pPr algn="ctr">
                        <a:lnSpc>
                          <a:spcPct val="115000"/>
                        </a:lnSpc>
                        <a:spcAft>
                          <a:spcPts val="0"/>
                        </a:spcAft>
                      </a:pPr>
                      <a:r>
                        <a:rPr lang="ru-RU" sz="1000">
                          <a:effectLst/>
                        </a:rPr>
                        <a:t>12.</a:t>
                      </a:r>
                      <a:endParaRPr lang="ru-RU" sz="90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a:effectLst/>
                        </a:rPr>
                        <a:t>Номинальная начисленная среднемесячная заработная плата одного работника (в среднем за период)</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рублей</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36294</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36 650</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39205,3</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40702,3</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41165,6</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43347,8</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42165,6</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44347,8</a:t>
                      </a:r>
                      <a:endParaRPr lang="ru-RU" sz="900">
                        <a:effectLst/>
                        <a:latin typeface="Calibri"/>
                        <a:ea typeface="Calibri"/>
                        <a:cs typeface="Times New Roman"/>
                      </a:endParaRPr>
                    </a:p>
                  </a:txBody>
                  <a:tcPr marL="58551" marR="58551" marT="0" marB="0" anchor="ctr"/>
                </a:tc>
              </a:tr>
              <a:tr h="702426">
                <a:tc>
                  <a:txBody>
                    <a:bodyPr/>
                    <a:lstStyle/>
                    <a:p>
                      <a:pPr algn="ctr">
                        <a:lnSpc>
                          <a:spcPct val="115000"/>
                        </a:lnSpc>
                        <a:spcAft>
                          <a:spcPts val="0"/>
                        </a:spcAft>
                      </a:pPr>
                      <a:r>
                        <a:rPr lang="ru-RU" sz="1000" dirty="0">
                          <a:effectLst/>
                        </a:rPr>
                        <a:t> </a:t>
                      </a:r>
                      <a:endParaRPr lang="ru-RU" sz="900" dirty="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a:effectLst/>
                        </a:rPr>
                        <a:t>темп роста</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в % к предыдущему году</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108,2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108,2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105,5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107,5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106,5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105</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106,5</a:t>
                      </a:r>
                      <a:endParaRPr lang="ru-RU" sz="900">
                        <a:effectLst/>
                        <a:latin typeface="Calibri"/>
                        <a:ea typeface="Calibri"/>
                        <a:cs typeface="Times New Roman"/>
                      </a:endParaRPr>
                    </a:p>
                  </a:txBody>
                  <a:tcPr marL="58551" marR="58551" marT="0" marB="0" anchor="ctr"/>
                </a:tc>
              </a:tr>
              <a:tr h="1060141">
                <a:tc>
                  <a:txBody>
                    <a:bodyPr/>
                    <a:lstStyle/>
                    <a:p>
                      <a:pPr algn="ctr">
                        <a:lnSpc>
                          <a:spcPct val="115000"/>
                        </a:lnSpc>
                        <a:spcAft>
                          <a:spcPts val="0"/>
                        </a:spcAft>
                      </a:pPr>
                      <a:r>
                        <a:rPr lang="ru-RU" sz="1000">
                          <a:effectLst/>
                        </a:rPr>
                        <a:t>13.</a:t>
                      </a:r>
                      <a:endParaRPr lang="ru-RU" sz="90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dirty="0">
                          <a:effectLst/>
                        </a:rPr>
                        <a:t>Среднесписочная численность работников организаций (не относящихся к субъектам малого предпринимательства)</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тыс. чел.</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3,96</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3,89</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3,99</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4,14</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4,1</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4,2</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4,3</a:t>
                      </a:r>
                      <a:endParaRPr lang="ru-RU" sz="900">
                        <a:effectLst/>
                        <a:latin typeface="Calibri"/>
                        <a:ea typeface="Calibri"/>
                        <a:cs typeface="Times New Roman"/>
                      </a:endParaRPr>
                    </a:p>
                  </a:txBody>
                  <a:tcPr marL="58551" marR="58551" marT="0" marB="0" anchor="ctr"/>
                </a:tc>
              </a:tr>
              <a:tr h="702426">
                <a:tc>
                  <a:txBody>
                    <a:bodyPr/>
                    <a:lstStyle/>
                    <a:p>
                      <a:pPr algn="ctr">
                        <a:lnSpc>
                          <a:spcPct val="115000"/>
                        </a:lnSpc>
                        <a:spcAft>
                          <a:spcPts val="0"/>
                        </a:spcAft>
                      </a:pPr>
                      <a:r>
                        <a:rPr lang="ru-RU" sz="1000">
                          <a:effectLst/>
                        </a:rPr>
                        <a:t>14.</a:t>
                      </a:r>
                      <a:endParaRPr lang="ru-RU" sz="900">
                        <a:effectLst/>
                        <a:latin typeface="Calibri"/>
                        <a:ea typeface="Calibri"/>
                        <a:cs typeface="Times New Roman"/>
                      </a:endParaRPr>
                    </a:p>
                  </a:txBody>
                  <a:tcPr marL="58551" marR="58551" marT="0" marB="0" anchor="ctr"/>
                </a:tc>
                <a:tc>
                  <a:txBody>
                    <a:bodyPr/>
                    <a:lstStyle/>
                    <a:p>
                      <a:pPr>
                        <a:lnSpc>
                          <a:spcPct val="115000"/>
                        </a:lnSpc>
                        <a:spcAft>
                          <a:spcPts val="0"/>
                        </a:spcAft>
                      </a:pPr>
                      <a:r>
                        <a:rPr lang="ru-RU" sz="1000" dirty="0">
                          <a:effectLst/>
                        </a:rPr>
                        <a:t>Уровень зарегистрированной безработицы (на конец года)</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процентов</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a:effectLst/>
                        </a:rPr>
                        <a:t>0,8</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0"/>
                        </a:spcAft>
                      </a:pPr>
                      <a:r>
                        <a:rPr lang="ru-RU" sz="1000" dirty="0">
                          <a:effectLst/>
                        </a:rPr>
                        <a:t>0.8</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1000"/>
                        </a:spcAft>
                      </a:pPr>
                      <a:r>
                        <a:rPr lang="ru-RU" sz="1000" dirty="0">
                          <a:effectLst/>
                        </a:rPr>
                        <a:t>0,8</a:t>
                      </a:r>
                      <a:endParaRPr lang="ru-RU" sz="900" dirty="0">
                        <a:effectLst/>
                        <a:latin typeface="Calibri"/>
                        <a:ea typeface="Calibri"/>
                        <a:cs typeface="Times New Roman"/>
                      </a:endParaRPr>
                    </a:p>
                  </a:txBody>
                  <a:tcPr marL="58551" marR="58551" marT="0" marB="0" anchor="ctr"/>
                </a:tc>
                <a:tc>
                  <a:txBody>
                    <a:bodyPr/>
                    <a:lstStyle/>
                    <a:p>
                      <a:pPr algn="ctr">
                        <a:lnSpc>
                          <a:spcPct val="115000"/>
                        </a:lnSpc>
                        <a:spcAft>
                          <a:spcPts val="1000"/>
                        </a:spcAft>
                      </a:pPr>
                      <a:r>
                        <a:rPr lang="ru-RU" sz="1000">
                          <a:effectLst/>
                        </a:rPr>
                        <a:t>0,8</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1000"/>
                        </a:spcAft>
                      </a:pPr>
                      <a:r>
                        <a:rPr lang="ru-RU" sz="1000">
                          <a:effectLst/>
                        </a:rPr>
                        <a:t>0,7</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1000"/>
                        </a:spcAft>
                      </a:pPr>
                      <a:r>
                        <a:rPr lang="ru-RU" sz="1000">
                          <a:effectLst/>
                        </a:rPr>
                        <a:t>0,6</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1000"/>
                        </a:spcAft>
                      </a:pPr>
                      <a:r>
                        <a:rPr lang="ru-RU" sz="1000">
                          <a:effectLst/>
                        </a:rPr>
                        <a:t>0,6</a:t>
                      </a:r>
                      <a:endParaRPr lang="ru-RU" sz="900">
                        <a:effectLst/>
                        <a:latin typeface="Calibri"/>
                        <a:ea typeface="Calibri"/>
                        <a:cs typeface="Times New Roman"/>
                      </a:endParaRPr>
                    </a:p>
                  </a:txBody>
                  <a:tcPr marL="58551" marR="58551" marT="0" marB="0" anchor="ctr"/>
                </a:tc>
                <a:tc>
                  <a:txBody>
                    <a:bodyPr/>
                    <a:lstStyle/>
                    <a:p>
                      <a:pPr algn="ctr">
                        <a:lnSpc>
                          <a:spcPct val="115000"/>
                        </a:lnSpc>
                        <a:spcAft>
                          <a:spcPts val="1000"/>
                        </a:spcAft>
                      </a:pPr>
                      <a:r>
                        <a:rPr lang="ru-RU" sz="1000" dirty="0">
                          <a:effectLst/>
                        </a:rPr>
                        <a:t>0,6</a:t>
                      </a:r>
                      <a:endParaRPr lang="ru-RU" sz="900" dirty="0">
                        <a:effectLst/>
                        <a:latin typeface="Calibri"/>
                        <a:ea typeface="Calibri"/>
                        <a:cs typeface="Times New Roman"/>
                      </a:endParaRPr>
                    </a:p>
                  </a:txBody>
                  <a:tcPr marL="58551" marR="58551" marT="0" marB="0" anchor="ctr"/>
                </a:tc>
              </a:tr>
            </a:tbl>
          </a:graphicData>
        </a:graphic>
      </p:graphicFrame>
    </p:spTree>
    <p:extLst>
      <p:ext uri="{BB962C8B-B14F-4D97-AF65-F5344CB8AC3E}">
        <p14:creationId xmlns:p14="http://schemas.microsoft.com/office/powerpoint/2010/main" val="8331004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3409948" y="838200"/>
            <a:ext cx="2667000" cy="914400"/>
          </a:xfrm>
          <a:prstGeom prst="flowChartAlternateProcess">
            <a:avLst/>
          </a:prstGeom>
          <a:solidFill>
            <a:schemeClr val="accent2">
              <a:lumMod val="40000"/>
              <a:lumOff val="6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ru-RU" sz="2800" b="1" dirty="0"/>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chemeClr val="accent2">
              <a:lumMod val="40000"/>
              <a:lumOff val="6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ru-RU" sz="2000" b="1" dirty="0"/>
          </a:p>
          <a:p>
            <a:pPr algn="ctr"/>
            <a:r>
              <a:rPr lang="ru-RU" sz="2000" b="1" dirty="0"/>
              <a:t>ДОХОДЫ</a:t>
            </a:r>
            <a:br>
              <a:rPr lang="ru-RU" sz="2000" b="1" dirty="0"/>
            </a:br>
            <a:r>
              <a:rPr lang="ru-RU" sz="2000" b="1" dirty="0"/>
              <a:t>поступающие от населения,</a:t>
            </a:r>
          </a:p>
          <a:p>
            <a:pPr algn="ctr"/>
            <a:r>
              <a:rPr lang="ru-RU" sz="2000" b="1" dirty="0"/>
              <a:t>организаций средства в бюджет</a:t>
            </a:r>
          </a:p>
          <a:p>
            <a:pPr algn="ctr"/>
            <a:endParaRPr lang="ru-RU" sz="2000" b="1" dirty="0"/>
          </a:p>
        </p:txBody>
      </p:sp>
      <p:sp>
        <p:nvSpPr>
          <p:cNvPr id="5124" name="AutoShape 36"/>
          <p:cNvSpPr>
            <a:spLocks noChangeArrowheads="1"/>
          </p:cNvSpPr>
          <p:nvPr/>
        </p:nvSpPr>
        <p:spPr bwMode="auto">
          <a:xfrm>
            <a:off x="4876800" y="1981200"/>
            <a:ext cx="3581400" cy="1066800"/>
          </a:xfrm>
          <a:prstGeom prst="flowChartAlternateProcess">
            <a:avLst/>
          </a:prstGeom>
          <a:solidFill>
            <a:schemeClr val="accent2">
              <a:lumMod val="40000"/>
              <a:lumOff val="6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ru-RU" sz="1800" b="1" dirty="0"/>
              <a:t>РАСХОДЫ</a:t>
            </a:r>
          </a:p>
          <a:p>
            <a:pPr algn="ctr"/>
            <a:r>
              <a:rPr lang="ru-RU" sz="2000" b="1" dirty="0"/>
              <a:t>выплачиваемые из </a:t>
            </a:r>
          </a:p>
          <a:p>
            <a:pPr algn="ctr"/>
            <a:r>
              <a:rPr lang="ru-RU" sz="2000" b="1" dirty="0"/>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chemeClr val="accent2">
              <a:lumMod val="40000"/>
              <a:lumOff val="6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chemeClr val="accent2">
              <a:lumMod val="40000"/>
              <a:lumOff val="6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chemeClr val="accent2">
              <a:lumMod val="40000"/>
              <a:lumOff val="6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2495548" y="981075"/>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CD7371"/>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6172199" y="990601"/>
            <a:ext cx="914399"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CD7371"/>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chemeClr val="accent2">
              <a:lumMod val="40000"/>
              <a:lumOff val="6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19"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20"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80366" y="0"/>
            <a:ext cx="582982" cy="1034606"/>
          </a:xfrm>
          <a:prstGeom prst="rect">
            <a:avLst/>
          </a:prstGeom>
          <a:noFill/>
        </p:spPr>
      </p:pic>
      <p:sp>
        <p:nvSpPr>
          <p:cNvPr id="21"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19</a:t>
            </a:r>
            <a:endParaRPr lang="ru" sz="1300" dirty="0">
              <a:solidFill>
                <a:schemeClr val="bg1"/>
              </a:solidFill>
            </a:endParaRPr>
          </a:p>
        </p:txBody>
      </p:sp>
    </p:spTree>
    <p:extLst>
      <p:ext uri="{BB962C8B-B14F-4D97-AF65-F5344CB8AC3E}">
        <p14:creationId xmlns:p14="http://schemas.microsoft.com/office/powerpoint/2010/main" val="259134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61018" y="-13180"/>
            <a:ext cx="582982" cy="1034606"/>
          </a:xfrm>
          <a:prstGeom prst="rect">
            <a:avLst/>
          </a:prstGeom>
          <a:noFill/>
        </p:spPr>
      </p:pic>
      <p:sp>
        <p:nvSpPr>
          <p:cNvPr id="4" name="Номер слайда 15">
            <a:extLst>
              <a:ext uri="{FF2B5EF4-FFF2-40B4-BE49-F238E27FC236}">
                <a16:creationId xmlns:a16="http://schemas.microsoft.com/office/drawing/2014/main" xmlns="" id="{92179356-7848-402A-B3BE-74B8060D313B}"/>
              </a:ext>
            </a:extLst>
          </p:cNvPr>
          <p:cNvSpPr>
            <a:spLocks noGrp="1"/>
          </p:cNvSpPr>
          <p:nvPr>
            <p:ph type="sldNum" idx="12"/>
          </p:nvPr>
        </p:nvSpPr>
        <p:spPr>
          <a:xfrm>
            <a:off x="-27005" y="346348"/>
            <a:ext cx="224234" cy="222066"/>
          </a:xfrm>
        </p:spPr>
        <p:txBody>
          <a:bodyPr>
            <a:noAutofit/>
          </a:bodyPr>
          <a:lstStyle/>
          <a:p>
            <a:pPr algn="ctr"/>
            <a:r>
              <a:rPr lang="ru" sz="1300" dirty="0">
                <a:solidFill>
                  <a:schemeClr val="bg1"/>
                </a:solidFill>
              </a:rPr>
              <a:t>2</a:t>
            </a:r>
          </a:p>
        </p:txBody>
      </p:sp>
      <p:sp>
        <p:nvSpPr>
          <p:cNvPr id="5" name="Номер слайда 15">
            <a:extLst>
              <a:ext uri="{FF2B5EF4-FFF2-40B4-BE49-F238E27FC236}">
                <a16:creationId xmlns:a16="http://schemas.microsoft.com/office/drawing/2014/main" xmlns="" id="{92179356-7848-402A-B3BE-74B8060D313B}"/>
              </a:ext>
            </a:extLst>
          </p:cNvPr>
          <p:cNvSpPr txBox="1">
            <a:spLocks/>
          </p:cNvSpPr>
          <p:nvPr/>
        </p:nvSpPr>
        <p:spPr bwMode="auto">
          <a:xfrm>
            <a:off x="30149" y="422548"/>
            <a:ext cx="224234" cy="222066"/>
          </a:xfrm>
          <a:prstGeom prst="rect">
            <a:avLst/>
          </a:prstGeom>
          <a:noFill/>
          <a:ln>
            <a:noFill/>
          </a:ln>
        </p:spPr>
        <p:txBody>
          <a:bodyPr spcFirstLastPara="1" vert="horz" wrap="square" lIns="21336" tIns="21336" rIns="21336" bIns="21336" rtlCol="0" anchor="t" anchorCtr="0">
            <a:noAutofit/>
          </a:bodyPr>
          <a:lstStyle>
            <a:defPPr>
              <a:defRPr lang="ru-RU"/>
            </a:defPPr>
            <a:lvl1pPr marL="0" lvl="0" indent="0" algn="ctr" defTabSz="1828709">
              <a:lnSpc>
                <a:spcPct val="100000"/>
              </a:lnSpc>
              <a:spcBef>
                <a:spcPts val="0"/>
              </a:spcBef>
              <a:spcAft>
                <a:spcPts val="0"/>
              </a:spcAft>
              <a:buClr>
                <a:srgbClr val="000000"/>
              </a:buClr>
              <a:buSzPts val="2400"/>
              <a:buFont typeface="Helvetica Neue Light"/>
              <a:buNone/>
              <a:defRPr sz="1200">
                <a:solidFill>
                  <a:schemeClr val="tx1">
                    <a:tint val="75000"/>
                  </a:schemeClr>
                </a:solidFill>
                <a:latin typeface="+mn-lt"/>
                <a:ea typeface="+mn-ea"/>
                <a:cs typeface="+mn-cs"/>
              </a:defRPr>
            </a:lvl1pPr>
            <a:lvl2pPr marL="0" lvl="1"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2pPr>
            <a:lvl3pPr marL="0" lvl="2"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3pPr>
            <a:lvl4pPr marL="0" lvl="3"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4pPr>
            <a:lvl5pPr marL="0" lvl="4"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5pPr>
            <a:lvl6pPr marL="0" lvl="5"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6pPr>
            <a:lvl7pPr marL="0" lvl="6"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7pPr>
            <a:lvl8pPr marL="0" lvl="7"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8pPr>
            <a:lvl9pPr marL="0" lvl="8"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9pPr>
          </a:lstStyle>
          <a:p>
            <a:fld id="{00000000-1234-1234-1234-123412341234}" type="slidenum">
              <a:rPr lang="ru" sz="1300">
                <a:solidFill>
                  <a:schemeClr val="bg1"/>
                </a:solidFill>
              </a:rPr>
              <a:pPr/>
              <a:t>2</a:t>
            </a:fld>
            <a:endParaRPr lang="ru" sz="1300" dirty="0">
              <a:solidFill>
                <a:schemeClr val="bg1"/>
              </a:solidFill>
            </a:endParaRPr>
          </a:p>
        </p:txBody>
      </p:sp>
      <p:sp>
        <p:nvSpPr>
          <p:cNvPr id="6"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sp>
        <p:nvSpPr>
          <p:cNvPr id="7" name="Номер слайда 15">
            <a:extLst>
              <a:ext uri="{FF2B5EF4-FFF2-40B4-BE49-F238E27FC236}">
                <a16:creationId xmlns:a16="http://schemas.microsoft.com/office/drawing/2014/main" xmlns="" id="{92179356-7848-402A-B3BE-74B8060D313B}"/>
              </a:ext>
            </a:extLst>
          </p:cNvPr>
          <p:cNvSpPr txBox="1">
            <a:spLocks/>
          </p:cNvSpPr>
          <p:nvPr/>
        </p:nvSpPr>
        <p:spPr bwMode="auto">
          <a:xfrm>
            <a:off x="87303" y="498748"/>
            <a:ext cx="224234" cy="222066"/>
          </a:xfrm>
          <a:prstGeom prst="rect">
            <a:avLst/>
          </a:prstGeom>
          <a:noFill/>
          <a:ln>
            <a:noFill/>
          </a:ln>
        </p:spPr>
        <p:txBody>
          <a:bodyPr spcFirstLastPara="1" vert="horz" wrap="square" lIns="21336" tIns="21336" rIns="21336" bIns="21336" rtlCol="0" anchor="t" anchorCtr="0">
            <a:noAutofit/>
          </a:bodyPr>
          <a:lstStyle>
            <a:defPPr>
              <a:defRPr lang="ru-RU"/>
            </a:defPPr>
            <a:lvl1pPr marL="0" lvl="0" indent="0" algn="ctr" defTabSz="1828709">
              <a:lnSpc>
                <a:spcPct val="100000"/>
              </a:lnSpc>
              <a:spcBef>
                <a:spcPts val="0"/>
              </a:spcBef>
              <a:spcAft>
                <a:spcPts val="0"/>
              </a:spcAft>
              <a:buClr>
                <a:srgbClr val="000000"/>
              </a:buClr>
              <a:buSzPts val="2400"/>
              <a:buFont typeface="Helvetica Neue Light"/>
              <a:buNone/>
              <a:defRPr sz="1200">
                <a:solidFill>
                  <a:schemeClr val="tx1">
                    <a:tint val="75000"/>
                  </a:schemeClr>
                </a:solidFill>
                <a:latin typeface="+mn-lt"/>
                <a:ea typeface="+mn-ea"/>
                <a:cs typeface="+mn-cs"/>
              </a:defRPr>
            </a:lvl1pPr>
            <a:lvl2pPr marL="0" lvl="1"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2pPr>
            <a:lvl3pPr marL="0" lvl="2"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3pPr>
            <a:lvl4pPr marL="0" lvl="3"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4pPr>
            <a:lvl5pPr marL="0" lvl="4"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5pPr>
            <a:lvl6pPr marL="0" lvl="5"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6pPr>
            <a:lvl7pPr marL="0" lvl="6"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7pPr>
            <a:lvl8pPr marL="0" lvl="7"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8pPr>
            <a:lvl9pPr marL="0" lvl="8"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9pPr>
          </a:lstStyle>
          <a:p>
            <a:fld id="{00000000-1234-1234-1234-123412341234}" type="slidenum">
              <a:rPr lang="ru" sz="1300">
                <a:solidFill>
                  <a:schemeClr val="bg1"/>
                </a:solidFill>
              </a:rPr>
              <a:pPr/>
              <a:t>2</a:t>
            </a:fld>
            <a:endParaRPr lang="ru" sz="1300" dirty="0">
              <a:solidFill>
                <a:schemeClr val="bg1"/>
              </a:solidFill>
            </a:endParaRPr>
          </a:p>
        </p:txBody>
      </p:sp>
      <p:sp>
        <p:nvSpPr>
          <p:cNvPr id="9" name="Объект 2"/>
          <p:cNvSpPr txBox="1">
            <a:spLocks/>
          </p:cNvSpPr>
          <p:nvPr/>
        </p:nvSpPr>
        <p:spPr>
          <a:xfrm>
            <a:off x="609600" y="422547"/>
            <a:ext cx="7951418" cy="6102797"/>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defRPr/>
            </a:pPr>
            <a:endParaRPr lang="ru-RU" sz="2400" kern="0" dirty="0" smtClean="0">
              <a:solidFill>
                <a:prstClr val="black"/>
              </a:solidFill>
              <a:latin typeface="Times New Roman" pitchFamily="18" charset="0"/>
              <a:cs typeface="Times New Roman" pitchFamily="18" charset="0"/>
            </a:endParaRPr>
          </a:p>
          <a:p>
            <a:pPr marL="0" indent="0" algn="ctr">
              <a:spcBef>
                <a:spcPts val="0"/>
              </a:spcBef>
              <a:buFont typeface="Arial" pitchFamily="34" charset="0"/>
              <a:buNone/>
              <a:defRPr/>
            </a:pPr>
            <a:r>
              <a:rPr lang="ru-RU" sz="2400" kern="0" dirty="0" smtClean="0">
                <a:latin typeface="Bahnschrift SemiCondensed" panose="020B0502040204020203" pitchFamily="34" charset="0"/>
                <a:cs typeface="Times New Roman" panose="02020603050405020304" pitchFamily="18" charset="0"/>
              </a:rPr>
              <a:t>Публичные слушания по проекту бюджета муниципального образования «Муниципальный округ </a:t>
            </a:r>
            <a:r>
              <a:rPr lang="ru-RU" sz="2400" kern="0" dirty="0" err="1" smtClean="0">
                <a:latin typeface="Bahnschrift SemiCondensed" panose="020B0502040204020203" pitchFamily="34" charset="0"/>
                <a:cs typeface="Times New Roman" panose="02020603050405020304" pitchFamily="18" charset="0"/>
              </a:rPr>
              <a:t>Малопургинский</a:t>
            </a:r>
            <a:r>
              <a:rPr lang="ru-RU" sz="2400" kern="0" dirty="0" smtClean="0">
                <a:latin typeface="Bahnschrift SemiCondensed" panose="020B0502040204020203" pitchFamily="34" charset="0"/>
                <a:cs typeface="Times New Roman" panose="02020603050405020304" pitchFamily="18" charset="0"/>
              </a:rPr>
              <a:t> район Удмуртской Республики» на 2024 год и на плановый период 2025 и 2026 год  будут проведены </a:t>
            </a:r>
          </a:p>
          <a:p>
            <a:pPr marL="0" indent="0" algn="ctr">
              <a:spcBef>
                <a:spcPts val="0"/>
              </a:spcBef>
              <a:buFont typeface="Arial" pitchFamily="34" charset="0"/>
              <a:buNone/>
              <a:defRPr/>
            </a:pPr>
            <a:r>
              <a:rPr lang="ru-RU" sz="2400" kern="0" smtClean="0">
                <a:solidFill>
                  <a:srgbClr val="C00000"/>
                </a:solidFill>
                <a:latin typeface="Bahnschrift SemiCondensed" panose="020B0502040204020203" pitchFamily="34" charset="0"/>
                <a:cs typeface="Times New Roman" panose="02020603050405020304" pitchFamily="18" charset="0"/>
              </a:rPr>
              <a:t>11</a:t>
            </a:r>
            <a:r>
              <a:rPr lang="ru-RU" sz="2400" kern="0" smtClean="0">
                <a:solidFill>
                  <a:srgbClr val="C00000"/>
                </a:solidFill>
                <a:latin typeface="Bahnschrift SemiCondensed" panose="020B0502040204020203" pitchFamily="34" charset="0"/>
                <a:cs typeface="Times New Roman" panose="02020603050405020304" pitchFamily="18" charset="0"/>
              </a:rPr>
              <a:t> </a:t>
            </a:r>
            <a:r>
              <a:rPr lang="ru-RU" sz="2400" kern="0" dirty="0" smtClean="0">
                <a:solidFill>
                  <a:srgbClr val="C00000"/>
                </a:solidFill>
                <a:latin typeface="Bahnschrift SemiCondensed" panose="020B0502040204020203" pitchFamily="34" charset="0"/>
                <a:cs typeface="Times New Roman" panose="02020603050405020304" pitchFamily="18" charset="0"/>
              </a:rPr>
              <a:t>декабря 2023 года.</a:t>
            </a:r>
          </a:p>
          <a:p>
            <a:pPr marL="45720" indent="0">
              <a:buFont typeface="Arial" pitchFamily="34" charset="0"/>
              <a:buNone/>
            </a:pPr>
            <a:endParaRPr lang="ru-RU" dirty="0" smtClean="0">
              <a:latin typeface="Bahnschrift SemiCondensed" panose="020B0502040204020203" pitchFamily="34" charset="0"/>
              <a:cs typeface="Times New Roman" panose="02020603050405020304" pitchFamily="18" charset="0"/>
            </a:endParaRPr>
          </a:p>
          <a:p>
            <a:pPr marL="45720" indent="0" algn="ctr">
              <a:buFont typeface="Arial" pitchFamily="34" charset="0"/>
              <a:buNone/>
            </a:pPr>
            <a:r>
              <a:rPr lang="ru-RU" sz="2400" dirty="0" smtClean="0">
                <a:latin typeface="Bahnschrift SemiCondensed" panose="020B0502040204020203" pitchFamily="34" charset="0"/>
                <a:cs typeface="Times New Roman" panose="02020603050405020304" pitchFamily="18" charset="0"/>
              </a:rPr>
              <a:t>      Замечания и предложения по проекту бюджета на 2024-2026 года необходимо направить в срок до </a:t>
            </a:r>
            <a:r>
              <a:rPr lang="ru-RU" sz="2400" dirty="0" smtClean="0">
                <a:solidFill>
                  <a:srgbClr val="C00000"/>
                </a:solidFill>
                <a:latin typeface="Bahnschrift SemiCondensed" panose="020B0502040204020203" pitchFamily="34" charset="0"/>
                <a:cs typeface="Times New Roman" panose="02020603050405020304" pitchFamily="18" charset="0"/>
              </a:rPr>
              <a:t>30 ноября 2023 </a:t>
            </a:r>
            <a:r>
              <a:rPr lang="ru-RU" sz="2400" dirty="0" smtClean="0">
                <a:latin typeface="Bahnschrift SemiCondensed" panose="020B0502040204020203" pitchFamily="34" charset="0"/>
                <a:cs typeface="Times New Roman" panose="02020603050405020304" pitchFamily="18" charset="0"/>
              </a:rPr>
              <a:t>года на электронную почту Управления финансов Администрации « Муниципальный округ </a:t>
            </a:r>
            <a:r>
              <a:rPr lang="ru-RU" sz="2400" dirty="0" err="1" smtClean="0">
                <a:latin typeface="Bahnschrift SemiCondensed" panose="020B0502040204020203" pitchFamily="34" charset="0"/>
                <a:cs typeface="Times New Roman" panose="02020603050405020304" pitchFamily="18" charset="0"/>
              </a:rPr>
              <a:t>Малопургинский</a:t>
            </a:r>
            <a:r>
              <a:rPr lang="ru-RU" sz="2400" dirty="0" smtClean="0">
                <a:latin typeface="Bahnschrift SemiCondensed" panose="020B0502040204020203" pitchFamily="34" charset="0"/>
                <a:cs typeface="Times New Roman" panose="02020603050405020304" pitchFamily="18" charset="0"/>
              </a:rPr>
              <a:t> район Удмуртской Республики» </a:t>
            </a:r>
          </a:p>
          <a:p>
            <a:pPr marL="45720" indent="0" algn="ctr">
              <a:buFont typeface="Arial" pitchFamily="34" charset="0"/>
              <a:buNone/>
            </a:pPr>
            <a:r>
              <a:rPr lang="ru-RU" sz="2400" dirty="0" smtClean="0">
                <a:latin typeface="Bahnschrift SemiCondensed" panose="020B0502040204020203" pitchFamily="34" charset="0"/>
                <a:cs typeface="Times New Roman" panose="02020603050405020304" pitchFamily="18" charset="0"/>
              </a:rPr>
              <a:t> </a:t>
            </a:r>
            <a:r>
              <a:rPr lang="en-US" sz="2400" dirty="0" smtClean="0">
                <a:latin typeface="Bahnschrift SemiCondensed" panose="020B0502040204020203" pitchFamily="34" charset="0"/>
                <a:cs typeface="Times New Roman" panose="02020603050405020304" pitchFamily="18" charset="0"/>
              </a:rPr>
              <a:t>rfompurga@udm.net</a:t>
            </a:r>
          </a:p>
          <a:p>
            <a:pPr marL="45720" indent="0">
              <a:buFont typeface="Arial" pitchFamily="34" charset="0"/>
              <a:buNone/>
            </a:pPr>
            <a:r>
              <a:rPr lang="ru-RU" sz="2400" dirty="0" smtClean="0">
                <a:latin typeface="Bahnschrift SemiCondensed" panose="020B0502040204020203" pitchFamily="34" charset="0"/>
                <a:cs typeface="Times New Roman" panose="02020603050405020304" pitchFamily="18" charset="0"/>
              </a:rPr>
              <a:t> </a:t>
            </a:r>
          </a:p>
          <a:p>
            <a:pPr marL="45720" indent="0">
              <a:buFont typeface="Arial" pitchFamily="34" charset="0"/>
              <a:buNone/>
            </a:pPr>
            <a:endParaRPr lang="ru-RU" sz="2400" dirty="0" smtClean="0">
              <a:latin typeface="Bahnschrift SemiCondensed" panose="020B0502040204020203" pitchFamily="34" charset="0"/>
              <a:cs typeface="Times New Roman" panose="02020603050405020304" pitchFamily="18" charset="0"/>
            </a:endParaRPr>
          </a:p>
          <a:p>
            <a:pPr marL="45720" indent="0" algn="ctr">
              <a:buFont typeface="Arial" pitchFamily="34" charset="0"/>
              <a:buNone/>
            </a:pPr>
            <a:r>
              <a:rPr lang="ru-RU" sz="2400" dirty="0" smtClean="0">
                <a:latin typeface="Bahnschrift SemiCondensed" panose="020B0502040204020203" pitchFamily="34" charset="0"/>
                <a:cs typeface="Times New Roman" panose="02020603050405020304" pitchFamily="18" charset="0"/>
              </a:rPr>
              <a:t>Рассмотрение проекта бюджета муниципального образования «Муниципальный округ  </a:t>
            </a:r>
            <a:r>
              <a:rPr lang="ru-RU" sz="2400" dirty="0" err="1" smtClean="0">
                <a:latin typeface="Bahnschrift SemiCondensed" panose="020B0502040204020203" pitchFamily="34" charset="0"/>
                <a:cs typeface="Times New Roman" panose="02020603050405020304" pitchFamily="18" charset="0"/>
              </a:rPr>
              <a:t>Малопургинский</a:t>
            </a:r>
            <a:r>
              <a:rPr lang="ru-RU" sz="2400" dirty="0" smtClean="0">
                <a:latin typeface="Bahnschrift SemiCondensed" panose="020B0502040204020203" pitchFamily="34" charset="0"/>
                <a:cs typeface="Times New Roman" panose="02020603050405020304" pitchFamily="18" charset="0"/>
              </a:rPr>
              <a:t> район Удмуртской Республики» на 2024 год и на плановый период 2025 и 2026 годов состоится на очередной сессии Совета депутатов </a:t>
            </a:r>
          </a:p>
          <a:p>
            <a:pPr marL="45720" indent="0" algn="ctr">
              <a:buFont typeface="Arial" pitchFamily="34" charset="0"/>
              <a:buNone/>
            </a:pPr>
            <a:r>
              <a:rPr lang="ru-RU" sz="2400" dirty="0" smtClean="0">
                <a:solidFill>
                  <a:srgbClr val="C00000"/>
                </a:solidFill>
                <a:latin typeface="Bahnschrift SemiCondensed" panose="020B0502040204020203" pitchFamily="34" charset="0"/>
                <a:cs typeface="Times New Roman" pitchFamily="18" charset="0"/>
              </a:rPr>
              <a:t>14 декабря 2023 года.</a:t>
            </a:r>
          </a:p>
          <a:p>
            <a:pPr marL="45720" indent="0" algn="ctr">
              <a:buFont typeface="Arial" pitchFamily="34" charset="0"/>
              <a:buNone/>
            </a:pPr>
            <a:r>
              <a:rPr lang="ru-RU" sz="2400" dirty="0" smtClean="0">
                <a:solidFill>
                  <a:srgbClr val="C00000"/>
                </a:solidFill>
                <a:latin typeface="Bahnschrift SemiCondensed" panose="020B0502040204020203" pitchFamily="34" charset="0"/>
                <a:cs typeface="Times New Roman" pitchFamily="18" charset="0"/>
              </a:rPr>
              <a:t> </a:t>
            </a:r>
            <a:endParaRPr lang="ru-RU" dirty="0">
              <a:solidFill>
                <a:srgbClr val="C00000"/>
              </a:solidFill>
              <a:latin typeface="Bahnschrift SemiCondensed" panose="020B0502040204020203" pitchFamily="34" charset="0"/>
            </a:endParaRPr>
          </a:p>
        </p:txBody>
      </p:sp>
      <p:sp>
        <p:nvSpPr>
          <p:cNvPr id="10"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2</a:t>
            </a:r>
            <a:endParaRPr lang="ru" sz="1300" dirty="0">
              <a:solidFill>
                <a:schemeClr val="bg1"/>
              </a:solidFill>
            </a:endParaRPr>
          </a:p>
        </p:txBody>
      </p:sp>
    </p:spTree>
    <p:extLst>
      <p:ext uri="{BB962C8B-B14F-4D97-AF65-F5344CB8AC3E}">
        <p14:creationId xmlns:p14="http://schemas.microsoft.com/office/powerpoint/2010/main" val="344945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305800" cy="515112"/>
          </a:xfrm>
        </p:spPr>
        <p:txBody>
          <a:bodyPr>
            <a:normAutofit fontScale="90000"/>
          </a:bodyPr>
          <a:lstStyle/>
          <a:p>
            <a:r>
              <a:rPr lang="ru-RU" dirty="0" smtClean="0"/>
              <a:t> </a:t>
            </a:r>
            <a:endParaRPr lang="ru-RU" dirty="0"/>
          </a:p>
        </p:txBody>
      </p:sp>
      <p:sp>
        <p:nvSpPr>
          <p:cNvPr id="3" name="TextBox 2"/>
          <p:cNvSpPr txBox="1"/>
          <p:nvPr/>
        </p:nvSpPr>
        <p:spPr>
          <a:xfrm>
            <a:off x="732089" y="346348"/>
            <a:ext cx="8001000" cy="1015663"/>
          </a:xfrm>
          <a:prstGeom prst="rect">
            <a:avLst/>
          </a:prstGeom>
          <a:noFill/>
        </p:spPr>
        <p:txBody>
          <a:bodyPr wrap="square" rtlCol="0">
            <a:spAutoFit/>
          </a:bodyPr>
          <a:lstStyle/>
          <a:p>
            <a:r>
              <a:rPr lang="ru-RU" sz="2800" b="1" dirty="0" smtClean="0">
                <a:solidFill>
                  <a:srgbClr val="C00000"/>
                </a:solidFill>
                <a:latin typeface="Bahnschrift SemiCondensed" panose="020B0502040204020203" pitchFamily="34" charset="0"/>
              </a:rPr>
              <a:t>Бюджет</a:t>
            </a:r>
            <a:r>
              <a:rPr lang="ru-RU" sz="2400" dirty="0" smtClean="0">
                <a:solidFill>
                  <a:srgbClr val="FF0000"/>
                </a:solidFill>
                <a:latin typeface="Bahnschrift SemiCondensed" panose="020B0502040204020203" pitchFamily="34" charset="0"/>
              </a:rPr>
              <a:t> </a:t>
            </a:r>
            <a:r>
              <a:rPr lang="ru-RU" sz="1600" dirty="0" smtClean="0">
                <a:latin typeface="Bahnschrift SemiCondensed" panose="020B0502040204020203" pitchFamily="34" charset="0"/>
              </a:rPr>
              <a:t> </a:t>
            </a:r>
            <a:r>
              <a:rPr lang="ru-RU" sz="2000" dirty="0" smtClean="0">
                <a:latin typeface="Bahnschrift SemiCondensed" panose="020B0502040204020203" pitchFamily="34" charset="0"/>
              </a:rPr>
              <a:t>— </a:t>
            </a:r>
            <a:r>
              <a:rPr lang="ru-RU" sz="1600" dirty="0">
                <a:latin typeface="Bahnschrift SemiCondensed" panose="020B0502040204020203" pitchFamily="34" charset="0"/>
              </a:rPr>
              <a:t>(от </a:t>
            </a:r>
            <a:r>
              <a:rPr lang="ru-RU" sz="1600" dirty="0" err="1">
                <a:latin typeface="Bahnschrift SemiCondensed" panose="020B0502040204020203" pitchFamily="34" charset="0"/>
              </a:rPr>
              <a:t>старонормандского</a:t>
            </a:r>
            <a:r>
              <a:rPr lang="ru-RU" sz="1600" dirty="0">
                <a:latin typeface="Bahnschrift SemiCondensed" panose="020B0502040204020203" pitchFamily="34" charset="0"/>
              </a:rPr>
              <a:t> </a:t>
            </a:r>
            <a:r>
              <a:rPr lang="ru-RU" sz="1600" dirty="0" err="1">
                <a:latin typeface="Bahnschrift SemiCondensed" panose="020B0502040204020203" pitchFamily="34" charset="0"/>
              </a:rPr>
              <a:t>bougette</a:t>
            </a:r>
            <a:r>
              <a:rPr lang="ru-RU" sz="1600" dirty="0">
                <a:latin typeface="Bahnschrift SemiCondensed" panose="020B0502040204020203" pitchFamily="34" charset="0"/>
              </a:rPr>
              <a:t> — кошель, сумка, кожаный мешок) </a:t>
            </a:r>
            <a:r>
              <a:rPr lang="ru-RU" sz="1600" dirty="0" smtClean="0">
                <a:latin typeface="Bahnschrift SemiCondensed" panose="020B0502040204020203" pitchFamily="34" charset="0"/>
              </a:rPr>
              <a:t>—</a:t>
            </a:r>
          </a:p>
          <a:p>
            <a:r>
              <a:rPr lang="ru-RU" sz="1600" dirty="0" smtClean="0">
                <a:latin typeface="Bahnschrift SemiCondensed" panose="020B0502040204020203" pitchFamily="34" charset="0"/>
              </a:rPr>
              <a:t> </a:t>
            </a:r>
            <a:r>
              <a:rPr lang="ru-RU" sz="1600" dirty="0">
                <a:latin typeface="Bahnschrift SemiCondensed" panose="020B0502040204020203" pitchFamily="34" charset="0"/>
              </a:rPr>
              <a:t>форма образования и расходования денежных средств, предназначенных для финансового обеспечения задач и функций </a:t>
            </a:r>
            <a:r>
              <a:rPr lang="ru-RU" sz="1600" dirty="0" smtClean="0">
                <a:latin typeface="Bahnschrift SemiCondensed" panose="020B0502040204020203" pitchFamily="34" charset="0"/>
              </a:rPr>
              <a:t>государства и местного самоуправления.</a:t>
            </a:r>
            <a:endParaRPr lang="ru-RU" sz="1600" dirty="0">
              <a:latin typeface="Bahnschrift SemiCondensed" panose="020B0502040204020203" pitchFamily="34" charset="0"/>
            </a:endParaRPr>
          </a:p>
        </p:txBody>
      </p:sp>
      <p:sp>
        <p:nvSpPr>
          <p:cNvPr id="4" name="TextBox 3"/>
          <p:cNvSpPr txBox="1"/>
          <p:nvPr/>
        </p:nvSpPr>
        <p:spPr>
          <a:xfrm>
            <a:off x="743368" y="2435139"/>
            <a:ext cx="2195616" cy="2308324"/>
          </a:xfrm>
          <a:prstGeom prst="rect">
            <a:avLst/>
          </a:prstGeom>
          <a:noFill/>
          <a:ln w="19050">
            <a:solidFill>
              <a:schemeClr val="tx1"/>
            </a:solid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ru-RU" sz="1600" dirty="0" smtClean="0">
                <a:latin typeface="Bahnschrift SemiCondensed" panose="020B0502040204020203" pitchFamily="34" charset="0"/>
                <a:cs typeface="Times New Roman" panose="02020603050405020304" pitchFamily="18" charset="0"/>
              </a:rPr>
              <a:t>-поступающие в бюджет денежные средства (налоги физических и юридических лиц, штрафы, административные платежи и сборы, финансовая помощь</a:t>
            </a:r>
            <a:endParaRPr lang="ru-RU" sz="1600" dirty="0">
              <a:latin typeface="Bahnschrift SemiCondensed" panose="020B0502040204020203" pitchFamily="34" charset="0"/>
              <a:cs typeface="Times New Roman" panose="02020603050405020304" pitchFamily="18" charset="0"/>
            </a:endParaRPr>
          </a:p>
        </p:txBody>
      </p:sp>
      <p:sp>
        <p:nvSpPr>
          <p:cNvPr id="5" name="Прямоугольник 4"/>
          <p:cNvSpPr/>
          <p:nvPr/>
        </p:nvSpPr>
        <p:spPr>
          <a:xfrm>
            <a:off x="866468" y="1589386"/>
            <a:ext cx="1949416" cy="55399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hnschrift SemiCondensed" panose="020B0502040204020203" pitchFamily="34" charset="0"/>
              </a:rPr>
              <a:t>Доходы</a:t>
            </a:r>
            <a:endParaRPr lang="ru-RU"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hnschrift SemiCondensed" panose="020B0502040204020203" pitchFamily="34" charset="0"/>
            </a:endParaRPr>
          </a:p>
        </p:txBody>
      </p:sp>
      <p:sp>
        <p:nvSpPr>
          <p:cNvPr id="11" name="TextBox 10"/>
          <p:cNvSpPr txBox="1"/>
          <p:nvPr/>
        </p:nvSpPr>
        <p:spPr>
          <a:xfrm>
            <a:off x="6257927" y="2312028"/>
            <a:ext cx="2286000" cy="2554545"/>
          </a:xfrm>
          <a:prstGeom prst="rect">
            <a:avLst/>
          </a:prstGeom>
          <a:noFill/>
          <a:ln w="19050">
            <a:solidFill>
              <a:schemeClr val="tx1"/>
            </a:solid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ru-RU" sz="1600" dirty="0" smtClean="0">
                <a:latin typeface="Bahnschrift SemiCondensed" panose="020B0502040204020203" pitchFamily="34" charset="0"/>
                <a:cs typeface="Times New Roman" panose="02020603050405020304" pitchFamily="18" charset="0"/>
              </a:rPr>
              <a:t>-выплачиваемые из бюджета денежные средства (социальные выплаты населению, содержание государственных учреждений (образование, здравоохранение и другое</a:t>
            </a:r>
            <a:endParaRPr lang="ru-RU" sz="1600" dirty="0">
              <a:latin typeface="Bahnschrift SemiCondensed" panose="020B0502040204020203" pitchFamily="34" charset="0"/>
              <a:cs typeface="Times New Roman" panose="02020603050405020304" pitchFamily="18" charset="0"/>
            </a:endParaRPr>
          </a:p>
        </p:txBody>
      </p:sp>
      <p:sp>
        <p:nvSpPr>
          <p:cNvPr id="12" name="Прямоугольник 11"/>
          <p:cNvSpPr/>
          <p:nvPr/>
        </p:nvSpPr>
        <p:spPr>
          <a:xfrm>
            <a:off x="6483665" y="1589386"/>
            <a:ext cx="1534394" cy="55399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hnschrift SemiCondensed" panose="020B0502040204020203" pitchFamily="34" charset="0"/>
              </a:rPr>
              <a:t>Расходы</a:t>
            </a:r>
            <a:endParaRPr lang="ru-RU"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hnschrift SemiCondensed" panose="020B0502040204020203" pitchFamily="34" charset="0"/>
            </a:endParaRPr>
          </a:p>
        </p:txBody>
      </p:sp>
      <p:pic>
        <p:nvPicPr>
          <p:cNvPr id="14" name="Picture 90" descr="C:\Users\User\Desktop\Новая папка\about_bud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1935" y="1919536"/>
            <a:ext cx="4189397" cy="2819400"/>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704368" y="5029200"/>
            <a:ext cx="8125306" cy="923330"/>
          </a:xfrm>
          <a:prstGeom prst="rect">
            <a:avLst/>
          </a:prstGeom>
          <a:solidFill>
            <a:schemeClr val="bg1">
              <a:lumMod val="85000"/>
            </a:schemeClr>
          </a:solidFill>
          <a:ln>
            <a:solidFill>
              <a:schemeClr val="tx1"/>
            </a:solidFill>
          </a:ln>
          <a:effectLst/>
        </p:spPr>
        <p:txBody>
          <a:bodyPr wrap="square">
            <a:spAutoFit/>
          </a:bodyPr>
          <a:lstStyle/>
          <a:p>
            <a:r>
              <a:rPr lang="ru-RU" dirty="0" smtClean="0">
                <a:latin typeface="Bahnschrift SemiCondensed" panose="020B0502040204020203" pitchFamily="34" charset="0"/>
              </a:rPr>
              <a:t>Если </a:t>
            </a:r>
            <a:r>
              <a:rPr lang="ru-RU" dirty="0">
                <a:latin typeface="Bahnschrift SemiCondensed" panose="020B0502040204020203" pitchFamily="34" charset="0"/>
              </a:rPr>
              <a:t>расходная часть бюджета превышает доходную, то бюджет сводится с </a:t>
            </a:r>
            <a:r>
              <a:rPr lang="ru-RU" b="1" dirty="0">
                <a:latin typeface="Bahnschrift SemiCondensed" panose="020B0502040204020203" pitchFamily="34" charset="0"/>
              </a:rPr>
              <a:t>дефицитом.</a:t>
            </a:r>
            <a:r>
              <a:rPr lang="ru-RU" dirty="0">
                <a:latin typeface="Bahnschrift SemiCondensed" panose="020B0502040204020203" pitchFamily="34" charset="0"/>
              </a:rPr>
              <a:t> Превышение доходов над расходами образует положительный остаток бюджета </a:t>
            </a:r>
            <a:r>
              <a:rPr lang="ru-RU" b="1" dirty="0">
                <a:latin typeface="Bahnschrift SemiCondensed" panose="020B0502040204020203" pitchFamily="34" charset="0"/>
              </a:rPr>
              <a:t>(профицит).</a:t>
            </a:r>
          </a:p>
        </p:txBody>
      </p:sp>
      <p:sp>
        <p:nvSpPr>
          <p:cNvPr id="16" name="Прямоугольник 15"/>
          <p:cNvSpPr/>
          <p:nvPr/>
        </p:nvSpPr>
        <p:spPr>
          <a:xfrm>
            <a:off x="689261" y="6021288"/>
            <a:ext cx="8125307" cy="646331"/>
          </a:xfrm>
          <a:prstGeom prst="rect">
            <a:avLst/>
          </a:prstGeom>
          <a:solidFill>
            <a:schemeClr val="bg1">
              <a:lumMod val="85000"/>
            </a:schemeClr>
          </a:solidFill>
          <a:ln>
            <a:solidFill>
              <a:schemeClr val="tx1"/>
            </a:solidFill>
          </a:ln>
          <a:effectLst/>
        </p:spPr>
        <p:txBody>
          <a:bodyPr wrap="square">
            <a:spAutoFit/>
          </a:bodyPr>
          <a:lstStyle/>
          <a:p>
            <a:r>
              <a:rPr lang="ru-RU" b="1" dirty="0">
                <a:latin typeface="Bahnschrift SemiCondensed" panose="020B0502040204020203" pitchFamily="34" charset="0"/>
              </a:rPr>
              <a:t>Сбалансированность</a:t>
            </a:r>
            <a:r>
              <a:rPr lang="ru-RU" dirty="0">
                <a:latin typeface="Bahnschrift SemiCondensed" panose="020B0502040204020203" pitchFamily="34" charset="0"/>
              </a:rPr>
              <a:t> бюджета по доходам и расходам — основополагающее требование, предъявляемое к органам, составляющим и утверждающим бюджет.</a:t>
            </a:r>
          </a:p>
        </p:txBody>
      </p:sp>
      <p:sp>
        <p:nvSpPr>
          <p:cNvPr id="17" name="Выгнутая вправо стрелка 16"/>
          <p:cNvSpPr/>
          <p:nvPr/>
        </p:nvSpPr>
        <p:spPr>
          <a:xfrm>
            <a:off x="8254825" y="1034606"/>
            <a:ext cx="617032" cy="1093040"/>
          </a:xfrm>
          <a:prstGeom prst="curvedLeftArrow">
            <a:avLst/>
          </a:prstGeom>
          <a:solidFill>
            <a:schemeClr val="accent2"/>
          </a:solidFill>
          <a:ln>
            <a:solidFill>
              <a:srgbClr val="C00000"/>
            </a:solid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Выгнутая вправо стрелка 17"/>
          <p:cNvSpPr/>
          <p:nvPr/>
        </p:nvSpPr>
        <p:spPr>
          <a:xfrm rot="10800000">
            <a:off x="180975" y="1034606"/>
            <a:ext cx="562393" cy="1093040"/>
          </a:xfrm>
          <a:prstGeom prst="curvedLeftArrow">
            <a:avLst/>
          </a:prstGeom>
          <a:solidFill>
            <a:schemeClr val="accent2"/>
          </a:solidFill>
          <a:ln>
            <a:solidFill>
              <a:srgbClr val="C00000"/>
            </a:solidFill>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20"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80366" y="0"/>
            <a:ext cx="582982" cy="1034606"/>
          </a:xfrm>
          <a:prstGeom prst="rect">
            <a:avLst/>
          </a:prstGeom>
          <a:noFill/>
        </p:spPr>
      </p:pic>
      <p:sp>
        <p:nvSpPr>
          <p:cNvPr id="21"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20</a:t>
            </a:r>
            <a:endParaRPr lang="ru" sz="1300" dirty="0">
              <a:solidFill>
                <a:schemeClr val="bg1"/>
              </a:solidFill>
            </a:endParaRPr>
          </a:p>
        </p:txBody>
      </p:sp>
    </p:spTree>
    <p:extLst>
      <p:ext uri="{BB962C8B-B14F-4D97-AF65-F5344CB8AC3E}">
        <p14:creationId xmlns:p14="http://schemas.microsoft.com/office/powerpoint/2010/main" val="335304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10" name="Скругленный прямоугольник 9"/>
          <p:cNvSpPr/>
          <p:nvPr/>
        </p:nvSpPr>
        <p:spPr>
          <a:xfrm>
            <a:off x="6476998" y="2819400"/>
            <a:ext cx="2362200" cy="3643775"/>
          </a:xfrm>
          <a:prstGeom prst="roundRect">
            <a:avLst/>
          </a:prstGeom>
          <a:noFill/>
          <a:ln w="38100">
            <a:solidFill>
              <a:schemeClr val="tx1"/>
            </a:solidFill>
          </a:ln>
          <a:effectLst/>
          <a:scene3d>
            <a:camera prst="orthographicFront">
              <a:rot lat="0" lon="0" rev="0"/>
            </a:camera>
            <a:lightRig rig="contrasting" dir="tl">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lvl="0" algn="ctr"/>
            <a:r>
              <a:rPr lang="ru-RU" sz="1600" b="1" dirty="0">
                <a:solidFill>
                  <a:schemeClr val="accent1">
                    <a:lumMod val="50000"/>
                  </a:schemeClr>
                </a:solidFill>
                <a:cs typeface="Times New Roman" panose="02020603050405020304" pitchFamily="18" charset="0"/>
              </a:rPr>
              <a:t>Поступления от других бюджетов (межбюджетные трансферты), организаций, граждан (кроме налоговых и неналоговых доходов</a:t>
            </a:r>
            <a:r>
              <a:rPr lang="ru-RU" sz="1400" b="1" i="1" dirty="0">
                <a:solidFill>
                  <a:schemeClr val="accent1">
                    <a:lumMod val="50000"/>
                  </a:schemeClr>
                </a:solidFill>
              </a:rPr>
              <a:t>)</a:t>
            </a:r>
          </a:p>
        </p:txBody>
      </p:sp>
      <p:sp>
        <p:nvSpPr>
          <p:cNvPr id="11" name="Прямоугольник 10"/>
          <p:cNvSpPr/>
          <p:nvPr/>
        </p:nvSpPr>
        <p:spPr>
          <a:xfrm>
            <a:off x="1187109" y="1676400"/>
            <a:ext cx="159921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200" b="1" dirty="0" smtClean="0">
                <a:ln w="11430"/>
                <a:solidFill>
                  <a:srgbClr val="FF0000"/>
                </a:solidFill>
              </a:rPr>
              <a:t>Налоговые </a:t>
            </a:r>
          </a:p>
          <a:p>
            <a:pPr algn="ctr"/>
            <a:r>
              <a:rPr lang="ru-RU" sz="2200" b="1" dirty="0" smtClean="0">
                <a:ln w="11430"/>
                <a:solidFill>
                  <a:srgbClr val="FF0000"/>
                </a:solidFill>
              </a:rPr>
              <a:t>доходы</a:t>
            </a:r>
            <a:endParaRPr lang="ru-RU" sz="2200" b="1" dirty="0">
              <a:ln w="11430"/>
              <a:solidFill>
                <a:srgbClr val="FF0000"/>
              </a:solidFill>
            </a:endParaRPr>
          </a:p>
        </p:txBody>
      </p:sp>
      <p:sp>
        <p:nvSpPr>
          <p:cNvPr id="12" name="Прямоугольник 11"/>
          <p:cNvSpPr/>
          <p:nvPr/>
        </p:nvSpPr>
        <p:spPr>
          <a:xfrm>
            <a:off x="3810000" y="1710226"/>
            <a:ext cx="188667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Неналоговые</a:t>
            </a:r>
          </a:p>
          <a:p>
            <a:pPr algn="ctr"/>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доходы</a:t>
            </a:r>
            <a:endPar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13" name="Прямоугольник 12"/>
          <p:cNvSpPr/>
          <p:nvPr/>
        </p:nvSpPr>
        <p:spPr>
          <a:xfrm>
            <a:off x="6591466" y="1710226"/>
            <a:ext cx="220470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Безвозмездные </a:t>
            </a:r>
          </a:p>
          <a:p>
            <a:pPr algn="ctr"/>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поступления</a:t>
            </a:r>
            <a:endPar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14" name="Прямоугольник 13"/>
          <p:cNvSpPr/>
          <p:nvPr/>
        </p:nvSpPr>
        <p:spPr>
          <a:xfrm>
            <a:off x="1691680" y="346348"/>
            <a:ext cx="54006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solidFill>
                  <a:srgbClr val="C00000"/>
                </a:solidFill>
                <a:effectLst>
                  <a:outerShdw blurRad="50800" dist="39000" dir="5460000" algn="tl">
                    <a:srgbClr val="000000">
                      <a:alpha val="38000"/>
                    </a:srgbClr>
                  </a:outerShdw>
                </a:effectLst>
                <a:latin typeface="Bahnschrift SemiCondensed" panose="020B0502040204020203" pitchFamily="34" charset="0"/>
              </a:rPr>
              <a:t>Доходы бюджета</a:t>
            </a:r>
          </a:p>
        </p:txBody>
      </p:sp>
      <p:sp>
        <p:nvSpPr>
          <p:cNvPr id="15" name="Скругленный прямоугольник 14"/>
          <p:cNvSpPr/>
          <p:nvPr/>
        </p:nvSpPr>
        <p:spPr>
          <a:xfrm>
            <a:off x="914398" y="2782186"/>
            <a:ext cx="2362200" cy="3672350"/>
          </a:xfrm>
          <a:prstGeom prst="roundRect">
            <a:avLst/>
          </a:prstGeom>
          <a:noFill/>
          <a:ln w="38100">
            <a:solidFill>
              <a:schemeClr val="tx1"/>
            </a:solidFill>
          </a:ln>
          <a:effectLst/>
          <a:scene3d>
            <a:camera prst="orthographicFront">
              <a:rot lat="0" lon="0" rev="0"/>
            </a:camera>
            <a:lightRig rig="contrasting" dir="tl">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lvl="0" algn="ctr"/>
            <a:r>
              <a:rPr lang="ru-RU" sz="1600" b="1" dirty="0">
                <a:solidFill>
                  <a:schemeClr val="accent1">
                    <a:lumMod val="50000"/>
                  </a:schemeClr>
                </a:solidFill>
                <a:cs typeface="Times New Roman" panose="02020603050405020304" pitchFamily="18" charset="0"/>
              </a:rPr>
              <a:t>Поступления от уплаты налогов, установленных Налоговым кодексом Российской Федерации (налог на доходы  физических лиц,  налог на имущество, транспортный налог, другие налоги)</a:t>
            </a:r>
          </a:p>
        </p:txBody>
      </p:sp>
      <p:sp>
        <p:nvSpPr>
          <p:cNvPr id="16" name="Скругленный прямоугольник 15"/>
          <p:cNvSpPr/>
          <p:nvPr/>
        </p:nvSpPr>
        <p:spPr>
          <a:xfrm>
            <a:off x="3733798" y="2796934"/>
            <a:ext cx="2362200" cy="3657602"/>
          </a:xfrm>
          <a:prstGeom prst="roundRect">
            <a:avLst/>
          </a:prstGeom>
          <a:noFill/>
          <a:ln w="38100">
            <a:solidFill>
              <a:schemeClr val="tx1"/>
            </a:solidFill>
          </a:ln>
          <a:effectLst/>
          <a:scene3d>
            <a:camera prst="orthographicFront">
              <a:rot lat="0" lon="0" rev="0"/>
            </a:camera>
            <a:lightRig rig="contrasting" dir="tl">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lvl="0" algn="ctr">
              <a:lnSpc>
                <a:spcPct val="100000"/>
              </a:lnSpc>
            </a:pPr>
            <a:r>
              <a:rPr lang="ru-RU" sz="1400" b="1" dirty="0">
                <a:solidFill>
                  <a:schemeClr val="accent1">
                    <a:lumMod val="50000"/>
                  </a:schemeClr>
                </a:solidFill>
                <a:cs typeface="Times New Roman" panose="02020603050405020304" pitchFamily="18" charset="0"/>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ctr">
              <a:lnSpc>
                <a:spcPct val="100000"/>
              </a:lnSpc>
            </a:pPr>
            <a:r>
              <a:rPr lang="ru-RU" sz="1400" b="1" dirty="0">
                <a:solidFill>
                  <a:schemeClr val="accent1">
                    <a:lumMod val="50000"/>
                  </a:schemeClr>
                </a:solidFill>
                <a:cs typeface="Times New Roman" panose="02020603050405020304" pitchFamily="18" charset="0"/>
              </a:rPr>
              <a:t>-таможенные пошлины и таможенные сборы;</a:t>
            </a:r>
          </a:p>
          <a:p>
            <a:pPr lvl="0" algn="ctr">
              <a:lnSpc>
                <a:spcPct val="100000"/>
              </a:lnSpc>
            </a:pPr>
            <a:r>
              <a:rPr lang="ru-RU" sz="1400" b="1" dirty="0">
                <a:solidFill>
                  <a:schemeClr val="accent1">
                    <a:lumMod val="50000"/>
                  </a:schemeClr>
                </a:solidFill>
                <a:cs typeface="Times New Roman" panose="02020603050405020304" pitchFamily="18" charset="0"/>
              </a:rPr>
              <a:t>-плата за негативное воздействие на окружающую среду;</a:t>
            </a:r>
          </a:p>
          <a:p>
            <a:pPr lvl="0" algn="ctr">
              <a:lnSpc>
                <a:spcPct val="100000"/>
              </a:lnSpc>
            </a:pPr>
            <a:r>
              <a:rPr lang="ru-RU" sz="1400" b="1" dirty="0">
                <a:solidFill>
                  <a:schemeClr val="accent1">
                    <a:lumMod val="50000"/>
                  </a:schemeClr>
                </a:solidFill>
                <a:cs typeface="Times New Roman" panose="02020603050405020304" pitchFamily="18" charset="0"/>
              </a:rPr>
              <a:t>-  другие</a:t>
            </a:r>
          </a:p>
        </p:txBody>
      </p:sp>
      <p:sp>
        <p:nvSpPr>
          <p:cNvPr id="17"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18"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80366" y="0"/>
            <a:ext cx="582982" cy="1034606"/>
          </a:xfrm>
          <a:prstGeom prst="rect">
            <a:avLst/>
          </a:prstGeom>
          <a:noFill/>
        </p:spPr>
      </p:pic>
      <p:sp>
        <p:nvSpPr>
          <p:cNvPr id="19"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r>
              <a:rPr lang="ru" sz="1300" dirty="0" smtClean="0">
                <a:solidFill>
                  <a:schemeClr val="bg1"/>
                </a:solidFill>
              </a:rPr>
              <a:t>1</a:t>
            </a:r>
            <a:endParaRPr lang="ru" sz="1300" dirty="0">
              <a:solidFill>
                <a:schemeClr val="bg1"/>
              </a:solidFill>
            </a:endParaRPr>
          </a:p>
        </p:txBody>
      </p:sp>
    </p:spTree>
    <p:extLst>
      <p:ext uri="{BB962C8B-B14F-4D97-AF65-F5344CB8AC3E}">
        <p14:creationId xmlns:p14="http://schemas.microsoft.com/office/powerpoint/2010/main" val="1407224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651000" y="1268760"/>
            <a:ext cx="5740400" cy="1828800"/>
          </a:xfrm>
          <a:prstGeom prst="flowChartAlternateProcess">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ru-RU" sz="2000" b="1" i="1" u="sng" dirty="0">
                <a:solidFill>
                  <a:srgbClr val="C00000"/>
                </a:solidFill>
                <a:latin typeface="Times New Roman" panose="02020603050405020304" pitchFamily="18" charset="0"/>
                <a:cs typeface="Times New Roman" panose="02020603050405020304" pitchFamily="18" charset="0"/>
              </a:rPr>
              <a:t>Межбюджетные трансферты </a:t>
            </a:r>
            <a:r>
              <a:rPr lang="ru-RU" sz="2000" b="1" i="1" u="sng" dirty="0" smtClean="0">
                <a:solidFill>
                  <a:srgbClr val="C00000"/>
                </a:solidFill>
                <a:latin typeface="Times New Roman" panose="02020603050405020304" pitchFamily="18" charset="0"/>
                <a:cs typeface="Times New Roman" panose="02020603050405020304" pitchFamily="18" charset="0"/>
              </a:rPr>
              <a:t>– </a:t>
            </a:r>
            <a:r>
              <a:rPr lang="ru-RU" sz="2000" b="1" i="1" dirty="0" smtClean="0">
                <a:latin typeface="Times New Roman" panose="02020603050405020304" pitchFamily="18" charset="0"/>
                <a:cs typeface="Times New Roman" panose="02020603050405020304" pitchFamily="18" charset="0"/>
              </a:rPr>
              <a:t>средства, </a:t>
            </a:r>
          </a:p>
          <a:p>
            <a:pPr algn="ctr"/>
            <a:r>
              <a:rPr lang="ru-RU" sz="2000" b="1" i="1" dirty="0" smtClean="0">
                <a:latin typeface="Times New Roman" panose="02020603050405020304" pitchFamily="18" charset="0"/>
                <a:cs typeface="Times New Roman" panose="02020603050405020304" pitchFamily="18" charset="0"/>
              </a:rPr>
              <a:t>предоставляемые одним бюджетом </a:t>
            </a:r>
          </a:p>
          <a:p>
            <a:pPr algn="ctr"/>
            <a:r>
              <a:rPr lang="ru-RU" sz="2000" b="1" i="1" dirty="0" smtClean="0">
                <a:latin typeface="Times New Roman" panose="02020603050405020304" pitchFamily="18" charset="0"/>
                <a:cs typeface="Times New Roman" panose="02020603050405020304" pitchFamily="18" charset="0"/>
              </a:rPr>
              <a:t>бюджетной системы Российской </a:t>
            </a:r>
          </a:p>
          <a:p>
            <a:pPr algn="ctr"/>
            <a:r>
              <a:rPr lang="ru-RU" sz="2000" b="1" i="1" dirty="0" smtClean="0">
                <a:latin typeface="Times New Roman" panose="02020603050405020304" pitchFamily="18" charset="0"/>
                <a:cs typeface="Times New Roman" panose="02020603050405020304" pitchFamily="18" charset="0"/>
              </a:rPr>
              <a:t>Федерации другому бюджету бюджетной </a:t>
            </a:r>
          </a:p>
          <a:p>
            <a:pPr algn="ctr"/>
            <a:r>
              <a:rPr lang="ru-RU" sz="2000" b="1" i="1" dirty="0" smtClean="0">
                <a:latin typeface="Times New Roman" panose="02020603050405020304" pitchFamily="18" charset="0"/>
                <a:cs typeface="Times New Roman" panose="02020603050405020304" pitchFamily="18" charset="0"/>
              </a:rPr>
              <a:t>системы Российской Федерации</a:t>
            </a:r>
            <a:endParaRPr lang="ru-RU" sz="2000" b="1" i="1" dirty="0">
              <a:latin typeface="Times New Roman" panose="02020603050405020304" pitchFamily="18" charset="0"/>
              <a:cs typeface="Times New Roman" panose="02020603050405020304" pitchFamily="18" charset="0"/>
            </a:endParaRPr>
          </a:p>
        </p:txBody>
      </p:sp>
      <p:sp>
        <p:nvSpPr>
          <p:cNvPr id="7171" name="AutoShape 7"/>
          <p:cNvSpPr>
            <a:spLocks noChangeArrowheads="1"/>
          </p:cNvSpPr>
          <p:nvPr/>
        </p:nvSpPr>
        <p:spPr bwMode="auto">
          <a:xfrm>
            <a:off x="241300" y="3801740"/>
            <a:ext cx="2962548" cy="2514600"/>
          </a:xfrm>
          <a:prstGeom prst="flowChartAlternateProcess">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ru-RU" sz="1600" b="1" dirty="0">
                <a:latin typeface="Times New Roman" pitchFamily="18" charset="0"/>
                <a:cs typeface="Times New Roman" pitchFamily="18" charset="0"/>
              </a:rPr>
              <a:t>Дотации (от лат. «</a:t>
            </a:r>
            <a:r>
              <a:rPr lang="en-US" sz="1600" b="1" dirty="0">
                <a:latin typeface="Times New Roman" pitchFamily="18" charset="0"/>
                <a:cs typeface="Times New Roman" pitchFamily="18" charset="0"/>
              </a:rPr>
              <a:t>Dotatio</a:t>
            </a:r>
            <a:r>
              <a:rPr lang="ru-RU" sz="1600" b="1" dirty="0">
                <a:latin typeface="Times New Roman" pitchFamily="18" charset="0"/>
                <a:cs typeface="Times New Roman" pitchFamily="18" charset="0"/>
              </a:rPr>
              <a:t>» -</a:t>
            </a:r>
          </a:p>
          <a:p>
            <a:r>
              <a:rPr lang="ru-RU" sz="1600" b="1" dirty="0">
                <a:latin typeface="Times New Roman" pitchFamily="18" charset="0"/>
                <a:cs typeface="Times New Roman" pitchFamily="18" charset="0"/>
              </a:rPr>
              <a:t>дар</a:t>
            </a:r>
            <a:r>
              <a:rPr lang="ru-RU" sz="1600" b="1" dirty="0" smtClean="0">
                <a:latin typeface="Times New Roman" pitchFamily="18" charset="0"/>
                <a:cs typeface="Times New Roman" pitchFamily="18" charset="0"/>
              </a:rPr>
              <a:t>, пожертвование)</a:t>
            </a:r>
          </a:p>
          <a:p>
            <a:endParaRPr lang="ru-RU" sz="1600" b="1" dirty="0">
              <a:latin typeface="Times New Roman" pitchFamily="18" charset="0"/>
              <a:cs typeface="Times New Roman" pitchFamily="18" charset="0"/>
            </a:endParaRPr>
          </a:p>
          <a:p>
            <a:r>
              <a:rPr lang="ru-RU" sz="1600" b="1" i="1" dirty="0" smtClean="0">
                <a:latin typeface="Times New Roman" pitchFamily="18" charset="0"/>
                <a:cs typeface="Times New Roman" pitchFamily="18" charset="0"/>
              </a:rPr>
              <a:t>Предоставляется </a:t>
            </a:r>
            <a:r>
              <a:rPr lang="ru-RU" sz="1600" b="1" i="1" dirty="0">
                <a:latin typeface="Times New Roman" pitchFamily="18" charset="0"/>
                <a:cs typeface="Times New Roman" pitchFamily="18" charset="0"/>
              </a:rPr>
              <a:t>без </a:t>
            </a:r>
            <a:r>
              <a:rPr lang="ru-RU" sz="1600" b="1" i="1" dirty="0" err="1" smtClean="0">
                <a:latin typeface="Times New Roman" pitchFamily="18" charset="0"/>
                <a:cs typeface="Times New Roman" pitchFamily="18" charset="0"/>
              </a:rPr>
              <a:t>опреде</a:t>
            </a:r>
            <a:r>
              <a:rPr lang="ru-RU" sz="1600" b="1" i="1" dirty="0" smtClean="0">
                <a:latin typeface="Times New Roman" pitchFamily="18" charset="0"/>
                <a:cs typeface="Times New Roman" pitchFamily="18" charset="0"/>
              </a:rPr>
              <a:t>-</a:t>
            </a:r>
          </a:p>
          <a:p>
            <a:r>
              <a:rPr lang="ru-RU" sz="1600" b="1" i="1" dirty="0" err="1" smtClean="0">
                <a:latin typeface="Times New Roman" pitchFamily="18" charset="0"/>
                <a:cs typeface="Times New Roman" pitchFamily="18" charset="0"/>
              </a:rPr>
              <a:t>ления</a:t>
            </a:r>
            <a:r>
              <a:rPr lang="ru-RU" sz="1600" b="1" i="1" dirty="0" smtClean="0">
                <a:latin typeface="Times New Roman" pitchFamily="18" charset="0"/>
                <a:cs typeface="Times New Roman" pitchFamily="18" charset="0"/>
              </a:rPr>
              <a:t> </a:t>
            </a:r>
            <a:r>
              <a:rPr lang="ru-RU" sz="1600" b="1" i="1" dirty="0">
                <a:latin typeface="Times New Roman" pitchFamily="18" charset="0"/>
                <a:cs typeface="Times New Roman" pitchFamily="18" charset="0"/>
              </a:rPr>
              <a:t>конкретной цели </a:t>
            </a:r>
            <a:r>
              <a:rPr lang="ru-RU" sz="1600" b="1" i="1" dirty="0" smtClean="0">
                <a:latin typeface="Times New Roman" pitchFamily="18" charset="0"/>
                <a:cs typeface="Times New Roman" pitchFamily="18" charset="0"/>
              </a:rPr>
              <a:t>их </a:t>
            </a:r>
          </a:p>
          <a:p>
            <a:r>
              <a:rPr lang="ru-RU" sz="1600" b="1" i="1" dirty="0" smtClean="0">
                <a:latin typeface="Times New Roman" pitchFamily="18" charset="0"/>
                <a:cs typeface="Times New Roman" pitchFamily="18" charset="0"/>
              </a:rPr>
              <a:t>использования</a:t>
            </a:r>
            <a:endParaRPr lang="ru-RU" sz="1600" b="1" i="1"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789040"/>
            <a:ext cx="2819400" cy="2514600"/>
          </a:xfrm>
          <a:prstGeom prst="flowChartAlternateProcess">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ru-RU" sz="1600" b="1" dirty="0" smtClean="0">
                <a:latin typeface="Times New Roman" pitchFamily="18" charset="0"/>
                <a:cs typeface="Times New Roman" pitchFamily="18" charset="0"/>
              </a:rPr>
              <a:t>Субвенции </a:t>
            </a:r>
            <a:r>
              <a:rPr lang="ru-RU" sz="1600" b="1" dirty="0">
                <a:latin typeface="Times New Roman" pitchFamily="18" charset="0"/>
                <a:cs typeface="Times New Roman" pitchFamily="18" charset="0"/>
              </a:rPr>
              <a:t>(от лат</a:t>
            </a:r>
            <a:r>
              <a:rPr lang="ru-RU" sz="1600" b="1" dirty="0" smtClean="0">
                <a:latin typeface="Times New Roman" pitchFamily="18" charset="0"/>
                <a:cs typeface="Times New Roman" pitchFamily="18" charset="0"/>
              </a:rPr>
              <a:t>.</a:t>
            </a:r>
          </a:p>
          <a:p>
            <a:r>
              <a:rPr lang="en-US"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a:t>
            </a:r>
            <a:r>
              <a:rPr lang="en-US" sz="1600" b="1" dirty="0" err="1" smtClean="0">
                <a:latin typeface="Times New Roman" pitchFamily="18" charset="0"/>
                <a:cs typeface="Times New Roman" pitchFamily="18" charset="0"/>
              </a:rPr>
              <a:t>Subvenire</a:t>
            </a:r>
            <a:r>
              <a:rPr lang="ru-RU" sz="1600" b="1" dirty="0">
                <a:latin typeface="Times New Roman" pitchFamily="18" charset="0"/>
                <a:cs typeface="Times New Roman" pitchFamily="18" charset="0"/>
              </a:rPr>
              <a:t>»</a:t>
            </a:r>
            <a:r>
              <a:rPr lang="en-US" sz="1600" b="1" dirty="0">
                <a:latin typeface="Times New Roman" pitchFamily="18" charset="0"/>
                <a:cs typeface="Times New Roman" pitchFamily="18" charset="0"/>
              </a:rPr>
              <a:t> - </a:t>
            </a:r>
            <a:r>
              <a:rPr lang="ru-RU" sz="1600" b="1" dirty="0" smtClean="0">
                <a:latin typeface="Times New Roman" pitchFamily="18" charset="0"/>
                <a:cs typeface="Times New Roman" pitchFamily="18" charset="0"/>
              </a:rPr>
              <a:t>приходить</a:t>
            </a:r>
          </a:p>
          <a:p>
            <a:r>
              <a:rPr lang="ru-RU" sz="1600" b="1" dirty="0" smtClean="0">
                <a:latin typeface="Times New Roman" pitchFamily="18" charset="0"/>
                <a:cs typeface="Times New Roman" pitchFamily="18" charset="0"/>
              </a:rPr>
              <a:t> на помощь</a:t>
            </a:r>
            <a:r>
              <a:rPr lang="ru-RU" sz="1600" b="1" dirty="0">
                <a:latin typeface="Times New Roman" pitchFamily="18" charset="0"/>
                <a:cs typeface="Times New Roman" pitchFamily="18" charset="0"/>
              </a:rPr>
              <a:t>)</a:t>
            </a:r>
          </a:p>
          <a:p>
            <a:endParaRPr lang="ru-RU" sz="1600" dirty="0">
              <a:latin typeface="Times New Roman" pitchFamily="18" charset="0"/>
              <a:cs typeface="Times New Roman" pitchFamily="18" charset="0"/>
            </a:endParaRPr>
          </a:p>
          <a:p>
            <a:r>
              <a:rPr lang="ru-RU" sz="1600" b="1" i="1" dirty="0">
                <a:latin typeface="Times New Roman" pitchFamily="18" charset="0"/>
                <a:cs typeface="Times New Roman" pitchFamily="18" charset="0"/>
              </a:rPr>
              <a:t>Предоставляются на фи-</a:t>
            </a:r>
          </a:p>
          <a:p>
            <a:r>
              <a:rPr lang="ru-RU" sz="1600" b="1" i="1" dirty="0">
                <a:latin typeface="Times New Roman" pitchFamily="18" charset="0"/>
                <a:cs typeface="Times New Roman" pitchFamily="18" charset="0"/>
              </a:rPr>
              <a:t>нансирование «передан-</a:t>
            </a:r>
          </a:p>
          <a:p>
            <a:r>
              <a:rPr lang="ru-RU" sz="1600" b="1" i="1" dirty="0">
                <a:latin typeface="Times New Roman" pitchFamily="18" charset="0"/>
                <a:cs typeface="Times New Roman" pitchFamily="18" charset="0"/>
              </a:rPr>
              <a:t>ных» другим публично-</a:t>
            </a:r>
          </a:p>
          <a:p>
            <a:r>
              <a:rPr lang="ru-RU" sz="1600" b="1" i="1" dirty="0">
                <a:latin typeface="Times New Roman" pitchFamily="18" charset="0"/>
                <a:cs typeface="Times New Roman" pitchFamily="18" charset="0"/>
              </a:rPr>
              <a:t>правовым образованиям</a:t>
            </a:r>
          </a:p>
          <a:p>
            <a:r>
              <a:rPr lang="ru-RU" sz="1600" b="1" i="1"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324600" y="3789040"/>
            <a:ext cx="2711896" cy="2514600"/>
          </a:xfrm>
          <a:prstGeom prst="flowChartAlternateProcess">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ru-RU" sz="1600" b="1" dirty="0">
                <a:latin typeface="Times New Roman" pitchFamily="18" charset="0"/>
                <a:cs typeface="Times New Roman" pitchFamily="18" charset="0"/>
              </a:rPr>
              <a:t>Субсидии (от лат. </a:t>
            </a:r>
          </a:p>
          <a:p>
            <a:r>
              <a:rPr lang="ru-RU" sz="1600" b="1" dirty="0">
                <a:latin typeface="Times New Roman" pitchFamily="18" charset="0"/>
                <a:cs typeface="Times New Roman" pitchFamily="18" charset="0"/>
              </a:rPr>
              <a:t>«</a:t>
            </a:r>
            <a:r>
              <a:rPr lang="en-US" sz="1600" b="1" dirty="0">
                <a:latin typeface="Times New Roman" pitchFamily="18" charset="0"/>
                <a:cs typeface="Times New Roman" pitchFamily="18" charset="0"/>
              </a:rPr>
              <a:t>Subsiduim</a:t>
            </a:r>
            <a:r>
              <a:rPr lang="ru-RU" sz="1600" b="1" dirty="0">
                <a:latin typeface="Times New Roman" pitchFamily="18" charset="0"/>
                <a:cs typeface="Times New Roman" pitchFamily="18" charset="0"/>
              </a:rPr>
              <a:t>» - поддержка)</a:t>
            </a:r>
          </a:p>
          <a:p>
            <a:endParaRPr lang="ru-RU" sz="1600" b="1" dirty="0">
              <a:latin typeface="Times New Roman" pitchFamily="18" charset="0"/>
              <a:cs typeface="Times New Roman" pitchFamily="18" charset="0"/>
            </a:endParaRPr>
          </a:p>
          <a:p>
            <a:endParaRPr lang="ru-RU" sz="1600" b="1" dirty="0">
              <a:latin typeface="Times New Roman" pitchFamily="18" charset="0"/>
              <a:cs typeface="Times New Roman" pitchFamily="18" charset="0"/>
            </a:endParaRPr>
          </a:p>
          <a:p>
            <a:r>
              <a:rPr lang="ru-RU" sz="1600" b="1" i="1" dirty="0">
                <a:latin typeface="Times New Roman" pitchFamily="18" charset="0"/>
                <a:cs typeface="Times New Roman" pitchFamily="18" charset="0"/>
              </a:rPr>
              <a:t>Предоставляются на усло-</a:t>
            </a:r>
          </a:p>
          <a:p>
            <a:r>
              <a:rPr lang="ru-RU" sz="1600" b="1" i="1" dirty="0">
                <a:latin typeface="Times New Roman" pitchFamily="18" charset="0"/>
                <a:cs typeface="Times New Roman" pitchFamily="18" charset="0"/>
              </a:rPr>
              <a:t>виях долевого софинанси-</a:t>
            </a:r>
          </a:p>
          <a:p>
            <a:r>
              <a:rPr lang="ru-RU" sz="1600" b="1" i="1" dirty="0">
                <a:latin typeface="Times New Roman" pitchFamily="18" charset="0"/>
                <a:cs typeface="Times New Roman" pitchFamily="18" charset="0"/>
              </a:rPr>
              <a:t>рования расходов других</a:t>
            </a:r>
          </a:p>
          <a:p>
            <a:r>
              <a:rPr lang="ru-RU" sz="1600" b="1" i="1"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3097560"/>
            <a:ext cx="1168400" cy="6988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3097560"/>
            <a:ext cx="990600" cy="6861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3097560"/>
            <a:ext cx="0" cy="6861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42179" y="374147"/>
            <a:ext cx="8686800" cy="523220"/>
          </a:xfrm>
          <a:prstGeom prst="rect">
            <a:avLst/>
          </a:prstGeom>
        </p:spPr>
        <p:txBody>
          <a:bodyPr wrap="square">
            <a:spAutoFit/>
          </a:bodyPr>
          <a:lstStyle/>
          <a:p>
            <a:pPr algn="ctr"/>
            <a:r>
              <a:rPr lang="ru-RU" sz="2800" b="1" dirty="0">
                <a:solidFill>
                  <a:srgbClr val="C00000"/>
                </a:solidFill>
                <a:latin typeface="Bahnschrift SemiCondensed" panose="020B0502040204020203" pitchFamily="34" charset="0"/>
              </a:rPr>
              <a:t>ДОХОДЫ БЮДЖЕТА</a:t>
            </a:r>
          </a:p>
        </p:txBody>
      </p:sp>
      <p:sp>
        <p:nvSpPr>
          <p:cNvPr id="10"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11"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80366" y="0"/>
            <a:ext cx="582982" cy="1034606"/>
          </a:xfrm>
          <a:prstGeom prst="rect">
            <a:avLst/>
          </a:prstGeom>
          <a:noFill/>
        </p:spPr>
      </p:pic>
      <p:sp>
        <p:nvSpPr>
          <p:cNvPr id="12"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22</a:t>
            </a:r>
            <a:endParaRPr lang="ru" sz="1300" dirty="0">
              <a:solidFill>
                <a:schemeClr val="bg1"/>
              </a:solidFill>
            </a:endParaRPr>
          </a:p>
        </p:txBody>
      </p:sp>
    </p:spTree>
    <p:extLst>
      <p:ext uri="{BB962C8B-B14F-4D97-AF65-F5344CB8AC3E}">
        <p14:creationId xmlns:p14="http://schemas.microsoft.com/office/powerpoint/2010/main" val="2857417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51520" y="327281"/>
            <a:ext cx="8328846" cy="990600"/>
          </a:xfrm>
          <a:noFill/>
          <a:scene3d>
            <a:camera prst="orthographicFront"/>
            <a:lightRig rig="threePt" dir="t"/>
          </a:scene3d>
          <a:sp3d>
            <a:bevelT/>
          </a:sp3d>
        </p:spPr>
        <p:txBody>
          <a:bodyPr>
            <a:noAutofit/>
          </a:bodyPr>
          <a:lstStyle/>
          <a:p>
            <a:pPr algn="ctr" eaLnBrk="1" hangingPunct="1"/>
            <a:r>
              <a:rPr lang="ru-RU" sz="2800" b="1" dirty="0" smtClean="0">
                <a:solidFill>
                  <a:schemeClr val="tx1"/>
                </a:solidFill>
                <a:latin typeface="Times New Roman" pitchFamily="18" charset="0"/>
              </a:rPr>
              <a:t> </a:t>
            </a:r>
            <a:r>
              <a:rPr lang="ru-RU" sz="2400" b="1" dirty="0" smtClean="0">
                <a:solidFill>
                  <a:srgbClr val="C00000"/>
                </a:solidFill>
                <a:latin typeface="Bahnschrift SemiCondensed" panose="020B0502040204020203" pitchFamily="34" charset="0"/>
              </a:rPr>
              <a:t>Распределение налогов, уплачиваемых жителями Малопургинского района между бюджетами бюджетной системы</a:t>
            </a:r>
            <a:r>
              <a:rPr lang="ru-RU" sz="2800" b="1" dirty="0" smtClean="0">
                <a:solidFill>
                  <a:srgbClr val="C00000"/>
                </a:solidFill>
                <a:latin typeface="RF Rufo" panose="00000508000000000000" charset="-52"/>
              </a:rPr>
              <a:t/>
            </a:r>
            <a:br>
              <a:rPr lang="ru-RU" sz="2800" b="1" dirty="0" smtClean="0">
                <a:solidFill>
                  <a:srgbClr val="C00000"/>
                </a:solidFill>
                <a:latin typeface="RF Rufo" panose="00000508000000000000" charset="-52"/>
              </a:rPr>
            </a:br>
            <a:endParaRPr lang="ru-RU" sz="2800" b="1" dirty="0" smtClean="0">
              <a:solidFill>
                <a:srgbClr val="C00000"/>
              </a:solidFill>
              <a:latin typeface="RF Rufo" panose="00000508000000000000" charset="-52"/>
            </a:endParaRPr>
          </a:p>
        </p:txBody>
      </p:sp>
      <p:sp>
        <p:nvSpPr>
          <p:cNvPr id="9219" name="AutoShape 4"/>
          <p:cNvSpPr>
            <a:spLocks noChangeArrowheads="1"/>
          </p:cNvSpPr>
          <p:nvPr/>
        </p:nvSpPr>
        <p:spPr bwMode="auto">
          <a:xfrm>
            <a:off x="755576" y="4953000"/>
            <a:ext cx="1835224" cy="838200"/>
          </a:xfrm>
          <a:prstGeom prst="flowChartProcess">
            <a:avLst/>
          </a:prstGeom>
          <a:solidFill>
            <a:srgbClr val="00B0F0">
              <a:alpha val="83000"/>
            </a:srgb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895600" y="4953000"/>
            <a:ext cx="1600200" cy="838200"/>
          </a:xfrm>
          <a:prstGeom prst="flowChartProcess">
            <a:avLst/>
          </a:prstGeom>
          <a:solidFill>
            <a:srgbClr val="FF9900">
              <a:alpha val="83920"/>
            </a:srgb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876800" y="4953000"/>
            <a:ext cx="1752600" cy="838200"/>
          </a:xfrm>
          <a:prstGeom prst="flowChartProcess">
            <a:avLst/>
          </a:prstGeom>
          <a:solidFill>
            <a:srgbClr val="339933">
              <a:alpha val="70195"/>
            </a:srgb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934200" y="4953000"/>
            <a:ext cx="1752600" cy="838200"/>
          </a:xfrm>
          <a:prstGeom prst="flowChartProcess">
            <a:avLst/>
          </a:prstGeom>
          <a:solidFill>
            <a:srgbClr val="F88A74">
              <a:alpha val="72156"/>
            </a:srgb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3358841873"/>
              </p:ext>
            </p:extLst>
          </p:nvPr>
        </p:nvGraphicFramePr>
        <p:xfrm>
          <a:off x="914400" y="12192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2760629917"/>
              </p:ext>
            </p:extLst>
          </p:nvPr>
        </p:nvGraphicFramePr>
        <p:xfrm>
          <a:off x="35052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5" name="Схема 34"/>
          <p:cNvGraphicFramePr/>
          <p:nvPr>
            <p:extLst>
              <p:ext uri="{D42A27DB-BD31-4B8C-83A1-F6EECF244321}">
                <p14:modId xmlns:p14="http://schemas.microsoft.com/office/powerpoint/2010/main" val="3821204167"/>
              </p:ext>
            </p:extLst>
          </p:nvPr>
        </p:nvGraphicFramePr>
        <p:xfrm>
          <a:off x="6324600" y="1600200"/>
          <a:ext cx="2133600" cy="304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11"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17" cstate="print"/>
          <a:srcRect/>
          <a:stretch>
            <a:fillRect/>
          </a:stretch>
        </p:blipFill>
        <p:spPr bwMode="auto">
          <a:xfrm>
            <a:off x="8580366" y="0"/>
            <a:ext cx="582982" cy="1034606"/>
          </a:xfrm>
          <a:prstGeom prst="rect">
            <a:avLst/>
          </a:prstGeom>
          <a:noFill/>
        </p:spPr>
      </p:pic>
      <p:sp>
        <p:nvSpPr>
          <p:cNvPr id="13"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23</a:t>
            </a:r>
            <a:endParaRPr lang="ru" sz="1300" dirty="0">
              <a:solidFill>
                <a:schemeClr val="bg1"/>
              </a:solidFill>
            </a:endParaRPr>
          </a:p>
        </p:txBody>
      </p:sp>
    </p:spTree>
    <p:extLst>
      <p:ext uri="{BB962C8B-B14F-4D97-AF65-F5344CB8AC3E}">
        <p14:creationId xmlns:p14="http://schemas.microsoft.com/office/powerpoint/2010/main" val="314516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08720"/>
            <a:ext cx="8458200" cy="1066800"/>
          </a:xfrm>
          <a:noFill/>
          <a:scene3d>
            <a:camera prst="orthographicFront"/>
            <a:lightRig rig="threePt" dir="t"/>
          </a:scene3d>
          <a:sp3d>
            <a:bevelT/>
          </a:sp3d>
        </p:spPr>
        <p:txBody>
          <a:bodyPr>
            <a:noAutofit/>
          </a:bodyPr>
          <a:lstStyle/>
          <a:p>
            <a:pPr algn="ctr">
              <a:lnSpc>
                <a:spcPct val="80000"/>
              </a:lnSpc>
            </a:pPr>
            <a:r>
              <a:rPr lang="ru-RU" sz="2000" b="1" dirty="0" smtClean="0">
                <a:solidFill>
                  <a:srgbClr val="C00000"/>
                </a:solidFill>
                <a:latin typeface="Bahnschrift SemiCondensed" panose="020B0502040204020203" pitchFamily="34" charset="0"/>
                <a:cs typeface="Times New Roman" pitchFamily="18" charset="0"/>
              </a:rPr>
              <a:t>Основные характеристики проекта бюджета муниципального образования «Муниципальный округ </a:t>
            </a:r>
            <a:r>
              <a:rPr lang="ru-RU" sz="2000" b="1" dirty="0" err="1" smtClean="0">
                <a:solidFill>
                  <a:srgbClr val="C00000"/>
                </a:solidFill>
                <a:latin typeface="Bahnschrift SemiCondensed" panose="020B0502040204020203" pitchFamily="34" charset="0"/>
                <a:cs typeface="Times New Roman" pitchFamily="18" charset="0"/>
              </a:rPr>
              <a:t>Малопургинский</a:t>
            </a:r>
            <a:r>
              <a:rPr lang="ru-RU" sz="2000" b="1" dirty="0" smtClean="0">
                <a:solidFill>
                  <a:srgbClr val="C00000"/>
                </a:solidFill>
                <a:latin typeface="Bahnschrift SemiCondensed" panose="020B0502040204020203" pitchFamily="34" charset="0"/>
                <a:cs typeface="Times New Roman" pitchFamily="18" charset="0"/>
              </a:rPr>
              <a:t> район Удмуртской Республики»</a:t>
            </a:r>
            <a:br>
              <a:rPr lang="ru-RU" sz="2000" b="1" dirty="0" smtClean="0">
                <a:solidFill>
                  <a:srgbClr val="C00000"/>
                </a:solidFill>
                <a:latin typeface="Bahnschrift SemiCondensed" panose="020B0502040204020203" pitchFamily="34" charset="0"/>
                <a:cs typeface="Times New Roman" pitchFamily="18" charset="0"/>
              </a:rPr>
            </a:br>
            <a:r>
              <a:rPr lang="ru-RU" sz="2000" b="1" dirty="0" smtClean="0">
                <a:solidFill>
                  <a:srgbClr val="C00000"/>
                </a:solidFill>
                <a:latin typeface="Bahnschrift SemiCondensed" panose="020B0502040204020203" pitchFamily="34" charset="0"/>
                <a:cs typeface="Times New Roman" pitchFamily="18" charset="0"/>
              </a:rPr>
              <a:t>на 2024 год и на плановый период 2025 и 2026 годов</a:t>
            </a:r>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256681579"/>
              </p:ext>
            </p:extLst>
          </p:nvPr>
        </p:nvGraphicFramePr>
        <p:xfrm>
          <a:off x="304800" y="1553386"/>
          <a:ext cx="8567057" cy="4792566"/>
        </p:xfrm>
        <a:graphic>
          <a:graphicData uri="http://schemas.openxmlformats.org/drawingml/2006/table">
            <a:tbl>
              <a:tblPr firstRow="1" bandRow="1">
                <a:tableStyleId>{8A107856-5554-42FB-B03E-39F5DBC370BA}</a:tableStyleId>
              </a:tblPr>
              <a:tblGrid>
                <a:gridCol w="844306"/>
                <a:gridCol w="3009067"/>
                <a:gridCol w="1496737"/>
                <a:gridCol w="1496737"/>
                <a:gridCol w="1720210"/>
              </a:tblGrid>
              <a:tr h="961788">
                <a:tc>
                  <a:txBody>
                    <a:bodyPr/>
                    <a:lstStyle/>
                    <a:p>
                      <a:pPr algn="ct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Показатель</a:t>
                      </a:r>
                      <a:endParaRPr lang="ru-RU" sz="1800" dirty="0">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2024 год (тыс. руб.)</a:t>
                      </a:r>
                      <a:endParaRPr lang="ru-RU" sz="1800" dirty="0">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2025 год (тыс. руб.)</a:t>
                      </a:r>
                      <a:endParaRPr lang="ru-RU" sz="1800" dirty="0">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2026 год </a:t>
                      </a:r>
                    </a:p>
                    <a:p>
                      <a:pPr algn="ctr"/>
                      <a:r>
                        <a:rPr lang="ru-RU" sz="1800" dirty="0" smtClean="0">
                          <a:latin typeface="Times New Roman" panose="02020603050405020304" pitchFamily="18" charset="0"/>
                          <a:cs typeface="Times New Roman" panose="02020603050405020304" pitchFamily="18" charset="0"/>
                        </a:rPr>
                        <a:t>(тыс. руб.)</a:t>
                      </a:r>
                      <a:endParaRPr lang="ru-RU" sz="1800" dirty="0">
                        <a:latin typeface="Times New Roman" pitchFamily="18" charset="0"/>
                        <a:cs typeface="Times New Roman" pitchFamily="18" charset="0"/>
                      </a:endParaRPr>
                    </a:p>
                  </a:txBody>
                  <a:tcPr anchor="ctr"/>
                </a:tc>
              </a:tr>
              <a:tr h="505346">
                <a:tc>
                  <a:txBody>
                    <a:bodyPr/>
                    <a:lstStyle/>
                    <a:p>
                      <a:pPr algn="ctr"/>
                      <a:r>
                        <a:rPr lang="ru-RU" sz="1800" dirty="0" smtClean="0">
                          <a:latin typeface="Times New Roman" panose="02020603050405020304" pitchFamily="18" charset="0"/>
                          <a:cs typeface="Times New Roman" panose="02020603050405020304" pitchFamily="18" charset="0"/>
                        </a:rPr>
                        <a:t>1</a:t>
                      </a:r>
                      <a:endParaRPr lang="ru-RU" sz="1800" b="1" dirty="0">
                        <a:latin typeface="Times New Roman" pitchFamily="18" charset="0"/>
                        <a:cs typeface="Times New Roman" pitchFamily="18" charset="0"/>
                      </a:endParaRPr>
                    </a:p>
                  </a:txBody>
                  <a:tcPr anchor="ctr"/>
                </a:tc>
                <a:tc>
                  <a:txBody>
                    <a:bodyPr/>
                    <a:lstStyle/>
                    <a:p>
                      <a:pPr algn="l"/>
                      <a:r>
                        <a:rPr lang="ru-RU" sz="1800" dirty="0" smtClean="0">
                          <a:latin typeface="Times New Roman" panose="02020603050405020304" pitchFamily="18" charset="0"/>
                          <a:cs typeface="Times New Roman" panose="02020603050405020304" pitchFamily="18" charset="0"/>
                        </a:rPr>
                        <a:t>Общий</a:t>
                      </a:r>
                      <a:r>
                        <a:rPr lang="ru-RU" sz="1800" baseline="0" dirty="0" smtClean="0">
                          <a:latin typeface="Times New Roman" panose="02020603050405020304" pitchFamily="18" charset="0"/>
                          <a:cs typeface="Times New Roman" panose="02020603050405020304" pitchFamily="18" charset="0"/>
                        </a:rPr>
                        <a:t> объем доходов</a:t>
                      </a:r>
                      <a:endParaRPr lang="ru-RU" sz="1800" b="1" dirty="0">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1 259 989,5</a:t>
                      </a:r>
                      <a:endParaRPr lang="ru-RU" sz="1800" b="1" dirty="0" smtClean="0">
                        <a:solidFill>
                          <a:schemeClr val="tx1"/>
                        </a:solidFill>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1 224 911,3</a:t>
                      </a:r>
                      <a:endParaRPr lang="ru-RU" sz="1800" b="1" dirty="0" smtClean="0">
                        <a:solidFill>
                          <a:schemeClr val="tx1"/>
                        </a:solidFill>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1 213 839,0</a:t>
                      </a:r>
                      <a:endParaRPr lang="ru-RU" sz="1800" b="1" dirty="0" smtClean="0">
                        <a:solidFill>
                          <a:schemeClr val="tx1"/>
                        </a:solidFill>
                        <a:latin typeface="Times New Roman" pitchFamily="18" charset="0"/>
                        <a:cs typeface="Times New Roman" pitchFamily="18" charset="0"/>
                      </a:endParaRPr>
                    </a:p>
                  </a:txBody>
                  <a:tcPr anchor="ctr"/>
                </a:tc>
              </a:tr>
              <a:tr h="610387">
                <a:tc>
                  <a:txBody>
                    <a:bodyPr/>
                    <a:lstStyle/>
                    <a:p>
                      <a:pPr algn="ctr"/>
                      <a:r>
                        <a:rPr lang="ru-RU" sz="1800" dirty="0" smtClean="0">
                          <a:latin typeface="Times New Roman" panose="02020603050405020304" pitchFamily="18" charset="0"/>
                          <a:cs typeface="Times New Roman" panose="02020603050405020304" pitchFamily="18" charset="0"/>
                        </a:rPr>
                        <a:t>2</a:t>
                      </a:r>
                      <a:endParaRPr lang="ru-RU" sz="1800" b="1" dirty="0">
                        <a:latin typeface="Times New Roman" pitchFamily="18" charset="0"/>
                        <a:cs typeface="Times New Roman" pitchFamily="18" charset="0"/>
                      </a:endParaRPr>
                    </a:p>
                  </a:txBody>
                  <a:tcPr anchor="ctr"/>
                </a:tc>
                <a:tc>
                  <a:txBody>
                    <a:bodyPr/>
                    <a:lstStyle/>
                    <a:p>
                      <a:pPr algn="l"/>
                      <a:r>
                        <a:rPr lang="ru-RU" sz="1800" dirty="0" smtClean="0">
                          <a:latin typeface="Times New Roman" panose="02020603050405020304" pitchFamily="18" charset="0"/>
                          <a:cs typeface="Times New Roman" panose="02020603050405020304" pitchFamily="18" charset="0"/>
                        </a:rPr>
                        <a:t>Общий объем расходов</a:t>
                      </a:r>
                      <a:endParaRPr lang="ru-RU" sz="1800" b="1" dirty="0">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1 291 416,8</a:t>
                      </a:r>
                      <a:endParaRPr lang="ru-RU" sz="1800" b="1" dirty="0" smtClean="0">
                        <a:solidFill>
                          <a:schemeClr val="tx1"/>
                        </a:solidFill>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1 224 911,3</a:t>
                      </a:r>
                      <a:endParaRPr lang="ru-RU" sz="1800" b="1" dirty="0" smtClean="0">
                        <a:solidFill>
                          <a:schemeClr val="tx1"/>
                        </a:solidFill>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1</a:t>
                      </a:r>
                      <a:r>
                        <a:rPr lang="ru-RU" sz="1800" baseline="0" dirty="0" smtClean="0">
                          <a:latin typeface="Times New Roman" panose="02020603050405020304" pitchFamily="18" charset="0"/>
                          <a:cs typeface="Times New Roman" panose="02020603050405020304" pitchFamily="18" charset="0"/>
                        </a:rPr>
                        <a:t> 213 839,0</a:t>
                      </a:r>
                      <a:endParaRPr lang="ru-RU" sz="1800" b="1" dirty="0" smtClean="0">
                        <a:solidFill>
                          <a:schemeClr val="tx1"/>
                        </a:solidFill>
                        <a:latin typeface="Times New Roman" pitchFamily="18" charset="0"/>
                        <a:cs typeface="Times New Roman" pitchFamily="18" charset="0"/>
                      </a:endParaRPr>
                    </a:p>
                  </a:txBody>
                  <a:tcPr anchor="ctr"/>
                </a:tc>
              </a:tr>
              <a:tr h="1918359">
                <a:tc>
                  <a:txBody>
                    <a:bodyPr/>
                    <a:lstStyle/>
                    <a:p>
                      <a:pPr algn="ctr"/>
                      <a:r>
                        <a:rPr lang="ru-RU" sz="1800" dirty="0" smtClean="0">
                          <a:latin typeface="Times New Roman" panose="02020603050405020304" pitchFamily="18" charset="0"/>
                          <a:cs typeface="Times New Roman" panose="02020603050405020304" pitchFamily="18" charset="0"/>
                        </a:rPr>
                        <a:t>3</a:t>
                      </a:r>
                      <a:endParaRPr lang="ru-RU" sz="1800" b="1" dirty="0">
                        <a:latin typeface="Times New Roman" pitchFamily="18" charset="0"/>
                        <a:cs typeface="Times New Roman" pitchFamily="18" charset="0"/>
                      </a:endParaRPr>
                    </a:p>
                  </a:txBody>
                  <a:tcPr anchor="ctr"/>
                </a:tc>
                <a:tc>
                  <a:txBody>
                    <a:bodyPr/>
                    <a:lstStyle/>
                    <a:p>
                      <a:pPr algn="l"/>
                      <a:r>
                        <a:rPr lang="ru-RU" sz="1800" dirty="0" smtClean="0">
                          <a:latin typeface="Times New Roman" panose="02020603050405020304" pitchFamily="18" charset="0"/>
                          <a:cs typeface="Times New Roman" panose="02020603050405020304" pitchFamily="18" charset="0"/>
                        </a:rPr>
                        <a:t>Верхний</a:t>
                      </a:r>
                      <a:r>
                        <a:rPr lang="ru-RU" sz="1800" baseline="0" dirty="0" smtClean="0">
                          <a:latin typeface="Times New Roman" panose="02020603050405020304" pitchFamily="18" charset="0"/>
                          <a:cs typeface="Times New Roman" panose="02020603050405020304" pitchFamily="18" charset="0"/>
                        </a:rPr>
                        <a:t> предел муниципального долга муниципального образования «Муниципальный округ </a:t>
                      </a:r>
                      <a:r>
                        <a:rPr lang="ru-RU" sz="1800" baseline="0" dirty="0" err="1" smtClean="0">
                          <a:latin typeface="Times New Roman" panose="02020603050405020304" pitchFamily="18" charset="0"/>
                          <a:cs typeface="Times New Roman" panose="02020603050405020304" pitchFamily="18" charset="0"/>
                        </a:rPr>
                        <a:t>Малопургинский</a:t>
                      </a:r>
                      <a:r>
                        <a:rPr lang="ru-RU" sz="1800" baseline="0" dirty="0" smtClean="0">
                          <a:latin typeface="Times New Roman" panose="02020603050405020304" pitchFamily="18" charset="0"/>
                          <a:cs typeface="Times New Roman" panose="02020603050405020304" pitchFamily="18" charset="0"/>
                        </a:rPr>
                        <a:t> район Удмуртской Республики»</a:t>
                      </a:r>
                      <a:endParaRPr lang="ru-RU" sz="1800" b="1" dirty="0">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114</a:t>
                      </a:r>
                      <a:r>
                        <a:rPr lang="ru-RU" sz="1800" baseline="0" dirty="0" smtClean="0">
                          <a:latin typeface="Times New Roman" panose="02020603050405020304" pitchFamily="18" charset="0"/>
                          <a:cs typeface="Times New Roman" panose="02020603050405020304" pitchFamily="18" charset="0"/>
                        </a:rPr>
                        <a:t>  015,0</a:t>
                      </a:r>
                      <a:endParaRPr lang="ru-RU" sz="1800" b="1" dirty="0">
                        <a:solidFill>
                          <a:schemeClr val="tx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anose="02020603050405020304" pitchFamily="18" charset="0"/>
                          <a:cs typeface="Times New Roman" panose="02020603050405020304" pitchFamily="18" charset="0"/>
                        </a:rPr>
                        <a:t>113</a:t>
                      </a:r>
                      <a:r>
                        <a:rPr lang="ru-RU" sz="1800" baseline="0" dirty="0" smtClean="0">
                          <a:latin typeface="Times New Roman" panose="02020603050405020304" pitchFamily="18" charset="0"/>
                          <a:cs typeface="Times New Roman" panose="02020603050405020304" pitchFamily="18" charset="0"/>
                        </a:rPr>
                        <a:t> 456,1</a:t>
                      </a:r>
                      <a:endParaRPr lang="ru-RU" sz="1800" b="1" dirty="0" smtClean="0">
                        <a:solidFill>
                          <a:schemeClr val="tx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anose="02020603050405020304" pitchFamily="18" charset="0"/>
                          <a:cs typeface="Times New Roman" panose="02020603050405020304" pitchFamily="18" charset="0"/>
                        </a:rPr>
                        <a:t>113 456,1</a:t>
                      </a:r>
                    </a:p>
                    <a:p>
                      <a:pPr algn="ctr"/>
                      <a:endParaRPr lang="ru-RU" sz="1800" b="1" dirty="0">
                        <a:solidFill>
                          <a:schemeClr val="tx1"/>
                        </a:solidFill>
                        <a:latin typeface="Times New Roman" pitchFamily="18" charset="0"/>
                        <a:cs typeface="Times New Roman" pitchFamily="18" charset="0"/>
                      </a:endParaRPr>
                    </a:p>
                  </a:txBody>
                  <a:tcPr anchor="ctr"/>
                </a:tc>
              </a:tr>
              <a:tr h="703365">
                <a:tc>
                  <a:txBody>
                    <a:bodyPr/>
                    <a:lstStyle/>
                    <a:p>
                      <a:pPr algn="ctr"/>
                      <a:r>
                        <a:rPr lang="ru-RU" sz="1800" dirty="0" smtClean="0">
                          <a:latin typeface="Times New Roman" panose="02020603050405020304" pitchFamily="18" charset="0"/>
                          <a:cs typeface="Times New Roman" panose="02020603050405020304" pitchFamily="18" charset="0"/>
                        </a:rPr>
                        <a:t>5</a:t>
                      </a:r>
                      <a:endParaRPr lang="ru-RU" sz="1800" b="1" dirty="0">
                        <a:latin typeface="Times New Roman" pitchFamily="18" charset="0"/>
                        <a:cs typeface="Times New Roman" pitchFamily="18" charset="0"/>
                      </a:endParaRPr>
                    </a:p>
                  </a:txBody>
                  <a:tcPr anchor="ctr"/>
                </a:tc>
                <a:tc>
                  <a:txBody>
                    <a:bodyPr/>
                    <a:lstStyle/>
                    <a:p>
                      <a:pPr algn="l"/>
                      <a:r>
                        <a:rPr lang="ru-RU" sz="1800" dirty="0" smtClean="0">
                          <a:latin typeface="Times New Roman" panose="02020603050405020304" pitchFamily="18" charset="0"/>
                          <a:cs typeface="Times New Roman" panose="02020603050405020304" pitchFamily="18" charset="0"/>
                        </a:rPr>
                        <a:t>ДЕФИЦИТ (-)/</a:t>
                      </a:r>
                    </a:p>
                    <a:p>
                      <a:pPr algn="l"/>
                      <a:r>
                        <a:rPr lang="ru-RU" sz="1800" dirty="0" smtClean="0">
                          <a:latin typeface="Times New Roman" panose="02020603050405020304" pitchFamily="18" charset="0"/>
                          <a:cs typeface="Times New Roman" panose="02020603050405020304" pitchFamily="18" charset="0"/>
                        </a:rPr>
                        <a:t>ПРОФИЦИТ (+)</a:t>
                      </a:r>
                      <a:endParaRPr lang="ru-RU" sz="1800" b="1" dirty="0">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-31 427,3</a:t>
                      </a:r>
                      <a:endParaRPr lang="ru-RU" sz="1800" b="1" dirty="0" smtClean="0">
                        <a:solidFill>
                          <a:schemeClr val="tx1"/>
                        </a:solidFill>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0,0</a:t>
                      </a:r>
                      <a:endParaRPr lang="ru-RU" sz="1800" b="1" dirty="0">
                        <a:solidFill>
                          <a:schemeClr val="tx1"/>
                        </a:solidFill>
                        <a:latin typeface="Times New Roman" pitchFamily="18" charset="0"/>
                        <a:cs typeface="Times New Roman" pitchFamily="18" charset="0"/>
                      </a:endParaRPr>
                    </a:p>
                  </a:txBody>
                  <a:tcPr anchor="ctr"/>
                </a:tc>
                <a:tc>
                  <a:txBody>
                    <a:bodyPr/>
                    <a:lstStyle/>
                    <a:p>
                      <a:pPr algn="ctr"/>
                      <a:r>
                        <a:rPr lang="ru-RU" sz="1800" dirty="0" smtClean="0">
                          <a:latin typeface="Times New Roman" panose="02020603050405020304" pitchFamily="18" charset="0"/>
                          <a:cs typeface="Times New Roman" panose="02020603050405020304" pitchFamily="18" charset="0"/>
                        </a:rPr>
                        <a:t>0,0</a:t>
                      </a:r>
                      <a:endParaRPr lang="ru-RU" sz="1800" b="1" dirty="0">
                        <a:solidFill>
                          <a:schemeClr val="tx1"/>
                        </a:solidFill>
                        <a:latin typeface="Times New Roman" pitchFamily="18" charset="0"/>
                        <a:cs typeface="Times New Roman" pitchFamily="18" charset="0"/>
                      </a:endParaRPr>
                    </a:p>
                  </a:txBody>
                  <a:tcPr anchor="ctr"/>
                </a:tc>
              </a:tr>
            </a:tbl>
          </a:graphicData>
        </a:graphic>
      </p:graphicFrame>
      <p:sp>
        <p:nvSpPr>
          <p:cNvPr id="4"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5"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80366" y="0"/>
            <a:ext cx="582982" cy="1034606"/>
          </a:xfrm>
          <a:prstGeom prst="rect">
            <a:avLst/>
          </a:prstGeom>
          <a:noFill/>
        </p:spPr>
      </p:pic>
      <p:sp>
        <p:nvSpPr>
          <p:cNvPr id="7"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24</a:t>
            </a:r>
            <a:endParaRPr lang="ru" sz="1300" dirty="0">
              <a:solidFill>
                <a:schemeClr val="bg1"/>
              </a:solidFill>
            </a:endParaRPr>
          </a:p>
        </p:txBody>
      </p:sp>
    </p:spTree>
    <p:extLst>
      <p:ext uri="{BB962C8B-B14F-4D97-AF65-F5344CB8AC3E}">
        <p14:creationId xmlns:p14="http://schemas.microsoft.com/office/powerpoint/2010/main" val="3821943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1385971506"/>
              </p:ext>
            </p:extLst>
          </p:nvPr>
        </p:nvGraphicFramePr>
        <p:xfrm>
          <a:off x="85112" y="1586947"/>
          <a:ext cx="8534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14266" y="681945"/>
            <a:ext cx="8839200" cy="1066800"/>
          </a:xfrm>
          <a:noFill/>
          <a:scene3d>
            <a:camera prst="orthographicFront"/>
            <a:lightRig rig="threePt" dir="t"/>
          </a:scene3d>
          <a:sp3d>
            <a:bevelT/>
          </a:sp3d>
        </p:spPr>
        <p:txBody>
          <a:bodyPr>
            <a:normAutofit fontScale="90000"/>
          </a:bodyPr>
          <a:lstStyle/>
          <a:p>
            <a:pPr algn="ctr">
              <a:lnSpc>
                <a:spcPct val="80000"/>
              </a:lnSpc>
            </a:pPr>
            <a:r>
              <a:rPr lang="ru-RU" sz="2400" b="1" dirty="0" smtClean="0">
                <a:solidFill>
                  <a:srgbClr val="C00000"/>
                </a:solidFill>
                <a:latin typeface="Bahnschrift SemiCondensed" panose="020B0502040204020203" pitchFamily="34" charset="0"/>
                <a:cs typeface="Times New Roman" pitchFamily="18" charset="0"/>
              </a:rPr>
              <a:t>Динамика поступления налоговых и неналоговых доходов в бюджет </a:t>
            </a:r>
            <a:br>
              <a:rPr lang="ru-RU" sz="2400" b="1" dirty="0" smtClean="0">
                <a:solidFill>
                  <a:srgbClr val="C00000"/>
                </a:solidFill>
                <a:latin typeface="Bahnschrift SemiCondensed" panose="020B0502040204020203" pitchFamily="34" charset="0"/>
                <a:cs typeface="Times New Roman" pitchFamily="18" charset="0"/>
              </a:rPr>
            </a:br>
            <a:r>
              <a:rPr lang="ru-RU" sz="2400" b="1" dirty="0" smtClean="0">
                <a:solidFill>
                  <a:srgbClr val="C00000"/>
                </a:solidFill>
                <a:latin typeface="Bahnschrift SemiCondensed" panose="020B0502040204020203" pitchFamily="34" charset="0"/>
                <a:cs typeface="Times New Roman" pitchFamily="18" charset="0"/>
              </a:rPr>
              <a:t>муниципального образования «Муниципальный округ</a:t>
            </a:r>
            <a:br>
              <a:rPr lang="ru-RU" sz="2400" b="1" dirty="0" smtClean="0">
                <a:solidFill>
                  <a:srgbClr val="C00000"/>
                </a:solidFill>
                <a:latin typeface="Bahnschrift SemiCondensed" panose="020B0502040204020203" pitchFamily="34" charset="0"/>
                <a:cs typeface="Times New Roman" pitchFamily="18" charset="0"/>
              </a:rPr>
            </a:br>
            <a:r>
              <a:rPr lang="ru-RU" sz="2400" b="1" dirty="0" smtClean="0">
                <a:solidFill>
                  <a:srgbClr val="C00000"/>
                </a:solidFill>
                <a:latin typeface="Bahnschrift SemiCondensed" panose="020B0502040204020203" pitchFamily="34" charset="0"/>
                <a:cs typeface="Times New Roman" pitchFamily="18" charset="0"/>
              </a:rPr>
              <a:t> </a:t>
            </a:r>
            <a:r>
              <a:rPr lang="ru-RU" sz="2400" b="1" dirty="0" err="1" smtClean="0">
                <a:solidFill>
                  <a:srgbClr val="C00000"/>
                </a:solidFill>
                <a:latin typeface="Bahnschrift SemiCondensed" panose="020B0502040204020203" pitchFamily="34" charset="0"/>
                <a:cs typeface="Times New Roman" pitchFamily="18" charset="0"/>
              </a:rPr>
              <a:t>Малопургинский</a:t>
            </a:r>
            <a:r>
              <a:rPr lang="ru-RU" sz="2400" b="1" dirty="0" smtClean="0">
                <a:solidFill>
                  <a:srgbClr val="C00000"/>
                </a:solidFill>
                <a:latin typeface="Bahnschrift SemiCondensed" panose="020B0502040204020203" pitchFamily="34" charset="0"/>
                <a:cs typeface="Times New Roman" pitchFamily="18" charset="0"/>
              </a:rPr>
              <a:t> район Удмуртской </a:t>
            </a:r>
            <a:r>
              <a:rPr lang="ru-RU" sz="2400" b="1" dirty="0">
                <a:solidFill>
                  <a:srgbClr val="C00000"/>
                </a:solidFill>
                <a:latin typeface="Bahnschrift SemiCondensed" panose="020B0502040204020203" pitchFamily="34" charset="0"/>
                <a:cs typeface="Times New Roman" pitchFamily="18" charset="0"/>
              </a:rPr>
              <a:t>Р</a:t>
            </a:r>
            <a:r>
              <a:rPr lang="ru-RU" sz="2400" b="1" dirty="0" smtClean="0">
                <a:solidFill>
                  <a:srgbClr val="C00000"/>
                </a:solidFill>
                <a:latin typeface="Bahnschrift SemiCondensed" panose="020B0502040204020203" pitchFamily="34" charset="0"/>
                <a:cs typeface="Times New Roman" pitchFamily="18" charset="0"/>
              </a:rPr>
              <a:t>еспублики»  за 2016-2026 годы</a:t>
            </a:r>
            <a:r>
              <a:rPr lang="ru-RU" sz="2400" b="1" dirty="0" smtClean="0">
                <a:solidFill>
                  <a:schemeClr val="tx1"/>
                </a:solidFill>
                <a:latin typeface="Bahnschrift SemiCondensed" panose="020B0502040204020203" pitchFamily="34" charset="0"/>
                <a:cs typeface="Times New Roman" pitchFamily="18" charset="0"/>
              </a:rPr>
              <a:t/>
            </a:r>
            <a:br>
              <a:rPr lang="ru-RU" sz="2400" b="1" dirty="0" smtClean="0">
                <a:solidFill>
                  <a:schemeClr val="tx1"/>
                </a:solidFill>
                <a:latin typeface="Bahnschrift SemiCondensed" panose="020B0502040204020203" pitchFamily="34"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800" b="1" dirty="0" smtClean="0">
                <a:solidFill>
                  <a:schemeClr val="tx1"/>
                </a:solidFill>
                <a:latin typeface="Bahnschrift SemiCondensed" panose="020B0502040204020203" pitchFamily="34"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5"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6"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80366" y="0"/>
            <a:ext cx="582982" cy="1034606"/>
          </a:xfrm>
          <a:prstGeom prst="rect">
            <a:avLst/>
          </a:prstGeom>
          <a:noFill/>
        </p:spPr>
      </p:pic>
      <p:sp>
        <p:nvSpPr>
          <p:cNvPr id="7"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25</a:t>
            </a:r>
            <a:endParaRPr lang="ru" sz="1300" dirty="0">
              <a:solidFill>
                <a:schemeClr val="bg1"/>
              </a:solidFill>
            </a:endParaRPr>
          </a:p>
        </p:txBody>
      </p:sp>
    </p:spTree>
    <p:extLst>
      <p:ext uri="{BB962C8B-B14F-4D97-AF65-F5344CB8AC3E}">
        <p14:creationId xmlns:p14="http://schemas.microsoft.com/office/powerpoint/2010/main" val="177967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4778" y="260648"/>
            <a:ext cx="8040814" cy="1139825"/>
          </a:xfrm>
          <a:noFill/>
          <a:scene3d>
            <a:camera prst="orthographicFront"/>
            <a:lightRig rig="threePt" dir="t"/>
          </a:scene3d>
          <a:sp3d>
            <a:bevelT/>
          </a:sp3d>
        </p:spPr>
        <p:txBody>
          <a:bodyPr>
            <a:noAutofit/>
          </a:bodyPr>
          <a:lstStyle/>
          <a:p>
            <a:pPr algn="ctr">
              <a:lnSpc>
                <a:spcPct val="90000"/>
              </a:lnSpc>
            </a:pPr>
            <a:r>
              <a:rPr lang="ru-RU" sz="2400" b="1" dirty="0" smtClean="0">
                <a:solidFill>
                  <a:srgbClr val="C00000"/>
                </a:solidFill>
                <a:latin typeface="Bahnschrift SemiCondensed" panose="020B0502040204020203" pitchFamily="34" charset="0"/>
                <a:cs typeface="Times New Roman" pitchFamily="18" charset="0"/>
              </a:rPr>
              <a:t>Структура доходов бюджета муниципального образования </a:t>
            </a:r>
            <a:br>
              <a:rPr lang="ru-RU" sz="2400" b="1" dirty="0" smtClean="0">
                <a:solidFill>
                  <a:srgbClr val="C00000"/>
                </a:solidFill>
                <a:latin typeface="Bahnschrift SemiCondensed" panose="020B0502040204020203" pitchFamily="34" charset="0"/>
                <a:cs typeface="Times New Roman" pitchFamily="18" charset="0"/>
              </a:rPr>
            </a:br>
            <a:r>
              <a:rPr lang="ru-RU" sz="2400" b="1" dirty="0" smtClean="0">
                <a:solidFill>
                  <a:srgbClr val="C00000"/>
                </a:solidFill>
                <a:latin typeface="Bahnschrift SemiCondensed" panose="020B0502040204020203" pitchFamily="34" charset="0"/>
                <a:cs typeface="Times New Roman" pitchFamily="18" charset="0"/>
              </a:rPr>
              <a:t>«Муниципальный округ </a:t>
            </a:r>
            <a:r>
              <a:rPr lang="ru-RU" sz="2400" b="1" dirty="0" err="1" smtClean="0">
                <a:solidFill>
                  <a:srgbClr val="C00000"/>
                </a:solidFill>
                <a:latin typeface="Bahnschrift SemiCondensed" panose="020B0502040204020203" pitchFamily="34" charset="0"/>
                <a:cs typeface="Times New Roman" pitchFamily="18" charset="0"/>
              </a:rPr>
              <a:t>Малопургинский</a:t>
            </a:r>
            <a:r>
              <a:rPr lang="ru-RU" sz="2400" b="1" dirty="0" smtClean="0">
                <a:solidFill>
                  <a:srgbClr val="C00000"/>
                </a:solidFill>
                <a:latin typeface="Bahnschrift SemiCondensed" panose="020B0502040204020203" pitchFamily="34" charset="0"/>
                <a:cs typeface="Times New Roman" pitchFamily="18" charset="0"/>
              </a:rPr>
              <a:t> район  Удмуртской Республики»  на 2024-2026 годы</a:t>
            </a:r>
            <a:endParaRPr lang="ru-RU" sz="2400" b="1" dirty="0">
              <a:solidFill>
                <a:srgbClr val="C00000"/>
              </a:solidFill>
              <a:latin typeface="Bahnschrift SemiCondensed" panose="020B0502040204020203" pitchFamily="34"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2270671761"/>
              </p:ext>
            </p:extLst>
          </p:nvPr>
        </p:nvGraphicFramePr>
        <p:xfrm>
          <a:off x="685800" y="1524000"/>
          <a:ext cx="36576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2515672360"/>
              </p:ext>
            </p:extLst>
          </p:nvPr>
        </p:nvGraphicFramePr>
        <p:xfrm>
          <a:off x="4038600" y="692696"/>
          <a:ext cx="4133800" cy="3193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971690422"/>
              </p:ext>
            </p:extLst>
          </p:nvPr>
        </p:nvGraphicFramePr>
        <p:xfrm>
          <a:off x="3200400" y="2438400"/>
          <a:ext cx="5867400" cy="4343400"/>
        </p:xfrm>
        <a:graphic>
          <a:graphicData uri="http://schemas.openxmlformats.org/drawingml/2006/chart">
            <c:chart xmlns:c="http://schemas.openxmlformats.org/drawingml/2006/chart" xmlns:r="http://schemas.openxmlformats.org/officeDocument/2006/relationships" r:id="rId5"/>
          </a:graphicData>
        </a:graphic>
      </p:graphicFrame>
      <p:sp>
        <p:nvSpPr>
          <p:cNvPr id="9"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10"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6" cstate="print"/>
          <a:srcRect/>
          <a:stretch>
            <a:fillRect/>
          </a:stretch>
        </p:blipFill>
        <p:spPr bwMode="auto">
          <a:xfrm>
            <a:off x="8580366" y="0"/>
            <a:ext cx="582982" cy="1034606"/>
          </a:xfrm>
          <a:prstGeom prst="rect">
            <a:avLst/>
          </a:prstGeom>
          <a:noFill/>
        </p:spPr>
      </p:pic>
      <p:sp>
        <p:nvSpPr>
          <p:cNvPr id="11"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26</a:t>
            </a:r>
            <a:endParaRPr lang="ru" sz="1300" dirty="0">
              <a:solidFill>
                <a:schemeClr val="bg1"/>
              </a:solidFill>
            </a:endParaRPr>
          </a:p>
        </p:txBody>
      </p:sp>
    </p:spTree>
    <p:extLst>
      <p:ext uri="{BB962C8B-B14F-4D97-AF65-F5344CB8AC3E}">
        <p14:creationId xmlns:p14="http://schemas.microsoft.com/office/powerpoint/2010/main" val="21470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0224" y="160883"/>
            <a:ext cx="8486775" cy="1063625"/>
          </a:xfrm>
          <a:noFill/>
          <a:scene3d>
            <a:camera prst="orthographicFront"/>
            <a:lightRig rig="threePt" dir="t"/>
          </a:scene3d>
          <a:sp3d>
            <a:bevelT/>
          </a:sp3d>
        </p:spPr>
        <p:txBody>
          <a:bodyPr>
            <a:noAutofit/>
          </a:bodyPr>
          <a:lstStyle/>
          <a:p>
            <a:pPr algn="ctr"/>
            <a:r>
              <a:rPr lang="ru-RU" sz="2000" b="1" dirty="0" smtClean="0">
                <a:solidFill>
                  <a:srgbClr val="C00000"/>
                </a:solidFill>
                <a:latin typeface="Bahnschrift SemiCondensed" panose="020B0502040204020203" pitchFamily="34" charset="0"/>
                <a:cs typeface="Times New Roman" pitchFamily="18" charset="0"/>
              </a:rPr>
              <a:t>Основные источники формирования налоговых и </a:t>
            </a:r>
            <a:br>
              <a:rPr lang="ru-RU" sz="2000" b="1" dirty="0" smtClean="0">
                <a:solidFill>
                  <a:srgbClr val="C00000"/>
                </a:solidFill>
                <a:latin typeface="Bahnschrift SemiCondensed" panose="020B0502040204020203" pitchFamily="34" charset="0"/>
                <a:cs typeface="Times New Roman" pitchFamily="18" charset="0"/>
              </a:rPr>
            </a:br>
            <a:r>
              <a:rPr lang="ru-RU" sz="2000" b="1" dirty="0" smtClean="0">
                <a:solidFill>
                  <a:srgbClr val="C00000"/>
                </a:solidFill>
                <a:latin typeface="Bahnschrift SemiCondensed" panose="020B0502040204020203" pitchFamily="34" charset="0"/>
                <a:cs typeface="Times New Roman" pitchFamily="18" charset="0"/>
              </a:rPr>
              <a:t>неналоговых доходов бюджета муниципального образования «Муниципальный </a:t>
            </a:r>
            <a:br>
              <a:rPr lang="ru-RU" sz="2000" b="1" dirty="0" smtClean="0">
                <a:solidFill>
                  <a:srgbClr val="C00000"/>
                </a:solidFill>
                <a:latin typeface="Bahnschrift SemiCondensed" panose="020B0502040204020203" pitchFamily="34" charset="0"/>
                <a:cs typeface="Times New Roman" pitchFamily="18" charset="0"/>
              </a:rPr>
            </a:br>
            <a:r>
              <a:rPr lang="ru-RU" sz="2000" b="1" dirty="0" smtClean="0">
                <a:solidFill>
                  <a:srgbClr val="C00000"/>
                </a:solidFill>
                <a:latin typeface="Bahnschrift SemiCondensed" panose="020B0502040204020203" pitchFamily="34" charset="0"/>
                <a:cs typeface="Times New Roman" pitchFamily="18" charset="0"/>
              </a:rPr>
              <a:t>округ </a:t>
            </a:r>
            <a:r>
              <a:rPr lang="ru-RU" sz="2000" b="1" dirty="0" err="1" smtClean="0">
                <a:solidFill>
                  <a:srgbClr val="C00000"/>
                </a:solidFill>
                <a:latin typeface="Bahnschrift SemiCondensed" panose="020B0502040204020203" pitchFamily="34" charset="0"/>
                <a:cs typeface="Times New Roman" pitchFamily="18" charset="0"/>
              </a:rPr>
              <a:t>Малопургинский</a:t>
            </a:r>
            <a:r>
              <a:rPr lang="ru-RU" sz="2000" b="1" dirty="0" smtClean="0">
                <a:solidFill>
                  <a:srgbClr val="C00000"/>
                </a:solidFill>
                <a:latin typeface="Bahnschrift SemiCondensed" panose="020B0502040204020203" pitchFamily="34" charset="0"/>
                <a:cs typeface="Times New Roman" pitchFamily="18" charset="0"/>
              </a:rPr>
              <a:t> район Удмуртской Республики» в 2023 - 2026 годах</a:t>
            </a:r>
            <a:endParaRPr lang="ru-RU" sz="2000" b="1" dirty="0">
              <a:solidFill>
                <a:srgbClr val="C00000"/>
              </a:solidFill>
              <a:latin typeface="Bahnschrift SemiCondensed" panose="020B0502040204020203" pitchFamily="34"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334272256"/>
              </p:ext>
            </p:extLst>
          </p:nvPr>
        </p:nvGraphicFramePr>
        <p:xfrm>
          <a:off x="228600" y="1330363"/>
          <a:ext cx="8686800" cy="5242287"/>
        </p:xfrm>
        <a:graphic>
          <a:graphicData uri="http://schemas.openxmlformats.org/drawingml/2006/table">
            <a:tbl>
              <a:tblPr>
                <a:tableStyleId>{616DA210-FB5B-4158-B5E0-FEB733F419BA}</a:tableStyleId>
              </a:tblPr>
              <a:tblGrid>
                <a:gridCol w="2647866"/>
                <a:gridCol w="881756"/>
                <a:gridCol w="812451"/>
                <a:gridCol w="722882"/>
                <a:gridCol w="744399"/>
                <a:gridCol w="728288"/>
                <a:gridCol w="713947"/>
                <a:gridCol w="755374"/>
                <a:gridCol w="679837"/>
              </a:tblGrid>
              <a:tr h="128858">
                <a:tc gridSpan="9">
                  <a:txBody>
                    <a:bodyPr/>
                    <a:lstStyle/>
                    <a:p>
                      <a:pPr algn="ctr" fontAlgn="b"/>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2270">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gridSpan="2">
                  <a:txBody>
                    <a:bodyPr/>
                    <a:lstStyle/>
                    <a:p>
                      <a:pPr algn="ctr" fontAlgn="ctr"/>
                      <a:r>
                        <a:rPr lang="ru-RU" sz="1200" b="1" u="none" strike="noStrike" dirty="0" smtClean="0">
                          <a:effectLst/>
                          <a:latin typeface="Times New Roman" pitchFamily="18" charset="0"/>
                          <a:cs typeface="Times New Roman" pitchFamily="18" charset="0"/>
                        </a:rPr>
                        <a:t>2023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2024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2025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2026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r>
              <a:tr h="589245">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r>
              <a:tr h="206104">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337 345</a:t>
                      </a:r>
                      <a:r>
                        <a:rPr lang="ru-RU" sz="1100" b="1" i="0" u="none" strike="noStrike" baseline="0" dirty="0" smtClean="0">
                          <a:solidFill>
                            <a:schemeClr val="tx1"/>
                          </a:solidFill>
                          <a:effectLst/>
                          <a:latin typeface="Times New Roman" pitchFamily="18" charset="0"/>
                          <a:cs typeface="Times New Roman" pitchFamily="18" charset="0"/>
                        </a:rPr>
                        <a:t>,0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353 115,6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354 701,2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357 207,2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206104">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206104">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309 613,0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91,1</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335 223,6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94,9</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337 753,2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95,2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340 158,2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95,2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157456">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204219">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baseline="0" dirty="0" smtClean="0">
                          <a:solidFill>
                            <a:schemeClr val="tx1"/>
                          </a:solidFill>
                          <a:effectLst/>
                          <a:latin typeface="Times New Roman" pitchFamily="18" charset="0"/>
                          <a:cs typeface="Times New Roman" pitchFamily="18" charset="0"/>
                        </a:rPr>
                        <a:t>228 006,0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68,4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254 475,0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72,1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255 000,0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71,9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256 000,0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71,6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163455">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41 602,4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38 854,6</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40 337,2</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40 337,2</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22481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a:t>
                      </a:r>
                      <a:r>
                        <a:rPr lang="ru-RU" sz="1100" b="0" i="0" u="none" strike="noStrike" baseline="0" dirty="0" smtClean="0">
                          <a:solidFill>
                            <a:schemeClr val="tx1"/>
                          </a:solidFill>
                          <a:effectLst/>
                          <a:latin typeface="Times New Roman" pitchFamily="18" charset="0"/>
                          <a:cs typeface="Times New Roman" pitchFamily="18" charset="0"/>
                        </a:rPr>
                        <a:t> 026,0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8 700,0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10 300,0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11 400,0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157456">
                <a:tc>
                  <a:txBody>
                    <a:bodyPr/>
                    <a:lstStyle/>
                    <a:p>
                      <a:pPr algn="l" fontAlgn="b">
                        <a:lnSpc>
                          <a:spcPct val="90000"/>
                        </a:lnSpc>
                      </a:pPr>
                      <a:r>
                        <a:rPr lang="ru-RU" sz="1100" b="0" i="0" u="none" strike="noStrike" dirty="0" smtClean="0">
                          <a:effectLst/>
                          <a:latin typeface="Times New Roman" pitchFamily="18" charset="0"/>
                          <a:cs typeface="Times New Roman" pitchFamily="18" charset="0"/>
                        </a:rPr>
                        <a:t>  Налоги на имущество</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29 249,0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29 820,0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29 600,0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29 900,0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314912">
                <a:tc>
                  <a:txBody>
                    <a:bodyPr/>
                    <a:lstStyle/>
                    <a:p>
                      <a:pPr algn="l" fontAlgn="b">
                        <a:lnSpc>
                          <a:spcPct val="90000"/>
                        </a:lnSpc>
                      </a:pPr>
                      <a:r>
                        <a:rPr kumimoji="0" lang="ru-RU" sz="1100" b="0" kern="1200" dirty="0" smtClean="0">
                          <a:solidFill>
                            <a:schemeClr val="tx1"/>
                          </a:solidFill>
                          <a:effectLst/>
                          <a:latin typeface="Times New Roman" panose="02020603050405020304" pitchFamily="18" charset="0"/>
                          <a:ea typeface="+mn-ea"/>
                          <a:cs typeface="Times New Roman" panose="02020603050405020304" pitchFamily="18" charset="0"/>
                        </a:rPr>
                        <a:t>  Налог</a:t>
                      </a:r>
                      <a:r>
                        <a:rPr kumimoji="0" lang="ru-RU" sz="1100" b="0" kern="1200" baseline="0" dirty="0" smtClean="0">
                          <a:solidFill>
                            <a:schemeClr val="tx1"/>
                          </a:solidFill>
                          <a:effectLst/>
                          <a:latin typeface="Times New Roman" panose="02020603050405020304" pitchFamily="18" charset="0"/>
                          <a:ea typeface="+mn-ea"/>
                          <a:cs typeface="Times New Roman" panose="02020603050405020304" pitchFamily="18" charset="0"/>
                        </a:rPr>
                        <a:t> на добычу общераспространенных полезных ископаемых</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864,0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0,3</a:t>
                      </a: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864,0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22481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2 000,0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2 510,0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2 515,0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2 520,0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169990">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27 732,0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5,5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17 892,0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5,1</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16</a:t>
                      </a:r>
                      <a:r>
                        <a:rPr lang="ru-RU" sz="1100" b="1" i="0" u="none" strike="noStrike" baseline="0" dirty="0" smtClean="0">
                          <a:solidFill>
                            <a:schemeClr val="tx1"/>
                          </a:solidFill>
                          <a:effectLst/>
                          <a:latin typeface="Times New Roman" pitchFamily="18" charset="0"/>
                          <a:cs typeface="Times New Roman" pitchFamily="18" charset="0"/>
                        </a:rPr>
                        <a:t> 948,0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4,8</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17 049,0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4,8</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47236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9 817,0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7 806,0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2,2</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7 956,0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8 056,0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314912">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411,0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279,0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279,0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279,0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33328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236,0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207,0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113,0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114,0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35828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7 000,0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8 000,0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baseline="0" dirty="0" smtClean="0">
                          <a:solidFill>
                            <a:schemeClr val="tx1"/>
                          </a:solidFill>
                          <a:effectLst/>
                          <a:latin typeface="Times New Roman" pitchFamily="18" charset="0"/>
                          <a:cs typeface="Times New Roman" pitchFamily="18" charset="0"/>
                        </a:rPr>
                        <a:t>7 000,0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7 000,0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24099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1 600,0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a:t>
                      </a:r>
                      <a:r>
                        <a:rPr lang="ru-RU" sz="1100" b="0" i="0" u="none" strike="noStrike" baseline="0" dirty="0" smtClean="0">
                          <a:solidFill>
                            <a:schemeClr val="tx1"/>
                          </a:solidFill>
                          <a:effectLst/>
                          <a:latin typeface="Times New Roman" pitchFamily="18" charset="0"/>
                          <a:cs typeface="Times New Roman" pitchFamily="18" charset="0"/>
                        </a:rPr>
                        <a:t> 600,0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1 600,0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1 600,0</a:t>
                      </a: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r h="240991">
                <a:tc>
                  <a:txBody>
                    <a:bodyPr/>
                    <a:lstStyle/>
                    <a:p>
                      <a:pPr algn="l" fontAlgn="b">
                        <a:lnSpc>
                          <a:spcPct val="90000"/>
                        </a:lnSpc>
                      </a:pPr>
                      <a:r>
                        <a:rPr lang="ru-RU" sz="1100" b="0" i="0" u="none" strike="noStrike" dirty="0" smtClean="0">
                          <a:effectLst/>
                          <a:latin typeface="Times New Roman" pitchFamily="18" charset="0"/>
                          <a:cs typeface="Times New Roman" pitchFamily="18" charset="0"/>
                        </a:rPr>
                        <a:t>Прочие</a:t>
                      </a:r>
                      <a:r>
                        <a:rPr lang="ru-RU" sz="1100" b="0" i="0" u="none" strike="noStrike" baseline="0" dirty="0" smtClean="0">
                          <a:effectLst/>
                          <a:latin typeface="Times New Roman" pitchFamily="18" charset="0"/>
                          <a:cs typeface="Times New Roman" pitchFamily="18" charset="0"/>
                        </a:rPr>
                        <a:t> налоговые и неналоговые доходы</a:t>
                      </a:r>
                      <a:endParaRPr lang="ru-RU" sz="1100" b="0" i="0" u="none" strike="noStrike" dirty="0">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11 547,9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0" u="none" strike="noStrike" dirty="0" smtClean="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u="none" strike="noStrike" dirty="0" smtClean="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ctr">
                    <a:solidFill>
                      <a:schemeClr val="accent3">
                        <a:tint val="20000"/>
                      </a:schemeClr>
                    </a:solidFill>
                  </a:tcPr>
                </a:tc>
              </a:tr>
            </a:tbl>
          </a:graphicData>
        </a:graphic>
      </p:graphicFrame>
      <p:sp>
        <p:nvSpPr>
          <p:cNvPr id="4"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5"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62229" y="-13180"/>
            <a:ext cx="582982" cy="1034606"/>
          </a:xfrm>
          <a:prstGeom prst="rect">
            <a:avLst/>
          </a:prstGeom>
          <a:noFill/>
        </p:spPr>
      </p:pic>
      <p:sp>
        <p:nvSpPr>
          <p:cNvPr id="6"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27</a:t>
            </a:r>
            <a:endParaRPr lang="ru" sz="1300" dirty="0">
              <a:solidFill>
                <a:schemeClr val="bg1"/>
              </a:solidFill>
            </a:endParaRPr>
          </a:p>
        </p:txBody>
      </p:sp>
    </p:spTree>
    <p:extLst>
      <p:ext uri="{BB962C8B-B14F-4D97-AF65-F5344CB8AC3E}">
        <p14:creationId xmlns:p14="http://schemas.microsoft.com/office/powerpoint/2010/main" val="3499106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35496"/>
            <a:ext cx="8305800" cy="914399"/>
          </a:xfrm>
          <a:noFill/>
          <a:scene3d>
            <a:camera prst="orthographicFront"/>
            <a:lightRig rig="threePt" dir="t"/>
          </a:scene3d>
          <a:sp3d>
            <a:bevelT/>
          </a:sp3d>
        </p:spPr>
        <p:txBody>
          <a:bodyPr>
            <a:noAutofit/>
          </a:bodyPr>
          <a:lstStyle/>
          <a:p>
            <a:pPr algn="ctr"/>
            <a:r>
              <a:rPr lang="ru-RU" sz="2400" b="1" dirty="0" smtClean="0">
                <a:solidFill>
                  <a:srgbClr val="C00000"/>
                </a:solidFill>
                <a:latin typeface="Bahnschrift SemiCondensed" panose="020B0502040204020203" pitchFamily="34" charset="0"/>
                <a:cs typeface="Times New Roman" pitchFamily="18" charset="0"/>
              </a:rPr>
              <a:t>Безвозмездные поступления  в бюджет муниципального образования «Муниципальный округ </a:t>
            </a:r>
            <a:r>
              <a:rPr lang="ru-RU" sz="2400" b="1" dirty="0" err="1" smtClean="0">
                <a:solidFill>
                  <a:srgbClr val="C00000"/>
                </a:solidFill>
                <a:latin typeface="Bahnschrift SemiCondensed" panose="020B0502040204020203" pitchFamily="34" charset="0"/>
                <a:cs typeface="Times New Roman" pitchFamily="18" charset="0"/>
              </a:rPr>
              <a:t>Малопургинский</a:t>
            </a:r>
            <a:r>
              <a:rPr lang="ru-RU" sz="2400" b="1" dirty="0" smtClean="0">
                <a:solidFill>
                  <a:srgbClr val="C00000"/>
                </a:solidFill>
                <a:latin typeface="Bahnschrift SemiCondensed" panose="020B0502040204020203" pitchFamily="34" charset="0"/>
                <a:cs typeface="Times New Roman" pitchFamily="18" charset="0"/>
              </a:rPr>
              <a:t> район Удмуртской </a:t>
            </a:r>
            <a:r>
              <a:rPr lang="ru-RU" sz="2400" b="1" dirty="0">
                <a:solidFill>
                  <a:srgbClr val="C00000"/>
                </a:solidFill>
                <a:latin typeface="Bahnschrift SemiCondensed" panose="020B0502040204020203" pitchFamily="34" charset="0"/>
                <a:cs typeface="Times New Roman" pitchFamily="18" charset="0"/>
              </a:rPr>
              <a:t>Р</a:t>
            </a:r>
            <a:r>
              <a:rPr lang="ru-RU" sz="2400" b="1" dirty="0" smtClean="0">
                <a:solidFill>
                  <a:srgbClr val="C00000"/>
                </a:solidFill>
                <a:latin typeface="Bahnschrift SemiCondensed" panose="020B0502040204020203" pitchFamily="34" charset="0"/>
                <a:cs typeface="Times New Roman" pitchFamily="18" charset="0"/>
              </a:rPr>
              <a:t>еспублики» в 2024-2026 годах</a:t>
            </a:r>
            <a:endParaRPr lang="ru-RU" sz="2400" b="1" dirty="0">
              <a:solidFill>
                <a:srgbClr val="C00000"/>
              </a:solidFill>
              <a:latin typeface="Bahnschrift SemiCondensed" panose="020B0502040204020203" pitchFamily="34"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65165670"/>
              </p:ext>
            </p:extLst>
          </p:nvPr>
        </p:nvGraphicFramePr>
        <p:xfrm>
          <a:off x="539552" y="1628800"/>
          <a:ext cx="8305802" cy="4930241"/>
        </p:xfrm>
        <a:graphic>
          <a:graphicData uri="http://schemas.openxmlformats.org/drawingml/2006/table">
            <a:tbl>
              <a:tblPr firstRow="1" bandRow="1">
                <a:tableStyleId>{00A15C55-8517-42AA-B614-E9B94910E393}</a:tableStyleId>
              </a:tblPr>
              <a:tblGrid>
                <a:gridCol w="2307366"/>
                <a:gridCol w="999858"/>
                <a:gridCol w="1112377"/>
                <a:gridCol w="990600"/>
                <a:gridCol w="990600"/>
                <a:gridCol w="914401"/>
                <a:gridCol w="990600"/>
              </a:tblGrid>
              <a:tr h="328775">
                <a:tc rowSpan="2">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Наименование трансферта</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2024</a:t>
                      </a:r>
                      <a:r>
                        <a:rPr lang="ru-RU" sz="1600" baseline="0" dirty="0" smtClean="0">
                          <a:solidFill>
                            <a:schemeClr val="tx1"/>
                          </a:solidFill>
                          <a:latin typeface="Times New Roman" panose="02020603050405020304" pitchFamily="18" charset="0"/>
                          <a:cs typeface="Times New Roman" panose="02020603050405020304" pitchFamily="18" charset="0"/>
                        </a:rPr>
                        <a:t>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2025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solidFill>
                      <a:schemeClr val="accent5">
                        <a:lumMod val="75000"/>
                      </a:schemeClr>
                    </a:soli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2026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r>
              <a:tr h="1093924">
                <a:tc vMerge="1">
                  <a:txBody>
                    <a:bodyPr/>
                    <a:lstStyle/>
                    <a:p>
                      <a:endParaRPr lang="ru-RU" dirty="0"/>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a:t>
                      </a:r>
                    </a:p>
                    <a:p>
                      <a:pPr algn="ctr"/>
                      <a:r>
                        <a:rPr lang="ru-RU" sz="1200" b="1" dirty="0" smtClean="0">
                          <a:solidFill>
                            <a:schemeClr val="tx1"/>
                          </a:solidFill>
                          <a:latin typeface="Times New Roman" panose="02020603050405020304" pitchFamily="18" charset="0"/>
                          <a:cs typeface="Times New Roman" panose="02020603050405020304" pitchFamily="18" charset="0"/>
                        </a:rPr>
                        <a:t>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a:t>
                      </a:r>
                    </a:p>
                    <a:p>
                      <a:pPr algn="ctr"/>
                      <a:r>
                        <a:rPr lang="ru-RU" sz="1200" b="1" dirty="0" smtClean="0">
                          <a:solidFill>
                            <a:schemeClr val="tx1"/>
                          </a:solidFill>
                          <a:latin typeface="Times New Roman" panose="02020603050405020304" pitchFamily="18" charset="0"/>
                          <a:cs typeface="Times New Roman" panose="02020603050405020304" pitchFamily="18" charset="0"/>
                        </a:rPr>
                        <a:t>(тыс.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r>
              <a:tr h="508107">
                <a:tc>
                  <a:txBody>
                    <a:bodyPr/>
                    <a:lstStyle/>
                    <a:p>
                      <a:r>
                        <a:rPr lang="ru-RU" sz="1400" dirty="0" smtClean="0">
                          <a:latin typeface="Times New Roman" panose="02020603050405020304" pitchFamily="18" charset="0"/>
                          <a:cs typeface="Times New Roman" panose="02020603050405020304" pitchFamily="18" charset="0"/>
                        </a:rPr>
                        <a:t>Дотации</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17,4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17,7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406">
                <a:tc>
                  <a:txBody>
                    <a:bodyPr/>
                    <a:lstStyle/>
                    <a:p>
                      <a:r>
                        <a:rPr lang="ru-RU" sz="1400" dirty="0" smtClean="0">
                          <a:latin typeface="Times New Roman" panose="02020603050405020304" pitchFamily="18" charset="0"/>
                          <a:cs typeface="Times New Roman" panose="02020603050405020304" pitchFamily="18" charset="0"/>
                        </a:rPr>
                        <a:t>Субсидии</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66 221,8</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7,3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43 340,2</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38 967,7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4,6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860">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всего </a:t>
                      </a:r>
                    </a:p>
                    <a:p>
                      <a:pPr>
                        <a:lnSpc>
                          <a:spcPct val="90000"/>
                        </a:lnSpc>
                      </a:pPr>
                      <a:r>
                        <a:rPr lang="ru-RU" sz="1400" dirty="0" smtClean="0">
                          <a:latin typeface="Times New Roman" panose="02020603050405020304" pitchFamily="18" charset="0"/>
                          <a:cs typeface="Times New Roman" panose="02020603050405020304" pitchFamily="18" charset="0"/>
                        </a:rPr>
                        <a:t>в том числе</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566 746,7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62,5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600 298,7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69,0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591 413,1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69,0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3303">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на выполнение передаваемых</a:t>
                      </a:r>
                      <a:r>
                        <a:rPr lang="ru-RU" sz="1400" baseline="0" dirty="0" smtClean="0">
                          <a:latin typeface="Times New Roman" panose="02020603050405020304" pitchFamily="18" charset="0"/>
                          <a:cs typeface="Times New Roman" panose="02020603050405020304" pitchFamily="18" charset="0"/>
                        </a:rPr>
                        <a:t> полномочий УР</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562 715,4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62,0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597</a:t>
                      </a:r>
                      <a:r>
                        <a:rPr lang="ru-RU" sz="1400" b="0" baseline="0" dirty="0" smtClean="0">
                          <a:solidFill>
                            <a:schemeClr val="tx1"/>
                          </a:solidFill>
                          <a:latin typeface="Times New Roman" pitchFamily="18" charset="0"/>
                          <a:cs typeface="Times New Roman" pitchFamily="18" charset="0"/>
                        </a:rPr>
                        <a:t> 515,2</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590 079,4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68,9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5871">
                <a:tc>
                  <a:txBody>
                    <a:bodyPr/>
                    <a:lstStyle/>
                    <a:p>
                      <a:pPr>
                        <a:lnSpc>
                          <a:spcPct val="90000"/>
                        </a:lnSpc>
                      </a:pPr>
                      <a:r>
                        <a:rPr lang="ru-RU" sz="1400" b="0" dirty="0" smtClean="0">
                          <a:latin typeface="Times New Roman" panose="02020603050405020304" pitchFamily="18" charset="0"/>
                          <a:cs typeface="Times New Roman" panose="02020603050405020304" pitchFamily="18" charset="0"/>
                        </a:rPr>
                        <a:t>Иные межбюджетные трансферты</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122 023,9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74 689,6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8,6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74 369,5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8,7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4846">
                <a:tc>
                  <a:txBody>
                    <a:bodyPr/>
                    <a:lstStyle/>
                    <a:p>
                      <a:pPr algn="ctr"/>
                      <a:r>
                        <a:rPr lang="ru-RU" sz="1400" b="1" dirty="0" smtClean="0">
                          <a:latin typeface="Times New Roman" panose="02020603050405020304" pitchFamily="18" charset="0"/>
                          <a:cs typeface="Times New Roman" panose="02020603050405020304" pitchFamily="18" charset="0"/>
                        </a:rPr>
                        <a:t>Итого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906 873,9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870 210,0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856 631,8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100,0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6"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60347" y="0"/>
            <a:ext cx="582982" cy="1034606"/>
          </a:xfrm>
          <a:prstGeom prst="rect">
            <a:avLst/>
          </a:prstGeom>
          <a:noFill/>
        </p:spPr>
      </p:pic>
      <p:sp>
        <p:nvSpPr>
          <p:cNvPr id="7"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28</a:t>
            </a:r>
            <a:endParaRPr lang="ru" sz="1300" dirty="0">
              <a:solidFill>
                <a:schemeClr val="bg1"/>
              </a:solidFill>
            </a:endParaRPr>
          </a:p>
        </p:txBody>
      </p:sp>
    </p:spTree>
    <p:extLst>
      <p:ext uri="{BB962C8B-B14F-4D97-AF65-F5344CB8AC3E}">
        <p14:creationId xmlns:p14="http://schemas.microsoft.com/office/powerpoint/2010/main" val="1977949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107" y="288839"/>
            <a:ext cx="8229600" cy="499872"/>
          </a:xfrm>
        </p:spPr>
        <p:txBody>
          <a:bodyPr>
            <a:noAutofit/>
          </a:bodyPr>
          <a:lstStyle/>
          <a:p>
            <a:pPr algn="ctr"/>
            <a:r>
              <a:rPr lang="ru-RU" sz="3200" b="1" dirty="0" smtClean="0">
                <a:solidFill>
                  <a:srgbClr val="C00000"/>
                </a:solidFill>
                <a:latin typeface="Bahnschrift SemiCondensed" panose="020B0502040204020203" pitchFamily="34" charset="0"/>
                <a:cs typeface="Times New Roman" panose="02020603050405020304" pitchFamily="18" charset="0"/>
              </a:rPr>
              <a:t>Расходы бюджета</a:t>
            </a:r>
            <a:endParaRPr lang="ru-RU" sz="3200" b="1" dirty="0">
              <a:solidFill>
                <a:srgbClr val="C00000"/>
              </a:solidFill>
              <a:latin typeface="Bahnschrift SemiCondensed" panose="020B0502040204020203" pitchFamily="34"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28630170"/>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28307" y="2209799"/>
            <a:ext cx="6553200"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467545" y="3191470"/>
            <a:ext cx="2755128" cy="1532929"/>
          </a:xfrm>
          <a:prstGeom prst="ellipse">
            <a:avLst/>
          </a:prstGeom>
          <a:solidFill>
            <a:schemeClr val="accent2">
              <a:lumMod val="40000"/>
              <a:lumOff val="60000"/>
            </a:schemeClr>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33777" y="3191469"/>
            <a:ext cx="2582265" cy="1532929"/>
          </a:xfrm>
          <a:prstGeom prst="ellipse">
            <a:avLst/>
          </a:prstGeom>
          <a:solidFill>
            <a:schemeClr val="accent2">
              <a:lumMod val="40000"/>
              <a:lumOff val="60000"/>
            </a:schemeClr>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11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409333" y="3191470"/>
            <a:ext cx="2582265" cy="1532929"/>
          </a:xfrm>
          <a:prstGeom prst="ellipse">
            <a:avLst/>
          </a:prstGeom>
          <a:solidFill>
            <a:schemeClr val="accent2">
              <a:lumMod val="40000"/>
              <a:lumOff val="60000"/>
            </a:schemeClr>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smtClean="0">
                <a:solidFill>
                  <a:schemeClr val="tx1"/>
                </a:solidFill>
                <a:latin typeface="Times New Roman" pitchFamily="18" charset="0"/>
                <a:cs typeface="Times New Roman" pitchFamily="18" charset="0"/>
              </a:rPr>
              <a:t>1</a:t>
            </a:r>
            <a:r>
              <a:rPr lang="ru-RU" sz="1600" b="1" dirty="0" smtClean="0">
                <a:solidFill>
                  <a:schemeClr val="tx1"/>
                </a:solidFill>
                <a:latin typeface="Times New Roman" pitchFamily="18" charset="0"/>
                <a:cs typeface="Times New Roman" pitchFamily="18" charset="0"/>
              </a:rPr>
              <a:t>5 муниципальным программам</a:t>
            </a:r>
            <a:r>
              <a:rPr lang="en-US" sz="1600" b="1"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и непрограммным направлениям</a:t>
            </a:r>
            <a:endParaRPr lang="ru-RU" sz="1600"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a:endCxn id="6" idx="0"/>
          </p:cNvCxnSpPr>
          <p:nvPr/>
        </p:nvCxnSpPr>
        <p:spPr>
          <a:xfrm flipH="1">
            <a:off x="1845109" y="2671464"/>
            <a:ext cx="1688670" cy="520006"/>
          </a:xfrm>
          <a:prstGeom prst="line">
            <a:avLst/>
          </a:prstGeom>
          <a:ln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stCxn id="5" idx="2"/>
          </p:cNvCxnSpPr>
          <p:nvPr/>
        </p:nvCxnSpPr>
        <p:spPr>
          <a:xfrm>
            <a:off x="4704907" y="2671464"/>
            <a:ext cx="0" cy="520006"/>
          </a:xfrm>
          <a:prstGeom prst="line">
            <a:avLst/>
          </a:prstGeom>
          <a:ln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6089749" y="2671464"/>
            <a:ext cx="1434579" cy="520006"/>
          </a:xfrm>
          <a:prstGeom prst="line">
            <a:avLst/>
          </a:prstGeom>
          <a:ln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8165" y="1270782"/>
            <a:ext cx="8229600" cy="400110"/>
          </a:xfrm>
          <a:prstGeom prst="rect">
            <a:avLst/>
          </a:prstGeom>
          <a:noFill/>
        </p:spPr>
        <p:txBody>
          <a:bodyPr wrap="square" rtlCol="0">
            <a:spAutoFit/>
          </a:bodyPr>
          <a:lstStyle/>
          <a:p>
            <a:pPr lvl="0"/>
            <a:r>
              <a:rPr lang="ru-RU" sz="2000" b="1" u="sng" dirty="0">
                <a:solidFill>
                  <a:srgbClr val="FF0000"/>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pic>
        <p:nvPicPr>
          <p:cNvPr id="2050" name="Picture 2" descr="C:\Users\User\Desktop\Новая папка\agreeme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9081" y="4921354"/>
            <a:ext cx="2150668" cy="186044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Новая папка\business-marketing-strategy-target-management-illustration-free-vector.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424115" y="4648200"/>
            <a:ext cx="2552699" cy="23540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Новая папка\KQVc7RV-Go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8165" y="4921354"/>
            <a:ext cx="2494508" cy="1870881"/>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
        <p:nvSpPr>
          <p:cNvPr id="17"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18"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11" cstate="print"/>
          <a:srcRect/>
          <a:stretch>
            <a:fillRect/>
          </a:stretch>
        </p:blipFill>
        <p:spPr bwMode="auto">
          <a:xfrm>
            <a:off x="8561018" y="0"/>
            <a:ext cx="582982" cy="1034606"/>
          </a:xfrm>
          <a:prstGeom prst="rect">
            <a:avLst/>
          </a:prstGeom>
          <a:noFill/>
        </p:spPr>
      </p:pic>
      <p:sp>
        <p:nvSpPr>
          <p:cNvPr id="19"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29</a:t>
            </a:r>
            <a:endParaRPr lang="ru" sz="1300" dirty="0">
              <a:solidFill>
                <a:schemeClr val="bg1"/>
              </a:solidFill>
            </a:endParaRPr>
          </a:p>
        </p:txBody>
      </p:sp>
    </p:spTree>
    <p:extLst>
      <p:ext uri="{BB962C8B-B14F-4D97-AF65-F5344CB8AC3E}">
        <p14:creationId xmlns:p14="http://schemas.microsoft.com/office/powerpoint/2010/main" val="2946393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2719386" y="228600"/>
            <a:ext cx="3561435" cy="464096"/>
          </a:xfrm>
          <a:prstGeom prst="roundRect">
            <a:avLst/>
          </a:prstGeom>
          <a:solidFill>
            <a:schemeClr val="accent2">
              <a:lumMod val="20000"/>
              <a:lumOff val="80000"/>
            </a:schemeClr>
          </a:solidFill>
          <a:ln w="3175">
            <a:solidFill>
              <a:srgbClr val="C0000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C00000"/>
                </a:solidFill>
              </a:rPr>
              <a:t>Актуальность проекта</a:t>
            </a:r>
            <a:endParaRPr lang="ru-RU" sz="2400" dirty="0">
              <a:solidFill>
                <a:srgbClr val="C00000"/>
              </a:solidFill>
            </a:endParaRPr>
          </a:p>
        </p:txBody>
      </p:sp>
      <p:sp>
        <p:nvSpPr>
          <p:cNvPr id="11" name="Скругленный прямоугольник 10"/>
          <p:cNvSpPr/>
          <p:nvPr/>
        </p:nvSpPr>
        <p:spPr>
          <a:xfrm>
            <a:off x="204787" y="4379445"/>
            <a:ext cx="2350547" cy="464096"/>
          </a:xfrm>
          <a:prstGeom prst="roundRect">
            <a:avLst/>
          </a:prstGeom>
          <a:solidFill>
            <a:schemeClr val="accent2">
              <a:lumMod val="20000"/>
              <a:lumOff val="80000"/>
            </a:schemeClr>
          </a:solidFill>
          <a:ln w="3175">
            <a:solidFill>
              <a:srgbClr val="C0000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C00000"/>
                </a:solidFill>
              </a:rPr>
              <a:t>Задачи проекта</a:t>
            </a:r>
            <a:endParaRPr lang="ru-RU" sz="2400" dirty="0">
              <a:solidFill>
                <a:srgbClr val="C00000"/>
              </a:solidFill>
            </a:endParaRPr>
          </a:p>
        </p:txBody>
      </p:sp>
      <p:sp>
        <p:nvSpPr>
          <p:cNvPr id="12" name="Скругленный прямоугольник 11"/>
          <p:cNvSpPr/>
          <p:nvPr/>
        </p:nvSpPr>
        <p:spPr>
          <a:xfrm>
            <a:off x="204788" y="2862845"/>
            <a:ext cx="2395064" cy="464096"/>
          </a:xfrm>
          <a:prstGeom prst="roundRect">
            <a:avLst/>
          </a:prstGeom>
          <a:solidFill>
            <a:schemeClr val="accent2">
              <a:lumMod val="20000"/>
              <a:lumOff val="80000"/>
            </a:schemeClr>
          </a:solidFill>
          <a:ln w="3175">
            <a:solidFill>
              <a:srgbClr val="C0000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C00000"/>
                </a:solidFill>
              </a:rPr>
              <a:t>Цель проекта</a:t>
            </a:r>
            <a:endParaRPr lang="ru-RU" sz="2400" dirty="0">
              <a:solidFill>
                <a:srgbClr val="C00000"/>
              </a:solidFill>
            </a:endParaRPr>
          </a:p>
        </p:txBody>
      </p:sp>
      <p:sp>
        <p:nvSpPr>
          <p:cNvPr id="14" name="TextBox 13"/>
          <p:cNvSpPr txBox="1"/>
          <p:nvPr/>
        </p:nvSpPr>
        <p:spPr>
          <a:xfrm>
            <a:off x="418520" y="970019"/>
            <a:ext cx="8534398" cy="1892826"/>
          </a:xfrm>
          <a:prstGeom prst="rect">
            <a:avLst/>
          </a:prstGeom>
          <a:noFill/>
        </p:spPr>
        <p:txBody>
          <a:bodyPr wrap="square" rtlCol="0">
            <a:spAutoFit/>
          </a:bodyPr>
          <a:lstStyle/>
          <a:p>
            <a:pPr algn="just"/>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         В </a:t>
            </a:r>
            <a:r>
              <a:rPr lang="ru-RU" sz="1300" dirty="0">
                <a:latin typeface="Times New Roman" panose="02020603050405020304" pitchFamily="18" charset="0"/>
                <a:cs typeface="Times New Roman" panose="02020603050405020304" pitchFamily="18" charset="0"/>
              </a:rPr>
              <a:t>последние годы у значительной части населения повысился интерес к  экономической жизни района, в том числе и интерес к использованию бюджетных средств всех уровней. До недавнего времени была проблема доведения до граждан информации в доступной и понятной форме. В связи с чем, возникла необходимость представлять данные о бюджете района в упрощенной версии бюджетного документа, где используется неформальный язык и доступные форматы, для того чтобы облегчить для граждан понимание бюджета</a:t>
            </a:r>
            <a:r>
              <a:rPr lang="ru-RU" sz="1300" dirty="0" smtClean="0">
                <a:latin typeface="Times New Roman" panose="02020603050405020304" pitchFamily="18" charset="0"/>
                <a:cs typeface="Times New Roman" panose="02020603050405020304" pitchFamily="18" charset="0"/>
              </a:rPr>
              <a:t>.</a:t>
            </a:r>
          </a:p>
          <a:p>
            <a:pPr algn="just"/>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Бюджет для граждан нацелен на получение обратной связи от граждан, которым интересны современные проблемы в муниципальном образовании  «Муниципальный округ </a:t>
            </a:r>
            <a:r>
              <a:rPr lang="ru-RU" sz="1300" dirty="0" err="1">
                <a:latin typeface="Times New Roman" panose="02020603050405020304" pitchFamily="18" charset="0"/>
                <a:cs typeface="Times New Roman" panose="02020603050405020304" pitchFamily="18" charset="0"/>
              </a:rPr>
              <a:t>Малопургинский</a:t>
            </a:r>
            <a:r>
              <a:rPr lang="ru-RU" sz="1300" dirty="0">
                <a:latin typeface="Times New Roman" panose="02020603050405020304" pitchFamily="18" charset="0"/>
                <a:cs typeface="Times New Roman" panose="02020603050405020304" pitchFamily="18" charset="0"/>
              </a:rPr>
              <a:t> район Удмуртской Республики». Также является путеводителем инновационных путей поощрения, обеспечения и помощи людям, с тем, чтобы они могли принимать для себя лучшие финансовые </a:t>
            </a:r>
            <a:r>
              <a:rPr lang="ru-RU" sz="1300" dirty="0" smtClean="0">
                <a:latin typeface="Times New Roman" panose="02020603050405020304" pitchFamily="18" charset="0"/>
                <a:cs typeface="Times New Roman" panose="02020603050405020304" pitchFamily="18" charset="0"/>
              </a:rPr>
              <a:t>решения. </a:t>
            </a:r>
            <a:endParaRPr lang="ru-RU" sz="13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599852" y="2897265"/>
            <a:ext cx="6341741" cy="492443"/>
          </a:xfrm>
          <a:prstGeom prst="rect">
            <a:avLst/>
          </a:prstGeom>
          <a:noFill/>
        </p:spPr>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 Обеспечение </a:t>
            </a:r>
            <a:r>
              <a:rPr lang="ru-RU" sz="1300" dirty="0">
                <a:latin typeface="Times New Roman" panose="02020603050405020304" pitchFamily="18" charset="0"/>
                <a:cs typeface="Times New Roman" panose="02020603050405020304" pitchFamily="18" charset="0"/>
              </a:rPr>
              <a:t>открытости и прозрачности бюджета, представления его основных характеристик и положений в доступной и понятной для населения </a:t>
            </a:r>
            <a:r>
              <a:rPr lang="ru-RU" sz="1300" dirty="0" smtClean="0">
                <a:latin typeface="Times New Roman" panose="02020603050405020304" pitchFamily="18" charset="0"/>
                <a:cs typeface="Times New Roman" panose="02020603050405020304" pitchFamily="18" charset="0"/>
              </a:rPr>
              <a:t>форме. </a:t>
            </a:r>
            <a:endParaRPr lang="ru-RU" sz="13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52412" y="3372593"/>
            <a:ext cx="8639174" cy="892552"/>
          </a:xfrm>
          <a:prstGeom prst="rect">
            <a:avLst/>
          </a:prstGeom>
          <a:noFill/>
        </p:spPr>
        <p:txBody>
          <a:bodyPr wrap="square" rtlCol="0">
            <a:spAutoFit/>
          </a:bodyPr>
          <a:lstStyle/>
          <a:p>
            <a:pPr algn="just"/>
            <a:r>
              <a:rPr lang="ru-RU" sz="1300" dirty="0">
                <a:latin typeface="Times New Roman" panose="02020603050405020304" pitchFamily="18" charset="0"/>
                <a:cs typeface="Times New Roman" panose="02020603050405020304" pitchFamily="18" charset="0"/>
              </a:rPr>
              <a:t>*  Возможность повторного использования информации для анализа и визуализации данных сторонними лицами и организациями, просвещения граждан об особенностях «бюджета для граждан</a:t>
            </a: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a:p>
            <a:pPr algn="just"/>
            <a:r>
              <a:rPr lang="ru-RU" sz="1300" dirty="0">
                <a:latin typeface="Times New Roman" panose="02020603050405020304" pitchFamily="18" charset="0"/>
                <a:cs typeface="Times New Roman" panose="02020603050405020304" pitchFamily="18" charset="0"/>
              </a:rPr>
              <a:t>*  Повышение финансовой грамотности населения и получение обратной связи от граждан по интересующим их вопросам (т.е. взаимодействие органов власти и граждан).</a:t>
            </a:r>
          </a:p>
        </p:txBody>
      </p:sp>
      <p:sp>
        <p:nvSpPr>
          <p:cNvPr id="17" name="TextBox 16"/>
          <p:cNvSpPr txBox="1"/>
          <p:nvPr/>
        </p:nvSpPr>
        <p:spPr>
          <a:xfrm>
            <a:off x="2599852" y="4237969"/>
            <a:ext cx="6434610" cy="892552"/>
          </a:xfrm>
          <a:prstGeom prst="rect">
            <a:avLst/>
          </a:prstGeom>
          <a:noFill/>
        </p:spPr>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 Информирование </a:t>
            </a:r>
            <a:r>
              <a:rPr lang="ru-RU" sz="1300" dirty="0">
                <a:latin typeface="Times New Roman" panose="02020603050405020304" pitchFamily="18" charset="0"/>
                <a:cs typeface="Times New Roman" panose="02020603050405020304" pitchFamily="18" charset="0"/>
              </a:rPr>
              <a:t>общества в доступной и интересной форме об основах формирования бюджета района, об основных характеристиках бюджета района, о направлениях расходования бюджетных средств, о целевом использовании и эффективности расходования бюджетных средств  </a:t>
            </a:r>
            <a:r>
              <a:rPr lang="ru-RU" sz="1300" dirty="0" smtClean="0">
                <a:latin typeface="Times New Roman" panose="02020603050405020304" pitchFamily="18" charset="0"/>
                <a:cs typeface="Times New Roman" panose="02020603050405020304" pitchFamily="18" charset="0"/>
              </a:rPr>
              <a:t>района.</a:t>
            </a:r>
            <a:endParaRPr lang="ru-RU" sz="13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52411" y="5029200"/>
            <a:ext cx="8458198" cy="507831"/>
          </a:xfrm>
          <a:prstGeom prst="rect">
            <a:avLst/>
          </a:prstGeom>
          <a:noFill/>
        </p:spPr>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 Расширение </a:t>
            </a:r>
            <a:r>
              <a:rPr lang="ru-RU" sz="1300" dirty="0">
                <a:latin typeface="Times New Roman" panose="02020603050405020304" pitchFamily="18" charset="0"/>
                <a:cs typeface="Times New Roman" panose="02020603050405020304" pitchFamily="18" charset="0"/>
              </a:rPr>
              <a:t>участия граждан в процессе принятия решений в бюджетной </a:t>
            </a:r>
            <a:r>
              <a:rPr lang="ru-RU" sz="1300" dirty="0" smtClean="0">
                <a:latin typeface="Times New Roman" panose="02020603050405020304" pitchFamily="18" charset="0"/>
                <a:cs typeface="Times New Roman" panose="02020603050405020304" pitchFamily="18" charset="0"/>
              </a:rPr>
              <a:t>сфере.</a:t>
            </a:r>
            <a:endParaRPr lang="ru-RU" sz="1300" dirty="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Повышение уровня </a:t>
            </a:r>
            <a:r>
              <a:rPr lang="ru-RU" sz="1300" dirty="0">
                <a:latin typeface="Times New Roman" panose="02020603050405020304" pitchFamily="18" charset="0"/>
                <a:cs typeface="Times New Roman" panose="02020603050405020304" pitchFamily="18" charset="0"/>
              </a:rPr>
              <a:t>финансовой грамотности населения в вопросах формирования, а также исполнения </a:t>
            </a:r>
            <a:r>
              <a:rPr lang="ru-RU" sz="1300" dirty="0" smtClean="0">
                <a:latin typeface="Times New Roman" panose="02020603050405020304" pitchFamily="18" charset="0"/>
                <a:cs typeface="Times New Roman" panose="02020603050405020304" pitchFamily="18" charset="0"/>
              </a:rPr>
              <a:t>бюджета.</a:t>
            </a:r>
            <a:endParaRPr lang="ru-RU" sz="1300"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204788" y="5689554"/>
            <a:ext cx="4367211" cy="425550"/>
          </a:xfrm>
          <a:prstGeom prst="roundRect">
            <a:avLst/>
          </a:prstGeom>
          <a:solidFill>
            <a:schemeClr val="accent2">
              <a:lumMod val="20000"/>
              <a:lumOff val="80000"/>
            </a:schemeClr>
          </a:solidFill>
          <a:ln w="3175">
            <a:solidFill>
              <a:srgbClr val="C0000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C00000"/>
                </a:solidFill>
              </a:rPr>
              <a:t>Результат реализации проекта</a:t>
            </a:r>
            <a:endParaRPr lang="ru-RU" sz="2400" dirty="0">
              <a:solidFill>
                <a:srgbClr val="C00000"/>
              </a:solidFill>
            </a:endParaRPr>
          </a:p>
        </p:txBody>
      </p:sp>
      <p:sp>
        <p:nvSpPr>
          <p:cNvPr id="2" name="TextBox 1"/>
          <p:cNvSpPr txBox="1"/>
          <p:nvPr/>
        </p:nvSpPr>
        <p:spPr>
          <a:xfrm>
            <a:off x="5029200" y="5556081"/>
            <a:ext cx="3862386" cy="692497"/>
          </a:xfrm>
          <a:prstGeom prst="rect">
            <a:avLst/>
          </a:prstGeom>
          <a:noFill/>
        </p:spPr>
        <p:txBody>
          <a:bodyPr wrap="square" rtlCol="0">
            <a:spAutoFit/>
          </a:bodyPr>
          <a:lstStyle/>
          <a:p>
            <a:pPr algn="just"/>
            <a:r>
              <a:rPr lang="ru-RU" sz="1300" dirty="0" smtClean="0">
                <a:latin typeface="Times New Roman" panose="02020603050405020304" pitchFamily="18" charset="0"/>
                <a:cs typeface="Times New Roman" panose="02020603050405020304" pitchFamily="18" charset="0"/>
              </a:rPr>
              <a:t>Стимулирование жителей муниципального образования на принятие активного участия в решении вопросов местного значения, в том числе</a:t>
            </a:r>
            <a:endParaRPr lang="ru-RU" sz="13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40518" y="6172200"/>
            <a:ext cx="8639175" cy="292388"/>
          </a:xfrm>
          <a:prstGeom prst="rect">
            <a:avLst/>
          </a:prstGeom>
          <a:noFill/>
        </p:spPr>
        <p:txBody>
          <a:bodyPr wrap="square" rtlCol="0">
            <a:spAutoFit/>
          </a:bodyPr>
          <a:lstStyle/>
          <a:p>
            <a:r>
              <a:rPr lang="ru-RU" sz="1300" dirty="0">
                <a:latin typeface="Times New Roman" panose="02020603050405020304" pitchFamily="18" charset="0"/>
                <a:cs typeface="Times New Roman" panose="02020603050405020304" pitchFamily="18" charset="0"/>
              </a:rPr>
              <a:t>п</a:t>
            </a:r>
            <a:r>
              <a:rPr lang="ru-RU" sz="1300" dirty="0" smtClean="0">
                <a:latin typeface="Times New Roman" panose="02020603050405020304" pitchFamily="18" charset="0"/>
                <a:cs typeface="Times New Roman" panose="02020603050405020304" pitchFamily="18" charset="0"/>
              </a:rPr>
              <a:t>осредством реализации механизмов инициативного бюджетирования, самообложения и проектной деятельности.</a:t>
            </a:r>
            <a:endParaRPr lang="ru-RU" sz="1300" dirty="0">
              <a:latin typeface="Times New Roman" panose="02020603050405020304" pitchFamily="18" charset="0"/>
              <a:cs typeface="Times New Roman" panose="02020603050405020304" pitchFamily="18" charset="0"/>
            </a:endParaRPr>
          </a:p>
        </p:txBody>
      </p:sp>
      <p:sp>
        <p:nvSpPr>
          <p:cNvPr id="19"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a:t>
            </a:r>
          </a:p>
        </p:txBody>
      </p:sp>
      <p:pic>
        <p:nvPicPr>
          <p:cNvPr id="20"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61018" y="0"/>
            <a:ext cx="582982" cy="1034606"/>
          </a:xfrm>
          <a:prstGeom prst="rect">
            <a:avLst/>
          </a:prstGeom>
          <a:noFill/>
        </p:spPr>
      </p:pic>
      <p:sp>
        <p:nvSpPr>
          <p:cNvPr id="21"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a:t>
            </a:r>
            <a:endParaRPr lang="ru" sz="1300" dirty="0">
              <a:solidFill>
                <a:schemeClr val="bg1"/>
              </a:solidFill>
            </a:endParaRPr>
          </a:p>
        </p:txBody>
      </p:sp>
    </p:spTree>
    <p:extLst>
      <p:ext uri="{BB962C8B-B14F-4D97-AF65-F5344CB8AC3E}">
        <p14:creationId xmlns:p14="http://schemas.microsoft.com/office/powerpoint/2010/main" val="3737318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456" y="240432"/>
            <a:ext cx="8620447" cy="904528"/>
          </a:xfrm>
        </p:spPr>
        <p:txBody>
          <a:bodyPr>
            <a:noAutofit/>
          </a:bodyPr>
          <a:lstStyle/>
          <a:p>
            <a:pPr marL="0" indent="0" algn="ctr">
              <a:buNone/>
            </a:pPr>
            <a:r>
              <a:rPr lang="ru-RU" sz="2200" b="1" dirty="0">
                <a:solidFill>
                  <a:srgbClr val="C00000"/>
                </a:solidFill>
                <a:latin typeface="Bahnschrift SemiCondensed" panose="020B0502040204020203" pitchFamily="34" charset="0"/>
                <a:cs typeface="Times New Roman" panose="02020603050405020304" pitchFamily="18" charset="0"/>
              </a:rPr>
              <a:t>Р</a:t>
            </a:r>
            <a:r>
              <a:rPr lang="ru-RU" sz="2200" b="1" dirty="0" smtClean="0">
                <a:solidFill>
                  <a:srgbClr val="C00000"/>
                </a:solidFill>
                <a:latin typeface="Bahnschrift SemiCondensed" panose="020B0502040204020203" pitchFamily="34" charset="0"/>
                <a:cs typeface="Times New Roman" panose="02020603050405020304" pitchFamily="18" charset="0"/>
              </a:rPr>
              <a:t>асходы бюджета муниципального образования «Муниципальный</a:t>
            </a:r>
            <a:br>
              <a:rPr lang="ru-RU" sz="2200" b="1" dirty="0" smtClean="0">
                <a:solidFill>
                  <a:srgbClr val="C00000"/>
                </a:solidFill>
                <a:latin typeface="Bahnschrift SemiCondensed" panose="020B0502040204020203" pitchFamily="34" charset="0"/>
                <a:cs typeface="Times New Roman" panose="02020603050405020304" pitchFamily="18" charset="0"/>
              </a:rPr>
            </a:br>
            <a:r>
              <a:rPr lang="ru-RU" sz="2200" b="1" dirty="0" smtClean="0">
                <a:solidFill>
                  <a:srgbClr val="C00000"/>
                </a:solidFill>
                <a:latin typeface="Bahnschrift SemiCondensed" panose="020B0502040204020203" pitchFamily="34" charset="0"/>
                <a:cs typeface="Times New Roman" panose="02020603050405020304" pitchFamily="18" charset="0"/>
              </a:rPr>
              <a:t> округ </a:t>
            </a:r>
            <a:r>
              <a:rPr lang="ru-RU" sz="2200" b="1" dirty="0" err="1" smtClean="0">
                <a:solidFill>
                  <a:srgbClr val="C00000"/>
                </a:solidFill>
                <a:latin typeface="Bahnschrift SemiCondensed" panose="020B0502040204020203" pitchFamily="34" charset="0"/>
                <a:cs typeface="Times New Roman" panose="02020603050405020304" pitchFamily="18" charset="0"/>
              </a:rPr>
              <a:t>Малопургинский</a:t>
            </a:r>
            <a:r>
              <a:rPr lang="ru-RU" sz="2200" b="1" dirty="0" smtClean="0">
                <a:solidFill>
                  <a:srgbClr val="C00000"/>
                </a:solidFill>
                <a:latin typeface="Bahnschrift SemiCondensed" panose="020B0502040204020203" pitchFamily="34" charset="0"/>
                <a:cs typeface="Times New Roman" panose="02020603050405020304" pitchFamily="18" charset="0"/>
              </a:rPr>
              <a:t> район </a:t>
            </a:r>
            <a:r>
              <a:rPr lang="ru-RU" sz="2200" b="1" dirty="0">
                <a:solidFill>
                  <a:srgbClr val="C00000"/>
                </a:solidFill>
                <a:latin typeface="Bahnschrift SemiCondensed" panose="020B0502040204020203" pitchFamily="34" charset="0"/>
                <a:cs typeface="Times New Roman" panose="02020603050405020304" pitchFamily="18" charset="0"/>
              </a:rPr>
              <a:t> </a:t>
            </a:r>
            <a:r>
              <a:rPr lang="ru-RU" sz="2200" b="1" dirty="0" smtClean="0">
                <a:solidFill>
                  <a:srgbClr val="C00000"/>
                </a:solidFill>
                <a:latin typeface="Bahnschrift SemiCondensed" panose="020B0502040204020203" pitchFamily="34" charset="0"/>
                <a:cs typeface="Times New Roman" panose="02020603050405020304" pitchFamily="18" charset="0"/>
              </a:rPr>
              <a:t>Удмуртской </a:t>
            </a:r>
            <a:r>
              <a:rPr lang="ru-RU" sz="2200" b="1" dirty="0">
                <a:solidFill>
                  <a:srgbClr val="C00000"/>
                </a:solidFill>
                <a:latin typeface="Bahnschrift SemiCondensed" panose="020B0502040204020203" pitchFamily="34" charset="0"/>
                <a:cs typeface="Times New Roman" panose="02020603050405020304" pitchFamily="18" charset="0"/>
              </a:rPr>
              <a:t>Р</a:t>
            </a:r>
            <a:r>
              <a:rPr lang="ru-RU" sz="2200" b="1" dirty="0" smtClean="0">
                <a:solidFill>
                  <a:srgbClr val="C00000"/>
                </a:solidFill>
                <a:latin typeface="Bahnschrift SemiCondensed" panose="020B0502040204020203" pitchFamily="34" charset="0"/>
                <a:cs typeface="Times New Roman" panose="02020603050405020304" pitchFamily="18" charset="0"/>
              </a:rPr>
              <a:t>еспублики» </a:t>
            </a:r>
            <a:br>
              <a:rPr lang="ru-RU" sz="2200" b="1" dirty="0" smtClean="0">
                <a:solidFill>
                  <a:srgbClr val="C00000"/>
                </a:solidFill>
                <a:latin typeface="Bahnschrift SemiCondensed" panose="020B0502040204020203" pitchFamily="34" charset="0"/>
                <a:cs typeface="Times New Roman" panose="02020603050405020304" pitchFamily="18" charset="0"/>
              </a:rPr>
            </a:br>
            <a:r>
              <a:rPr lang="ru-RU" sz="2200" b="1" dirty="0" smtClean="0">
                <a:solidFill>
                  <a:srgbClr val="C00000"/>
                </a:solidFill>
                <a:latin typeface="Bahnschrift SemiCondensed" panose="020B0502040204020203" pitchFamily="34" charset="0"/>
                <a:cs typeface="Times New Roman" panose="02020603050405020304" pitchFamily="18" charset="0"/>
              </a:rPr>
              <a:t>в 2024 году по направлениям</a:t>
            </a:r>
            <a:endParaRPr lang="ru-RU" sz="2200" b="1" dirty="0">
              <a:solidFill>
                <a:srgbClr val="C00000"/>
              </a:solidFill>
              <a:latin typeface="Bahnschrift SemiCondensed" panose="020B0502040204020203"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06215969"/>
              </p:ext>
            </p:extLst>
          </p:nvPr>
        </p:nvGraphicFramePr>
        <p:xfrm>
          <a:off x="85112" y="1268760"/>
          <a:ext cx="7240095"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Скругленный прямоугольник 2"/>
          <p:cNvSpPr/>
          <p:nvPr/>
        </p:nvSpPr>
        <p:spPr>
          <a:xfrm>
            <a:off x="6760394" y="1978597"/>
            <a:ext cx="2259779" cy="1522411"/>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5" name="TextBox 4"/>
          <p:cNvSpPr txBox="1"/>
          <p:nvPr/>
        </p:nvSpPr>
        <p:spPr>
          <a:xfrm>
            <a:off x="6760394" y="2121781"/>
            <a:ext cx="2259779" cy="1077218"/>
          </a:xfrm>
          <a:prstGeom prst="rect">
            <a:avLst/>
          </a:prstGeom>
          <a:noFill/>
        </p:spPr>
        <p:txBody>
          <a:bodyPr wrap="square" rtlCol="0">
            <a:spAutoFit/>
          </a:bodyPr>
          <a:lstStyle/>
          <a:p>
            <a:pPr algn="ctr"/>
            <a:r>
              <a:rPr lang="ru-RU" sz="1600" b="1" dirty="0" smtClean="0"/>
              <a:t>РАСХОДЫ СОЦИАЛЬНОЙ НАПРАВЛЕННОСТИ</a:t>
            </a:r>
          </a:p>
          <a:p>
            <a:pPr algn="ctr"/>
            <a:r>
              <a:rPr lang="ru-RU" sz="1600" b="1" dirty="0" smtClean="0"/>
              <a:t>(985 299,4 тыс. рублей)</a:t>
            </a:r>
            <a:endParaRPr lang="ru-RU" sz="1600" b="1" dirty="0"/>
          </a:p>
        </p:txBody>
      </p:sp>
      <p:sp>
        <p:nvSpPr>
          <p:cNvPr id="6" name="TextBox 5"/>
          <p:cNvSpPr txBox="1"/>
          <p:nvPr/>
        </p:nvSpPr>
        <p:spPr>
          <a:xfrm>
            <a:off x="7380312" y="1363495"/>
            <a:ext cx="1571625" cy="307777"/>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Тыс. рублей</a:t>
            </a:r>
            <a:endParaRPr lang="ru-RU" sz="1400"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578792" y="4797152"/>
            <a:ext cx="8260406" cy="1792559"/>
          </a:xfrm>
          <a:prstGeom prst="roundRect">
            <a:avLst/>
          </a:prstGeom>
          <a:solidFill>
            <a:schemeClr val="accent2">
              <a:lumMod val="40000"/>
              <a:lumOff val="60000"/>
            </a:schemeClr>
          </a:solidFill>
          <a:ln w="3175">
            <a:solidFill>
              <a:schemeClr val="tx1"/>
            </a:solidFill>
            <a:prstDash val="solid"/>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600" b="1" dirty="0" smtClean="0">
                <a:solidFill>
                  <a:schemeClr val="tx1"/>
                </a:solidFill>
                <a:latin typeface="Times New Roman" panose="02020603050405020304" pitchFamily="18" charset="0"/>
                <a:cs typeface="Times New Roman" panose="02020603050405020304" pitchFamily="18" charset="0"/>
              </a:rPr>
              <a:t>В проекте бюджета на 2024 год и на плановый период 2025 и 2026 годов сохранилась социальная направленность бюджета муниципального образования «Муниципальный округ </a:t>
            </a:r>
            <a:r>
              <a:rPr lang="ru-RU" sz="16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1600" b="1" dirty="0" smtClean="0">
                <a:solidFill>
                  <a:schemeClr val="tx1"/>
                </a:solidFill>
                <a:latin typeface="Times New Roman" panose="02020603050405020304" pitchFamily="18" charset="0"/>
                <a:cs typeface="Times New Roman" panose="02020603050405020304" pitchFamily="18" charset="0"/>
              </a:rPr>
              <a:t> район Удмуртской Республики». </a:t>
            </a:r>
          </a:p>
          <a:p>
            <a:pPr algn="ctr"/>
            <a:r>
              <a:rPr lang="ru-RU" sz="1600" b="1" dirty="0" smtClean="0">
                <a:solidFill>
                  <a:schemeClr val="tx1"/>
                </a:solidFill>
                <a:latin typeface="Times New Roman" panose="02020603050405020304" pitchFamily="18" charset="0"/>
                <a:cs typeface="Times New Roman" panose="02020603050405020304" pitchFamily="18" charset="0"/>
              </a:rPr>
              <a:t>76,3  % всех расходов бюджета на 2024 год – это расходы на финансирование социальной сферы (образование, культуру, социальную политику, физическую культуру и спорт) (2025 год – 76,3 %, 2026 год – 75,5 %)</a:t>
            </a:r>
            <a:endParaRPr lang="ru-RU" sz="16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9"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4" cstate="print"/>
          <a:srcRect/>
          <a:stretch>
            <a:fillRect/>
          </a:stretch>
        </p:blipFill>
        <p:spPr bwMode="auto">
          <a:xfrm>
            <a:off x="8561018" y="0"/>
            <a:ext cx="582982" cy="1034606"/>
          </a:xfrm>
          <a:prstGeom prst="rect">
            <a:avLst/>
          </a:prstGeom>
          <a:noFill/>
        </p:spPr>
      </p:pic>
      <p:sp>
        <p:nvSpPr>
          <p:cNvPr id="10"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30</a:t>
            </a:r>
            <a:endParaRPr lang="ru" sz="1300" dirty="0">
              <a:solidFill>
                <a:schemeClr val="bg1"/>
              </a:solidFill>
            </a:endParaRPr>
          </a:p>
        </p:txBody>
      </p:sp>
    </p:spTree>
    <p:extLst>
      <p:ext uri="{BB962C8B-B14F-4D97-AF65-F5344CB8AC3E}">
        <p14:creationId xmlns:p14="http://schemas.microsoft.com/office/powerpoint/2010/main" val="3149298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146" y="260648"/>
            <a:ext cx="8511480" cy="1143000"/>
          </a:xfrm>
        </p:spPr>
        <p:txBody>
          <a:bodyPr>
            <a:noAutofit/>
          </a:bodyPr>
          <a:lstStyle/>
          <a:p>
            <a:pPr algn="ctr"/>
            <a:r>
              <a:rPr lang="ru-RU" sz="2200" b="1" dirty="0">
                <a:solidFill>
                  <a:srgbClr val="C00000"/>
                </a:solidFill>
                <a:latin typeface="Bahnschrift SemiCondensed" panose="020B0502040204020203" pitchFamily="34" charset="0"/>
                <a:cs typeface="Times New Roman" panose="02020603050405020304" pitchFamily="18" charset="0"/>
              </a:rPr>
              <a:t>Расходы социальной направленности бюджета муниципального образования «Муниципальный округ </a:t>
            </a:r>
            <a:r>
              <a:rPr lang="ru-RU" sz="2200" b="1" dirty="0" err="1">
                <a:solidFill>
                  <a:srgbClr val="C00000"/>
                </a:solidFill>
                <a:latin typeface="Bahnschrift SemiCondensed" panose="020B0502040204020203" pitchFamily="34" charset="0"/>
                <a:cs typeface="Times New Roman" panose="02020603050405020304" pitchFamily="18" charset="0"/>
              </a:rPr>
              <a:t>Малопургинский</a:t>
            </a:r>
            <a:r>
              <a:rPr lang="ru-RU" sz="2200" b="1" dirty="0">
                <a:solidFill>
                  <a:srgbClr val="C00000"/>
                </a:solidFill>
                <a:latin typeface="Bahnschrift SemiCondensed" panose="020B0502040204020203" pitchFamily="34" charset="0"/>
                <a:cs typeface="Times New Roman" panose="02020603050405020304" pitchFamily="18" charset="0"/>
              </a:rPr>
              <a:t> район </a:t>
            </a:r>
            <a:r>
              <a:rPr lang="ru-RU" sz="2200" b="1" dirty="0" smtClean="0">
                <a:solidFill>
                  <a:srgbClr val="C00000"/>
                </a:solidFill>
                <a:latin typeface="Bahnschrift SemiCondensed" panose="020B0502040204020203" pitchFamily="34" charset="0"/>
                <a:cs typeface="Times New Roman" panose="02020603050405020304" pitchFamily="18" charset="0"/>
              </a:rPr>
              <a:t/>
            </a:r>
            <a:br>
              <a:rPr lang="ru-RU" sz="2200" b="1" dirty="0" smtClean="0">
                <a:solidFill>
                  <a:srgbClr val="C00000"/>
                </a:solidFill>
                <a:latin typeface="Bahnschrift SemiCondensed" panose="020B0502040204020203" pitchFamily="34" charset="0"/>
                <a:cs typeface="Times New Roman" panose="02020603050405020304" pitchFamily="18" charset="0"/>
              </a:rPr>
            </a:br>
            <a:r>
              <a:rPr lang="ru-RU" sz="2200" b="1" dirty="0" smtClean="0">
                <a:solidFill>
                  <a:srgbClr val="C00000"/>
                </a:solidFill>
                <a:latin typeface="Bahnschrift SemiCondensed" panose="020B0502040204020203" pitchFamily="34" charset="0"/>
                <a:cs typeface="Times New Roman" panose="02020603050405020304" pitchFamily="18" charset="0"/>
              </a:rPr>
              <a:t>Удмуртской </a:t>
            </a:r>
            <a:r>
              <a:rPr lang="ru-RU" sz="2200" b="1" dirty="0">
                <a:solidFill>
                  <a:srgbClr val="C00000"/>
                </a:solidFill>
                <a:latin typeface="Bahnschrift SemiCondensed" panose="020B0502040204020203" pitchFamily="34" charset="0"/>
                <a:cs typeface="Times New Roman" panose="02020603050405020304" pitchFamily="18" charset="0"/>
              </a:rPr>
              <a:t>Республики» </a:t>
            </a:r>
            <a:r>
              <a:rPr lang="ru-RU" sz="2200" b="1" dirty="0" smtClean="0">
                <a:solidFill>
                  <a:srgbClr val="C00000"/>
                </a:solidFill>
                <a:latin typeface="Bahnschrift SemiCondensed" panose="020B0502040204020203" pitchFamily="34" charset="0"/>
                <a:cs typeface="Times New Roman" panose="02020603050405020304" pitchFamily="18" charset="0"/>
              </a:rPr>
              <a:t>на </a:t>
            </a:r>
            <a:r>
              <a:rPr lang="ru-RU" sz="2200" b="1" dirty="0">
                <a:solidFill>
                  <a:srgbClr val="C00000"/>
                </a:solidFill>
                <a:latin typeface="Bahnschrift SemiCondensed" panose="020B0502040204020203" pitchFamily="34" charset="0"/>
                <a:cs typeface="Times New Roman" panose="02020603050405020304" pitchFamily="18" charset="0"/>
              </a:rPr>
              <a:t>2024 год</a:t>
            </a:r>
            <a:endParaRPr lang="ru-RU" sz="2200" b="1" dirty="0">
              <a:solidFill>
                <a:srgbClr val="C00000"/>
              </a:solidFill>
              <a:latin typeface="Bahnschrift SemiCondensed" panose="020B0502040204020203" pitchFamily="34" charset="0"/>
            </a:endParaRPr>
          </a:p>
        </p:txBody>
      </p:sp>
      <p:pic>
        <p:nvPicPr>
          <p:cNvPr id="2050" name="Picture 2" descr="C:\Users\User\Desktop\Новая папка\14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481006"/>
            <a:ext cx="2805297" cy="18717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3" name="Picture 5" descr="C:\Users\User\Desktop\Новая папка\vAMqNhOdR-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445" y="4509120"/>
            <a:ext cx="2820988" cy="20440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C:\Users\User\Desktop\Новая папка\Regulyarnye-zanyatiya-begom_006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4509120"/>
            <a:ext cx="2820988" cy="20440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6" name="Picture 8" descr="C:\Users\User\Desktop\Новая папка\Fz8hSVNxcb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445" y="1484784"/>
            <a:ext cx="2820988" cy="18652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aphicFrame>
        <p:nvGraphicFramePr>
          <p:cNvPr id="5" name="Диаграмма 4"/>
          <p:cNvGraphicFramePr/>
          <p:nvPr>
            <p:extLst>
              <p:ext uri="{D42A27DB-BD31-4B8C-83A1-F6EECF244321}">
                <p14:modId xmlns:p14="http://schemas.microsoft.com/office/powerpoint/2010/main" val="3441638050"/>
              </p:ext>
            </p:extLst>
          </p:nvPr>
        </p:nvGraphicFramePr>
        <p:xfrm>
          <a:off x="6095999" y="4953000"/>
          <a:ext cx="76201" cy="152400"/>
        </p:xfrm>
        <a:graphic>
          <a:graphicData uri="http://schemas.openxmlformats.org/drawingml/2006/chart">
            <c:chart xmlns:c="http://schemas.openxmlformats.org/drawingml/2006/chart" xmlns:r="http://schemas.openxmlformats.org/officeDocument/2006/relationships" r:id="rId7"/>
          </a:graphicData>
        </a:graphic>
      </p:graphicFrame>
      <p:sp>
        <p:nvSpPr>
          <p:cNvPr id="12" name="TextBox 11"/>
          <p:cNvSpPr txBox="1"/>
          <p:nvPr/>
        </p:nvSpPr>
        <p:spPr>
          <a:xfrm>
            <a:off x="3035491" y="3349993"/>
            <a:ext cx="3505200" cy="1015663"/>
          </a:xfrm>
          <a:prstGeom prst="rect">
            <a:avLst/>
          </a:prstGeom>
          <a:noFill/>
        </p:spPr>
        <p:txBody>
          <a:bodyPr wrap="square" rtlCol="0">
            <a:spAutoFit/>
          </a:bodyPr>
          <a:lstStyle/>
          <a:p>
            <a:pPr lvl="0" algn="ctr"/>
            <a:r>
              <a:rPr lang="ru-RU" sz="2000" b="1" dirty="0">
                <a:solidFill>
                  <a:srgbClr val="C00000"/>
                </a:solidFill>
                <a:cs typeface="Times New Roman" pitchFamily="18" charset="0"/>
              </a:rPr>
              <a:t>Расходы бюджета </a:t>
            </a:r>
            <a:endParaRPr lang="ru-RU" sz="2000" b="1" dirty="0" smtClean="0">
              <a:solidFill>
                <a:srgbClr val="C00000"/>
              </a:solidFill>
              <a:cs typeface="Times New Roman" pitchFamily="18" charset="0"/>
            </a:endParaRPr>
          </a:p>
          <a:p>
            <a:pPr lvl="0" algn="ctr"/>
            <a:r>
              <a:rPr lang="ru-RU" sz="2000" b="1" dirty="0" smtClean="0">
                <a:solidFill>
                  <a:srgbClr val="C00000"/>
                </a:solidFill>
                <a:cs typeface="Times New Roman" pitchFamily="18" charset="0"/>
              </a:rPr>
              <a:t>социальной направленности, </a:t>
            </a:r>
          </a:p>
          <a:p>
            <a:pPr lvl="0" algn="ctr"/>
            <a:r>
              <a:rPr lang="ru-RU" sz="2000" b="1" u="sng" dirty="0" smtClean="0">
                <a:solidFill>
                  <a:srgbClr val="C00000"/>
                </a:solidFill>
                <a:cs typeface="Times New Roman" pitchFamily="18" charset="0"/>
              </a:rPr>
              <a:t>985 299,4 тыс</a:t>
            </a:r>
            <a:r>
              <a:rPr lang="ru-RU" sz="2000" b="1" u="sng" dirty="0">
                <a:solidFill>
                  <a:srgbClr val="C00000"/>
                </a:solidFill>
                <a:cs typeface="Times New Roman" pitchFamily="18" charset="0"/>
              </a:rPr>
              <a:t>. </a:t>
            </a:r>
            <a:r>
              <a:rPr lang="ru-RU" sz="2000" b="1" u="sng" dirty="0" smtClean="0">
                <a:solidFill>
                  <a:srgbClr val="C00000"/>
                </a:solidFill>
                <a:cs typeface="Times New Roman" pitchFamily="18" charset="0"/>
              </a:rPr>
              <a:t>рублей</a:t>
            </a:r>
            <a:endParaRPr lang="ru-RU" sz="2000" b="1" dirty="0">
              <a:solidFill>
                <a:srgbClr val="C00000"/>
              </a:solidFill>
            </a:endParaRPr>
          </a:p>
        </p:txBody>
      </p:sp>
      <p:sp>
        <p:nvSpPr>
          <p:cNvPr id="14" name="TextBox 13"/>
          <p:cNvSpPr txBox="1"/>
          <p:nvPr/>
        </p:nvSpPr>
        <p:spPr>
          <a:xfrm>
            <a:off x="6439694" y="3786684"/>
            <a:ext cx="2438400" cy="369332"/>
          </a:xfrm>
          <a:prstGeom prst="rect">
            <a:avLst/>
          </a:prstGeom>
          <a:solidFill>
            <a:schemeClr val="accent1">
              <a:lumMod val="60000"/>
              <a:lumOff val="40000"/>
            </a:schemeClr>
          </a:solidFill>
          <a:ln>
            <a:noFill/>
          </a:ln>
          <a:effectLst>
            <a:outerShdw blurRad="76200" dist="12700" dir="2700000" sy="-23000" kx="-800400" algn="bl" rotWithShape="0">
              <a:prstClr val="black">
                <a:alpha val="20000"/>
              </a:prstClr>
            </a:outerShdw>
          </a:effectLst>
          <a:scene3d>
            <a:camera prst="obliqueTopRight"/>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ru-RU" sz="1800" b="1" dirty="0">
                <a:cs typeface="Times New Roman" panose="02020603050405020304" pitchFamily="18" charset="0"/>
              </a:rPr>
              <a:t>Образование </a:t>
            </a:r>
            <a:r>
              <a:rPr lang="ru-RU" sz="1800" b="1" dirty="0" smtClean="0">
                <a:cs typeface="Times New Roman" panose="02020603050405020304" pitchFamily="18" charset="0"/>
              </a:rPr>
              <a:t>87,1 %</a:t>
            </a:r>
            <a:endParaRPr lang="ru-RU" sz="1800" b="1" dirty="0">
              <a:cs typeface="Times New Roman" panose="02020603050405020304" pitchFamily="18" charset="0"/>
            </a:endParaRPr>
          </a:p>
        </p:txBody>
      </p:sp>
      <p:sp>
        <p:nvSpPr>
          <p:cNvPr id="15" name="TextBox 14"/>
          <p:cNvSpPr txBox="1"/>
          <p:nvPr/>
        </p:nvSpPr>
        <p:spPr>
          <a:xfrm>
            <a:off x="3427512" y="5263795"/>
            <a:ext cx="2438400" cy="923330"/>
          </a:xfrm>
          <a:prstGeom prst="rect">
            <a:avLst/>
          </a:prstGeom>
          <a:solidFill>
            <a:schemeClr val="accent1">
              <a:lumMod val="60000"/>
              <a:lumOff val="40000"/>
            </a:schemeClr>
          </a:solidFill>
          <a:ln>
            <a:noFill/>
          </a:ln>
          <a:effectLst>
            <a:outerShdw blurRad="76200" dist="12700" dir="2700000" sy="-23000" kx="-800400" algn="bl" rotWithShape="0">
              <a:prstClr val="black">
                <a:alpha val="20000"/>
              </a:prstClr>
            </a:outerShdw>
          </a:effectLst>
          <a:scene3d>
            <a:camera prst="obliqueTopRight"/>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ru-RU" sz="1800" b="1" dirty="0">
                <a:cs typeface="Times New Roman" panose="02020603050405020304" pitchFamily="18" charset="0"/>
              </a:rPr>
              <a:t>Физическая культура и </a:t>
            </a:r>
            <a:r>
              <a:rPr lang="ru-RU" sz="1800" b="1" dirty="0" smtClean="0">
                <a:cs typeface="Times New Roman" panose="02020603050405020304" pitchFamily="18" charset="0"/>
              </a:rPr>
              <a:t>спорт</a:t>
            </a:r>
          </a:p>
          <a:p>
            <a:pPr lvl="0" algn="ctr"/>
            <a:r>
              <a:rPr lang="ru-RU" sz="1800" b="1" dirty="0" smtClean="0">
                <a:cs typeface="Times New Roman" panose="02020603050405020304" pitchFamily="18" charset="0"/>
              </a:rPr>
              <a:t> 0,4 %</a:t>
            </a:r>
            <a:endParaRPr lang="ru-RU" sz="1800" b="1" dirty="0">
              <a:cs typeface="Times New Roman" panose="02020603050405020304" pitchFamily="18" charset="0"/>
            </a:endParaRPr>
          </a:p>
        </p:txBody>
      </p:sp>
      <p:sp>
        <p:nvSpPr>
          <p:cNvPr id="16" name="TextBox 15"/>
          <p:cNvSpPr txBox="1"/>
          <p:nvPr/>
        </p:nvSpPr>
        <p:spPr>
          <a:xfrm>
            <a:off x="3461792" y="2150251"/>
            <a:ext cx="2362200" cy="646331"/>
          </a:xfrm>
          <a:prstGeom prst="rect">
            <a:avLst/>
          </a:prstGeom>
          <a:solidFill>
            <a:schemeClr val="accent1">
              <a:lumMod val="60000"/>
              <a:lumOff val="40000"/>
            </a:schemeClr>
          </a:solidFill>
          <a:ln>
            <a:noFill/>
          </a:ln>
          <a:effectLst>
            <a:outerShdw blurRad="76200" dist="12700" dir="2700000" sy="-23000" kx="-800400" algn="bl" rotWithShape="0">
              <a:prstClr val="black">
                <a:alpha val="20000"/>
              </a:prstClr>
            </a:outerShdw>
          </a:effectLst>
          <a:scene3d>
            <a:camera prst="obliqueTopRight"/>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ru-RU" sz="1800" b="1" dirty="0">
                <a:cs typeface="Times New Roman" panose="02020603050405020304" pitchFamily="18" charset="0"/>
              </a:rPr>
              <a:t>Социальная </a:t>
            </a:r>
            <a:endParaRPr lang="ru-RU" sz="1800" b="1" dirty="0" smtClean="0">
              <a:cs typeface="Times New Roman" panose="02020603050405020304" pitchFamily="18" charset="0"/>
            </a:endParaRPr>
          </a:p>
          <a:p>
            <a:pPr lvl="0" algn="ctr"/>
            <a:r>
              <a:rPr lang="ru-RU" sz="1800" b="1" dirty="0" smtClean="0">
                <a:cs typeface="Times New Roman" panose="02020603050405020304" pitchFamily="18" charset="0"/>
              </a:rPr>
              <a:t>политика 1,8 %</a:t>
            </a:r>
            <a:endParaRPr lang="ru-RU" sz="1800" b="1" dirty="0">
              <a:cs typeface="Times New Roman" panose="02020603050405020304" pitchFamily="18" charset="0"/>
            </a:endParaRPr>
          </a:p>
        </p:txBody>
      </p:sp>
      <p:sp>
        <p:nvSpPr>
          <p:cNvPr id="17" name="TextBox 16"/>
          <p:cNvSpPr txBox="1"/>
          <p:nvPr/>
        </p:nvSpPr>
        <p:spPr>
          <a:xfrm>
            <a:off x="411201" y="3786684"/>
            <a:ext cx="2657475" cy="369332"/>
          </a:xfrm>
          <a:prstGeom prst="rect">
            <a:avLst/>
          </a:prstGeom>
          <a:solidFill>
            <a:schemeClr val="accent1">
              <a:lumMod val="60000"/>
              <a:lumOff val="40000"/>
            </a:schemeClr>
          </a:solidFill>
          <a:ln>
            <a:noFill/>
          </a:ln>
          <a:effectLst>
            <a:outerShdw blurRad="76200" dist="12700" dir="2700000" sy="-23000" kx="-800400" algn="bl" rotWithShape="0">
              <a:prstClr val="black">
                <a:alpha val="20000"/>
              </a:prstClr>
            </a:outerShdw>
          </a:effectLst>
          <a:scene3d>
            <a:camera prst="obliqueTopRight"/>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ru-RU" sz="1800" b="1" dirty="0">
                <a:cs typeface="Times New Roman" panose="02020603050405020304" pitchFamily="18" charset="0"/>
              </a:rPr>
              <a:t>Культура </a:t>
            </a:r>
            <a:r>
              <a:rPr lang="ru-RU" sz="1800" b="1" dirty="0" smtClean="0">
                <a:cs typeface="Times New Roman" panose="02020603050405020304" pitchFamily="18" charset="0"/>
              </a:rPr>
              <a:t>10,7 %</a:t>
            </a:r>
            <a:endParaRPr lang="ru-RU" sz="1800" b="1" dirty="0">
              <a:cs typeface="Times New Roman" panose="02020603050405020304" pitchFamily="18" charset="0"/>
            </a:endParaRPr>
          </a:p>
        </p:txBody>
      </p:sp>
      <p:sp>
        <p:nvSpPr>
          <p:cNvPr id="13"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18"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8" cstate="print"/>
          <a:srcRect/>
          <a:stretch>
            <a:fillRect/>
          </a:stretch>
        </p:blipFill>
        <p:spPr bwMode="auto">
          <a:xfrm>
            <a:off x="8586603" y="0"/>
            <a:ext cx="582982" cy="1034606"/>
          </a:xfrm>
          <a:prstGeom prst="rect">
            <a:avLst/>
          </a:prstGeom>
          <a:noFill/>
        </p:spPr>
      </p:pic>
      <p:sp>
        <p:nvSpPr>
          <p:cNvPr id="19"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31</a:t>
            </a:r>
            <a:endParaRPr lang="ru" sz="1300" dirty="0">
              <a:solidFill>
                <a:schemeClr val="bg1"/>
              </a:solidFill>
            </a:endParaRPr>
          </a:p>
        </p:txBody>
      </p:sp>
    </p:spTree>
    <p:extLst>
      <p:ext uri="{BB962C8B-B14F-4D97-AF65-F5344CB8AC3E}">
        <p14:creationId xmlns:p14="http://schemas.microsoft.com/office/powerpoint/2010/main" val="1365223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320" y="195009"/>
            <a:ext cx="8229600" cy="838200"/>
          </a:xfrm>
          <a:noFill/>
          <a:scene3d>
            <a:camera prst="orthographicFront"/>
            <a:lightRig rig="threePt" dir="t"/>
          </a:scene3d>
          <a:sp3d>
            <a:bevelT/>
          </a:sp3d>
        </p:spPr>
        <p:txBody>
          <a:bodyPr>
            <a:noAutofit/>
          </a:bodyPr>
          <a:lstStyle/>
          <a:p>
            <a:pPr algn="ctr">
              <a:lnSpc>
                <a:spcPct val="80000"/>
              </a:lnSpc>
            </a:pPr>
            <a:r>
              <a:rPr lang="ru-RU" sz="2000" b="1" dirty="0" smtClean="0">
                <a:solidFill>
                  <a:srgbClr val="C00000"/>
                </a:solidFill>
                <a:latin typeface="Bahnschrift SemiCondensed" panose="020B0502040204020203" pitchFamily="34" charset="0"/>
                <a:cs typeface="Times New Roman" pitchFamily="18" charset="0"/>
              </a:rPr>
              <a:t>Расходы бюджета муниципального образования </a:t>
            </a:r>
            <a:br>
              <a:rPr lang="ru-RU" sz="2000" b="1" dirty="0" smtClean="0">
                <a:solidFill>
                  <a:srgbClr val="C00000"/>
                </a:solidFill>
                <a:latin typeface="Bahnschrift SemiCondensed" panose="020B0502040204020203" pitchFamily="34" charset="0"/>
                <a:cs typeface="Times New Roman" pitchFamily="18" charset="0"/>
              </a:rPr>
            </a:br>
            <a:r>
              <a:rPr lang="ru-RU" sz="2000" b="1" dirty="0" smtClean="0">
                <a:solidFill>
                  <a:srgbClr val="C00000"/>
                </a:solidFill>
                <a:latin typeface="Bahnschrift SemiCondensed" panose="020B0502040204020203" pitchFamily="34" charset="0"/>
                <a:cs typeface="Times New Roman" pitchFamily="18" charset="0"/>
              </a:rPr>
              <a:t>«Муниципальный округ </a:t>
            </a:r>
            <a:r>
              <a:rPr lang="ru-RU" sz="2000" b="1" dirty="0" err="1" smtClean="0">
                <a:solidFill>
                  <a:srgbClr val="C00000"/>
                </a:solidFill>
                <a:latin typeface="Bahnschrift SemiCondensed" panose="020B0502040204020203" pitchFamily="34" charset="0"/>
                <a:cs typeface="Times New Roman" pitchFamily="18" charset="0"/>
              </a:rPr>
              <a:t>Малопургинский</a:t>
            </a:r>
            <a:r>
              <a:rPr lang="ru-RU" sz="2000" b="1" dirty="0" smtClean="0">
                <a:solidFill>
                  <a:srgbClr val="C00000"/>
                </a:solidFill>
                <a:latin typeface="Bahnschrift SemiCondensed" panose="020B0502040204020203" pitchFamily="34" charset="0"/>
                <a:cs typeface="Times New Roman" pitchFamily="18" charset="0"/>
              </a:rPr>
              <a:t> район Удмуртской </a:t>
            </a:r>
            <a:r>
              <a:rPr lang="ru-RU" sz="2000" b="1" dirty="0">
                <a:solidFill>
                  <a:srgbClr val="C00000"/>
                </a:solidFill>
                <a:latin typeface="Bahnschrift SemiCondensed" panose="020B0502040204020203" pitchFamily="34" charset="0"/>
                <a:cs typeface="Times New Roman" pitchFamily="18" charset="0"/>
              </a:rPr>
              <a:t>Р</a:t>
            </a:r>
            <a:r>
              <a:rPr lang="ru-RU" sz="2000" b="1" dirty="0" smtClean="0">
                <a:solidFill>
                  <a:srgbClr val="C00000"/>
                </a:solidFill>
                <a:latin typeface="Bahnschrift SemiCondensed" panose="020B0502040204020203" pitchFamily="34" charset="0"/>
                <a:cs typeface="Times New Roman" pitchFamily="18" charset="0"/>
              </a:rPr>
              <a:t>еспублики» </a:t>
            </a:r>
            <a:br>
              <a:rPr lang="ru-RU" sz="2000" b="1" dirty="0" smtClean="0">
                <a:solidFill>
                  <a:srgbClr val="C00000"/>
                </a:solidFill>
                <a:latin typeface="Bahnschrift SemiCondensed" panose="020B0502040204020203" pitchFamily="34" charset="0"/>
                <a:cs typeface="Times New Roman" pitchFamily="18" charset="0"/>
              </a:rPr>
            </a:br>
            <a:r>
              <a:rPr lang="ru-RU" sz="2000" b="1" dirty="0" smtClean="0">
                <a:solidFill>
                  <a:srgbClr val="C00000"/>
                </a:solidFill>
                <a:latin typeface="Bahnschrift SemiCondensed" panose="020B0502040204020203" pitchFamily="34" charset="0"/>
                <a:cs typeface="Times New Roman" pitchFamily="18" charset="0"/>
              </a:rPr>
              <a:t>по разделам в 2023-2026 годах</a:t>
            </a:r>
            <a:endParaRPr lang="ru-RU" sz="2000" b="1" dirty="0">
              <a:solidFill>
                <a:srgbClr val="C00000"/>
              </a:solidFill>
              <a:latin typeface="Bahnschrift SemiCondensed" panose="020B0502040204020203" pitchFamily="34"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2016802199"/>
              </p:ext>
            </p:extLst>
          </p:nvPr>
        </p:nvGraphicFramePr>
        <p:xfrm>
          <a:off x="458413" y="1288273"/>
          <a:ext cx="8381998" cy="5333998"/>
        </p:xfrm>
        <a:graphic>
          <a:graphicData uri="http://schemas.openxmlformats.org/drawingml/2006/table">
            <a:tbl>
              <a:tblPr firstRow="1" bandRow="1">
                <a:tableStyleId>{5DA37D80-6434-44D0-A028-1B22A696006F}</a:tableStyleId>
              </a:tblPr>
              <a:tblGrid>
                <a:gridCol w="838200"/>
                <a:gridCol w="2971798"/>
                <a:gridCol w="1143000"/>
                <a:gridCol w="1143000"/>
                <a:gridCol w="1143000"/>
                <a:gridCol w="1143000"/>
              </a:tblGrid>
              <a:tr h="394391">
                <a:tc>
                  <a:txBody>
                    <a:bodyPr/>
                    <a:lstStyle/>
                    <a:p>
                      <a:pPr algn="ctr">
                        <a:lnSpc>
                          <a:spcPct val="70000"/>
                        </a:lnSpc>
                      </a:pPr>
                      <a:endParaRPr lang="ru-RU" sz="1300" dirty="0" smtClean="0">
                        <a:latin typeface="Times New Roman" panose="02020603050405020304" pitchFamily="18" charset="0"/>
                        <a:cs typeface="Times New Roman" panose="02020603050405020304" pitchFamily="18" charset="0"/>
                      </a:endParaRPr>
                    </a:p>
                    <a:p>
                      <a:pPr algn="ctr">
                        <a:lnSpc>
                          <a:spcPct val="70000"/>
                        </a:lnSpc>
                      </a:pPr>
                      <a:r>
                        <a:rPr lang="ru-RU" sz="1300" dirty="0" smtClean="0">
                          <a:latin typeface="Times New Roman" panose="02020603050405020304" pitchFamily="18" charset="0"/>
                          <a:cs typeface="Times New Roman" panose="02020603050405020304" pitchFamily="18" charset="0"/>
                        </a:rPr>
                        <a:t>Раздел</a:t>
                      </a:r>
                      <a:endParaRPr lang="ru-RU" sz="13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endParaRPr lang="ru-RU" sz="1300" dirty="0" smtClean="0">
                        <a:latin typeface="Times New Roman" panose="02020603050405020304" pitchFamily="18" charset="0"/>
                        <a:cs typeface="Times New Roman" panose="02020603050405020304" pitchFamily="18" charset="0"/>
                      </a:endParaRPr>
                    </a:p>
                    <a:p>
                      <a:pPr algn="ctr">
                        <a:lnSpc>
                          <a:spcPct val="70000"/>
                        </a:lnSpc>
                      </a:pPr>
                      <a:r>
                        <a:rPr lang="ru-RU" sz="1300" dirty="0" smtClean="0">
                          <a:latin typeface="Times New Roman" panose="02020603050405020304" pitchFamily="18" charset="0"/>
                          <a:cs typeface="Times New Roman" panose="02020603050405020304" pitchFamily="18" charset="0"/>
                        </a:rPr>
                        <a:t>Наименование</a:t>
                      </a:r>
                      <a:endParaRPr lang="ru-RU" sz="13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300" dirty="0" smtClean="0">
                          <a:latin typeface="Times New Roman" panose="02020603050405020304" pitchFamily="18" charset="0"/>
                          <a:cs typeface="Times New Roman" panose="02020603050405020304" pitchFamily="18" charset="0"/>
                        </a:rPr>
                        <a:t>2023</a:t>
                      </a:r>
                      <a:r>
                        <a:rPr lang="ru-RU" sz="1300" baseline="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год (оценка)</a:t>
                      </a:r>
                      <a:endParaRPr lang="ru-RU" sz="13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300" dirty="0" smtClean="0">
                          <a:latin typeface="Times New Roman" panose="02020603050405020304" pitchFamily="18" charset="0"/>
                          <a:cs typeface="Times New Roman" panose="02020603050405020304" pitchFamily="18" charset="0"/>
                        </a:rPr>
                        <a:t>2024 год (прогноз)</a:t>
                      </a:r>
                      <a:endParaRPr lang="ru-RU" sz="13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300" dirty="0" smtClean="0">
                          <a:latin typeface="Times New Roman" panose="02020603050405020304" pitchFamily="18" charset="0"/>
                          <a:cs typeface="Times New Roman" panose="02020603050405020304" pitchFamily="18" charset="0"/>
                        </a:rPr>
                        <a:t>2025 год (прогноз)</a:t>
                      </a:r>
                      <a:endParaRPr lang="ru-RU" sz="1300" b="1" dirty="0">
                        <a:solidFill>
                          <a:schemeClr val="tx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300" dirty="0" smtClean="0">
                          <a:latin typeface="Times New Roman" panose="02020603050405020304" pitchFamily="18" charset="0"/>
                          <a:cs typeface="Times New Roman" panose="02020603050405020304" pitchFamily="18" charset="0"/>
                        </a:rPr>
                        <a:t>2026</a:t>
                      </a:r>
                      <a:r>
                        <a:rPr lang="ru-RU" sz="1300" baseline="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год (прогноз)</a:t>
                      </a:r>
                      <a:endParaRPr lang="ru-RU" sz="1300" b="1" dirty="0">
                        <a:solidFill>
                          <a:schemeClr val="tx1"/>
                        </a:solidFill>
                        <a:latin typeface="Times New Roman" pitchFamily="18" charset="0"/>
                        <a:cs typeface="Times New Roman" pitchFamily="18" charset="0"/>
                      </a:endParaRPr>
                    </a:p>
                  </a:txBody>
                  <a:tcPr anchor="ctr"/>
                </a:tc>
              </a:tr>
              <a:tr h="509108">
                <a:tc>
                  <a:txBody>
                    <a:bodyPr/>
                    <a:lstStyle/>
                    <a:p>
                      <a:pPr>
                        <a:lnSpc>
                          <a:spcPct val="70000"/>
                        </a:lnSpc>
                      </a:pPr>
                      <a:endParaRPr lang="ru-RU" sz="1200"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800" dirty="0" smtClean="0">
                          <a:latin typeface="Times New Roman" panose="02020603050405020304" pitchFamily="18" charset="0"/>
                          <a:cs typeface="Times New Roman" panose="02020603050405020304" pitchFamily="18" charset="0"/>
                        </a:rPr>
                        <a:t>Всего</a:t>
                      </a:r>
                      <a:endParaRPr lang="ru-RU" sz="18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1 849 518,8</a:t>
                      </a:r>
                      <a:endParaRPr lang="ru-RU" sz="1400" b="1"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ru-RU" sz="120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rPr>
                        <a:t>1 291 416,8</a:t>
                      </a:r>
                      <a:endParaRPr kumimoji="0" lang="ru-RU"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1 224 911,3</a:t>
                      </a:r>
                      <a:endParaRPr lang="ru-RU" sz="1200" b="1"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1 213 839,0</a:t>
                      </a:r>
                      <a:endParaRPr lang="ru-RU" sz="1200" b="1" dirty="0" smtClean="0">
                        <a:solidFill>
                          <a:schemeClr val="tx1"/>
                        </a:solidFill>
                        <a:latin typeface="Times New Roman" pitchFamily="18" charset="0"/>
                        <a:cs typeface="Times New Roman" pitchFamily="18" charset="0"/>
                      </a:endParaRPr>
                    </a:p>
                  </a:txBody>
                  <a:tcPr anchor="ctr"/>
                </a:tc>
              </a:tr>
              <a:tr h="302974">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01</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147 002,5</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146 022,2</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127 114,2</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122 733,8</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r h="316366">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02</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оборона</a:t>
                      </a:r>
                      <a:endParaRPr lang="ru-RU" sz="1400" b="0"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1 646,7</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r h="436600">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03</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11 518,8</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12 541,2</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11 994,0</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11 783,9</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r h="275224">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04 </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121 769,8</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121 868,1</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110 435,4</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110 435,4</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r h="316366">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05</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117 128,4</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21 538,3</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19 183,9</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17 502,7</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r h="316366">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06</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Охрана окружающей среды</a:t>
                      </a:r>
                      <a:endParaRPr lang="ru-RU" sz="1400" b="0"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834,7</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500,0</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553,0</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553,0</a:t>
                      </a:r>
                      <a:endParaRPr lang="ru-RU" sz="1200" b="0" dirty="0" smtClean="0">
                        <a:solidFill>
                          <a:schemeClr val="tx1"/>
                        </a:solidFill>
                        <a:latin typeface="Times New Roman" pitchFamily="18" charset="0"/>
                        <a:cs typeface="Times New Roman" pitchFamily="18" charset="0"/>
                      </a:endParaRPr>
                    </a:p>
                  </a:txBody>
                  <a:tcPr anchor="ctr"/>
                </a:tc>
              </a:tr>
              <a:tr h="249929">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07</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a:t>
                      </a:r>
                      <a:r>
                        <a:rPr lang="ru-RU" sz="1200" baseline="0" dirty="0" smtClean="0">
                          <a:latin typeface="Times New Roman" panose="02020603050405020304" pitchFamily="18" charset="0"/>
                          <a:cs typeface="Times New Roman" panose="02020603050405020304" pitchFamily="18" charset="0"/>
                        </a:rPr>
                        <a:t> 282 006,0</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858 212,9</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830 844,1</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824 363,8</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r h="395458">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08</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107 342,8</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104 858,9</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87 808,6</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81 865,3</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r h="308218">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10</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27 218,4</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18</a:t>
                      </a:r>
                      <a:r>
                        <a:rPr lang="ru-RU" sz="1200" baseline="0" dirty="0" smtClean="0">
                          <a:latin typeface="Times New Roman" panose="02020603050405020304" pitchFamily="18" charset="0"/>
                          <a:cs typeface="Times New Roman" panose="02020603050405020304" pitchFamily="18" charset="0"/>
                        </a:rPr>
                        <a:t> 012,0</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13 085,2</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6 975,9</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r h="325942">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11</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31 651,3</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4 215,6</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3 532,3</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3 532,3</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r h="394030">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12</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244,5</a:t>
                      </a:r>
                      <a:endParaRPr lang="ru-RU" sz="1200" b="0" dirty="0" smtClean="0">
                        <a:solidFill>
                          <a:schemeClr val="tx1"/>
                        </a:solidFill>
                        <a:latin typeface="Times New Roman" pitchFamily="18" charset="0"/>
                        <a:cs typeface="Times New Roman" pitchFamily="18" charset="0"/>
                      </a:endParaRPr>
                    </a:p>
                  </a:txBody>
                  <a:tcPr anchor="ctr"/>
                </a:tc>
              </a:tr>
              <a:tr h="428709">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13</a:t>
                      </a:r>
                      <a:endParaRPr lang="ru-RU" sz="14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a:t>
                      </a:r>
                      <a:r>
                        <a:rPr lang="ru-RU" sz="1200" baseline="0" dirty="0" smtClean="0">
                          <a:latin typeface="Times New Roman" panose="02020603050405020304" pitchFamily="18" charset="0"/>
                          <a:cs typeface="Times New Roman" panose="02020603050405020304" pitchFamily="18" charset="0"/>
                        </a:rPr>
                        <a:t> 154,9</a:t>
                      </a:r>
                      <a:endParaRPr lang="ru-RU" sz="1200" b="0" dirty="0" smtClean="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3 403,0</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7 451,5</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8 393,8</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r h="364317">
                <a:tc>
                  <a:txBody>
                    <a:bodyPr/>
                    <a:lstStyle/>
                    <a:p>
                      <a:pPr algn="ctr">
                        <a:lnSpc>
                          <a:spcPct val="70000"/>
                        </a:lnSpc>
                      </a:pPr>
                      <a:endParaRPr lang="ru-RU" sz="1200" b="1" dirty="0">
                        <a:solidFill>
                          <a:schemeClr val="tx1"/>
                        </a:solidFill>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endParaRPr lang="ru-RU" sz="1200" b="0" dirty="0">
                        <a:solidFill>
                          <a:schemeClr val="tx1"/>
                        </a:solidFill>
                        <a:latin typeface="Times New Roman" pitchFamily="18" charset="0"/>
                        <a:cs typeface="Times New Roman" pitchFamily="18" charset="0"/>
                      </a:endParaRPr>
                    </a:p>
                  </a:txBody>
                  <a:tcPr anchor="ctr"/>
                </a:tc>
                <a:tc>
                  <a:txBody>
                    <a:bodyPr/>
                    <a:lstStyle/>
                    <a:p>
                      <a:pPr algn="ctr">
                        <a:lnSpc>
                          <a:spcPct val="70000"/>
                        </a:lnSpc>
                      </a:pPr>
                      <a:endParaRPr lang="ru-RU" sz="1200" b="0"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12 664,6</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70000"/>
                        </a:lnSpc>
                      </a:pPr>
                      <a:r>
                        <a:rPr lang="ru-RU" sz="1200" dirty="0" smtClean="0">
                          <a:latin typeface="Times New Roman" panose="02020603050405020304" pitchFamily="18" charset="0"/>
                          <a:cs typeface="Times New Roman" panose="02020603050405020304" pitchFamily="18" charset="0"/>
                        </a:rPr>
                        <a:t>25 454,4</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3" name="TextBox 2"/>
          <p:cNvSpPr txBox="1"/>
          <p:nvPr/>
        </p:nvSpPr>
        <p:spPr>
          <a:xfrm>
            <a:off x="7620000" y="956845"/>
            <a:ext cx="1447800" cy="307777"/>
          </a:xfrm>
          <a:prstGeom prst="rect">
            <a:avLst/>
          </a:prstGeom>
          <a:noFill/>
        </p:spPr>
        <p:txBody>
          <a:bodyPr wrap="square" rtlCol="0">
            <a:spAutoFit/>
          </a:bodyPr>
          <a:lstStyle/>
          <a:p>
            <a:r>
              <a:rPr lang="ru-RU" sz="1400" b="1" dirty="0" smtClean="0"/>
              <a:t>     </a:t>
            </a:r>
            <a:r>
              <a:rPr lang="ru-RU" sz="1400" b="1" dirty="0" smtClean="0">
                <a:latin typeface="Times New Roman" panose="02020603050405020304" pitchFamily="18" charset="0"/>
                <a:cs typeface="Times New Roman" panose="02020603050405020304" pitchFamily="18" charset="0"/>
              </a:rPr>
              <a:t>Тыс. рублей</a:t>
            </a:r>
            <a:endParaRPr lang="ru-RU" sz="1400" b="1" dirty="0">
              <a:latin typeface="Times New Roman" panose="02020603050405020304" pitchFamily="18" charset="0"/>
              <a:cs typeface="Times New Roman" panose="02020603050405020304" pitchFamily="18" charset="0"/>
            </a:endParaRPr>
          </a:p>
        </p:txBody>
      </p:sp>
      <p:sp>
        <p:nvSpPr>
          <p:cNvPr id="5"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7"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61018" y="0"/>
            <a:ext cx="582982" cy="1034606"/>
          </a:xfrm>
          <a:prstGeom prst="rect">
            <a:avLst/>
          </a:prstGeom>
          <a:noFill/>
        </p:spPr>
      </p:pic>
      <p:sp>
        <p:nvSpPr>
          <p:cNvPr id="8"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32</a:t>
            </a:r>
            <a:endParaRPr lang="ru" sz="1300" dirty="0">
              <a:solidFill>
                <a:schemeClr val="bg1"/>
              </a:solidFill>
            </a:endParaRPr>
          </a:p>
        </p:txBody>
      </p:sp>
    </p:spTree>
    <p:extLst>
      <p:ext uri="{BB962C8B-B14F-4D97-AF65-F5344CB8AC3E}">
        <p14:creationId xmlns:p14="http://schemas.microsoft.com/office/powerpoint/2010/main" val="886362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585" y="277725"/>
            <a:ext cx="8542879" cy="990600"/>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rgbClr val="C00000"/>
                </a:solidFill>
                <a:latin typeface="Bahnschrift SemiCondensed" panose="020B0502040204020203" pitchFamily="34" charset="0"/>
                <a:cs typeface="Times New Roman" pitchFamily="18" charset="0"/>
              </a:rPr>
              <a:t>Структура расходов бюджета муниципального образования «Муниципальный </a:t>
            </a:r>
            <a:br>
              <a:rPr lang="ru-RU" sz="2000" b="1" dirty="0" smtClean="0">
                <a:solidFill>
                  <a:srgbClr val="C00000"/>
                </a:solidFill>
                <a:latin typeface="Bahnschrift SemiCondensed" panose="020B0502040204020203" pitchFamily="34" charset="0"/>
                <a:cs typeface="Times New Roman" pitchFamily="18" charset="0"/>
              </a:rPr>
            </a:br>
            <a:r>
              <a:rPr lang="ru-RU" sz="2000" b="1" dirty="0" smtClean="0">
                <a:solidFill>
                  <a:srgbClr val="C00000"/>
                </a:solidFill>
                <a:latin typeface="Bahnschrift SemiCondensed" panose="020B0502040204020203" pitchFamily="34" charset="0"/>
                <a:cs typeface="Times New Roman" pitchFamily="18" charset="0"/>
              </a:rPr>
              <a:t>округ </a:t>
            </a:r>
            <a:r>
              <a:rPr lang="ru-RU" sz="2000" b="1" dirty="0" err="1" smtClean="0">
                <a:solidFill>
                  <a:srgbClr val="C00000"/>
                </a:solidFill>
                <a:latin typeface="Bahnschrift SemiCondensed" panose="020B0502040204020203" pitchFamily="34" charset="0"/>
                <a:cs typeface="Times New Roman" pitchFamily="18" charset="0"/>
              </a:rPr>
              <a:t>Малопургинский</a:t>
            </a:r>
            <a:r>
              <a:rPr lang="ru-RU" sz="2000" b="1" dirty="0" smtClean="0">
                <a:solidFill>
                  <a:srgbClr val="C00000"/>
                </a:solidFill>
                <a:latin typeface="Bahnschrift SemiCondensed" panose="020B0502040204020203" pitchFamily="34" charset="0"/>
                <a:cs typeface="Times New Roman" pitchFamily="18" charset="0"/>
              </a:rPr>
              <a:t> район Удмуртской </a:t>
            </a:r>
            <a:r>
              <a:rPr lang="ru-RU" sz="2000" b="1" dirty="0">
                <a:solidFill>
                  <a:srgbClr val="C00000"/>
                </a:solidFill>
                <a:latin typeface="Bahnschrift SemiCondensed" panose="020B0502040204020203" pitchFamily="34" charset="0"/>
                <a:cs typeface="Times New Roman" pitchFamily="18" charset="0"/>
              </a:rPr>
              <a:t>Р</a:t>
            </a:r>
            <a:r>
              <a:rPr lang="ru-RU" sz="2000" b="1" dirty="0" smtClean="0">
                <a:solidFill>
                  <a:srgbClr val="C00000"/>
                </a:solidFill>
                <a:latin typeface="Bahnschrift SemiCondensed" panose="020B0502040204020203" pitchFamily="34" charset="0"/>
                <a:cs typeface="Times New Roman" pitchFamily="18" charset="0"/>
              </a:rPr>
              <a:t>еспублики» по разделам</a:t>
            </a:r>
            <a:br>
              <a:rPr lang="ru-RU" sz="2000" b="1" dirty="0" smtClean="0">
                <a:solidFill>
                  <a:srgbClr val="C00000"/>
                </a:solidFill>
                <a:latin typeface="Bahnschrift SemiCondensed" panose="020B0502040204020203" pitchFamily="34" charset="0"/>
                <a:cs typeface="Times New Roman" pitchFamily="18" charset="0"/>
              </a:rPr>
            </a:br>
            <a:r>
              <a:rPr lang="ru-RU" sz="2000" b="1" dirty="0" smtClean="0">
                <a:solidFill>
                  <a:srgbClr val="C00000"/>
                </a:solidFill>
                <a:latin typeface="Bahnschrift SemiCondensed" panose="020B0502040204020203" pitchFamily="34" charset="0"/>
                <a:cs typeface="Times New Roman" pitchFamily="18" charset="0"/>
              </a:rPr>
              <a:t>в 2023-2026 годах в % к общему объему расходов</a:t>
            </a:r>
            <a:endParaRPr lang="ru-RU" sz="2000" b="1" dirty="0">
              <a:solidFill>
                <a:srgbClr val="C00000"/>
              </a:solidFill>
              <a:latin typeface="Bahnschrift SemiCondensed" panose="020B0502040204020203" pitchFamily="34"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311585339"/>
              </p:ext>
            </p:extLst>
          </p:nvPr>
        </p:nvGraphicFramePr>
        <p:xfrm>
          <a:off x="395536" y="1566879"/>
          <a:ext cx="8315326" cy="4973490"/>
        </p:xfrm>
        <a:graphic>
          <a:graphicData uri="http://schemas.openxmlformats.org/drawingml/2006/table">
            <a:tbl>
              <a:tblPr firstRow="1" bandRow="1">
                <a:tableStyleId>{8A107856-5554-42FB-B03E-39F5DBC370BA}</a:tableStyleId>
              </a:tblPr>
              <a:tblGrid>
                <a:gridCol w="990601"/>
                <a:gridCol w="3048000"/>
                <a:gridCol w="1066800"/>
                <a:gridCol w="1066800"/>
                <a:gridCol w="1066800"/>
                <a:gridCol w="1076325"/>
              </a:tblGrid>
              <a:tr h="433838">
                <a:tc>
                  <a:txBody>
                    <a:bodyPr/>
                    <a:lstStyle/>
                    <a:p>
                      <a:pPr algn="ctr">
                        <a:lnSpc>
                          <a:spcPct val="70000"/>
                        </a:lnSpc>
                      </a:pPr>
                      <a:r>
                        <a:rPr lang="ru-RU" sz="1600" dirty="0" smtClean="0">
                          <a:latin typeface="Times New Roman" panose="02020603050405020304" pitchFamily="18" charset="0"/>
                          <a:cs typeface="Times New Roman" panose="02020603050405020304" pitchFamily="18" charset="0"/>
                        </a:rPr>
                        <a:t>Раздел</a:t>
                      </a:r>
                      <a:endParaRPr lang="ru-RU" sz="16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600" dirty="0" smtClean="0">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600" dirty="0" smtClean="0">
                          <a:latin typeface="Times New Roman" panose="02020603050405020304" pitchFamily="18" charset="0"/>
                          <a:cs typeface="Times New Roman" panose="02020603050405020304" pitchFamily="18" charset="0"/>
                        </a:rPr>
                        <a:t>20</a:t>
                      </a:r>
                      <a:r>
                        <a:rPr lang="en-US" sz="1600" dirty="0" smtClean="0">
                          <a:latin typeface="Times New Roman" panose="02020603050405020304" pitchFamily="18" charset="0"/>
                          <a:cs typeface="Times New Roman" panose="02020603050405020304" pitchFamily="18" charset="0"/>
                        </a:rPr>
                        <a:t>2</a:t>
                      </a:r>
                      <a:r>
                        <a:rPr lang="ru-RU" sz="1600" dirty="0" smtClean="0">
                          <a:latin typeface="Times New Roman" panose="02020603050405020304" pitchFamily="18" charset="0"/>
                          <a:cs typeface="Times New Roman" panose="02020603050405020304" pitchFamily="18" charset="0"/>
                        </a:rPr>
                        <a:t>3 год</a:t>
                      </a:r>
                      <a:endParaRPr lang="en-US" sz="1600" dirty="0" smtClean="0">
                        <a:latin typeface="Times New Roman" panose="02020603050405020304" pitchFamily="18" charset="0"/>
                        <a:cs typeface="Times New Roman" panose="02020603050405020304" pitchFamily="18" charset="0"/>
                      </a:endParaRPr>
                    </a:p>
                    <a:p>
                      <a:pPr algn="ctr">
                        <a:lnSpc>
                          <a:spcPct val="70000"/>
                        </a:lnSpc>
                      </a:pP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оценка)</a:t>
                      </a:r>
                      <a:endParaRPr lang="ru-RU" sz="16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600" dirty="0" smtClean="0">
                          <a:latin typeface="Times New Roman" panose="02020603050405020304" pitchFamily="18" charset="0"/>
                          <a:cs typeface="Times New Roman" panose="02020603050405020304" pitchFamily="18" charset="0"/>
                        </a:rPr>
                        <a:t>2024 год</a:t>
                      </a:r>
                    </a:p>
                    <a:p>
                      <a:pPr algn="ctr">
                        <a:lnSpc>
                          <a:spcPct val="70000"/>
                        </a:lnSpc>
                      </a:pPr>
                      <a:r>
                        <a:rPr lang="ru-RU" sz="1600" dirty="0" smtClean="0">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600" dirty="0" smtClean="0">
                          <a:latin typeface="Times New Roman" panose="02020603050405020304" pitchFamily="18" charset="0"/>
                          <a:cs typeface="Times New Roman" panose="02020603050405020304" pitchFamily="18" charset="0"/>
                        </a:rPr>
                        <a:t>2025 год</a:t>
                      </a:r>
                    </a:p>
                    <a:p>
                      <a:pPr algn="ctr">
                        <a:lnSpc>
                          <a:spcPct val="70000"/>
                        </a:lnSpc>
                      </a:pPr>
                      <a:r>
                        <a:rPr lang="ru-RU" sz="1600" dirty="0" smtClean="0">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nchor="ctr"/>
                </a:tc>
                <a:tc>
                  <a:txBody>
                    <a:bodyPr/>
                    <a:lstStyle/>
                    <a:p>
                      <a:pPr algn="ctr">
                        <a:lnSpc>
                          <a:spcPct val="70000"/>
                        </a:lnSpc>
                      </a:pPr>
                      <a:r>
                        <a:rPr lang="ru-RU" sz="1600" dirty="0" smtClean="0">
                          <a:latin typeface="Times New Roman" panose="02020603050405020304" pitchFamily="18" charset="0"/>
                          <a:cs typeface="Times New Roman" panose="02020603050405020304" pitchFamily="18" charset="0"/>
                        </a:rPr>
                        <a:t>2026 год</a:t>
                      </a:r>
                    </a:p>
                    <a:p>
                      <a:pPr algn="ctr">
                        <a:lnSpc>
                          <a:spcPct val="70000"/>
                        </a:lnSpc>
                      </a:pPr>
                      <a:r>
                        <a:rPr lang="ru-RU" sz="1600" dirty="0" smtClean="0">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nchor="ctr"/>
                </a:tc>
              </a:tr>
              <a:tr h="406779">
                <a:tc>
                  <a:txBody>
                    <a:bodyPr/>
                    <a:lstStyle/>
                    <a:p>
                      <a:pPr>
                        <a:lnSpc>
                          <a:spcPct val="70000"/>
                        </a:lnSpc>
                      </a:pPr>
                      <a:endParaRPr lang="ru-RU" sz="1200" dirty="0">
                        <a:latin typeface="Times New Roman" pitchFamily="18" charset="0"/>
                        <a:cs typeface="Times New Roman" pitchFamily="18" charset="0"/>
                      </a:endParaRPr>
                    </a:p>
                  </a:txBody>
                  <a:tcPr anchor="ctr"/>
                </a:tc>
                <a:tc>
                  <a:txBody>
                    <a:bodyPr/>
                    <a:lstStyle/>
                    <a:p>
                      <a:pPr>
                        <a:lnSpc>
                          <a:spcPct val="70000"/>
                        </a:lnSpc>
                      </a:pPr>
                      <a:r>
                        <a:rPr lang="ru-RU" sz="1600" dirty="0" smtClean="0">
                          <a:latin typeface="Times New Roman" panose="02020603050405020304" pitchFamily="18" charset="0"/>
                          <a:cs typeface="Times New Roman" panose="02020603050405020304" pitchFamily="18" charset="0"/>
                        </a:rPr>
                        <a:t>Всего</a:t>
                      </a:r>
                      <a:endParaRPr lang="ru-RU" sz="1600" b="1" dirty="0">
                        <a:latin typeface="Times New Roman" pitchFamily="18" charset="0"/>
                        <a:cs typeface="Times New Roman" pitchFamily="18" charset="0"/>
                      </a:endParaRPr>
                    </a:p>
                  </a:txBody>
                  <a:tcPr anchor="ctr"/>
                </a:tc>
                <a:tc>
                  <a:txBody>
                    <a:bodyPr/>
                    <a:lstStyle/>
                    <a:p>
                      <a:pPr algn="ctr"/>
                      <a:r>
                        <a:rPr lang="ru-RU" sz="1600"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tc>
                <a:tc>
                  <a:txBody>
                    <a:bodyPr/>
                    <a:lstStyle/>
                    <a:p>
                      <a:pPr algn="ctr"/>
                      <a:r>
                        <a:rPr lang="ru-RU" sz="1600"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tc>
                <a:tc>
                  <a:txBody>
                    <a:bodyPr/>
                    <a:lstStyle/>
                    <a:p>
                      <a:pPr algn="ctr"/>
                      <a:r>
                        <a:rPr lang="ru-RU" sz="1600"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tc>
                <a:tc>
                  <a:txBody>
                    <a:bodyPr/>
                    <a:lstStyle/>
                    <a:p>
                      <a:pPr algn="ctr"/>
                      <a:r>
                        <a:rPr lang="ru-RU" sz="1600"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tc>
              </a:tr>
              <a:tr h="327540">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7,9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11,3</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10,4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10,1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0206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02</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оборона</a:t>
                      </a:r>
                      <a:endParaRPr lang="ru-RU" sz="1400" b="0" dirty="0">
                        <a:latin typeface="Times New Roman" pitchFamily="18" charset="0"/>
                        <a:cs typeface="Times New Roman" pitchFamily="18" charset="0"/>
                      </a:endParaRPr>
                    </a:p>
                  </a:txBody>
                  <a:tcPr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0,0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0,0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9098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0206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6,6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9,4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9,0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smtClean="0">
                          <a:effectLst/>
                          <a:latin typeface="Times New Roman" panose="02020603050405020304" pitchFamily="18" charset="0"/>
                          <a:cs typeface="Times New Roman" panose="02020603050405020304" pitchFamily="18" charset="0"/>
                        </a:rPr>
                        <a:t>9,1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0206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6,3</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smtClean="0">
                          <a:effectLst/>
                          <a:latin typeface="Times New Roman" panose="02020603050405020304" pitchFamily="18" charset="0"/>
                          <a:cs typeface="Times New Roman" panose="02020603050405020304" pitchFamily="18" charset="0"/>
                        </a:rPr>
                        <a:t>1,4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0206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06</a:t>
                      </a:r>
                      <a:endParaRPr lang="ru-RU" sz="1400" b="1"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Охрана окружающей среды</a:t>
                      </a:r>
                      <a:endParaRPr lang="ru-RU" sz="1400" b="0" dirty="0" smtClean="0">
                        <a:latin typeface="Times New Roman" pitchFamily="18" charset="0"/>
                        <a:cs typeface="Times New Roman" pitchFamily="18" charset="0"/>
                      </a:endParaRPr>
                    </a:p>
                  </a:txBody>
                  <a:tcPr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0,0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0206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69,3</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66,5</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67,8</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smtClean="0">
                          <a:effectLst/>
                          <a:latin typeface="Times New Roman" panose="02020603050405020304" pitchFamily="18" charset="0"/>
                          <a:cs typeface="Times New Roman" panose="02020603050405020304" pitchFamily="18" charset="0"/>
                        </a:rPr>
                        <a:t>67,9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0206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5,8</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8,1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7,2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6,7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0206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1,5</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0206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1,7</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0,3</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0206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0,0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a:effectLst/>
                          <a:latin typeface="Times New Roman" panose="02020603050405020304" pitchFamily="18" charset="0"/>
                          <a:cs typeface="Times New Roman" panose="02020603050405020304" pitchFamily="18" charset="0"/>
                        </a:rPr>
                        <a:t>0,0</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90983">
                <a:tc>
                  <a:txBody>
                    <a:bodyPr/>
                    <a:lstStyle/>
                    <a:p>
                      <a:pPr algn="ctr">
                        <a:lnSpc>
                          <a:spcPct val="70000"/>
                        </a:lnSpc>
                      </a:pPr>
                      <a:r>
                        <a:rPr lang="ru-RU" sz="1400"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0,7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302063">
                <a:tc>
                  <a:txBody>
                    <a:bodyPr/>
                    <a:lstStyle/>
                    <a:p>
                      <a:pPr>
                        <a:lnSpc>
                          <a:spcPct val="70000"/>
                        </a:lnSpc>
                      </a:pPr>
                      <a:endParaRPr lang="ru-RU" sz="1400" b="1" dirty="0">
                        <a:latin typeface="Times New Roman" pitchFamily="18" charset="0"/>
                        <a:cs typeface="Times New Roman" pitchFamily="18" charset="0"/>
                      </a:endParaRPr>
                    </a:p>
                  </a:txBody>
                  <a:tcPr anchor="ct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tc>
                <a:tc>
                  <a:txBody>
                    <a:bodyPr/>
                    <a:lstStyle/>
                    <a:p>
                      <a:pPr algn="ctr"/>
                      <a:endParaRPr lang="ru-RU" sz="1400" dirty="0">
                        <a:solidFill>
                          <a:schemeClr val="tx1"/>
                        </a:solidFill>
                        <a:latin typeface="Times New Roman" pitchFamily="18" charset="0"/>
                        <a:cs typeface="Times New Roman" pitchFamily="18" charset="0"/>
                      </a:endParaRPr>
                    </a:p>
                  </a:txBody>
                  <a:tcPr anchor="ctr"/>
                </a:tc>
                <a:tc>
                  <a:txBody>
                    <a:bodyPr/>
                    <a:lstStyle/>
                    <a:p>
                      <a:pPr algn="ctr"/>
                      <a:endParaRPr lang="ru-RU" sz="1400" dirty="0">
                        <a:solidFill>
                          <a:schemeClr val="tx1"/>
                        </a:solidFill>
                        <a:latin typeface="Times New Roman" pitchFamily="18" charset="0"/>
                        <a:cs typeface="Times New Roman" pitchFamily="18" charset="0"/>
                      </a:endParaRPr>
                    </a:p>
                  </a:txBody>
                  <a:tcPr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1,0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2,1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sp>
        <p:nvSpPr>
          <p:cNvPr id="3" name="TextBox 2"/>
          <p:cNvSpPr txBox="1"/>
          <p:nvPr/>
        </p:nvSpPr>
        <p:spPr>
          <a:xfrm>
            <a:off x="7668344" y="1248548"/>
            <a:ext cx="1323256" cy="307777"/>
          </a:xfrm>
          <a:prstGeom prst="rect">
            <a:avLst/>
          </a:prstGeom>
          <a:noFill/>
        </p:spPr>
        <p:txBody>
          <a:bodyPr wrap="square" rtlCol="0">
            <a:spAutoFit/>
          </a:bodyPr>
          <a:lstStyle/>
          <a:p>
            <a:r>
              <a:rPr lang="ru-RU" sz="1400" b="1" dirty="0" smtClean="0"/>
              <a:t>Тыс. рублей</a:t>
            </a:r>
            <a:endParaRPr lang="ru-RU" sz="1400" b="1" dirty="0"/>
          </a:p>
        </p:txBody>
      </p:sp>
      <p:sp>
        <p:nvSpPr>
          <p:cNvPr id="5"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7"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83331" y="0"/>
            <a:ext cx="582982" cy="1034606"/>
          </a:xfrm>
          <a:prstGeom prst="rect">
            <a:avLst/>
          </a:prstGeom>
          <a:noFill/>
        </p:spPr>
      </p:pic>
      <p:sp>
        <p:nvSpPr>
          <p:cNvPr id="8"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33</a:t>
            </a:r>
            <a:endParaRPr lang="ru" sz="1300" dirty="0">
              <a:solidFill>
                <a:schemeClr val="bg1"/>
              </a:solidFill>
            </a:endParaRPr>
          </a:p>
        </p:txBody>
      </p:sp>
    </p:spTree>
    <p:extLst>
      <p:ext uri="{BB962C8B-B14F-4D97-AF65-F5344CB8AC3E}">
        <p14:creationId xmlns:p14="http://schemas.microsoft.com/office/powerpoint/2010/main" val="3154194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3367" y="235496"/>
            <a:ext cx="7977065" cy="914400"/>
          </a:xfrm>
          <a:noFill/>
          <a:scene3d>
            <a:camera prst="orthographicFront"/>
            <a:lightRig rig="threePt" dir="t"/>
          </a:scene3d>
          <a:sp3d>
            <a:bevelT/>
          </a:sp3d>
        </p:spPr>
        <p:txBody>
          <a:bodyPr>
            <a:noAutofit/>
          </a:bodyPr>
          <a:lstStyle/>
          <a:p>
            <a:pPr algn="ctr">
              <a:lnSpc>
                <a:spcPct val="90000"/>
              </a:lnSpc>
            </a:pPr>
            <a:r>
              <a:rPr lang="ru-RU" sz="2200" b="1" dirty="0" smtClean="0">
                <a:solidFill>
                  <a:srgbClr val="C00000"/>
                </a:solidFill>
                <a:latin typeface="Bahnschrift SemiCondensed" panose="020B0502040204020203" pitchFamily="34" charset="0"/>
                <a:cs typeface="Times New Roman" pitchFamily="18" charset="0"/>
              </a:rPr>
              <a:t>Расходы бюджета муниципального образования «Муниципальный округ </a:t>
            </a:r>
            <a:r>
              <a:rPr lang="ru-RU" sz="2200" b="1" dirty="0" err="1" smtClean="0">
                <a:solidFill>
                  <a:srgbClr val="C00000"/>
                </a:solidFill>
                <a:latin typeface="Bahnschrift SemiCondensed" panose="020B0502040204020203" pitchFamily="34" charset="0"/>
                <a:cs typeface="Times New Roman" pitchFamily="18" charset="0"/>
              </a:rPr>
              <a:t>Малопургинский</a:t>
            </a:r>
            <a:r>
              <a:rPr lang="ru-RU" sz="2200" b="1" dirty="0" smtClean="0">
                <a:solidFill>
                  <a:srgbClr val="C00000"/>
                </a:solidFill>
                <a:latin typeface="Bahnschrift SemiCondensed" panose="020B0502040204020203" pitchFamily="34" charset="0"/>
                <a:cs typeface="Times New Roman" pitchFamily="18" charset="0"/>
              </a:rPr>
              <a:t> район Удмуртской республики» в расчете</a:t>
            </a:r>
            <a:br>
              <a:rPr lang="ru-RU" sz="2200" b="1" dirty="0" smtClean="0">
                <a:solidFill>
                  <a:srgbClr val="C00000"/>
                </a:solidFill>
                <a:latin typeface="Bahnschrift SemiCondensed" panose="020B0502040204020203" pitchFamily="34" charset="0"/>
                <a:cs typeface="Times New Roman" pitchFamily="18" charset="0"/>
              </a:rPr>
            </a:br>
            <a:r>
              <a:rPr lang="ru-RU" sz="2200" b="1" dirty="0" smtClean="0">
                <a:solidFill>
                  <a:srgbClr val="C00000"/>
                </a:solidFill>
                <a:latin typeface="Bahnschrift SemiCondensed" panose="020B0502040204020203" pitchFamily="34" charset="0"/>
                <a:cs typeface="Times New Roman" pitchFamily="18" charset="0"/>
              </a:rPr>
              <a:t> на душу населения в 202</a:t>
            </a:r>
            <a:r>
              <a:rPr lang="ru-RU" sz="2200" b="1" dirty="0">
                <a:solidFill>
                  <a:srgbClr val="C00000"/>
                </a:solidFill>
                <a:latin typeface="Bahnschrift SemiCondensed" panose="020B0502040204020203" pitchFamily="34" charset="0"/>
                <a:cs typeface="Times New Roman" pitchFamily="18" charset="0"/>
              </a:rPr>
              <a:t>4</a:t>
            </a:r>
            <a:r>
              <a:rPr lang="ru-RU" sz="2200" b="1" dirty="0" smtClean="0">
                <a:solidFill>
                  <a:srgbClr val="C00000"/>
                </a:solidFill>
                <a:latin typeface="Bahnschrift SemiCondensed" panose="020B0502040204020203" pitchFamily="34" charset="0"/>
                <a:cs typeface="Times New Roman" pitchFamily="18" charset="0"/>
              </a:rPr>
              <a:t> году</a:t>
            </a:r>
            <a:endParaRPr lang="ru-RU" sz="2200" b="1" dirty="0">
              <a:solidFill>
                <a:srgbClr val="C00000"/>
              </a:solidFill>
              <a:latin typeface="Bahnschrift SemiCondensed" panose="020B0502040204020203" pitchFamily="34"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180217982"/>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190875" y="1676400"/>
            <a:ext cx="5562600" cy="990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600"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sz="1600" i="1" dirty="0" err="1" smtClean="0">
                <a:effectLst>
                  <a:innerShdw blurRad="63500" dist="50800" dir="13500000">
                    <a:prstClr val="black">
                      <a:alpha val="50000"/>
                    </a:prstClr>
                  </a:innerShdw>
                </a:effectLst>
                <a:latin typeface="Times New Roman" pitchFamily="18" charset="0"/>
                <a:cs typeface="Times New Roman" pitchFamily="18" charset="0"/>
              </a:rPr>
              <a:t>Муниципальтный</a:t>
            </a:r>
            <a:r>
              <a:rPr lang="ru-RU" sz="1600" i="1" dirty="0" smtClean="0">
                <a:effectLst>
                  <a:innerShdw blurRad="63500" dist="50800" dir="13500000">
                    <a:prstClr val="black">
                      <a:alpha val="50000"/>
                    </a:prstClr>
                  </a:innerShdw>
                </a:effectLst>
                <a:latin typeface="Times New Roman" pitchFamily="18" charset="0"/>
                <a:cs typeface="Times New Roman" pitchFamily="18" charset="0"/>
              </a:rPr>
              <a:t> округ </a:t>
            </a:r>
            <a:r>
              <a:rPr lang="ru-RU" sz="1600"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sz="1600"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приходится на одного жителя района</a:t>
            </a:r>
            <a:endParaRPr lang="ru-RU" sz="1600"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3610007749"/>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990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600"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«Муниципальный округ </a:t>
            </a:r>
            <a:r>
              <a:rPr lang="ru-RU" sz="1600"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sz="1600"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на </a:t>
            </a:r>
            <a:r>
              <a:rPr lang="ru-RU" sz="1600" b="1" i="1" u="sng"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sz="1600"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sz="1600"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4230286920"/>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1066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600"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sz="1600"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sz="1600"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sz="1600"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sz="1600" i="1" dirty="0" smtClean="0">
                <a:effectLst>
                  <a:innerShdw blurRad="63500" dist="50800" dir="13500000">
                    <a:prstClr val="black">
                      <a:alpha val="50000"/>
                    </a:prstClr>
                  </a:innerShdw>
                </a:effectLst>
                <a:latin typeface="Times New Roman" pitchFamily="18" charset="0"/>
                <a:cs typeface="Times New Roman" pitchFamily="18" charset="0"/>
              </a:rPr>
              <a:t>на решение </a:t>
            </a:r>
            <a:r>
              <a:rPr lang="ru-RU" sz="1600" b="1" i="1" u="sng"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sz="1600"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sz="1600"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2084598609"/>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906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600"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sz="1600"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sz="1600"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sz="1600"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sz="1600" i="1" dirty="0" smtClean="0">
                <a:effectLst>
                  <a:innerShdw blurRad="63500" dist="50800" dir="13500000">
                    <a:prstClr val="black">
                      <a:alpha val="50000"/>
                    </a:prstClr>
                  </a:innerShdw>
                </a:effectLst>
                <a:latin typeface="Times New Roman" pitchFamily="18" charset="0"/>
                <a:cs typeface="Times New Roman" pitchFamily="18" charset="0"/>
              </a:rPr>
              <a:t>на </a:t>
            </a:r>
            <a:r>
              <a:rPr lang="ru-RU" sz="1600" b="1" i="1" u="sng"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sz="1600"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sz="1600" i="1" dirty="0">
              <a:effectLst>
                <a:innerShdw blurRad="63500" dist="50800" dir="13500000">
                  <a:prstClr val="black">
                    <a:alpha val="50000"/>
                  </a:prstClr>
                </a:innerShdw>
              </a:effectLst>
              <a:latin typeface="Times New Roman" pitchFamily="18" charset="0"/>
              <a:cs typeface="Times New Roman" pitchFamily="18" charset="0"/>
            </a:endParaRPr>
          </a:p>
        </p:txBody>
      </p:sp>
      <p:sp>
        <p:nvSpPr>
          <p:cNvPr id="13"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14"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2" cstate="print"/>
          <a:srcRect/>
          <a:stretch>
            <a:fillRect/>
          </a:stretch>
        </p:blipFill>
        <p:spPr bwMode="auto">
          <a:xfrm>
            <a:off x="8583331" y="0"/>
            <a:ext cx="582982" cy="1034606"/>
          </a:xfrm>
          <a:prstGeom prst="rect">
            <a:avLst/>
          </a:prstGeom>
          <a:noFill/>
        </p:spPr>
      </p:pic>
      <p:sp>
        <p:nvSpPr>
          <p:cNvPr id="15"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34</a:t>
            </a:r>
            <a:endParaRPr lang="ru" sz="1300" dirty="0">
              <a:solidFill>
                <a:schemeClr val="bg1"/>
              </a:solidFill>
            </a:endParaRPr>
          </a:p>
        </p:txBody>
      </p:sp>
    </p:spTree>
    <p:extLst>
      <p:ext uri="{BB962C8B-B14F-4D97-AF65-F5344CB8AC3E}">
        <p14:creationId xmlns:p14="http://schemas.microsoft.com/office/powerpoint/2010/main" val="4220068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743" y="290894"/>
            <a:ext cx="7992888" cy="743712"/>
          </a:xfrm>
        </p:spPr>
        <p:txBody>
          <a:bodyPr>
            <a:noAutofit/>
          </a:bodyPr>
          <a:lstStyle/>
          <a:p>
            <a:pPr algn="ctr"/>
            <a:r>
              <a:rPr lang="ru-RU" sz="2600" b="1" dirty="0">
                <a:solidFill>
                  <a:srgbClr val="C00000"/>
                </a:solidFill>
                <a:latin typeface="Bahnschrift SemiCondensed" panose="020B0502040204020203" pitchFamily="34" charset="0"/>
                <a:cs typeface="Times New Roman" pitchFamily="18" charset="0"/>
              </a:rPr>
              <a:t>Основные направления расходов в области образования </a:t>
            </a:r>
            <a:r>
              <a:rPr lang="ru-RU" sz="2600" b="1" dirty="0" smtClean="0">
                <a:solidFill>
                  <a:srgbClr val="C00000"/>
                </a:solidFill>
                <a:latin typeface="Bahnschrift SemiCondensed" panose="020B0502040204020203" pitchFamily="34" charset="0"/>
                <a:cs typeface="Times New Roman" pitchFamily="18" charset="0"/>
              </a:rPr>
              <a:t/>
            </a:r>
            <a:br>
              <a:rPr lang="ru-RU" sz="2600" b="1" dirty="0" smtClean="0">
                <a:solidFill>
                  <a:srgbClr val="C00000"/>
                </a:solidFill>
                <a:latin typeface="Bahnschrift SemiCondensed" panose="020B0502040204020203" pitchFamily="34" charset="0"/>
                <a:cs typeface="Times New Roman" pitchFamily="18" charset="0"/>
              </a:rPr>
            </a:br>
            <a:r>
              <a:rPr lang="ru-RU" sz="2600" b="1" dirty="0" smtClean="0">
                <a:solidFill>
                  <a:srgbClr val="C00000"/>
                </a:solidFill>
                <a:latin typeface="Bahnschrift SemiCondensed" panose="020B0502040204020203" pitchFamily="34" charset="0"/>
                <a:cs typeface="Times New Roman" pitchFamily="18" charset="0"/>
              </a:rPr>
              <a:t>в 2024 </a:t>
            </a:r>
            <a:r>
              <a:rPr lang="ru-RU" sz="2600" b="1" dirty="0">
                <a:solidFill>
                  <a:srgbClr val="C00000"/>
                </a:solidFill>
                <a:latin typeface="Bahnschrift SemiCondensed" panose="020B0502040204020203" pitchFamily="34" charset="0"/>
                <a:cs typeface="Times New Roman" pitchFamily="18" charset="0"/>
              </a:rPr>
              <a:t>году</a:t>
            </a:r>
            <a:endParaRPr lang="ru-RU" sz="2600" b="1" dirty="0">
              <a:solidFill>
                <a:srgbClr val="C00000"/>
              </a:solidFill>
              <a:latin typeface="Bahnschrift SemiCondensed" panose="020B0502040204020203" pitchFamily="34" charset="0"/>
            </a:endParaRPr>
          </a:p>
        </p:txBody>
      </p:sp>
      <p:graphicFrame>
        <p:nvGraphicFramePr>
          <p:cNvPr id="12" name="Объект 11"/>
          <p:cNvGraphicFramePr>
            <a:graphicFrameLocks noGrp="1"/>
          </p:cNvGraphicFramePr>
          <p:nvPr>
            <p:ph idx="1"/>
            <p:extLst>
              <p:ext uri="{D42A27DB-BD31-4B8C-83A1-F6EECF244321}">
                <p14:modId xmlns:p14="http://schemas.microsoft.com/office/powerpoint/2010/main" val="2627429589"/>
              </p:ext>
            </p:extLst>
          </p:nvPr>
        </p:nvGraphicFramePr>
        <p:xfrm>
          <a:off x="609600" y="1925598"/>
          <a:ext cx="8258128" cy="4585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2555775" y="3046435"/>
            <a:ext cx="6020461" cy="400110"/>
          </a:xfrm>
          <a:prstGeom prst="rect">
            <a:avLst/>
          </a:prstGeom>
          <a:noFill/>
        </p:spPr>
        <p:txBody>
          <a:bodyPr wrap="square" rtlCol="0">
            <a:spAutoFit/>
          </a:bodyPr>
          <a:lstStyle/>
          <a:p>
            <a:pPr lvl="0"/>
            <a:r>
              <a:rPr lang="ru-RU" sz="2000" b="1" i="1" dirty="0">
                <a:latin typeface="Times New Roman" panose="02020603050405020304" pitchFamily="18" charset="0"/>
                <a:cs typeface="Times New Roman" panose="02020603050405020304" pitchFamily="18" charset="0"/>
              </a:rPr>
              <a:t>Общее образование </a:t>
            </a:r>
            <a:r>
              <a:rPr lang="ru-RU" sz="2000" b="1" i="1" dirty="0" smtClean="0">
                <a:latin typeface="Times New Roman" panose="02020603050405020304" pitchFamily="18" charset="0"/>
                <a:cs typeface="Times New Roman" panose="02020603050405020304" pitchFamily="18" charset="0"/>
              </a:rPr>
              <a:t>592 145,1 тыс</a:t>
            </a:r>
            <a:r>
              <a:rPr lang="ru-RU" sz="2000" b="1" i="1" dirty="0">
                <a:latin typeface="Times New Roman" panose="02020603050405020304" pitchFamily="18" charset="0"/>
                <a:cs typeface="Times New Roman" panose="02020603050405020304" pitchFamily="18" charset="0"/>
              </a:rPr>
              <a:t>. рублей</a:t>
            </a:r>
          </a:p>
        </p:txBody>
      </p:sp>
      <p:sp>
        <p:nvSpPr>
          <p:cNvPr id="15" name="TextBox 14"/>
          <p:cNvSpPr txBox="1"/>
          <p:nvPr/>
        </p:nvSpPr>
        <p:spPr>
          <a:xfrm>
            <a:off x="2555776" y="2114691"/>
            <a:ext cx="5538055" cy="400110"/>
          </a:xfrm>
          <a:prstGeom prst="rect">
            <a:avLst/>
          </a:prstGeom>
          <a:noFill/>
        </p:spPr>
        <p:txBody>
          <a:bodyPr wrap="none" rtlCol="0" anchor="ctr">
            <a:spAutoFit/>
          </a:bodyPr>
          <a:lstStyle/>
          <a:p>
            <a:pPr lvl="0"/>
            <a:r>
              <a:rPr lang="ru-RU" sz="2000" b="1" i="1" dirty="0" smtClean="0">
                <a:latin typeface="Times New Roman" panose="02020603050405020304" pitchFamily="18" charset="0"/>
                <a:cs typeface="Times New Roman" panose="02020603050405020304" pitchFamily="18" charset="0"/>
              </a:rPr>
              <a:t>Дошкольное </a:t>
            </a:r>
            <a:r>
              <a:rPr lang="ru-RU" sz="2000" b="1" i="1" dirty="0">
                <a:latin typeface="Times New Roman" panose="02020603050405020304" pitchFamily="18" charset="0"/>
                <a:cs typeface="Times New Roman" panose="02020603050405020304" pitchFamily="18" charset="0"/>
              </a:rPr>
              <a:t>образование </a:t>
            </a:r>
            <a:r>
              <a:rPr lang="en-US" sz="2000" b="1" i="1" dirty="0" smtClean="0">
                <a:latin typeface="Times New Roman" panose="02020603050405020304" pitchFamily="18" charset="0"/>
                <a:cs typeface="Times New Roman" panose="02020603050405020304" pitchFamily="18" charset="0"/>
              </a:rPr>
              <a:t>1</a:t>
            </a:r>
            <a:r>
              <a:rPr lang="ru-RU" sz="2000" b="1" i="1" dirty="0" smtClean="0">
                <a:latin typeface="Times New Roman" panose="02020603050405020304" pitchFamily="18" charset="0"/>
                <a:cs typeface="Times New Roman" panose="02020603050405020304" pitchFamily="18" charset="0"/>
              </a:rPr>
              <a:t>51 054,5 тыс</a:t>
            </a:r>
            <a:r>
              <a:rPr lang="ru-RU" sz="2000" b="1" i="1" dirty="0">
                <a:latin typeface="Times New Roman" panose="02020603050405020304" pitchFamily="18" charset="0"/>
                <a:cs typeface="Times New Roman" panose="02020603050405020304" pitchFamily="18" charset="0"/>
              </a:rPr>
              <a:t>. </a:t>
            </a:r>
            <a:r>
              <a:rPr lang="ru-RU" sz="2000" b="1" i="1" dirty="0" smtClean="0">
                <a:latin typeface="Times New Roman" panose="02020603050405020304" pitchFamily="18" charset="0"/>
                <a:cs typeface="Times New Roman" panose="02020603050405020304" pitchFamily="18" charset="0"/>
              </a:rPr>
              <a:t>рублей</a:t>
            </a:r>
            <a:endParaRPr lang="ru-RU" sz="2000" b="1" i="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81066" y="1330959"/>
            <a:ext cx="8001000" cy="400110"/>
          </a:xfrm>
          <a:prstGeom prst="rect">
            <a:avLst/>
          </a:prstGeom>
          <a:solidFill>
            <a:schemeClr val="accent2">
              <a:lumMod val="40000"/>
              <a:lumOff val="60000"/>
            </a:schemeClr>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itchFamily="18" charset="0"/>
                <a:cs typeface="Times New Roman" pitchFamily="18" charset="0"/>
              </a:rPr>
              <a:t>Расходы на образование, всего </a:t>
            </a:r>
            <a:r>
              <a:rPr lang="ru-RU" sz="2000" b="1" i="1" dirty="0" smtClean="0">
                <a:solidFill>
                  <a:schemeClr val="tx1"/>
                </a:solidFill>
                <a:latin typeface="Times New Roman" pitchFamily="18" charset="0"/>
                <a:cs typeface="Times New Roman" pitchFamily="18" charset="0"/>
              </a:rPr>
              <a:t>858 212,9 </a:t>
            </a:r>
            <a:r>
              <a:rPr lang="ru-RU" sz="2000" b="1" i="1" dirty="0" smtClean="0">
                <a:latin typeface="Times New Roman" pitchFamily="18" charset="0"/>
                <a:cs typeface="Times New Roman" pitchFamily="18" charset="0"/>
              </a:rPr>
              <a:t>тыс. рублей, в том числе:</a:t>
            </a:r>
            <a:endParaRPr lang="ru-RU" sz="2000" b="1" i="1" dirty="0">
              <a:latin typeface="Times New Roman" pitchFamily="18" charset="0"/>
              <a:cs typeface="Times New Roman" pitchFamily="18" charset="0"/>
            </a:endParaRPr>
          </a:p>
        </p:txBody>
      </p:sp>
      <p:sp>
        <p:nvSpPr>
          <p:cNvPr id="7"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8"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7" cstate="print"/>
          <a:srcRect/>
          <a:stretch>
            <a:fillRect/>
          </a:stretch>
        </p:blipFill>
        <p:spPr bwMode="auto">
          <a:xfrm>
            <a:off x="8576237" y="0"/>
            <a:ext cx="582982" cy="1034606"/>
          </a:xfrm>
          <a:prstGeom prst="rect">
            <a:avLst/>
          </a:prstGeom>
          <a:noFill/>
        </p:spPr>
      </p:pic>
      <p:sp>
        <p:nvSpPr>
          <p:cNvPr id="9"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35</a:t>
            </a:r>
            <a:endParaRPr lang="ru" sz="1300" dirty="0">
              <a:solidFill>
                <a:schemeClr val="bg1"/>
              </a:solidFill>
            </a:endParaRPr>
          </a:p>
        </p:txBody>
      </p:sp>
    </p:spTree>
    <p:extLst>
      <p:ext uri="{BB962C8B-B14F-4D97-AF65-F5344CB8AC3E}">
        <p14:creationId xmlns:p14="http://schemas.microsoft.com/office/powerpoint/2010/main" val="1490974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28" y="214160"/>
            <a:ext cx="8382000" cy="957072"/>
          </a:xfrm>
        </p:spPr>
        <p:txBody>
          <a:bodyPr>
            <a:normAutofit/>
          </a:bodyPr>
          <a:lstStyle/>
          <a:p>
            <a:pPr marL="0" indent="0">
              <a:buNone/>
            </a:pPr>
            <a:r>
              <a:rPr lang="ru-RU" sz="2200" b="1" dirty="0">
                <a:solidFill>
                  <a:srgbClr val="C00000"/>
                </a:solidFill>
                <a:latin typeface="Bahnschrift SemiCondensed" panose="020B0502040204020203" pitchFamily="34" charset="0"/>
                <a:cs typeface="Times New Roman" pitchFamily="18" charset="0"/>
              </a:rPr>
              <a:t>Основные направления расходов в области культуры </a:t>
            </a:r>
            <a:r>
              <a:rPr lang="ru-RU" sz="2200" b="1" dirty="0" smtClean="0">
                <a:solidFill>
                  <a:srgbClr val="C00000"/>
                </a:solidFill>
                <a:latin typeface="Bahnschrift SemiCondensed" panose="020B0502040204020203" pitchFamily="34" charset="0"/>
                <a:cs typeface="Times New Roman" pitchFamily="18" charset="0"/>
              </a:rPr>
              <a:t>в 202</a:t>
            </a:r>
            <a:r>
              <a:rPr lang="ru-RU" sz="2200" b="1" dirty="0">
                <a:solidFill>
                  <a:srgbClr val="C00000"/>
                </a:solidFill>
                <a:latin typeface="Bahnschrift SemiCondensed" panose="020B0502040204020203" pitchFamily="34" charset="0"/>
                <a:cs typeface="Times New Roman" pitchFamily="18" charset="0"/>
              </a:rPr>
              <a:t>4</a:t>
            </a:r>
            <a:r>
              <a:rPr lang="ru-RU" sz="2200" b="1" dirty="0" smtClean="0">
                <a:solidFill>
                  <a:srgbClr val="C00000"/>
                </a:solidFill>
                <a:latin typeface="Bahnschrift SemiCondensed" panose="020B0502040204020203" pitchFamily="34" charset="0"/>
                <a:cs typeface="Times New Roman" pitchFamily="18" charset="0"/>
              </a:rPr>
              <a:t> </a:t>
            </a:r>
            <a:r>
              <a:rPr lang="ru-RU" sz="2200" b="1" dirty="0">
                <a:solidFill>
                  <a:srgbClr val="C00000"/>
                </a:solidFill>
                <a:latin typeface="Bahnschrift SemiCondensed" panose="020B0502040204020203" pitchFamily="34" charset="0"/>
                <a:cs typeface="Times New Roman" pitchFamily="18" charset="0"/>
              </a:rPr>
              <a:t>году</a:t>
            </a:r>
            <a:br>
              <a:rPr lang="ru-RU" sz="2200" b="1" dirty="0">
                <a:solidFill>
                  <a:srgbClr val="C00000"/>
                </a:solidFill>
                <a:latin typeface="Bahnschrift SemiCondensed" panose="020B0502040204020203" pitchFamily="34" charset="0"/>
                <a:cs typeface="Times New Roman" pitchFamily="18" charset="0"/>
              </a:rPr>
            </a:br>
            <a:endParaRPr lang="ru-RU" sz="2200" dirty="0">
              <a:solidFill>
                <a:srgbClr val="C00000"/>
              </a:solidFill>
              <a:latin typeface="Bahnschrift SemiCondensed" panose="020B0502040204020203"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857260441"/>
              </p:ext>
            </p:extLst>
          </p:nvPr>
        </p:nvGraphicFramePr>
        <p:xfrm>
          <a:off x="200025" y="1752600"/>
          <a:ext cx="8709190" cy="4752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60869" y="1234661"/>
            <a:ext cx="8015587" cy="40011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2000" b="1" i="1" dirty="0" smtClean="0">
                <a:latin typeface="Times New Roman" panose="02020603050405020304" pitchFamily="18" charset="0"/>
                <a:cs typeface="Times New Roman" panose="02020603050405020304" pitchFamily="18" charset="0"/>
              </a:rPr>
              <a:t>Расходы на культуру всего </a:t>
            </a:r>
            <a:r>
              <a:rPr lang="ru-RU" sz="2000" b="1" i="1" dirty="0" smtClean="0">
                <a:solidFill>
                  <a:schemeClr val="tx1"/>
                </a:solidFill>
                <a:latin typeface="Times New Roman" panose="02020603050405020304" pitchFamily="18" charset="0"/>
                <a:cs typeface="Times New Roman" panose="02020603050405020304" pitchFamily="18" charset="0"/>
              </a:rPr>
              <a:t>104 858 9 </a:t>
            </a:r>
            <a:r>
              <a:rPr lang="ru-RU" sz="2000" b="1" i="1" dirty="0" smtClean="0">
                <a:latin typeface="Times New Roman" panose="02020603050405020304" pitchFamily="18" charset="0"/>
                <a:cs typeface="Times New Roman" panose="02020603050405020304" pitchFamily="18" charset="0"/>
              </a:rPr>
              <a:t>тыс. рублей, в том числе:</a:t>
            </a:r>
          </a:p>
        </p:txBody>
      </p:sp>
      <p:sp>
        <p:nvSpPr>
          <p:cNvPr id="6"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7"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7" cstate="print"/>
          <a:srcRect/>
          <a:stretch>
            <a:fillRect/>
          </a:stretch>
        </p:blipFill>
        <p:spPr bwMode="auto">
          <a:xfrm>
            <a:off x="8576237" y="0"/>
            <a:ext cx="582982" cy="1034606"/>
          </a:xfrm>
          <a:prstGeom prst="rect">
            <a:avLst/>
          </a:prstGeom>
          <a:noFill/>
        </p:spPr>
      </p:pic>
      <p:sp>
        <p:nvSpPr>
          <p:cNvPr id="8"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36</a:t>
            </a:r>
            <a:endParaRPr lang="ru" sz="1300" dirty="0">
              <a:solidFill>
                <a:schemeClr val="bg1"/>
              </a:solidFill>
            </a:endParaRPr>
          </a:p>
        </p:txBody>
      </p:sp>
    </p:spTree>
    <p:extLst>
      <p:ext uri="{BB962C8B-B14F-4D97-AF65-F5344CB8AC3E}">
        <p14:creationId xmlns:p14="http://schemas.microsoft.com/office/powerpoint/2010/main" val="2620754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Новая папка\Fz8hSVNxcb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645024"/>
            <a:ext cx="4176464" cy="335738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89654" y="229934"/>
            <a:ext cx="8305800" cy="804672"/>
          </a:xfrm>
        </p:spPr>
        <p:txBody>
          <a:bodyPr>
            <a:noAutofit/>
          </a:bodyPr>
          <a:lstStyle/>
          <a:p>
            <a:pPr marL="0" indent="0" algn="ctr">
              <a:buNone/>
            </a:pPr>
            <a:r>
              <a:rPr lang="ru-RU" sz="2200" b="1" dirty="0">
                <a:solidFill>
                  <a:srgbClr val="C00000"/>
                </a:solidFill>
                <a:latin typeface="Bahnschrift SemiCondensed" panose="020B0502040204020203" pitchFamily="34" charset="0"/>
                <a:cs typeface="Times New Roman" pitchFamily="18" charset="0"/>
              </a:rPr>
              <a:t>Основные направления расходов в области социальной политики в </a:t>
            </a:r>
            <a:r>
              <a:rPr lang="ru-RU" sz="2200" b="1" dirty="0" smtClean="0">
                <a:solidFill>
                  <a:srgbClr val="C00000"/>
                </a:solidFill>
                <a:latin typeface="Bahnschrift SemiCondensed" panose="020B0502040204020203" pitchFamily="34" charset="0"/>
                <a:cs typeface="Times New Roman" pitchFamily="18" charset="0"/>
              </a:rPr>
              <a:t>202</a:t>
            </a:r>
            <a:r>
              <a:rPr lang="ru-RU" sz="2200" b="1" dirty="0">
                <a:solidFill>
                  <a:srgbClr val="C00000"/>
                </a:solidFill>
                <a:latin typeface="Bahnschrift SemiCondensed" panose="020B0502040204020203" pitchFamily="34" charset="0"/>
                <a:cs typeface="Times New Roman" pitchFamily="18" charset="0"/>
              </a:rPr>
              <a:t>4</a:t>
            </a:r>
            <a:r>
              <a:rPr lang="ru-RU" sz="2200" b="1" dirty="0" smtClean="0">
                <a:solidFill>
                  <a:srgbClr val="C00000"/>
                </a:solidFill>
                <a:latin typeface="Bahnschrift SemiCondensed" panose="020B0502040204020203" pitchFamily="34" charset="0"/>
                <a:cs typeface="Times New Roman" pitchFamily="18" charset="0"/>
              </a:rPr>
              <a:t> году</a:t>
            </a:r>
            <a:endParaRPr lang="ru-RU" sz="2200" b="1" dirty="0">
              <a:solidFill>
                <a:srgbClr val="C00000"/>
              </a:solidFill>
              <a:latin typeface="Bahnschrift SemiCondensed" panose="020B0502040204020203"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97395091"/>
              </p:ext>
            </p:extLst>
          </p:nvPr>
        </p:nvGraphicFramePr>
        <p:xfrm>
          <a:off x="705293" y="1752600"/>
          <a:ext cx="8229600" cy="4272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90600" y="1148834"/>
            <a:ext cx="7696200" cy="369332"/>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800" b="1" i="1" dirty="0" smtClean="0">
                <a:latin typeface="Times New Roman" pitchFamily="18" charset="0"/>
                <a:cs typeface="Times New Roman" pitchFamily="18" charset="0"/>
              </a:rPr>
              <a:t>Общий объем расходов на социальную политику 18 012,0 тыс. рублей</a:t>
            </a:r>
            <a:endParaRPr lang="ru-RU" sz="1800" b="1" i="1" dirty="0">
              <a:latin typeface="Times New Roman" pitchFamily="18" charset="0"/>
              <a:cs typeface="Times New Roman" pitchFamily="18" charset="0"/>
            </a:endParaRPr>
          </a:p>
        </p:txBody>
      </p:sp>
      <p:sp>
        <p:nvSpPr>
          <p:cNvPr id="3" name="TextBox 2"/>
          <p:cNvSpPr txBox="1"/>
          <p:nvPr/>
        </p:nvSpPr>
        <p:spPr>
          <a:xfrm>
            <a:off x="1371600" y="5257799"/>
            <a:ext cx="4648200" cy="584775"/>
          </a:xfrm>
          <a:prstGeom prst="rect">
            <a:avLst/>
          </a:prstGeom>
          <a:noFill/>
        </p:spPr>
        <p:txBody>
          <a:bodyPr wrap="square" rtlCol="0">
            <a:spAutoFit/>
          </a:bodyPr>
          <a:lstStyle/>
          <a:p>
            <a:pPr lvl="0"/>
            <a:r>
              <a:rPr lang="ru-RU" sz="1600" i="1" dirty="0">
                <a:latin typeface="Times New Roman" panose="02020603050405020304" pitchFamily="18" charset="0"/>
                <a:cs typeface="Times New Roman" panose="02020603050405020304" pitchFamily="18" charset="0"/>
              </a:rPr>
              <a:t>Субсидии гражданам на приобретение </a:t>
            </a:r>
            <a:r>
              <a:rPr lang="ru-RU" sz="1600" i="1" dirty="0" smtClean="0">
                <a:latin typeface="Times New Roman" panose="02020603050405020304" pitchFamily="18" charset="0"/>
                <a:cs typeface="Times New Roman" panose="02020603050405020304" pitchFamily="18" charset="0"/>
              </a:rPr>
              <a:t>жилья</a:t>
            </a:r>
          </a:p>
          <a:p>
            <a:pPr lvl="0"/>
            <a:r>
              <a:rPr lang="ru-RU" sz="1600" i="1" dirty="0" smtClean="0">
                <a:latin typeface="Times New Roman" panose="02020603050405020304" pitchFamily="18" charset="0"/>
                <a:cs typeface="Times New Roman" panose="02020603050405020304" pitchFamily="18" charset="0"/>
              </a:rPr>
              <a:t> 71,0 тыс</a:t>
            </a:r>
            <a:r>
              <a:rPr lang="ru-RU" sz="1600" i="1" dirty="0">
                <a:latin typeface="Times New Roman" panose="02020603050405020304" pitchFamily="18" charset="0"/>
                <a:cs typeface="Times New Roman" panose="02020603050405020304" pitchFamily="18" charset="0"/>
              </a:rPr>
              <a:t>. </a:t>
            </a:r>
            <a:r>
              <a:rPr lang="ru-RU" sz="1600" i="1" dirty="0" smtClean="0">
                <a:latin typeface="Times New Roman" panose="02020603050405020304" pitchFamily="18" charset="0"/>
                <a:cs typeface="Times New Roman" panose="02020603050405020304" pitchFamily="18" charset="0"/>
              </a:rPr>
              <a:t>рублей</a:t>
            </a:r>
            <a:endParaRPr lang="ru-RU" sz="1600" i="1" dirty="0">
              <a:latin typeface="Times New Roman" panose="02020603050405020304" pitchFamily="18" charset="0"/>
              <a:cs typeface="Times New Roman" panose="02020603050405020304" pitchFamily="18" charset="0"/>
            </a:endParaRPr>
          </a:p>
        </p:txBody>
      </p:sp>
      <p:sp>
        <p:nvSpPr>
          <p:cNvPr id="7"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8"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8" cstate="print"/>
          <a:srcRect/>
          <a:stretch>
            <a:fillRect/>
          </a:stretch>
        </p:blipFill>
        <p:spPr bwMode="auto">
          <a:xfrm>
            <a:off x="8576237" y="0"/>
            <a:ext cx="582982" cy="1034606"/>
          </a:xfrm>
          <a:prstGeom prst="rect">
            <a:avLst/>
          </a:prstGeom>
          <a:noFill/>
        </p:spPr>
      </p:pic>
      <p:sp>
        <p:nvSpPr>
          <p:cNvPr id="9"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37</a:t>
            </a:r>
            <a:endParaRPr lang="ru" sz="1300" dirty="0">
              <a:solidFill>
                <a:schemeClr val="bg1"/>
              </a:solidFill>
            </a:endParaRPr>
          </a:p>
        </p:txBody>
      </p:sp>
    </p:spTree>
    <p:extLst>
      <p:ext uri="{BB962C8B-B14F-4D97-AF65-F5344CB8AC3E}">
        <p14:creationId xmlns:p14="http://schemas.microsoft.com/office/powerpoint/2010/main" val="34835659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235496"/>
            <a:ext cx="8229600" cy="914400"/>
          </a:xfrm>
          <a:effectLst>
            <a:glow rad="228600">
              <a:schemeClr val="accent2">
                <a:satMod val="175000"/>
                <a:alpha val="40000"/>
              </a:schemeClr>
            </a:glow>
          </a:effectLst>
        </p:spPr>
        <p:txBody>
          <a:bodyPr>
            <a:normAutofit/>
          </a:bodyPr>
          <a:lstStyle/>
          <a:p>
            <a:pPr algn="ctr"/>
            <a:r>
              <a:rPr lang="ru-RU" sz="2400" b="1" dirty="0" smtClean="0">
                <a:solidFill>
                  <a:srgbClr val="C00000"/>
                </a:solidFill>
                <a:latin typeface="Bahnschrift SemiCondensed" panose="020B0502040204020203" pitchFamily="34" charset="0"/>
                <a:cs typeface="Times New Roman" pitchFamily="18" charset="0"/>
              </a:rPr>
              <a:t>Сведения о мерах социальной поддержки отдельных </a:t>
            </a:r>
            <a:br>
              <a:rPr lang="ru-RU" sz="2400" b="1" dirty="0" smtClean="0">
                <a:solidFill>
                  <a:srgbClr val="C00000"/>
                </a:solidFill>
                <a:latin typeface="Bahnschrift SemiCondensed" panose="020B0502040204020203" pitchFamily="34" charset="0"/>
                <a:cs typeface="Times New Roman" pitchFamily="18" charset="0"/>
              </a:rPr>
            </a:br>
            <a:r>
              <a:rPr lang="ru-RU" sz="2400" b="1" dirty="0" smtClean="0">
                <a:solidFill>
                  <a:srgbClr val="C00000"/>
                </a:solidFill>
                <a:latin typeface="Bahnschrift SemiCondensed" panose="020B0502040204020203" pitchFamily="34" charset="0"/>
                <a:cs typeface="Times New Roman" pitchFamily="18" charset="0"/>
              </a:rPr>
              <a:t>целевых групп в 202</a:t>
            </a:r>
            <a:r>
              <a:rPr lang="ru-RU" sz="2400" b="1" dirty="0">
                <a:solidFill>
                  <a:srgbClr val="C00000"/>
                </a:solidFill>
                <a:latin typeface="Bahnschrift SemiCondensed" panose="020B0502040204020203" pitchFamily="34" charset="0"/>
                <a:cs typeface="Times New Roman" pitchFamily="18" charset="0"/>
              </a:rPr>
              <a:t>4</a:t>
            </a:r>
            <a:r>
              <a:rPr lang="ru-RU" sz="2400" b="1" dirty="0" smtClean="0">
                <a:solidFill>
                  <a:srgbClr val="C00000"/>
                </a:solidFill>
                <a:latin typeface="Bahnschrift SemiCondensed" panose="020B0502040204020203" pitchFamily="34" charset="0"/>
                <a:cs typeface="Times New Roman" pitchFamily="18" charset="0"/>
              </a:rPr>
              <a:t> году</a:t>
            </a:r>
            <a:endParaRPr lang="ru-RU" sz="2400" b="1" dirty="0">
              <a:solidFill>
                <a:srgbClr val="C00000"/>
              </a:solidFill>
              <a:latin typeface="Bahnschrift SemiCondensed" panose="020B0502040204020203" pitchFamily="34" charset="0"/>
              <a:cs typeface="Times New Roman" pitchFamily="18" charset="0"/>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1034971708"/>
              </p:ext>
            </p:extLst>
          </p:nvPr>
        </p:nvGraphicFramePr>
        <p:xfrm>
          <a:off x="467544" y="1371601"/>
          <a:ext cx="8295456" cy="5225753"/>
        </p:xfrm>
        <a:graphic>
          <a:graphicData uri="http://schemas.openxmlformats.org/drawingml/2006/table">
            <a:tbl>
              <a:tblPr firstRow="1" bandRow="1">
                <a:tableStyleId>{85BE263C-DBD7-4A20-BB59-AAB30ACAA65A}</a:tableStyleId>
              </a:tblPr>
              <a:tblGrid>
                <a:gridCol w="5581989"/>
                <a:gridCol w="1317970"/>
                <a:gridCol w="1395497"/>
              </a:tblGrid>
              <a:tr h="571883">
                <a:tc>
                  <a:txBody>
                    <a:bodyPr/>
                    <a:lstStyle/>
                    <a:p>
                      <a:pPr algn="ctr"/>
                      <a:r>
                        <a:rPr lang="ru-RU" sz="1400" dirty="0" smtClean="0">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Количество,</a:t>
                      </a:r>
                      <a:r>
                        <a:rPr lang="ru-RU" sz="1400" baseline="0" dirty="0" smtClean="0">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Сумма,</a:t>
                      </a:r>
                    </a:p>
                    <a:p>
                      <a:pPr algn="ctr"/>
                      <a:r>
                        <a:rPr lang="ru-RU" sz="1400" dirty="0" smtClean="0">
                          <a:latin typeface="Times New Roman" panose="02020603050405020304" pitchFamily="18" charset="0"/>
                          <a:cs typeface="Times New Roman" panose="02020603050405020304" pitchFamily="18" charset="0"/>
                        </a:rPr>
                        <a:t>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752">
                <a:tc>
                  <a:txBody>
                    <a:bodyPr/>
                    <a:lstStyle/>
                    <a:p>
                      <a:r>
                        <a:rPr lang="ru-RU" sz="1400" dirty="0" smtClean="0">
                          <a:latin typeface="Times New Roman" panose="02020603050405020304" pitchFamily="18" charset="0"/>
                          <a:cs typeface="Times New Roman" panose="02020603050405020304" pitchFamily="18" charset="0"/>
                        </a:rPr>
                        <a:t>Доплата к пенсии муниципальных служащих</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1 </a:t>
                      </a:r>
                      <a:r>
                        <a:rPr lang="ru-RU" sz="1400" dirty="0" smtClean="0">
                          <a:latin typeface="Times New Roman" panose="02020603050405020304" pitchFamily="18" charset="0"/>
                          <a:cs typeface="Times New Roman" panose="02020603050405020304" pitchFamily="18" charset="0"/>
                        </a:rPr>
                        <a:t>884,9</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128">
                <a:tc>
                  <a:txBody>
                    <a:bodyPr/>
                    <a:lstStyle/>
                    <a:p>
                      <a:r>
                        <a:rPr lang="ru-RU" sz="1400" dirty="0" smtClean="0">
                          <a:latin typeface="Times New Roman" panose="02020603050405020304" pitchFamily="18" charset="0"/>
                          <a:cs typeface="Times New Roman" panose="02020603050405020304" pitchFamily="18" charset="0"/>
                        </a:rPr>
                        <a:t>Поддержка многодетных семей (питание)</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aseline="0" dirty="0" smtClean="0">
                          <a:latin typeface="Times New Roman" panose="02020603050405020304" pitchFamily="18" charset="0"/>
                          <a:cs typeface="Times New Roman" panose="02020603050405020304" pitchFamily="18" charset="0"/>
                        </a:rPr>
                        <a:t> 881</a:t>
                      </a:r>
                      <a:endParaRPr lang="ru-RU" sz="1400" b="0" baseline="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10 693,2</a:t>
                      </a:r>
                      <a:endParaRPr lang="ru-RU" sz="1400" b="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495">
                <a:tc>
                  <a:txBody>
                    <a:bodyPr/>
                    <a:lstStyle/>
                    <a:p>
                      <a:r>
                        <a:rPr lang="ru-RU" sz="1400" dirty="0" smtClean="0">
                          <a:latin typeface="Times New Roman" panose="02020603050405020304" pitchFamily="18" charset="0"/>
                          <a:cs typeface="Times New Roman" panose="02020603050405020304" pitchFamily="18" charset="0"/>
                        </a:rPr>
                        <a:t>Поддержка</a:t>
                      </a:r>
                      <a:r>
                        <a:rPr lang="ru-RU" sz="1400" baseline="0" dirty="0" smtClean="0">
                          <a:latin typeface="Times New Roman" panose="02020603050405020304" pitchFamily="18" charset="0"/>
                          <a:cs typeface="Times New Roman" panose="02020603050405020304" pitchFamily="18" charset="0"/>
                        </a:rPr>
                        <a:t> молодых специалистов</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240,0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883">
                <a:tc>
                  <a:txBody>
                    <a:bodyPr/>
                    <a:lstStyle/>
                    <a:p>
                      <a:r>
                        <a:rPr lang="ru-RU" sz="1400" dirty="0" smtClean="0">
                          <a:latin typeface="Times New Roman" panose="02020603050405020304" pitchFamily="18" charset="0"/>
                          <a:cs typeface="Times New Roman" panose="02020603050405020304" pitchFamily="18" charset="0"/>
                        </a:rPr>
                        <a:t>Обеспечение жильем молодых семей</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6</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100,0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5846">
                <a:tc>
                  <a:txBody>
                    <a:bodyPr/>
                    <a:lstStyle/>
                    <a:p>
                      <a:r>
                        <a:rPr lang="ru-RU" sz="1400" dirty="0" smtClean="0">
                          <a:latin typeface="Times New Roman" panose="02020603050405020304" pitchFamily="18" charset="0"/>
                          <a:cs typeface="Times New Roman" panose="02020603050405020304" pitchFamily="18" charset="0"/>
                        </a:rPr>
                        <a:t>Денежная компенсация расходов по оплате жилых помещений и коммунальных услуг (отопление, освещение) работникам муниципальных организаций (образования</a:t>
                      </a:r>
                      <a:r>
                        <a:rPr lang="ru-RU" sz="1400" baseline="0" dirty="0" smtClean="0">
                          <a:latin typeface="Times New Roman" panose="02020603050405020304" pitchFamily="18" charset="0"/>
                          <a:cs typeface="Times New Roman" panose="02020603050405020304" pitchFamily="18" charset="0"/>
                        </a:rPr>
                        <a:t> и культуры)</a:t>
                      </a:r>
                      <a:r>
                        <a:rPr lang="ru-RU" sz="1400" dirty="0" smtClean="0">
                          <a:latin typeface="Times New Roman" panose="02020603050405020304" pitchFamily="18" charset="0"/>
                          <a:cs typeface="Times New Roman" panose="02020603050405020304" pitchFamily="18" charset="0"/>
                        </a:rPr>
                        <a:t> муниципального образования «Муниципальный округ </a:t>
                      </a:r>
                      <a:r>
                        <a:rPr lang="ru-RU" sz="1400" dirty="0" err="1" smtClean="0">
                          <a:latin typeface="Times New Roman" panose="02020603050405020304" pitchFamily="18" charset="0"/>
                          <a:cs typeface="Times New Roman" panose="02020603050405020304" pitchFamily="18" charset="0"/>
                        </a:rPr>
                        <a:t>Малопургинский</a:t>
                      </a:r>
                      <a:r>
                        <a:rPr lang="ru-RU" sz="1400" dirty="0" smtClean="0">
                          <a:latin typeface="Times New Roman" panose="02020603050405020304" pitchFamily="18" charset="0"/>
                          <a:cs typeface="Times New Roman" panose="02020603050405020304" pitchFamily="18" charset="0"/>
                        </a:rPr>
                        <a:t> район</a:t>
                      </a:r>
                      <a:r>
                        <a:rPr lang="ru-RU" sz="1400" baseline="0" dirty="0" smtClean="0">
                          <a:latin typeface="Times New Roman" panose="02020603050405020304" pitchFamily="18" charset="0"/>
                          <a:cs typeface="Times New Roman" panose="02020603050405020304" pitchFamily="18" charset="0"/>
                        </a:rPr>
                        <a:t> Удмуртской Республики</a:t>
                      </a:r>
                      <a:r>
                        <a:rPr lang="ru-RU" sz="1400" dirty="0" smtClean="0">
                          <a:latin typeface="Times New Roman" panose="02020603050405020304" pitchFamily="18" charset="0"/>
                          <a:cs typeface="Times New Roman" panose="02020603050405020304" pitchFamily="18" charset="0"/>
                        </a:rPr>
                        <a:t>", проживающим и работающим в сельских населенных пунктах</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latin typeface="Times New Roman" panose="02020603050405020304" pitchFamily="18" charset="0"/>
                        <a:cs typeface="Times New Roman" panose="02020603050405020304" pitchFamily="18" charset="0"/>
                      </a:endParaRPr>
                    </a:p>
                    <a:p>
                      <a:pPr algn="ctr"/>
                      <a:endParaRPr lang="ru-RU" sz="1400" dirty="0" smtClean="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1 </a:t>
                      </a:r>
                      <a:r>
                        <a:rPr lang="ru-RU" sz="1400" dirty="0" smtClean="0">
                          <a:latin typeface="Times New Roman" panose="02020603050405020304" pitchFamily="18" charset="0"/>
                          <a:cs typeface="Times New Roman" panose="02020603050405020304" pitchFamily="18" charset="0"/>
                        </a:rPr>
                        <a:t>275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latin typeface="Times New Roman" panose="02020603050405020304" pitchFamily="18" charset="0"/>
                        <a:cs typeface="Times New Roman" panose="02020603050405020304" pitchFamily="18" charset="0"/>
                      </a:endParaRPr>
                    </a:p>
                    <a:p>
                      <a:pPr algn="ctr"/>
                      <a:endParaRPr lang="ru-RU" sz="14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23 363,4</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883">
                <a:tc>
                  <a:txBody>
                    <a:bodyPr/>
                    <a:lstStyle/>
                    <a:p>
                      <a:r>
                        <a:rPr lang="ru-RU" sz="1400" dirty="0" smtClean="0">
                          <a:latin typeface="Times New Roman" panose="02020603050405020304" pitchFamily="18" charset="0"/>
                          <a:cs typeface="Times New Roman" panose="02020603050405020304" pitchFamily="18" charset="0"/>
                        </a:rPr>
                        <a:t>Питание в дошкольных образовательных учреждениях детей участников СВО</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39,0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229,3</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883">
                <a:tc>
                  <a:txBody>
                    <a:bodyPr/>
                    <a:lstStyle/>
                    <a:p>
                      <a:r>
                        <a:rPr lang="ru-RU" sz="1400" dirty="0" smtClean="0">
                          <a:latin typeface="Times New Roman" panose="02020603050405020304" pitchFamily="18" charset="0"/>
                          <a:cs typeface="Times New Roman" panose="02020603050405020304" pitchFamily="18" charset="0"/>
                        </a:rPr>
                        <a:t>Питание в дошкольных образовательных учреждениях (</a:t>
                      </a:r>
                      <a:r>
                        <a:rPr lang="ru-RU" sz="1400" dirty="0" err="1" smtClean="0">
                          <a:latin typeface="Times New Roman" panose="02020603050405020304" pitchFamily="18" charset="0"/>
                          <a:cs typeface="Times New Roman" panose="02020603050405020304" pitchFamily="18" charset="0"/>
                        </a:rPr>
                        <a:t>софинансирование</a:t>
                      </a:r>
                      <a:r>
                        <a:rPr lang="ru-RU" sz="1400" baseline="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за счет средств местного бюджета)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anose="02020603050405020304" pitchFamily="18" charset="0"/>
                          <a:cs typeface="Times New Roman" panose="02020603050405020304" pitchFamily="18" charset="0"/>
                        </a:rPr>
                        <a:t>1</a:t>
                      </a:r>
                      <a:r>
                        <a:rPr lang="ru-RU" sz="1400" baseline="0" dirty="0" smtClean="0">
                          <a:latin typeface="Times New Roman" panose="02020603050405020304" pitchFamily="18" charset="0"/>
                          <a:cs typeface="Times New Roman" panose="02020603050405020304" pitchFamily="18" charset="0"/>
                        </a:rPr>
                        <a:t> 524</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9 415,9</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
        <p:nvSpPr>
          <p:cNvPr id="6"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7"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76237" y="0"/>
            <a:ext cx="582982" cy="1034606"/>
          </a:xfrm>
          <a:prstGeom prst="rect">
            <a:avLst/>
          </a:prstGeom>
          <a:noFill/>
        </p:spPr>
      </p:pic>
      <p:sp>
        <p:nvSpPr>
          <p:cNvPr id="8"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38</a:t>
            </a:r>
            <a:endParaRPr lang="ru" sz="1300" dirty="0">
              <a:solidFill>
                <a:schemeClr val="bg1"/>
              </a:solidFill>
            </a:endParaRPr>
          </a:p>
        </p:txBody>
      </p:sp>
    </p:spTree>
    <p:extLst>
      <p:ext uri="{BB962C8B-B14F-4D97-AF65-F5344CB8AC3E}">
        <p14:creationId xmlns:p14="http://schemas.microsoft.com/office/powerpoint/2010/main" val="2019016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29462" y="120206"/>
            <a:ext cx="8077200" cy="914400"/>
          </a:xfrm>
          <a:effectLst>
            <a:glow rad="228600">
              <a:schemeClr val="accent2">
                <a:satMod val="175000"/>
                <a:alpha val="40000"/>
              </a:schemeClr>
            </a:glow>
          </a:effectLst>
        </p:spPr>
        <p:txBody>
          <a:bodyPr>
            <a:normAutofit/>
          </a:bodyPr>
          <a:lstStyle/>
          <a:p>
            <a:pPr algn="ctr"/>
            <a:r>
              <a:rPr lang="ru-RU" sz="2400" b="1" dirty="0" smtClean="0">
                <a:solidFill>
                  <a:srgbClr val="C00000"/>
                </a:solidFill>
                <a:latin typeface="Bahnschrift SemiCondensed" panose="020B0502040204020203" pitchFamily="34" charset="0"/>
                <a:cs typeface="Times New Roman" pitchFamily="18" charset="0"/>
              </a:rPr>
              <a:t>Сведения о мерах социальной поддержки отдельных целевых групп в 202</a:t>
            </a:r>
            <a:r>
              <a:rPr lang="ru-RU" sz="2400" b="1" dirty="0">
                <a:solidFill>
                  <a:srgbClr val="C00000"/>
                </a:solidFill>
                <a:latin typeface="Bahnschrift SemiCondensed" panose="020B0502040204020203" pitchFamily="34" charset="0"/>
                <a:cs typeface="Times New Roman" pitchFamily="18" charset="0"/>
              </a:rPr>
              <a:t>4</a:t>
            </a:r>
            <a:r>
              <a:rPr lang="ru-RU" sz="2400" b="1" dirty="0" smtClean="0">
                <a:solidFill>
                  <a:srgbClr val="C00000"/>
                </a:solidFill>
                <a:latin typeface="Bahnschrift SemiCondensed" panose="020B0502040204020203" pitchFamily="34" charset="0"/>
                <a:cs typeface="Times New Roman" pitchFamily="18" charset="0"/>
              </a:rPr>
              <a:t> году (продолжение)</a:t>
            </a:r>
            <a:endParaRPr lang="ru-RU" sz="2400" b="1" dirty="0">
              <a:solidFill>
                <a:srgbClr val="C00000"/>
              </a:solidFill>
              <a:latin typeface="Bahnschrift SemiCondensed" panose="020B0502040204020203" pitchFamily="34" charset="0"/>
              <a:cs typeface="Times New Roman" pitchFamily="18" charset="0"/>
            </a:endParaRPr>
          </a:p>
        </p:txBody>
      </p:sp>
      <p:graphicFrame>
        <p:nvGraphicFramePr>
          <p:cNvPr id="14" name="Объект 13"/>
          <p:cNvGraphicFramePr>
            <a:graphicFrameLocks noGrp="1"/>
          </p:cNvGraphicFramePr>
          <p:nvPr>
            <p:ph idx="1"/>
            <p:extLst>
              <p:ext uri="{D42A27DB-BD31-4B8C-83A1-F6EECF244321}">
                <p14:modId xmlns:p14="http://schemas.microsoft.com/office/powerpoint/2010/main" val="2805333466"/>
              </p:ext>
            </p:extLst>
          </p:nvPr>
        </p:nvGraphicFramePr>
        <p:xfrm>
          <a:off x="467541" y="1219201"/>
          <a:ext cx="8400186" cy="5403661"/>
        </p:xfrm>
        <a:graphic>
          <a:graphicData uri="http://schemas.openxmlformats.org/drawingml/2006/table">
            <a:tbl>
              <a:tblPr firstRow="1" bandRow="1">
                <a:tableStyleId>{85BE263C-DBD7-4A20-BB59-AAB30ACAA65A}</a:tableStyleId>
              </a:tblPr>
              <a:tblGrid>
                <a:gridCol w="5840128"/>
                <a:gridCol w="1360030"/>
                <a:gridCol w="1200028"/>
              </a:tblGrid>
              <a:tr h="492655">
                <a:tc>
                  <a:txBody>
                    <a:bodyPr/>
                    <a:lstStyle/>
                    <a:p>
                      <a:pPr algn="ctr"/>
                      <a:r>
                        <a:rPr lang="ru-RU" sz="1400" dirty="0" smtClean="0">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Количество,</a:t>
                      </a:r>
                      <a:r>
                        <a:rPr lang="ru-RU" sz="1400" baseline="0" dirty="0" smtClean="0">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Сумма, </a:t>
                      </a:r>
                    </a:p>
                    <a:p>
                      <a:pPr algn="ctr"/>
                      <a:r>
                        <a:rPr lang="ru-RU" sz="1400" dirty="0" smtClean="0">
                          <a:latin typeface="Times New Roman" panose="02020603050405020304" pitchFamily="18" charset="0"/>
                          <a:cs typeface="Times New Roman" panose="02020603050405020304" pitchFamily="18" charset="0"/>
                        </a:rPr>
                        <a:t>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514">
                <a:tc>
                  <a:txBody>
                    <a:bodyPr/>
                    <a:lstStyle/>
                    <a:p>
                      <a:r>
                        <a:rPr lang="ru-RU" sz="1400" dirty="0" smtClean="0">
                          <a:latin typeface="Times New Roman" panose="02020603050405020304" pitchFamily="18" charset="0"/>
                          <a:cs typeface="Times New Roman" panose="02020603050405020304" pitchFamily="18" charset="0"/>
                        </a:rPr>
                        <a:t>Питание обучающихся с ограниченными возможностями здоровья в муниципальных общеобразовательных организациях за счет средств местного бюджета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72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1 053,8</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514">
                <a:tc>
                  <a:txBody>
                    <a:bodyPr/>
                    <a:lstStyle/>
                    <a:p>
                      <a:r>
                        <a:rPr lang="ru-RU" sz="1400" dirty="0" smtClean="0">
                          <a:latin typeface="Times New Roman" panose="02020603050405020304" pitchFamily="18" charset="0"/>
                          <a:cs typeface="Times New Roman" panose="02020603050405020304" pitchFamily="18" charset="0"/>
                        </a:rPr>
                        <a:t>Питание (в том числе горячее питание 1-4 классы) в общеобразовательных учреждениях, в том числе </a:t>
                      </a:r>
                      <a:r>
                        <a:rPr lang="ru-RU" sz="1400" dirty="0" err="1" smtClean="0">
                          <a:latin typeface="Times New Roman" panose="02020603050405020304" pitchFamily="18" charset="0"/>
                          <a:cs typeface="Times New Roman" panose="02020603050405020304" pitchFamily="18" charset="0"/>
                        </a:rPr>
                        <a:t>софинансирование</a:t>
                      </a:r>
                      <a:r>
                        <a:rPr lang="ru-RU" sz="1400" dirty="0" smtClean="0">
                          <a:latin typeface="Times New Roman" panose="02020603050405020304" pitchFamily="18" charset="0"/>
                          <a:cs typeface="Times New Roman" panose="02020603050405020304" pitchFamily="18" charset="0"/>
                        </a:rPr>
                        <a:t> за счет средств местного бюджета</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1 775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24 595,5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7638">
                <a:tc>
                  <a:txBody>
                    <a:bodyPr/>
                    <a:lstStyle/>
                    <a:p>
                      <a:r>
                        <a:rPr lang="ru-RU" sz="1400" dirty="0" smtClean="0">
                          <a:latin typeface="Times New Roman" panose="02020603050405020304" pitchFamily="18" charset="0"/>
                          <a:cs typeface="Times New Roman" panose="02020603050405020304" pitchFamily="18" charset="0"/>
                        </a:rPr>
                        <a:t>Предоставление мер социальной поддержки по освобождению от родительской платы за присмотр и уход за детьми-инвалидами, детьми-сиротами и детьми, оставшимся без попечения родителей, обучающимися в муниципальных образовательных организациях, реализующих основную общеобразовательную программу дошкольного образования, а также родителей, если один или оба из них являются инвалидами первой или второй группы и не имеют других доходов, кроме пенсии</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103,4 </a:t>
                      </a:r>
                    </a:p>
                    <a:p>
                      <a:pPr algn="ctr"/>
                      <a:r>
                        <a:rPr lang="ru-RU" sz="1400" dirty="0" smtClean="0">
                          <a:latin typeface="Times New Roman" panose="02020603050405020304" pitchFamily="18" charset="0"/>
                          <a:cs typeface="Times New Roman" panose="02020603050405020304" pitchFamily="18" charset="0"/>
                        </a:rPr>
                        <a:t>(местный бюджет)</a:t>
                      </a:r>
                    </a:p>
                    <a:p>
                      <a:pPr algn="ctr"/>
                      <a:endParaRPr lang="ru-RU" sz="14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280,7</a:t>
                      </a:r>
                    </a:p>
                    <a:p>
                      <a:pPr algn="ctr"/>
                      <a:r>
                        <a:rPr lang="ru-RU" sz="1400" dirty="0" smtClean="0">
                          <a:latin typeface="Times New Roman" panose="02020603050405020304" pitchFamily="18" charset="0"/>
                          <a:cs typeface="Times New Roman" panose="02020603050405020304" pitchFamily="18" charset="0"/>
                        </a:rPr>
                        <a:t>(бюджет</a:t>
                      </a:r>
                      <a:r>
                        <a:rPr lang="ru-RU" sz="1400" baseline="0" dirty="0" smtClean="0">
                          <a:latin typeface="Times New Roman" panose="02020603050405020304" pitchFamily="18" charset="0"/>
                          <a:cs typeface="Times New Roman" panose="02020603050405020304" pitchFamily="18" charset="0"/>
                        </a:rPr>
                        <a:t> УР)</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4823">
                <a:tc>
                  <a:txBody>
                    <a:bodyPr/>
                    <a:lstStyle/>
                    <a:p>
                      <a:r>
                        <a:rPr lang="ru-RU" sz="1400" dirty="0" smtClean="0">
                          <a:latin typeface="Times New Roman" panose="02020603050405020304" pitchFamily="18" charset="0"/>
                          <a:cs typeface="Times New Roman" panose="02020603050405020304" pitchFamily="18" charset="0"/>
                        </a:rPr>
                        <a:t>Расходы по предоставлению мер социальной поддержки по освобождению родителей (законных представителей), если один или оба из которых являются инвалидами первой или второй группы и не имеют других доходов, кроме пенсии, от платы за присмотр и уход за детьми в муниципальных образовательных организациях, находящихся на территории Удмуртской Республики, реализующих образовательную программу дошкольного образования</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59,0 (местный бюджет)</a:t>
                      </a:r>
                    </a:p>
                    <a:p>
                      <a:pPr algn="ctr"/>
                      <a:r>
                        <a:rPr lang="ru-RU" sz="1400" dirty="0" smtClean="0">
                          <a:latin typeface="Times New Roman" panose="02020603050405020304" pitchFamily="18" charset="0"/>
                          <a:cs typeface="Times New Roman" panose="02020603050405020304" pitchFamily="18" charset="0"/>
                        </a:rPr>
                        <a:t>160,1 (бюджет УР)</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pic>
        <p:nvPicPr>
          <p:cNvPr id="7"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76237" y="0"/>
            <a:ext cx="582982" cy="1034606"/>
          </a:xfrm>
          <a:prstGeom prst="rect">
            <a:avLst/>
          </a:prstGeom>
          <a:noFill/>
        </p:spPr>
      </p:pic>
      <p:sp>
        <p:nvSpPr>
          <p:cNvPr id="8"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sp>
        <p:nvSpPr>
          <p:cNvPr id="9"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39</a:t>
            </a:r>
            <a:endParaRPr lang="ru" sz="1300" dirty="0">
              <a:solidFill>
                <a:schemeClr val="bg1"/>
              </a:solidFill>
            </a:endParaRPr>
          </a:p>
        </p:txBody>
      </p:sp>
    </p:spTree>
    <p:extLst>
      <p:ext uri="{BB962C8B-B14F-4D97-AF65-F5344CB8AC3E}">
        <p14:creationId xmlns:p14="http://schemas.microsoft.com/office/powerpoint/2010/main" val="1616165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407627" y="2409998"/>
            <a:ext cx="2527259" cy="668538"/>
            <a:chOff x="1759747" y="2510225"/>
            <a:chExt cx="6738919" cy="1337076"/>
          </a:xfrm>
        </p:grpSpPr>
        <p:sp>
          <p:nvSpPr>
            <p:cNvPr id="26" name="Скругленный прямоугольник 25"/>
            <p:cNvSpPr/>
            <p:nvPr/>
          </p:nvSpPr>
          <p:spPr>
            <a:xfrm>
              <a:off x="2163131" y="2510225"/>
              <a:ext cx="4768365" cy="1337076"/>
            </a:xfrm>
            <a:prstGeom prst="roundRect">
              <a:avLst>
                <a:gd name="adj" fmla="val 12875"/>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TextBox 14">
              <a:extLst>
                <a:ext uri="{FF2B5EF4-FFF2-40B4-BE49-F238E27FC236}">
                  <a16:creationId xmlns:a16="http://schemas.microsoft.com/office/drawing/2014/main" xmlns="" id="{F57972C0-207C-4DC3-8E65-FAA7F3578CD3}"/>
                </a:ext>
              </a:extLst>
            </p:cNvPr>
            <p:cNvSpPr txBox="1"/>
            <p:nvPr/>
          </p:nvSpPr>
          <p:spPr>
            <a:xfrm>
              <a:off x="1759747" y="2510225"/>
              <a:ext cx="4141291" cy="1107996"/>
            </a:xfrm>
            <a:prstGeom prst="rect">
              <a:avLst/>
            </a:prstGeom>
            <a:noFill/>
          </p:spPr>
          <p:txBody>
            <a:bodyPr wrap="square">
              <a:spAutoFit/>
            </a:bodyPr>
            <a:lstStyle/>
            <a:p>
              <a:r>
                <a:rPr lang="ru-RU" sz="3000" b="1" dirty="0">
                  <a:solidFill>
                    <a:srgbClr val="FF5050"/>
                  </a:solidFill>
                  <a:latin typeface="Bahnschrift SemiCondensed" panose="020B0502040204020203" pitchFamily="34" charset="0"/>
                </a:rPr>
                <a:t>31 253</a:t>
              </a:r>
              <a:endParaRPr lang="ru-RU" sz="3000" dirty="0">
                <a:solidFill>
                  <a:srgbClr val="FF5050"/>
                </a:solidFill>
                <a:latin typeface="Bahnschrift SemiCondensed" panose="020B0502040204020203" pitchFamily="34" charset="0"/>
              </a:endParaRPr>
            </a:p>
          </p:txBody>
        </p:sp>
        <p:sp>
          <p:nvSpPr>
            <p:cNvPr id="16" name="TextBox 15">
              <a:extLst>
                <a:ext uri="{FF2B5EF4-FFF2-40B4-BE49-F238E27FC236}">
                  <a16:creationId xmlns:a16="http://schemas.microsoft.com/office/drawing/2014/main" xmlns="" id="{754F529C-3EBA-4461-82E6-3BE9ED36FAC8}"/>
                </a:ext>
              </a:extLst>
            </p:cNvPr>
            <p:cNvSpPr txBox="1"/>
            <p:nvPr/>
          </p:nvSpPr>
          <p:spPr>
            <a:xfrm>
              <a:off x="5131781" y="2868421"/>
              <a:ext cx="3366885" cy="620682"/>
            </a:xfrm>
            <a:prstGeom prst="rect">
              <a:avLst/>
            </a:prstGeom>
            <a:noFill/>
          </p:spPr>
          <p:txBody>
            <a:bodyPr wrap="square">
              <a:spAutoFit/>
            </a:bodyPr>
            <a:lstStyle/>
            <a:p>
              <a:pPr>
                <a:lnSpc>
                  <a:spcPts val="1680"/>
                </a:lnSpc>
              </a:pPr>
              <a:r>
                <a:rPr lang="ru-RU" sz="2600" b="1" dirty="0">
                  <a:latin typeface="Bahnschrift SemiCondensed" panose="020B0502040204020203" pitchFamily="34" charset="0"/>
                </a:rPr>
                <a:t>человек</a:t>
              </a:r>
              <a:endParaRPr lang="ru-RU" sz="2600" dirty="0">
                <a:latin typeface="Bahnschrift SemiCondensed" panose="020B0502040204020203" pitchFamily="34" charset="0"/>
              </a:endParaRPr>
            </a:p>
          </p:txBody>
        </p:sp>
      </p:grpSp>
      <p:grpSp>
        <p:nvGrpSpPr>
          <p:cNvPr id="2" name="Группа 1"/>
          <p:cNvGrpSpPr/>
          <p:nvPr/>
        </p:nvGrpSpPr>
        <p:grpSpPr>
          <a:xfrm>
            <a:off x="3280240" y="2390144"/>
            <a:ext cx="2947943" cy="640907"/>
            <a:chOff x="8486639" y="2510225"/>
            <a:chExt cx="3704610" cy="1829764"/>
          </a:xfrm>
        </p:grpSpPr>
        <p:sp>
          <p:nvSpPr>
            <p:cNvPr id="27" name="Скругленный прямоугольник 26"/>
            <p:cNvSpPr/>
            <p:nvPr/>
          </p:nvSpPr>
          <p:spPr>
            <a:xfrm>
              <a:off x="8486639" y="2510225"/>
              <a:ext cx="3704610" cy="1337076"/>
            </a:xfrm>
            <a:prstGeom prst="roundRect">
              <a:avLst>
                <a:gd name="adj" fmla="val 11925"/>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Box 16">
              <a:extLst>
                <a:ext uri="{FF2B5EF4-FFF2-40B4-BE49-F238E27FC236}">
                  <a16:creationId xmlns:a16="http://schemas.microsoft.com/office/drawing/2014/main" xmlns="" id="{90976968-63D9-447F-8126-383F307361BE}"/>
                </a:ext>
              </a:extLst>
            </p:cNvPr>
            <p:cNvSpPr txBox="1"/>
            <p:nvPr/>
          </p:nvSpPr>
          <p:spPr>
            <a:xfrm>
              <a:off x="8676386" y="2566907"/>
              <a:ext cx="1064034" cy="1581642"/>
            </a:xfrm>
            <a:prstGeom prst="rect">
              <a:avLst/>
            </a:prstGeom>
            <a:noFill/>
          </p:spPr>
          <p:txBody>
            <a:bodyPr wrap="square">
              <a:spAutoFit/>
            </a:bodyPr>
            <a:lstStyle/>
            <a:p>
              <a:r>
                <a:rPr lang="ru-RU" sz="3000" b="1" dirty="0" smtClean="0">
                  <a:solidFill>
                    <a:srgbClr val="FF5050"/>
                  </a:solidFill>
                  <a:latin typeface="Bahnschrift SemiCondensed" panose="020B0502040204020203" pitchFamily="34" charset="0"/>
                </a:rPr>
                <a:t>79</a:t>
              </a:r>
              <a:endParaRPr lang="ru-RU" sz="3000" dirty="0">
                <a:solidFill>
                  <a:srgbClr val="FF5050"/>
                </a:solidFill>
                <a:latin typeface="Bahnschrift SemiCondensed" panose="020B0502040204020203" pitchFamily="34" charset="0"/>
              </a:endParaRPr>
            </a:p>
          </p:txBody>
        </p:sp>
        <p:sp>
          <p:nvSpPr>
            <p:cNvPr id="18" name="TextBox 17">
              <a:extLst>
                <a:ext uri="{FF2B5EF4-FFF2-40B4-BE49-F238E27FC236}">
                  <a16:creationId xmlns:a16="http://schemas.microsoft.com/office/drawing/2014/main" xmlns="" id="{5F95BC9B-1DDF-4DE4-BB22-C70B71B4D59D}"/>
                </a:ext>
              </a:extLst>
            </p:cNvPr>
            <p:cNvSpPr txBox="1"/>
            <p:nvPr/>
          </p:nvSpPr>
          <p:spPr>
            <a:xfrm>
              <a:off x="9663083" y="2831571"/>
              <a:ext cx="2310380" cy="1508418"/>
            </a:xfrm>
            <a:prstGeom prst="rect">
              <a:avLst/>
            </a:prstGeom>
            <a:noFill/>
          </p:spPr>
          <p:txBody>
            <a:bodyPr wrap="square">
              <a:spAutoFit/>
            </a:bodyPr>
            <a:lstStyle/>
            <a:p>
              <a:pPr>
                <a:lnSpc>
                  <a:spcPts val="1680"/>
                </a:lnSpc>
              </a:pPr>
              <a:r>
                <a:rPr lang="ru-RU" sz="2600" b="1" dirty="0">
                  <a:latin typeface="Bahnschrift SemiCondensed" panose="020B0502040204020203" pitchFamily="34" charset="0"/>
                </a:rPr>
                <a:t>населенных </a:t>
              </a:r>
            </a:p>
            <a:p>
              <a:pPr>
                <a:lnSpc>
                  <a:spcPts val="1680"/>
                </a:lnSpc>
              </a:pPr>
              <a:r>
                <a:rPr lang="ru-RU" sz="2600" b="1" dirty="0">
                  <a:latin typeface="Bahnschrift SemiCondensed" panose="020B0502040204020203" pitchFamily="34" charset="0"/>
                </a:rPr>
                <a:t>пунктов</a:t>
              </a:r>
              <a:endParaRPr lang="ru-RU" sz="2600" dirty="0">
                <a:latin typeface="Bahnschrift SemiCondensed" panose="020B0502040204020203" pitchFamily="34" charset="0"/>
              </a:endParaRPr>
            </a:p>
          </p:txBody>
        </p:sp>
      </p:grpSp>
      <p:grpSp>
        <p:nvGrpSpPr>
          <p:cNvPr id="46" name="Группа 45"/>
          <p:cNvGrpSpPr/>
          <p:nvPr/>
        </p:nvGrpSpPr>
        <p:grpSpPr>
          <a:xfrm>
            <a:off x="6163567" y="2390144"/>
            <a:ext cx="2779402" cy="676567"/>
            <a:chOff x="8486639" y="2510225"/>
            <a:chExt cx="4291340" cy="2021022"/>
          </a:xfrm>
        </p:grpSpPr>
        <p:sp>
          <p:nvSpPr>
            <p:cNvPr id="48" name="Скругленный прямоугольник 47"/>
            <p:cNvSpPr/>
            <p:nvPr/>
          </p:nvSpPr>
          <p:spPr>
            <a:xfrm>
              <a:off x="8486639" y="2510225"/>
              <a:ext cx="4114565" cy="1337076"/>
            </a:xfrm>
            <a:prstGeom prst="roundRect">
              <a:avLst>
                <a:gd name="adj" fmla="val 11925"/>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Gkj</a:t>
              </a:r>
              <a:endParaRPr lang="ru-RU" dirty="0"/>
            </a:p>
          </p:txBody>
        </p:sp>
        <p:sp>
          <p:nvSpPr>
            <p:cNvPr id="49" name="TextBox 48">
              <a:extLst>
                <a:ext uri="{FF2B5EF4-FFF2-40B4-BE49-F238E27FC236}">
                  <a16:creationId xmlns:a16="http://schemas.microsoft.com/office/drawing/2014/main" xmlns="" id="{90976968-63D9-447F-8126-383F307361BE}"/>
                </a:ext>
              </a:extLst>
            </p:cNvPr>
            <p:cNvSpPr txBox="1"/>
            <p:nvPr/>
          </p:nvSpPr>
          <p:spPr>
            <a:xfrm>
              <a:off x="8919941" y="2510225"/>
              <a:ext cx="1819674" cy="1654887"/>
            </a:xfrm>
            <a:prstGeom prst="rect">
              <a:avLst/>
            </a:prstGeom>
            <a:noFill/>
          </p:spPr>
          <p:txBody>
            <a:bodyPr wrap="square">
              <a:spAutoFit/>
            </a:bodyPr>
            <a:lstStyle/>
            <a:p>
              <a:r>
                <a:rPr lang="ru-RU" sz="3000" b="1" dirty="0" smtClean="0">
                  <a:solidFill>
                    <a:srgbClr val="FF5050"/>
                  </a:solidFill>
                  <a:latin typeface="Bahnschrift SemiCondensed" panose="020B0502040204020203" pitchFamily="34" charset="0"/>
                </a:rPr>
                <a:t>1 223</a:t>
              </a:r>
              <a:endParaRPr lang="ru-RU" sz="3000" dirty="0">
                <a:solidFill>
                  <a:srgbClr val="FF5050"/>
                </a:solidFill>
                <a:latin typeface="Bahnschrift SemiCondensed" panose="020B0502040204020203" pitchFamily="34" charset="0"/>
              </a:endParaRPr>
            </a:p>
          </p:txBody>
        </p:sp>
        <p:sp>
          <p:nvSpPr>
            <p:cNvPr id="54" name="TextBox 53">
              <a:extLst>
                <a:ext uri="{FF2B5EF4-FFF2-40B4-BE49-F238E27FC236}">
                  <a16:creationId xmlns:a16="http://schemas.microsoft.com/office/drawing/2014/main" xmlns="" id="{5F95BC9B-1DDF-4DE4-BB22-C70B71B4D59D}"/>
                </a:ext>
              </a:extLst>
            </p:cNvPr>
            <p:cNvSpPr txBox="1"/>
            <p:nvPr/>
          </p:nvSpPr>
          <p:spPr>
            <a:xfrm>
              <a:off x="10467597" y="2952975"/>
              <a:ext cx="2310382" cy="1578272"/>
            </a:xfrm>
            <a:prstGeom prst="rect">
              <a:avLst/>
            </a:prstGeom>
            <a:noFill/>
          </p:spPr>
          <p:txBody>
            <a:bodyPr wrap="square">
              <a:spAutoFit/>
            </a:bodyPr>
            <a:lstStyle/>
            <a:p>
              <a:pPr>
                <a:lnSpc>
                  <a:spcPts val="1680"/>
                </a:lnSpc>
              </a:pPr>
              <a:r>
                <a:rPr lang="ru-RU" sz="2600" b="1" dirty="0">
                  <a:latin typeface="Bahnschrift SemiCondensed" panose="020B0502040204020203" pitchFamily="34" charset="0"/>
                </a:rPr>
                <a:t>к</a:t>
              </a:r>
              <a:r>
                <a:rPr lang="ru-RU" sz="2600" b="1" dirty="0" smtClean="0">
                  <a:latin typeface="Bahnschrift SemiCondensed" panose="020B0502040204020203" pitchFamily="34" charset="0"/>
                </a:rPr>
                <a:t>м2</a:t>
              </a:r>
              <a:endParaRPr lang="ru-RU" sz="2600" b="1" dirty="0">
                <a:latin typeface="Bahnschrift SemiCondensed" panose="020B0502040204020203" pitchFamily="34" charset="0"/>
              </a:endParaRPr>
            </a:p>
            <a:p>
              <a:pPr>
                <a:lnSpc>
                  <a:spcPts val="1680"/>
                </a:lnSpc>
              </a:pPr>
              <a:r>
                <a:rPr lang="ru-RU" sz="2600" b="1" dirty="0">
                  <a:latin typeface="Bahnschrift SemiCondensed" panose="020B0502040204020203" pitchFamily="34" charset="0"/>
                </a:rPr>
                <a:t>площадь</a:t>
              </a:r>
              <a:endParaRPr lang="ru-RU" sz="2600" dirty="0">
                <a:latin typeface="Bahnschrift SemiCondensed" panose="020B0502040204020203" pitchFamily="34" charset="0"/>
              </a:endParaRPr>
            </a:p>
          </p:txBody>
        </p:sp>
      </p:grpSp>
      <p:sp>
        <p:nvSpPr>
          <p:cNvPr id="55" name="Пятиугольник 54"/>
          <p:cNvSpPr/>
          <p:nvPr/>
        </p:nvSpPr>
        <p:spPr>
          <a:xfrm>
            <a:off x="1468763" y="796428"/>
            <a:ext cx="4247943" cy="576064"/>
          </a:xfrm>
          <a:prstGeom prst="homePlate">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ru-RU" dirty="0">
              <a:solidFill>
                <a:srgbClr val="FF7C80"/>
              </a:solidFill>
            </a:endParaRPr>
          </a:p>
        </p:txBody>
      </p:sp>
      <p:sp>
        <p:nvSpPr>
          <p:cNvPr id="56" name="Прямоугольник 55"/>
          <p:cNvSpPr/>
          <p:nvPr/>
        </p:nvSpPr>
        <p:spPr>
          <a:xfrm>
            <a:off x="170224" y="211641"/>
            <a:ext cx="8380215" cy="1054442"/>
          </a:xfrm>
          <a:prstGeom prst="rect">
            <a:avLst/>
          </a:prstGeom>
        </p:spPr>
        <p:txBody>
          <a:bodyPr wrap="square" lIns="38405" tIns="19202" rIns="38405" bIns="19202">
            <a:spAutoFit/>
          </a:bodyPr>
          <a:lstStyle/>
          <a:p>
            <a:pPr algn="ctr"/>
            <a:r>
              <a:rPr lang="ru-RU" sz="2200" dirty="0">
                <a:solidFill>
                  <a:srgbClr val="C00000"/>
                </a:solidFill>
                <a:latin typeface="Bahnschrift SemiCondensed" panose="020B0502040204020203" pitchFamily="34" charset="0"/>
                <a:cs typeface="Times New Roman" panose="02020603050405020304" pitchFamily="18" charset="0"/>
              </a:rPr>
              <a:t>Основные характеристики муниципального образования «Муниципальный </a:t>
            </a:r>
            <a:r>
              <a:rPr lang="ru-RU" sz="2200" dirty="0" smtClean="0">
                <a:solidFill>
                  <a:srgbClr val="C00000"/>
                </a:solidFill>
                <a:latin typeface="Bahnschrift SemiCondensed" panose="020B0502040204020203" pitchFamily="34" charset="0"/>
                <a:cs typeface="Times New Roman" panose="02020603050405020304" pitchFamily="18" charset="0"/>
              </a:rPr>
              <a:t>округ </a:t>
            </a:r>
            <a:r>
              <a:rPr lang="ru-RU" sz="2200" dirty="0" err="1" smtClean="0">
                <a:solidFill>
                  <a:srgbClr val="C00000"/>
                </a:solidFill>
                <a:latin typeface="Bahnschrift SemiCondensed" panose="020B0502040204020203" pitchFamily="34" charset="0"/>
                <a:cs typeface="Times New Roman" panose="02020603050405020304" pitchFamily="18" charset="0"/>
              </a:rPr>
              <a:t>Малопургинский</a:t>
            </a:r>
            <a:r>
              <a:rPr lang="ru-RU" sz="2200" dirty="0" smtClean="0">
                <a:solidFill>
                  <a:srgbClr val="C00000"/>
                </a:solidFill>
                <a:latin typeface="Bahnschrift SemiCondensed" panose="020B0502040204020203" pitchFamily="34" charset="0"/>
                <a:cs typeface="Times New Roman" panose="02020603050405020304" pitchFamily="18" charset="0"/>
              </a:rPr>
              <a:t> </a:t>
            </a:r>
            <a:r>
              <a:rPr lang="ru-RU" sz="2200" dirty="0">
                <a:solidFill>
                  <a:srgbClr val="C00000"/>
                </a:solidFill>
                <a:latin typeface="Bahnschrift SemiCondensed" panose="020B0502040204020203" pitchFamily="34" charset="0"/>
                <a:cs typeface="Times New Roman" panose="02020603050405020304" pitchFamily="18" charset="0"/>
              </a:rPr>
              <a:t>район </a:t>
            </a:r>
            <a:endParaRPr lang="ru-RU" sz="2200" dirty="0" smtClean="0">
              <a:solidFill>
                <a:srgbClr val="C00000"/>
              </a:solidFill>
              <a:latin typeface="Bahnschrift SemiCondensed" panose="020B0502040204020203" pitchFamily="34" charset="0"/>
              <a:cs typeface="Times New Roman" panose="02020603050405020304" pitchFamily="18" charset="0"/>
            </a:endParaRPr>
          </a:p>
          <a:p>
            <a:pPr algn="ctr"/>
            <a:r>
              <a:rPr lang="ru-RU" sz="2200" dirty="0" smtClean="0">
                <a:solidFill>
                  <a:srgbClr val="C00000"/>
                </a:solidFill>
                <a:latin typeface="Bahnschrift SemiCondensed" panose="020B0502040204020203" pitchFamily="34" charset="0"/>
                <a:cs typeface="Times New Roman" panose="02020603050405020304" pitchFamily="18" charset="0"/>
              </a:rPr>
              <a:t>Удмуртской Республики»</a:t>
            </a:r>
            <a:endParaRPr lang="ru-RU" sz="2200" dirty="0">
              <a:solidFill>
                <a:srgbClr val="C00000"/>
              </a:solidFill>
              <a:latin typeface="Bahnschrift SemiCondensed" panose="020B0502040204020203" pitchFamily="34" charset="0"/>
            </a:endParaRPr>
          </a:p>
        </p:txBody>
      </p:sp>
      <p:pic>
        <p:nvPicPr>
          <p:cNvPr id="58"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3" cstate="print"/>
          <a:srcRect/>
          <a:stretch>
            <a:fillRect/>
          </a:stretch>
        </p:blipFill>
        <p:spPr bwMode="auto">
          <a:xfrm>
            <a:off x="8576900" y="-1706"/>
            <a:ext cx="567100" cy="1006420"/>
          </a:xfrm>
          <a:prstGeom prst="rect">
            <a:avLst/>
          </a:prstGeom>
          <a:noFill/>
        </p:spPr>
      </p:pic>
      <p:sp>
        <p:nvSpPr>
          <p:cNvPr id="52"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endParaRPr lang="ru-RU" sz="800" dirty="0">
              <a:solidFill>
                <a:schemeClr val="lt1"/>
              </a:solidFill>
              <a:latin typeface="Calibri"/>
              <a:ea typeface="Calibri"/>
              <a:cs typeface="Calibri"/>
              <a:sym typeface="Calibri"/>
            </a:endParaRPr>
          </a:p>
        </p:txBody>
      </p:sp>
      <p:sp>
        <p:nvSpPr>
          <p:cNvPr id="53" name="Номер слайда 15">
            <a:extLst>
              <a:ext uri="{FF2B5EF4-FFF2-40B4-BE49-F238E27FC236}">
                <a16:creationId xmlns:a16="http://schemas.microsoft.com/office/drawing/2014/main" xmlns="" id="{92179356-7848-402A-B3BE-74B8060D313B}"/>
              </a:ext>
            </a:extLst>
          </p:cNvPr>
          <p:cNvSpPr>
            <a:spLocks noGrp="1"/>
          </p:cNvSpPr>
          <p:nvPr>
            <p:ph type="sldNum" idx="12"/>
          </p:nvPr>
        </p:nvSpPr>
        <p:spPr>
          <a:xfrm>
            <a:off x="-27005" y="307351"/>
            <a:ext cx="224234" cy="222066"/>
          </a:xfrm>
        </p:spPr>
        <p:txBody>
          <a:bodyPr>
            <a:noAutofit/>
          </a:bodyPr>
          <a:lstStyle/>
          <a:p>
            <a:pPr algn="ctr"/>
            <a:fld id="{00000000-1234-1234-1234-123412341234}" type="slidenum">
              <a:rPr lang="ru" sz="1300">
                <a:solidFill>
                  <a:schemeClr val="bg1"/>
                </a:solidFill>
              </a:rPr>
              <a:pPr algn="ctr"/>
              <a:t>4</a:t>
            </a:fld>
            <a:endParaRPr lang="ru" sz="1300" dirty="0">
              <a:solidFill>
                <a:schemeClr val="bg1"/>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182" y="3129203"/>
            <a:ext cx="3953479" cy="328457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Прямоугольник 3"/>
          <p:cNvSpPr/>
          <p:nvPr/>
        </p:nvSpPr>
        <p:spPr>
          <a:xfrm>
            <a:off x="558906" y="3626233"/>
            <a:ext cx="4531914" cy="1938992"/>
          </a:xfrm>
          <a:prstGeom prst="rect">
            <a:avLst/>
          </a:prstGeom>
        </p:spPr>
        <p:txBody>
          <a:bodyPr wrap="square">
            <a:spAutoFit/>
          </a:bodyPr>
          <a:lstStyle/>
          <a:p>
            <a:pPr>
              <a:buClrTx/>
            </a:pPr>
            <a:r>
              <a:rPr lang="ru-RU" sz="2400" dirty="0" smtClean="0">
                <a:latin typeface="Bahnschrift SemiCondensed" panose="020B0502040204020203" pitchFamily="34" charset="0"/>
                <a:cs typeface="Times New Roman" pitchFamily="18" charset="0"/>
              </a:rPr>
              <a:t>Национальный </a:t>
            </a:r>
            <a:r>
              <a:rPr lang="ru-RU" sz="2400" dirty="0">
                <a:latin typeface="Bahnschrift SemiCondensed" panose="020B0502040204020203" pitchFamily="34" charset="0"/>
                <a:cs typeface="Times New Roman" pitchFamily="18" charset="0"/>
              </a:rPr>
              <a:t>состав: </a:t>
            </a:r>
          </a:p>
          <a:p>
            <a:pPr>
              <a:buClrTx/>
            </a:pPr>
            <a:r>
              <a:rPr lang="ru-RU" sz="2400" dirty="0" smtClean="0">
                <a:solidFill>
                  <a:srgbClr val="FF5050"/>
                </a:solidFill>
                <a:latin typeface="Bahnschrift SemiCondensed" panose="020B0502040204020203" pitchFamily="34" charset="0"/>
                <a:cs typeface="Times New Roman" pitchFamily="18" charset="0"/>
              </a:rPr>
              <a:t>78,1 </a:t>
            </a:r>
            <a:r>
              <a:rPr lang="ru-RU" sz="2400" dirty="0" smtClean="0">
                <a:latin typeface="Bahnschrift SemiCondensed" panose="020B0502040204020203" pitchFamily="34" charset="0"/>
                <a:cs typeface="Times New Roman" pitchFamily="18" charset="0"/>
              </a:rPr>
              <a:t>% </a:t>
            </a:r>
            <a:r>
              <a:rPr lang="ru-RU" sz="2400" dirty="0">
                <a:latin typeface="Bahnschrift SemiCondensed" panose="020B0502040204020203" pitchFamily="34" charset="0"/>
                <a:cs typeface="Times New Roman" pitchFamily="18" charset="0"/>
              </a:rPr>
              <a:t>- удмурты; </a:t>
            </a:r>
          </a:p>
          <a:p>
            <a:pPr>
              <a:buClrTx/>
            </a:pPr>
            <a:r>
              <a:rPr lang="ru-RU" sz="2400" dirty="0" smtClean="0">
                <a:solidFill>
                  <a:srgbClr val="FF5050"/>
                </a:solidFill>
                <a:latin typeface="Bahnschrift SemiCondensed" panose="020B0502040204020203" pitchFamily="34" charset="0"/>
                <a:cs typeface="Times New Roman" pitchFamily="18" charset="0"/>
              </a:rPr>
              <a:t>17,8 </a:t>
            </a:r>
            <a:r>
              <a:rPr lang="ru-RU" sz="2400" dirty="0" smtClean="0">
                <a:latin typeface="Bahnschrift SemiCondensed" panose="020B0502040204020203" pitchFamily="34" charset="0"/>
                <a:cs typeface="Times New Roman" pitchFamily="18" charset="0"/>
              </a:rPr>
              <a:t>% </a:t>
            </a:r>
            <a:r>
              <a:rPr lang="ru-RU" sz="2400" dirty="0">
                <a:latin typeface="Bahnschrift SemiCondensed" panose="020B0502040204020203" pitchFamily="34" charset="0"/>
                <a:cs typeface="Times New Roman" pitchFamily="18" charset="0"/>
              </a:rPr>
              <a:t>- русские; </a:t>
            </a:r>
          </a:p>
          <a:p>
            <a:pPr>
              <a:buClrTx/>
            </a:pPr>
            <a:r>
              <a:rPr lang="ru-RU" sz="2400" dirty="0" smtClean="0">
                <a:solidFill>
                  <a:srgbClr val="FF5050"/>
                </a:solidFill>
                <a:latin typeface="Bahnschrift SemiCondensed" panose="020B0502040204020203" pitchFamily="34" charset="0"/>
                <a:cs typeface="Times New Roman" pitchFamily="18" charset="0"/>
              </a:rPr>
              <a:t>2,4 </a:t>
            </a:r>
            <a:r>
              <a:rPr lang="ru-RU" sz="2400" dirty="0" smtClean="0">
                <a:latin typeface="Bahnschrift SemiCondensed" panose="020B0502040204020203" pitchFamily="34" charset="0"/>
                <a:cs typeface="Times New Roman" pitchFamily="18" charset="0"/>
              </a:rPr>
              <a:t>% </a:t>
            </a:r>
            <a:r>
              <a:rPr lang="ru-RU" sz="2400" dirty="0">
                <a:latin typeface="Bahnschrift SemiCondensed" panose="020B0502040204020203" pitchFamily="34" charset="0"/>
                <a:cs typeface="Times New Roman" pitchFamily="18" charset="0"/>
              </a:rPr>
              <a:t>- татары; </a:t>
            </a:r>
          </a:p>
          <a:p>
            <a:pPr>
              <a:buClrTx/>
            </a:pPr>
            <a:r>
              <a:rPr lang="ru-RU" sz="2400" dirty="0" smtClean="0">
                <a:solidFill>
                  <a:srgbClr val="FF5050"/>
                </a:solidFill>
                <a:latin typeface="Bahnschrift SemiCondensed" panose="020B0502040204020203" pitchFamily="34" charset="0"/>
                <a:cs typeface="Times New Roman" pitchFamily="18" charset="0"/>
              </a:rPr>
              <a:t>1,2 </a:t>
            </a:r>
            <a:r>
              <a:rPr lang="ru-RU" sz="2400" dirty="0" smtClean="0">
                <a:latin typeface="Bahnschrift SemiCondensed" panose="020B0502040204020203" pitchFamily="34" charset="0"/>
                <a:cs typeface="Times New Roman" pitchFamily="18" charset="0"/>
              </a:rPr>
              <a:t>% </a:t>
            </a:r>
            <a:r>
              <a:rPr lang="ru-RU" sz="2400" dirty="0">
                <a:latin typeface="Bahnschrift SemiCondensed" panose="020B0502040204020203" pitchFamily="34" charset="0"/>
                <a:cs typeface="Times New Roman" pitchFamily="18" charset="0"/>
              </a:rPr>
              <a:t>- другие нации</a:t>
            </a:r>
          </a:p>
        </p:txBody>
      </p:sp>
      <p:sp>
        <p:nvSpPr>
          <p:cNvPr id="5" name="Прямоугольник 4"/>
          <p:cNvSpPr/>
          <p:nvPr/>
        </p:nvSpPr>
        <p:spPr>
          <a:xfrm>
            <a:off x="540775" y="1700808"/>
            <a:ext cx="8402191" cy="400110"/>
          </a:xfrm>
          <a:prstGeom prst="rect">
            <a:avLst/>
          </a:prstGeom>
        </p:spPr>
        <p:txBody>
          <a:bodyPr wrap="square">
            <a:spAutoFit/>
          </a:bodyPr>
          <a:lstStyle/>
          <a:p>
            <a:pPr>
              <a:buClrTx/>
            </a:pPr>
            <a:r>
              <a:rPr lang="ru-RU" sz="2000" dirty="0" err="1">
                <a:latin typeface="Bahnschrift SemiCondensed" panose="020B0502040204020203" pitchFamily="34" charset="0"/>
                <a:cs typeface="Times New Roman" pitchFamily="18" charset="0"/>
              </a:rPr>
              <a:t>Малопургинский</a:t>
            </a:r>
            <a:r>
              <a:rPr lang="ru-RU" sz="2000" dirty="0">
                <a:latin typeface="Bahnschrift SemiCondensed" panose="020B0502040204020203" pitchFamily="34" charset="0"/>
                <a:cs typeface="Times New Roman" pitchFamily="18" charset="0"/>
              </a:rPr>
              <a:t> район с центром в с. Малая Пурга </a:t>
            </a:r>
            <a:r>
              <a:rPr lang="ru-RU" sz="2000" dirty="0" smtClean="0">
                <a:latin typeface="Bahnschrift SemiCondensed" panose="020B0502040204020203" pitchFamily="34" charset="0"/>
                <a:cs typeface="Times New Roman" pitchFamily="18" charset="0"/>
              </a:rPr>
              <a:t>образован </a:t>
            </a:r>
            <a:r>
              <a:rPr lang="ru-RU" sz="2000" dirty="0">
                <a:latin typeface="Bahnschrift SemiCondensed" panose="020B0502040204020203" pitchFamily="34" charset="0"/>
                <a:cs typeface="Times New Roman" pitchFamily="18" charset="0"/>
              </a:rPr>
              <a:t>15 июля 1929 года</a:t>
            </a:r>
          </a:p>
        </p:txBody>
      </p:sp>
      <p:sp>
        <p:nvSpPr>
          <p:cNvPr id="22"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4</a:t>
            </a:r>
            <a:endParaRPr lang="ru" sz="1300" dirty="0">
              <a:solidFill>
                <a:schemeClr val="bg1"/>
              </a:solidFill>
            </a:endParaRPr>
          </a:p>
        </p:txBody>
      </p:sp>
    </p:spTree>
    <p:extLst>
      <p:ext uri="{BB962C8B-B14F-4D97-AF65-F5344CB8AC3E}">
        <p14:creationId xmlns:p14="http://schemas.microsoft.com/office/powerpoint/2010/main" val="215443098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04800"/>
            <a:ext cx="6512511" cy="685800"/>
          </a:xfrm>
        </p:spPr>
        <p:txBody>
          <a:bodyPr>
            <a:normAutofit/>
          </a:bodyPr>
          <a:lstStyle/>
          <a:p>
            <a:pPr algn="ctr"/>
            <a:r>
              <a:rPr lang="ru-RU" sz="2600" dirty="0">
                <a:solidFill>
                  <a:srgbClr val="C00000"/>
                </a:solidFill>
                <a:latin typeface="Bahnschrift SemiCondensed" panose="020B0502040204020203" pitchFamily="34" charset="0"/>
                <a:cs typeface="Times New Roman" pitchFamily="18" charset="0"/>
              </a:rPr>
              <a:t>Что такое дорожные фонды?</a:t>
            </a:r>
            <a:endParaRPr lang="ru-RU" sz="2600" dirty="0">
              <a:solidFill>
                <a:srgbClr val="C00000"/>
              </a:solidFill>
              <a:latin typeface="Bahnschrift SemiCondensed" panose="020B0502040204020203" pitchFamily="34" charset="0"/>
            </a:endParaRPr>
          </a:p>
        </p:txBody>
      </p:sp>
      <p:sp>
        <p:nvSpPr>
          <p:cNvPr id="3" name="Объект 2"/>
          <p:cNvSpPr>
            <a:spLocks noGrp="1"/>
          </p:cNvSpPr>
          <p:nvPr>
            <p:ph idx="1"/>
          </p:nvPr>
        </p:nvSpPr>
        <p:spPr>
          <a:xfrm>
            <a:off x="446315" y="1052736"/>
            <a:ext cx="8458200" cy="4693920"/>
          </a:xfrm>
        </p:spPr>
        <p:txBody>
          <a:bodyPr/>
          <a:lstStyle/>
          <a:p>
            <a:pPr>
              <a:lnSpc>
                <a:spcPct val="150000"/>
              </a:lnSpc>
            </a:pPr>
            <a:r>
              <a:rPr lang="ru-RU" dirty="0">
                <a:latin typeface="Times New Roman" panose="02020603050405020304" pitchFamily="18" charset="0"/>
                <a:cs typeface="Times New Roman" panose="02020603050405020304" pitchFamily="18" charset="0"/>
              </a:rPr>
              <a:t> </a:t>
            </a:r>
            <a:r>
              <a:rPr lang="ru-RU" sz="2000" dirty="0">
                <a:latin typeface="Bahnschrift SemiCondensed" panose="020B0502040204020203" pitchFamily="34" charset="0"/>
                <a:cs typeface="Times New Roman" panose="02020603050405020304" pitchFamily="18" charset="0"/>
              </a:rPr>
              <a:t>Дорожный фонд - часть средств бюджета, подлежащая использованию в целях финансового обеспечения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p:txBody>
      </p:sp>
      <p:sp>
        <p:nvSpPr>
          <p:cNvPr id="4" name="Стрелка вниз 3"/>
          <p:cNvSpPr/>
          <p:nvPr/>
        </p:nvSpPr>
        <p:spPr>
          <a:xfrm>
            <a:off x="1657350" y="3870573"/>
            <a:ext cx="408012" cy="66894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305300" y="3861048"/>
            <a:ext cx="408012" cy="66894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972300" y="3861048"/>
            <a:ext cx="408012" cy="66894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13336" y="4564013"/>
            <a:ext cx="2505710" cy="1516863"/>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rgbClr val="000000"/>
                </a:solidFill>
                <a:latin typeface="Bahnschrift SemiCondensed" panose="020B0502040204020203" pitchFamily="34" charset="0"/>
              </a:rPr>
              <a:t>Федеральный дорожный фонд</a:t>
            </a:r>
            <a:endParaRPr lang="ru-RU" sz="1600" dirty="0">
              <a:latin typeface="Bahnschrift SemiCondensed" panose="020B0502040204020203" pitchFamily="34" charset="0"/>
            </a:endParaRPr>
          </a:p>
        </p:txBody>
      </p:sp>
      <p:sp>
        <p:nvSpPr>
          <p:cNvPr id="8" name="Овал 7"/>
          <p:cNvSpPr/>
          <p:nvPr/>
        </p:nvSpPr>
        <p:spPr>
          <a:xfrm>
            <a:off x="3261286" y="4554488"/>
            <a:ext cx="2505710" cy="1516863"/>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00"/>
                </a:solidFill>
                <a:latin typeface="Bahnschrift SemiCondensed" panose="020B0502040204020203" pitchFamily="34" charset="0"/>
              </a:rPr>
              <a:t>Дорожные фонды субъектов РФ</a:t>
            </a:r>
            <a:endParaRPr lang="ru-RU" sz="1600" dirty="0">
              <a:latin typeface="Bahnschrift SemiCondensed" panose="020B0502040204020203" pitchFamily="34" charset="0"/>
            </a:endParaRPr>
          </a:p>
        </p:txBody>
      </p:sp>
      <p:sp>
        <p:nvSpPr>
          <p:cNvPr id="9" name="Овал 8"/>
          <p:cNvSpPr/>
          <p:nvPr/>
        </p:nvSpPr>
        <p:spPr>
          <a:xfrm>
            <a:off x="5928286" y="4544963"/>
            <a:ext cx="2505710" cy="1548137"/>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0000"/>
                </a:solidFill>
                <a:latin typeface="Bahnschrift SemiCondensed" panose="020B0502040204020203" pitchFamily="34" charset="0"/>
              </a:rPr>
              <a:t>Муниципальные дорожные </a:t>
            </a:r>
            <a:r>
              <a:rPr lang="ru-RU" sz="1600" dirty="0">
                <a:solidFill>
                  <a:srgbClr val="000000"/>
                </a:solidFill>
                <a:latin typeface="Bahnschrift SemiCondensed" panose="020B0502040204020203" pitchFamily="34" charset="0"/>
              </a:rPr>
              <a:t>фонды субъектов </a:t>
            </a:r>
            <a:r>
              <a:rPr lang="ru-RU" sz="1600" dirty="0" smtClean="0">
                <a:solidFill>
                  <a:srgbClr val="000000"/>
                </a:solidFill>
                <a:latin typeface="Bahnschrift SemiCondensed" panose="020B0502040204020203" pitchFamily="34" charset="0"/>
              </a:rPr>
              <a:t>РФ</a:t>
            </a:r>
            <a:endParaRPr lang="ru-RU" sz="1600" dirty="0">
              <a:latin typeface="Bahnschrift SemiCondensed" panose="020B0502040204020203" pitchFamily="34" charset="0"/>
            </a:endParaRPr>
          </a:p>
        </p:txBody>
      </p:sp>
      <p:sp>
        <p:nvSpPr>
          <p:cNvPr id="11"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12"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76237" y="0"/>
            <a:ext cx="582982" cy="1034606"/>
          </a:xfrm>
          <a:prstGeom prst="rect">
            <a:avLst/>
          </a:prstGeom>
          <a:noFill/>
        </p:spPr>
      </p:pic>
      <p:sp>
        <p:nvSpPr>
          <p:cNvPr id="13"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40</a:t>
            </a:r>
            <a:endParaRPr lang="ru" sz="1300" dirty="0">
              <a:solidFill>
                <a:schemeClr val="bg1"/>
              </a:solidFill>
            </a:endParaRPr>
          </a:p>
        </p:txBody>
      </p:sp>
    </p:spTree>
    <p:extLst>
      <p:ext uri="{BB962C8B-B14F-4D97-AF65-F5344CB8AC3E}">
        <p14:creationId xmlns:p14="http://schemas.microsoft.com/office/powerpoint/2010/main" val="1770370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7676" y="384680"/>
            <a:ext cx="8229600" cy="457200"/>
          </a:xfrm>
          <a:noFill/>
          <a:scene3d>
            <a:camera prst="orthographicFront"/>
            <a:lightRig rig="threePt" dir="t"/>
          </a:scene3d>
          <a:sp3d>
            <a:bevelT/>
          </a:sp3d>
        </p:spPr>
        <p:txBody>
          <a:bodyPr>
            <a:noAutofit/>
          </a:bodyPr>
          <a:lstStyle/>
          <a:p>
            <a:pPr algn="ctr"/>
            <a:r>
              <a:rPr lang="ru-RU" sz="2800" b="1" dirty="0">
                <a:solidFill>
                  <a:srgbClr val="C00000"/>
                </a:solidFill>
                <a:latin typeface="Bahnschrift SemiCondensed" panose="020B0502040204020203" pitchFamily="34" charset="0"/>
                <a:cs typeface="Times New Roman" pitchFamily="18" charset="0"/>
              </a:rPr>
              <a:t>Р</a:t>
            </a:r>
            <a:r>
              <a:rPr lang="ru-RU" sz="2800" b="1" dirty="0" smtClean="0">
                <a:solidFill>
                  <a:srgbClr val="C00000"/>
                </a:solidFill>
                <a:latin typeface="Bahnschrift SemiCondensed" panose="020B0502040204020203" pitchFamily="34" charset="0"/>
                <a:cs typeface="Times New Roman" pitchFamily="18" charset="0"/>
              </a:rPr>
              <a:t>асходы дорожного фонда в 202</a:t>
            </a:r>
            <a:r>
              <a:rPr lang="ru-RU" sz="2800" b="1" dirty="0">
                <a:solidFill>
                  <a:srgbClr val="C00000"/>
                </a:solidFill>
                <a:latin typeface="Bahnschrift SemiCondensed" panose="020B0502040204020203" pitchFamily="34" charset="0"/>
                <a:cs typeface="Times New Roman" pitchFamily="18" charset="0"/>
              </a:rPr>
              <a:t>4</a:t>
            </a:r>
            <a:r>
              <a:rPr lang="ru-RU" sz="2800" b="1" dirty="0" smtClean="0">
                <a:solidFill>
                  <a:srgbClr val="C00000"/>
                </a:solidFill>
                <a:latin typeface="Bahnschrift SemiCondensed" panose="020B0502040204020203" pitchFamily="34" charset="0"/>
                <a:cs typeface="Times New Roman" pitchFamily="18" charset="0"/>
              </a:rPr>
              <a:t> - 202</a:t>
            </a:r>
            <a:r>
              <a:rPr lang="ru-RU" sz="2800" b="1" dirty="0">
                <a:solidFill>
                  <a:srgbClr val="C00000"/>
                </a:solidFill>
                <a:latin typeface="Bahnschrift SemiCondensed" panose="020B0502040204020203" pitchFamily="34" charset="0"/>
                <a:cs typeface="Times New Roman" pitchFamily="18" charset="0"/>
              </a:rPr>
              <a:t>6</a:t>
            </a:r>
            <a:r>
              <a:rPr lang="ru-RU" sz="2800" b="1" dirty="0" smtClean="0">
                <a:solidFill>
                  <a:srgbClr val="C00000"/>
                </a:solidFill>
                <a:latin typeface="Bahnschrift SemiCondensed" panose="020B0502040204020203" pitchFamily="34" charset="0"/>
                <a:cs typeface="Times New Roman" pitchFamily="18" charset="0"/>
              </a:rPr>
              <a:t> годах</a:t>
            </a:r>
            <a:endParaRPr lang="ru-RU" sz="2800" dirty="0">
              <a:solidFill>
                <a:srgbClr val="C00000"/>
              </a:solidFill>
              <a:latin typeface="Bahnschrift SemiCondensed" panose="020B0502040204020203" pitchFamily="34" charset="0"/>
              <a:cs typeface="Times New Roman" pitchFamily="18" charset="0"/>
            </a:endParaRPr>
          </a:p>
        </p:txBody>
      </p:sp>
      <p:sp>
        <p:nvSpPr>
          <p:cNvPr id="3" name="Содержимое 2"/>
          <p:cNvSpPr>
            <a:spLocks noGrp="1"/>
          </p:cNvSpPr>
          <p:nvPr>
            <p:ph idx="1"/>
          </p:nvPr>
        </p:nvSpPr>
        <p:spPr>
          <a:xfrm>
            <a:off x="409528" y="800100"/>
            <a:ext cx="8554960" cy="6057900"/>
          </a:xfrm>
          <a:noFill/>
          <a:effectLst/>
          <a:scene3d>
            <a:camera prst="orthographicFront"/>
            <a:lightRig rig="threePt" dir="t"/>
          </a:scene3d>
          <a:sp3d>
            <a:bevelT/>
          </a:sp3d>
        </p:spPr>
        <p:txBody>
          <a:bodyPr/>
          <a:lstStyle/>
          <a:p>
            <a:pPr marL="0" indent="747713" algn="ctr">
              <a:buNone/>
            </a:pPr>
            <a:r>
              <a:rPr lang="ru-RU" sz="2000" dirty="0" smtClean="0">
                <a:solidFill>
                  <a:schemeClr val="tx1"/>
                </a:solidFill>
                <a:latin typeface="Times New Roman" pitchFamily="18" charset="0"/>
                <a:cs typeface="Times New Roman" pitchFamily="18" charset="0"/>
              </a:rPr>
              <a:t>                                 </a:t>
            </a:r>
          </a:p>
          <a:p>
            <a:pPr marL="0" indent="747713" algn="ctr">
              <a:buNone/>
            </a:pPr>
            <a:r>
              <a:rPr lang="ru-RU" sz="2000" dirty="0" smtClean="0">
                <a:solidFill>
                  <a:schemeClr val="tx1"/>
                </a:solidFill>
                <a:latin typeface="Times New Roman" pitchFamily="18" charset="0"/>
                <a:cs typeface="Times New Roman" pitchFamily="18" charset="0"/>
              </a:rPr>
              <a:t>                                      Прогнозный объем расходов дорожного фонда </a:t>
            </a:r>
          </a:p>
          <a:p>
            <a:pPr marL="0" indent="747713" algn="ctr">
              <a:lnSpc>
                <a:spcPct val="150000"/>
              </a:lnSpc>
              <a:buNone/>
            </a:pP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                                        </a:t>
            </a:r>
            <a:r>
              <a:rPr lang="ru-RU" sz="2000" b="1" u="sng" dirty="0" smtClean="0">
                <a:solidFill>
                  <a:srgbClr val="C00000"/>
                </a:solidFill>
                <a:latin typeface="Times New Roman" pitchFamily="18" charset="0"/>
                <a:cs typeface="Times New Roman" pitchFamily="18" charset="0"/>
              </a:rPr>
              <a:t>72 363,9 тыс. рублей в 2024 году</a:t>
            </a:r>
          </a:p>
          <a:p>
            <a:pPr algn="ctr">
              <a:lnSpc>
                <a:spcPct val="150000"/>
              </a:lnSpc>
            </a:pPr>
            <a:r>
              <a:rPr lang="ru-RU" sz="2000" b="1" u="sng" dirty="0" smtClean="0">
                <a:solidFill>
                  <a:srgbClr val="C0000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      </a:t>
            </a:r>
            <a:r>
              <a:rPr lang="ru-RU" sz="2000" b="1" dirty="0">
                <a:solidFill>
                  <a:srgbClr val="C0000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                                </a:t>
            </a:r>
            <a:r>
              <a:rPr lang="ru-RU" sz="2000" b="1" u="sng" dirty="0" smtClean="0">
                <a:solidFill>
                  <a:srgbClr val="C00000"/>
                </a:solidFill>
                <a:latin typeface="Times New Roman" pitchFamily="18" charset="0"/>
                <a:cs typeface="Times New Roman" pitchFamily="18" charset="0"/>
              </a:rPr>
              <a:t>62 100,4 тыс. рублей в 2025 году</a:t>
            </a:r>
          </a:p>
          <a:p>
            <a:pPr algn="ctr">
              <a:spcBef>
                <a:spcPts val="0"/>
              </a:spcBef>
            </a:pPr>
            <a:r>
              <a:rPr lang="ru-RU" sz="2000" b="1" u="sng" dirty="0" smtClean="0">
                <a:solidFill>
                  <a:srgbClr val="C00000"/>
                </a:solidFill>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                                      </a:t>
            </a:r>
            <a:r>
              <a:rPr lang="ru-RU" sz="2000" b="1" u="sng" dirty="0" smtClean="0">
                <a:solidFill>
                  <a:srgbClr val="C00000"/>
                </a:solidFill>
                <a:latin typeface="Times New Roman" pitchFamily="18" charset="0"/>
                <a:cs typeface="Times New Roman" pitchFamily="18" charset="0"/>
              </a:rPr>
              <a:t>62 100,4 тыс. рублей в 2026 году</a:t>
            </a:r>
          </a:p>
          <a:p>
            <a:pPr marL="0" indent="0" algn="ctr">
              <a:spcBef>
                <a:spcPts val="0"/>
              </a:spcBef>
              <a:buNone/>
            </a:pPr>
            <a:endParaRPr lang="ru-RU" sz="1800" dirty="0" smtClean="0">
              <a:solidFill>
                <a:schemeClr val="tx1"/>
              </a:solidFill>
              <a:latin typeface="Times New Roman" pitchFamily="18" charset="0"/>
              <a:cs typeface="Times New Roman" pitchFamily="18" charset="0"/>
            </a:endParaRPr>
          </a:p>
          <a:p>
            <a:pPr marL="45720" indent="0" algn="ctr">
              <a:spcBef>
                <a:spcPts val="0"/>
              </a:spcBef>
              <a:buNone/>
            </a:pPr>
            <a:r>
              <a:rPr lang="ru-RU" sz="1800" dirty="0" smtClean="0">
                <a:solidFill>
                  <a:schemeClr val="tx1"/>
                </a:solidFill>
                <a:latin typeface="Times New Roman" pitchFamily="18" charset="0"/>
                <a:cs typeface="Times New Roman" pitchFamily="18" charset="0"/>
              </a:rPr>
              <a:t>(Формируется за счет доходов от поступления акцизов на нефтепродукты и межбюджетных субсидий из бюджета УР)</a:t>
            </a:r>
            <a:endParaRPr lang="ru-RU" sz="2000" b="1" dirty="0" smtClean="0">
              <a:solidFill>
                <a:schemeClr val="tx1"/>
              </a:solidFill>
              <a:latin typeface="Times New Roman" pitchFamily="18" charset="0"/>
              <a:cs typeface="Times New Roman" pitchFamily="18" charset="0"/>
            </a:endParaRPr>
          </a:p>
          <a:p>
            <a:pPr marL="45720" indent="0" algn="ctr">
              <a:buNone/>
            </a:pPr>
            <a:r>
              <a:rPr lang="ru-RU" sz="2000" b="1" dirty="0" smtClean="0">
                <a:solidFill>
                  <a:schemeClr val="tx1"/>
                </a:solidFill>
                <a:latin typeface="Times New Roman" pitchFamily="18" charset="0"/>
                <a:cs typeface="Times New Roman" pitchFamily="18" charset="0"/>
              </a:rPr>
              <a:t>Средства дорожного фонда планируется расходовать на:</a:t>
            </a:r>
          </a:p>
          <a:p>
            <a:pPr marL="0" indent="747713" algn="ctr">
              <a:buNone/>
            </a:pPr>
            <a:endParaRPr lang="ru-RU" sz="2000" dirty="0" smtClean="0">
              <a:solidFill>
                <a:schemeClr val="tx1"/>
              </a:solidFill>
              <a:latin typeface="Times New Roman" pitchFamily="18" charset="0"/>
              <a:cs typeface="Times New Roman" pitchFamily="18" charset="0"/>
            </a:endParaRPr>
          </a:p>
          <a:p>
            <a:pPr marL="0" indent="747713" algn="ctr">
              <a:buNone/>
            </a:pPr>
            <a:endParaRPr lang="ru-RU" sz="2400" b="1" u="sng" dirty="0">
              <a:latin typeface="Times New Roman" pitchFamily="18" charset="0"/>
              <a:cs typeface="Times New Roman" pitchFamily="18" charset="0"/>
            </a:endParaRPr>
          </a:p>
        </p:txBody>
      </p:sp>
      <p:sp>
        <p:nvSpPr>
          <p:cNvPr id="5" name="Скругленный прямоугольник 4"/>
          <p:cNvSpPr/>
          <p:nvPr/>
        </p:nvSpPr>
        <p:spPr>
          <a:xfrm>
            <a:off x="683821" y="3733800"/>
            <a:ext cx="8077200" cy="2859974"/>
          </a:xfrm>
          <a:prstGeom prst="roundRect">
            <a:avLst/>
          </a:prstGeom>
          <a:noFill/>
          <a:ln>
            <a:solidFill>
              <a:srgbClr val="C00000"/>
            </a:solidFill>
          </a:ln>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400" dirty="0" smtClean="0">
              <a:solidFill>
                <a:schemeClr val="tx1"/>
              </a:solidFill>
              <a:latin typeface="Times New Roman" pitchFamily="18" charset="0"/>
              <a:cs typeface="Times New Roman" pitchFamily="18" charset="0"/>
            </a:endParaRPr>
          </a:p>
          <a:p>
            <a:r>
              <a:rPr lang="ru-RU" sz="1400" dirty="0" smtClean="0">
                <a:solidFill>
                  <a:schemeClr val="tx1"/>
                </a:solidFill>
                <a:latin typeface="Times New Roman" pitchFamily="18" charset="0"/>
                <a:cs typeface="Times New Roman" pitchFamily="18" charset="0"/>
              </a:rPr>
              <a:t>.</a:t>
            </a:r>
          </a:p>
          <a:p>
            <a:endParaRPr lang="ru-RU" dirty="0"/>
          </a:p>
        </p:txBody>
      </p:sp>
      <p:sp>
        <p:nvSpPr>
          <p:cNvPr id="4" name="TextBox 3"/>
          <p:cNvSpPr txBox="1"/>
          <p:nvPr/>
        </p:nvSpPr>
        <p:spPr>
          <a:xfrm>
            <a:off x="852055" y="4114800"/>
            <a:ext cx="7740732" cy="2308324"/>
          </a:xfrm>
          <a:prstGeom prst="rect">
            <a:avLst/>
          </a:prstGeom>
          <a:noFill/>
        </p:spPr>
        <p:txBody>
          <a:bodyPr wrap="square" rtlCol="0">
            <a:spAutoFit/>
          </a:bodyPr>
          <a:lstStyle/>
          <a:p>
            <a:r>
              <a:rPr lang="ru-RU" sz="1600"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ea typeface="Times New Roman"/>
                <a:cs typeface="Times New Roman" panose="02020603050405020304" pitchFamily="18" charset="0"/>
              </a:rPr>
              <a:t>содержание и ремонт автомобильных дорог общего пользования  местного значения, находящихся в границах муниципального образования «Муниципальный округ </a:t>
            </a:r>
            <a:r>
              <a:rPr lang="ru-RU" sz="1600" dirty="0" err="1">
                <a:latin typeface="Times New Roman" panose="02020603050405020304" pitchFamily="18" charset="0"/>
                <a:ea typeface="Times New Roman"/>
                <a:cs typeface="Times New Roman" panose="02020603050405020304" pitchFamily="18" charset="0"/>
              </a:rPr>
              <a:t>Малопургинский</a:t>
            </a:r>
            <a:r>
              <a:rPr lang="ru-RU" sz="1600" dirty="0">
                <a:latin typeface="Times New Roman" panose="02020603050405020304" pitchFamily="18" charset="0"/>
                <a:ea typeface="Times New Roman"/>
                <a:cs typeface="Times New Roman" panose="02020603050405020304" pitchFamily="18" charset="0"/>
              </a:rPr>
              <a:t> район Удмуртской Республики»</a:t>
            </a:r>
            <a:r>
              <a:rPr lang="ru-RU" sz="1600"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ea typeface="Times New Roman"/>
                <a:cs typeface="Times New Roman" panose="02020603050405020304" pitchFamily="18" charset="0"/>
              </a:rPr>
              <a:t>освещение улично-дорожной сети;</a:t>
            </a:r>
          </a:p>
          <a:p>
            <a:pPr lvl="0" algn="just">
              <a:spcAft>
                <a:spcPts val="0"/>
              </a:spcAft>
            </a:pPr>
            <a:r>
              <a:rPr lang="ru-RU" sz="1600"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ea typeface="Times New Roman"/>
                <a:cs typeface="Times New Roman" panose="02020603050405020304" pitchFamily="18" charset="0"/>
              </a:rPr>
              <a:t>реконструкция, капитальный ремонт  и ремонт автомобильных дорог общего пользования  местного значения;</a:t>
            </a:r>
          </a:p>
          <a:p>
            <a:pPr lvl="0" algn="just">
              <a:spcAft>
                <a:spcPts val="0"/>
              </a:spcAft>
            </a:pPr>
            <a:r>
              <a:rPr lang="ru-RU" sz="1600" dirty="0">
                <a:latin typeface="Times New Roman" panose="02020603050405020304" pitchFamily="18" charset="0"/>
                <a:ea typeface="Times New Roman"/>
                <a:cs typeface="Times New Roman" panose="02020603050405020304" pitchFamily="18" charset="0"/>
              </a:rPr>
              <a:t>-сохранение жизни и здоровья граждан,  создание  безопасных условий для движения на автомобильных дорогах и улицах муниципальных образований;</a:t>
            </a:r>
          </a:p>
          <a:p>
            <a:pPr lvl="0" algn="just">
              <a:spcAft>
                <a:spcPts val="0"/>
              </a:spcAft>
            </a:pPr>
            <a:r>
              <a:rPr lang="ru-RU" sz="1600" dirty="0">
                <a:latin typeface="Times New Roman" panose="02020603050405020304" pitchFamily="18" charset="0"/>
                <a:ea typeface="Times New Roman"/>
                <a:cs typeface="Times New Roman" panose="02020603050405020304" pitchFamily="18" charset="0"/>
              </a:rPr>
              <a:t>-содержание дорог, по которым проходят маршруты школьных автобусов</a:t>
            </a:r>
            <a:r>
              <a:rPr lang="ru-RU" sz="1600" dirty="0" smtClean="0">
                <a:latin typeface="Times New Roman" panose="02020603050405020304" pitchFamily="18" charset="0"/>
                <a:ea typeface="Times New Roman"/>
                <a:cs typeface="Times New Roman" panose="02020603050405020304" pitchFamily="18" charset="0"/>
              </a:rPr>
              <a:t>.</a:t>
            </a:r>
            <a:endParaRPr lang="ru-RU" sz="1600" dirty="0">
              <a:latin typeface="Times New Roman" panose="02020603050405020304" pitchFamily="18" charset="0"/>
              <a:ea typeface="Times New Roman"/>
              <a:cs typeface="Times New Roman" panose="02020603050405020304" pitchFamily="18" charset="0"/>
            </a:endParaRPr>
          </a:p>
        </p:txBody>
      </p:sp>
      <p:pic>
        <p:nvPicPr>
          <p:cNvPr id="2050" name="Picture 2" descr="C:\Users\User\Desktop\Новая папка\1878250768_0_13_1273_729_1920x0_80_0_0_19b46f5f9e41ceab372b7a274d5d8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821" y="836712"/>
            <a:ext cx="3049979" cy="2286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8"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4" cstate="print"/>
          <a:srcRect/>
          <a:stretch>
            <a:fillRect/>
          </a:stretch>
        </p:blipFill>
        <p:spPr bwMode="auto">
          <a:xfrm>
            <a:off x="8576237" y="0"/>
            <a:ext cx="582982" cy="1034606"/>
          </a:xfrm>
          <a:prstGeom prst="rect">
            <a:avLst/>
          </a:prstGeom>
          <a:noFill/>
        </p:spPr>
      </p:pic>
      <p:sp>
        <p:nvSpPr>
          <p:cNvPr id="9"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41</a:t>
            </a:r>
            <a:endParaRPr lang="ru" sz="1300" dirty="0">
              <a:solidFill>
                <a:schemeClr val="bg1"/>
              </a:solidFill>
            </a:endParaRPr>
          </a:p>
        </p:txBody>
      </p:sp>
    </p:spTree>
    <p:extLst>
      <p:ext uri="{BB962C8B-B14F-4D97-AF65-F5344CB8AC3E}">
        <p14:creationId xmlns:p14="http://schemas.microsoft.com/office/powerpoint/2010/main" val="3820846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28" y="319365"/>
            <a:ext cx="8686800" cy="685799"/>
          </a:xfrm>
          <a:noFill/>
          <a:scene3d>
            <a:camera prst="orthographicFront"/>
            <a:lightRig rig="threePt" dir="t"/>
          </a:scene3d>
          <a:sp3d>
            <a:bevelT/>
          </a:sp3d>
        </p:spPr>
        <p:txBody>
          <a:bodyPr>
            <a:noAutofit/>
          </a:bodyPr>
          <a:lstStyle/>
          <a:p>
            <a:pPr algn="ctr">
              <a:lnSpc>
                <a:spcPct val="90000"/>
              </a:lnSpc>
            </a:pPr>
            <a:r>
              <a:rPr lang="ru-RU" sz="2000" b="1" dirty="0" smtClean="0">
                <a:solidFill>
                  <a:srgbClr val="C00000"/>
                </a:solidFill>
                <a:latin typeface="Bahnschrift SemiCondensed" panose="020B0502040204020203" pitchFamily="34" charset="0"/>
                <a:cs typeface="Times New Roman" pitchFamily="18" charset="0"/>
              </a:rPr>
              <a:t>Расходы муниципального образования «Муниципальный округ </a:t>
            </a:r>
            <a:br>
              <a:rPr lang="ru-RU" sz="2000" b="1" dirty="0" smtClean="0">
                <a:solidFill>
                  <a:srgbClr val="C00000"/>
                </a:solidFill>
                <a:latin typeface="Bahnschrift SemiCondensed" panose="020B0502040204020203" pitchFamily="34" charset="0"/>
                <a:cs typeface="Times New Roman" pitchFamily="18" charset="0"/>
              </a:rPr>
            </a:br>
            <a:r>
              <a:rPr lang="ru-RU" sz="2000" b="1" dirty="0" err="1" smtClean="0">
                <a:solidFill>
                  <a:srgbClr val="C00000"/>
                </a:solidFill>
                <a:latin typeface="Bahnschrift SemiCondensed" panose="020B0502040204020203" pitchFamily="34" charset="0"/>
                <a:cs typeface="Times New Roman" pitchFamily="18" charset="0"/>
              </a:rPr>
              <a:t>Малопургинский</a:t>
            </a:r>
            <a:r>
              <a:rPr lang="ru-RU" sz="2000" b="1" dirty="0" smtClean="0">
                <a:solidFill>
                  <a:srgbClr val="C00000"/>
                </a:solidFill>
                <a:latin typeface="Bahnschrift SemiCondensed" panose="020B0502040204020203" pitchFamily="34" charset="0"/>
                <a:cs typeface="Times New Roman" pitchFamily="18" charset="0"/>
              </a:rPr>
              <a:t>  район Удмуртской </a:t>
            </a:r>
            <a:r>
              <a:rPr lang="ru-RU" sz="2000" b="1" dirty="0">
                <a:solidFill>
                  <a:srgbClr val="C00000"/>
                </a:solidFill>
                <a:latin typeface="Bahnschrift SemiCondensed" panose="020B0502040204020203" pitchFamily="34" charset="0"/>
                <a:cs typeface="Times New Roman" pitchFamily="18" charset="0"/>
              </a:rPr>
              <a:t>Р</a:t>
            </a:r>
            <a:r>
              <a:rPr lang="ru-RU" sz="2000" b="1" dirty="0" smtClean="0">
                <a:solidFill>
                  <a:srgbClr val="C00000"/>
                </a:solidFill>
                <a:latin typeface="Bahnschrift SemiCondensed" panose="020B0502040204020203" pitchFamily="34" charset="0"/>
                <a:cs typeface="Times New Roman" pitchFamily="18" charset="0"/>
              </a:rPr>
              <a:t>еспублики»  в 2024 году</a:t>
            </a:r>
            <a:br>
              <a:rPr lang="ru-RU" sz="2000" b="1" dirty="0" smtClean="0">
                <a:solidFill>
                  <a:srgbClr val="C00000"/>
                </a:solidFill>
                <a:latin typeface="Bahnschrift SemiCondensed" panose="020B0502040204020203" pitchFamily="34" charset="0"/>
                <a:cs typeface="Times New Roman" pitchFamily="18" charset="0"/>
              </a:rPr>
            </a:br>
            <a:r>
              <a:rPr lang="ru-RU" sz="2000" b="1" dirty="0" smtClean="0">
                <a:solidFill>
                  <a:srgbClr val="C00000"/>
                </a:solidFill>
                <a:latin typeface="Bahnschrift SemiCondensed" panose="020B0502040204020203" pitchFamily="34" charset="0"/>
                <a:cs typeface="Times New Roman" pitchFamily="18" charset="0"/>
              </a:rPr>
              <a:t> на реализацию муниципальных программ</a:t>
            </a:r>
            <a:endParaRPr lang="ru-RU" sz="2000" b="1" dirty="0">
              <a:solidFill>
                <a:srgbClr val="C00000"/>
              </a:solidFill>
              <a:latin typeface="Bahnschrift SemiCondensed" panose="020B0502040204020203" pitchFamily="34"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30953065"/>
              </p:ext>
            </p:extLst>
          </p:nvPr>
        </p:nvGraphicFramePr>
        <p:xfrm>
          <a:off x="395537" y="1340768"/>
          <a:ext cx="8472192" cy="5105400"/>
        </p:xfrm>
        <a:graphic>
          <a:graphicData uri="http://schemas.openxmlformats.org/drawingml/2006/table">
            <a:tbl>
              <a:tblPr firstRow="1" bandRow="1">
                <a:tableStyleId>{85BE263C-DBD7-4A20-BB59-AAB30ACAA65A}</a:tableStyleId>
              </a:tblPr>
              <a:tblGrid>
                <a:gridCol w="1224135"/>
                <a:gridCol w="5832648"/>
                <a:gridCol w="1415409"/>
              </a:tblGrid>
              <a:tr h="495069">
                <a:tc>
                  <a:txBody>
                    <a:bodyPr/>
                    <a:lstStyle/>
                    <a:p>
                      <a:pPr algn="ctr"/>
                      <a:r>
                        <a:rPr lang="ru-RU" sz="1300" dirty="0" smtClean="0">
                          <a:latin typeface="Times New Roman" panose="02020603050405020304" pitchFamily="18" charset="0"/>
                          <a:cs typeface="Times New Roman" panose="02020603050405020304" pitchFamily="18" charset="0"/>
                        </a:rPr>
                        <a:t>№</a:t>
                      </a:r>
                    </a:p>
                    <a:p>
                      <a:pPr algn="ctr"/>
                      <a:r>
                        <a:rPr lang="ru-RU" sz="1300" dirty="0" smtClean="0">
                          <a:latin typeface="Times New Roman" panose="02020603050405020304" pitchFamily="18" charset="0"/>
                          <a:cs typeface="Times New Roman" panose="02020603050405020304" pitchFamily="18" charset="0"/>
                        </a:rPr>
                        <a:t>программы</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Наименование программы</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Сумма </a:t>
                      </a:r>
                    </a:p>
                    <a:p>
                      <a:pPr algn="ctr"/>
                      <a:r>
                        <a:rPr lang="ru-RU" sz="1300" dirty="0" smtClean="0">
                          <a:latin typeface="Times New Roman" panose="02020603050405020304" pitchFamily="18" charset="0"/>
                          <a:cs typeface="Times New Roman" panose="02020603050405020304" pitchFamily="18" charset="0"/>
                        </a:rPr>
                        <a:t>(тыс.</a:t>
                      </a:r>
                      <a:r>
                        <a:rPr lang="ru-RU" sz="1300" baseline="0" dirty="0" smtClean="0">
                          <a:latin typeface="Times New Roman" panose="02020603050405020304" pitchFamily="18" charset="0"/>
                          <a:cs typeface="Times New Roman" panose="02020603050405020304" pitchFamily="18" charset="0"/>
                        </a:rPr>
                        <a:t> руб.)</a:t>
                      </a:r>
                      <a:endParaRPr lang="ru-RU" sz="13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302">
                <a:tc>
                  <a:txBody>
                    <a:bodyPr/>
                    <a:lstStyle/>
                    <a:p>
                      <a:endParaRPr lang="ru-RU" sz="13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Всего</a:t>
                      </a:r>
                      <a:r>
                        <a:rPr lang="ru-RU" sz="1300" baseline="0" dirty="0" smtClean="0">
                          <a:latin typeface="Times New Roman" panose="02020603050405020304" pitchFamily="18" charset="0"/>
                          <a:cs typeface="Times New Roman" panose="02020603050405020304" pitchFamily="18" charset="0"/>
                        </a:rPr>
                        <a:t> расходов на реализацию программ</a:t>
                      </a:r>
                      <a:endParaRPr lang="ru-RU" sz="13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1 284 531,5</a:t>
                      </a:r>
                      <a:endParaRPr lang="ru-RU" sz="13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029">
                <a:tc>
                  <a:txBody>
                    <a:bodyPr/>
                    <a:lstStyle/>
                    <a:p>
                      <a:pPr algn="ctr"/>
                      <a:r>
                        <a:rPr lang="ru-RU" sz="1300" dirty="0" smtClean="0">
                          <a:latin typeface="Times New Roman" panose="02020603050405020304" pitchFamily="18" charset="0"/>
                          <a:cs typeface="Times New Roman" panose="02020603050405020304" pitchFamily="18" charset="0"/>
                        </a:rPr>
                        <a:t>1</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Развитие образования и воспитания в муниципальном образовании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863 217,4</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5650">
                <a:tc>
                  <a:txBody>
                    <a:bodyPr/>
                    <a:lstStyle/>
                    <a:p>
                      <a:pPr algn="ctr"/>
                      <a:r>
                        <a:rPr lang="ru-RU" sz="1300" dirty="0" smtClean="0">
                          <a:latin typeface="Times New Roman" panose="02020603050405020304" pitchFamily="18" charset="0"/>
                          <a:cs typeface="Times New Roman" panose="02020603050405020304" pitchFamily="18" charset="0"/>
                        </a:rPr>
                        <a:t>2</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Охрана  здоровья и формирование здорового образа жизни населения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4 395,6</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838">
                <a:tc>
                  <a:txBody>
                    <a:bodyPr/>
                    <a:lstStyle/>
                    <a:p>
                      <a:pPr algn="ctr"/>
                      <a:r>
                        <a:rPr lang="ru-RU" sz="1300" dirty="0" smtClean="0">
                          <a:latin typeface="Times New Roman" panose="02020603050405020304" pitchFamily="18" charset="0"/>
                          <a:cs typeface="Times New Roman" panose="02020603050405020304" pitchFamily="18" charset="0"/>
                        </a:rPr>
                        <a:t>3</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Развитие культуры  в </a:t>
                      </a:r>
                      <a:r>
                        <a:rPr lang="ru-RU" sz="1300" u="none" strike="noStrike" dirty="0" err="1" smtClean="0">
                          <a:effectLst/>
                          <a:latin typeface="Times New Roman" panose="02020603050405020304" pitchFamily="18" charset="0"/>
                          <a:cs typeface="Times New Roman" panose="02020603050405020304" pitchFamily="18" charset="0"/>
                        </a:rPr>
                        <a:t>Малопургинском</a:t>
                      </a:r>
                      <a:r>
                        <a:rPr lang="ru-RU" sz="1300" u="none" strike="noStrike" dirty="0" smtClean="0">
                          <a:effectLst/>
                          <a:latin typeface="Times New Roman" panose="02020603050405020304" pitchFamily="18" charset="0"/>
                          <a:cs typeface="Times New Roman" panose="02020603050405020304" pitchFamily="18" charset="0"/>
                        </a:rPr>
                        <a:t> районе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104 558,9</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724">
                <a:tc>
                  <a:txBody>
                    <a:bodyPr/>
                    <a:lstStyle/>
                    <a:p>
                      <a:pPr algn="ctr"/>
                      <a:r>
                        <a:rPr lang="ru-RU" sz="1300" dirty="0" smtClean="0">
                          <a:latin typeface="Times New Roman" panose="02020603050405020304" pitchFamily="18" charset="0"/>
                          <a:cs typeface="Times New Roman" panose="02020603050405020304" pitchFamily="18" charset="0"/>
                        </a:rPr>
                        <a:t>4</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Социальная активность и поддержка  населения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11 724,3</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478">
                <a:tc>
                  <a:txBody>
                    <a:bodyPr/>
                    <a:lstStyle/>
                    <a:p>
                      <a:pPr algn="ctr"/>
                      <a:r>
                        <a:rPr lang="ru-RU" sz="1300" dirty="0" smtClean="0">
                          <a:latin typeface="Times New Roman" panose="02020603050405020304" pitchFamily="18" charset="0"/>
                          <a:cs typeface="Times New Roman" panose="02020603050405020304" pitchFamily="18" charset="0"/>
                        </a:rPr>
                        <a:t>5</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Создание условий для устойчивого экономического развития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4</a:t>
                      </a:r>
                      <a:r>
                        <a:rPr lang="ru-RU" sz="1300" baseline="0" dirty="0" smtClean="0">
                          <a:latin typeface="Times New Roman" panose="02020603050405020304" pitchFamily="18" charset="0"/>
                          <a:cs typeface="Times New Roman" panose="02020603050405020304" pitchFamily="18" charset="0"/>
                        </a:rPr>
                        <a:t> 999,2</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8125">
                <a:tc>
                  <a:txBody>
                    <a:bodyPr/>
                    <a:lstStyle/>
                    <a:p>
                      <a:pPr algn="ctr"/>
                      <a:r>
                        <a:rPr lang="ru-RU" sz="1300" dirty="0" smtClean="0">
                          <a:latin typeface="Times New Roman" panose="02020603050405020304" pitchFamily="18" charset="0"/>
                          <a:cs typeface="Times New Roman" panose="02020603050405020304" pitchFamily="18" charset="0"/>
                        </a:rPr>
                        <a:t>6</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Обеспечение  безопасности на территории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12 308,3</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185">
                <a:tc>
                  <a:txBody>
                    <a:bodyPr/>
                    <a:lstStyle/>
                    <a:p>
                      <a:pPr algn="ctr"/>
                      <a:r>
                        <a:rPr lang="ru-RU" sz="1300" dirty="0" smtClean="0">
                          <a:latin typeface="Times New Roman" panose="02020603050405020304" pitchFamily="18" charset="0"/>
                          <a:cs typeface="Times New Roman" panose="02020603050405020304" pitchFamily="18" charset="0"/>
                        </a:rPr>
                        <a:t>7</a:t>
                      </a:r>
                      <a:endParaRPr lang="ru-RU" sz="13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80000"/>
                        </a:lnSpc>
                      </a:pPr>
                      <a:r>
                        <a:rPr lang="ru-RU" sz="1300" u="none" strike="noStrike" dirty="0" smtClean="0">
                          <a:effectLst/>
                          <a:latin typeface="Times New Roman" panose="02020603050405020304" pitchFamily="18" charset="0"/>
                          <a:cs typeface="Times New Roman" panose="02020603050405020304" pitchFamily="18" charset="0"/>
                        </a:rPr>
                        <a:t>Муниципальное  хозяйство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135 497,2</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6"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76237" y="0"/>
            <a:ext cx="582982" cy="1034606"/>
          </a:xfrm>
          <a:prstGeom prst="rect">
            <a:avLst/>
          </a:prstGeom>
          <a:noFill/>
        </p:spPr>
      </p:pic>
      <p:sp>
        <p:nvSpPr>
          <p:cNvPr id="7"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4</a:t>
            </a:r>
            <a:r>
              <a:rPr lang="ru" sz="1300" dirty="0" smtClean="0">
                <a:solidFill>
                  <a:schemeClr val="bg1"/>
                </a:solidFill>
              </a:rPr>
              <a:t>2</a:t>
            </a:r>
            <a:endParaRPr lang="ru" sz="1300" dirty="0">
              <a:solidFill>
                <a:schemeClr val="bg1"/>
              </a:solidFill>
            </a:endParaRPr>
          </a:p>
        </p:txBody>
      </p:sp>
    </p:spTree>
    <p:extLst>
      <p:ext uri="{BB962C8B-B14F-4D97-AF65-F5344CB8AC3E}">
        <p14:creationId xmlns:p14="http://schemas.microsoft.com/office/powerpoint/2010/main" val="3253852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28" y="197396"/>
            <a:ext cx="8686800" cy="990600"/>
          </a:xfrm>
          <a:noFill/>
          <a:scene3d>
            <a:camera prst="orthographicFront"/>
            <a:lightRig rig="threePt" dir="t"/>
          </a:scene3d>
          <a:sp3d>
            <a:bevelT/>
          </a:sp3d>
        </p:spPr>
        <p:txBody>
          <a:bodyPr>
            <a:noAutofit/>
          </a:bodyPr>
          <a:lstStyle/>
          <a:p>
            <a:pPr algn="ctr"/>
            <a:r>
              <a:rPr lang="ru-RU" sz="2000" b="1" dirty="0">
                <a:solidFill>
                  <a:srgbClr val="C00000"/>
                </a:solidFill>
                <a:latin typeface="Bahnschrift SemiCondensed" panose="020B0502040204020203" pitchFamily="34" charset="0"/>
                <a:cs typeface="Times New Roman" pitchFamily="18" charset="0"/>
              </a:rPr>
              <a:t>Расходы муниципального образования </a:t>
            </a:r>
            <a:r>
              <a:rPr lang="ru-RU" sz="2000" b="1" dirty="0" smtClean="0">
                <a:solidFill>
                  <a:srgbClr val="C00000"/>
                </a:solidFill>
                <a:latin typeface="Bahnschrift SemiCondensed" panose="020B0502040204020203" pitchFamily="34" charset="0"/>
                <a:cs typeface="Times New Roman" pitchFamily="18" charset="0"/>
              </a:rPr>
              <a:t>«Муниципальный округ </a:t>
            </a:r>
            <a:br>
              <a:rPr lang="ru-RU" sz="2000" b="1" dirty="0" smtClean="0">
                <a:solidFill>
                  <a:srgbClr val="C00000"/>
                </a:solidFill>
                <a:latin typeface="Bahnschrift SemiCondensed" panose="020B0502040204020203" pitchFamily="34" charset="0"/>
                <a:cs typeface="Times New Roman" pitchFamily="18" charset="0"/>
              </a:rPr>
            </a:br>
            <a:r>
              <a:rPr lang="ru-RU" sz="2000" b="1" dirty="0" err="1" smtClean="0">
                <a:solidFill>
                  <a:srgbClr val="C00000"/>
                </a:solidFill>
                <a:latin typeface="Bahnschrift SemiCondensed" panose="020B0502040204020203" pitchFamily="34" charset="0"/>
                <a:cs typeface="Times New Roman" pitchFamily="18" charset="0"/>
              </a:rPr>
              <a:t>Малопургинский</a:t>
            </a:r>
            <a:r>
              <a:rPr lang="ru-RU" sz="2000" b="1" dirty="0" smtClean="0">
                <a:solidFill>
                  <a:srgbClr val="C00000"/>
                </a:solidFill>
                <a:latin typeface="Bahnschrift SemiCondensed" panose="020B0502040204020203" pitchFamily="34" charset="0"/>
                <a:cs typeface="Times New Roman" pitchFamily="18" charset="0"/>
              </a:rPr>
              <a:t>  район Удмуртской республики»  </a:t>
            </a:r>
            <a:r>
              <a:rPr lang="ru-RU" sz="2000" b="1" dirty="0">
                <a:solidFill>
                  <a:srgbClr val="C00000"/>
                </a:solidFill>
                <a:latin typeface="Bahnschrift SemiCondensed" panose="020B0502040204020203" pitchFamily="34" charset="0"/>
                <a:cs typeface="Times New Roman" pitchFamily="18" charset="0"/>
              </a:rPr>
              <a:t>в </a:t>
            </a:r>
            <a:r>
              <a:rPr lang="ru-RU" sz="2000" b="1" dirty="0" smtClean="0">
                <a:solidFill>
                  <a:srgbClr val="C00000"/>
                </a:solidFill>
                <a:latin typeface="Bahnschrift SemiCondensed" panose="020B0502040204020203" pitchFamily="34" charset="0"/>
                <a:cs typeface="Times New Roman" pitchFamily="18" charset="0"/>
              </a:rPr>
              <a:t>2024</a:t>
            </a:r>
            <a:r>
              <a:rPr lang="ru-RU" sz="2000" dirty="0" smtClean="0">
                <a:solidFill>
                  <a:srgbClr val="C00000"/>
                </a:solidFill>
                <a:latin typeface="Bahnschrift SemiCondensed" panose="020B0502040204020203" pitchFamily="34" charset="0"/>
                <a:cs typeface="Times New Roman" pitchFamily="18" charset="0"/>
              </a:rPr>
              <a:t> </a:t>
            </a:r>
            <a:r>
              <a:rPr lang="ru-RU" sz="2000" b="1" dirty="0" smtClean="0">
                <a:solidFill>
                  <a:srgbClr val="C00000"/>
                </a:solidFill>
                <a:latin typeface="Bahnschrift SemiCondensed" panose="020B0502040204020203" pitchFamily="34" charset="0"/>
                <a:cs typeface="Times New Roman" pitchFamily="18" charset="0"/>
              </a:rPr>
              <a:t> </a:t>
            </a:r>
            <a:r>
              <a:rPr lang="ru-RU" sz="2000" b="1" dirty="0">
                <a:solidFill>
                  <a:srgbClr val="C00000"/>
                </a:solidFill>
                <a:latin typeface="Bahnschrift SemiCondensed" panose="020B0502040204020203" pitchFamily="34" charset="0"/>
                <a:cs typeface="Times New Roman" pitchFamily="18" charset="0"/>
              </a:rPr>
              <a:t>году </a:t>
            </a:r>
            <a:r>
              <a:rPr lang="ru-RU" sz="2000" b="1" dirty="0" smtClean="0">
                <a:solidFill>
                  <a:srgbClr val="C00000"/>
                </a:solidFill>
                <a:latin typeface="Bahnschrift SemiCondensed" panose="020B0502040204020203" pitchFamily="34" charset="0"/>
                <a:cs typeface="Times New Roman" pitchFamily="18" charset="0"/>
              </a:rPr>
              <a:t/>
            </a:r>
            <a:br>
              <a:rPr lang="ru-RU" sz="2000" b="1" dirty="0" smtClean="0">
                <a:solidFill>
                  <a:srgbClr val="C00000"/>
                </a:solidFill>
                <a:latin typeface="Bahnschrift SemiCondensed" panose="020B0502040204020203" pitchFamily="34" charset="0"/>
                <a:cs typeface="Times New Roman" pitchFamily="18" charset="0"/>
              </a:rPr>
            </a:br>
            <a:r>
              <a:rPr lang="ru-RU" sz="2000" b="1" dirty="0" smtClean="0">
                <a:solidFill>
                  <a:srgbClr val="C00000"/>
                </a:solidFill>
                <a:latin typeface="Bahnschrift SemiCondensed" panose="020B0502040204020203" pitchFamily="34" charset="0"/>
                <a:cs typeface="Times New Roman" pitchFamily="18" charset="0"/>
              </a:rPr>
              <a:t>на </a:t>
            </a:r>
            <a:r>
              <a:rPr lang="ru-RU" sz="2000" b="1" dirty="0">
                <a:solidFill>
                  <a:srgbClr val="C00000"/>
                </a:solidFill>
                <a:latin typeface="Bahnschrift SemiCondensed" panose="020B0502040204020203" pitchFamily="34" charset="0"/>
                <a:cs typeface="Times New Roman" pitchFamily="18" charset="0"/>
              </a:rPr>
              <a:t>реализацию муниципальных программ </a:t>
            </a:r>
            <a:r>
              <a:rPr lang="ru-RU" sz="2000" b="1" dirty="0" smtClean="0">
                <a:solidFill>
                  <a:srgbClr val="C00000"/>
                </a:solidFill>
                <a:latin typeface="Bahnschrift SemiCondensed" panose="020B0502040204020203" pitchFamily="34" charset="0"/>
                <a:cs typeface="Times New Roman" pitchFamily="18" charset="0"/>
              </a:rPr>
              <a:t>(продолжение) </a:t>
            </a:r>
            <a:endParaRPr lang="ru-RU" sz="2000" dirty="0">
              <a:solidFill>
                <a:srgbClr val="C00000"/>
              </a:solidFill>
              <a:latin typeface="Bahnschrift SemiCondensed" panose="020B0502040204020203"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420352599"/>
              </p:ext>
            </p:extLst>
          </p:nvPr>
        </p:nvGraphicFramePr>
        <p:xfrm>
          <a:off x="467545" y="1340768"/>
          <a:ext cx="8424935" cy="5344081"/>
        </p:xfrm>
        <a:graphic>
          <a:graphicData uri="http://schemas.openxmlformats.org/drawingml/2006/table">
            <a:tbl>
              <a:tblPr firstRow="1" bandRow="1">
                <a:tableStyleId>{85BE263C-DBD7-4A20-BB59-AAB30ACAA65A}</a:tableStyleId>
              </a:tblPr>
              <a:tblGrid>
                <a:gridCol w="1152127"/>
                <a:gridCol w="5832648"/>
                <a:gridCol w="1440160"/>
              </a:tblGrid>
              <a:tr h="491672">
                <a:tc>
                  <a:txBody>
                    <a:bodyPr/>
                    <a:lstStyle/>
                    <a:p>
                      <a:pPr algn="ctr"/>
                      <a:r>
                        <a:rPr lang="ru-RU" sz="1300" dirty="0" smtClean="0">
                          <a:latin typeface="Times New Roman" panose="02020603050405020304" pitchFamily="18" charset="0"/>
                          <a:cs typeface="Times New Roman" panose="02020603050405020304" pitchFamily="18" charset="0"/>
                        </a:rPr>
                        <a:t>№ программы</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Наименование программы</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Сумма</a:t>
                      </a:r>
                    </a:p>
                    <a:p>
                      <a:pPr algn="ctr"/>
                      <a:r>
                        <a:rPr lang="ru-RU" sz="1300" dirty="0" smtClean="0">
                          <a:latin typeface="Times New Roman" panose="02020603050405020304" pitchFamily="18" charset="0"/>
                          <a:cs typeface="Times New Roman" panose="02020603050405020304" pitchFamily="18" charset="0"/>
                        </a:rPr>
                        <a:t> (тыс. руб.)</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113">
                <a:tc>
                  <a:txBody>
                    <a:bodyPr/>
                    <a:lstStyle/>
                    <a:p>
                      <a:pPr algn="ctr"/>
                      <a:r>
                        <a:rPr lang="ru-RU" sz="1300" dirty="0" smtClean="0">
                          <a:latin typeface="Times New Roman" panose="02020603050405020304" pitchFamily="18" charset="0"/>
                          <a:cs typeface="Times New Roman" panose="02020603050405020304" pitchFamily="18" charset="0"/>
                        </a:rPr>
                        <a:t>8</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300" u="none" strike="noStrike" dirty="0" smtClean="0">
                          <a:effectLst/>
                          <a:latin typeface="Times New Roman" panose="02020603050405020304" pitchFamily="18" charset="0"/>
                          <a:cs typeface="Times New Roman" panose="02020603050405020304" pitchFamily="18" charset="0"/>
                        </a:rPr>
                        <a:t>Энергосбережение и повышение энергетической эффективности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latin typeface="Times New Roman" panose="02020603050405020304" pitchFamily="18" charset="0"/>
                          <a:cs typeface="Times New Roman" panose="02020603050405020304" pitchFamily="18" charset="0"/>
                        </a:rPr>
                        <a:t>125</a:t>
                      </a:r>
                      <a:r>
                        <a:rPr lang="ru-RU" sz="1300" dirty="0" smtClean="0">
                          <a:latin typeface="Times New Roman" panose="02020603050405020304" pitchFamily="18" charset="0"/>
                          <a:cs typeface="Times New Roman" panose="02020603050405020304" pitchFamily="18" charset="0"/>
                        </a:rPr>
                        <a:t>,0</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477">
                <a:tc>
                  <a:txBody>
                    <a:bodyPr/>
                    <a:lstStyle/>
                    <a:p>
                      <a:pPr algn="ctr"/>
                      <a:r>
                        <a:rPr lang="ru-RU" sz="1300" dirty="0" smtClean="0">
                          <a:latin typeface="Times New Roman" panose="02020603050405020304" pitchFamily="18" charset="0"/>
                          <a:cs typeface="Times New Roman" panose="02020603050405020304" pitchFamily="18" charset="0"/>
                        </a:rPr>
                        <a:t>9</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anose="02020603050405020304" pitchFamily="18" charset="0"/>
                          <a:cs typeface="Times New Roman" panose="02020603050405020304" pitchFamily="18" charset="0"/>
                        </a:rPr>
                        <a:t>Муниципальное</a:t>
                      </a:r>
                      <a:r>
                        <a:rPr lang="ru-RU" sz="1300" u="none" strike="noStrike" baseline="0" dirty="0" smtClean="0">
                          <a:effectLst/>
                          <a:latin typeface="Times New Roman" panose="02020603050405020304" pitchFamily="18" charset="0"/>
                          <a:cs typeface="Times New Roman" panose="02020603050405020304" pitchFamily="18" charset="0"/>
                        </a:rPr>
                        <a:t> управление</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144 989,6</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566">
                <a:tc>
                  <a:txBody>
                    <a:bodyPr/>
                    <a:lstStyle/>
                    <a:p>
                      <a:pPr algn="ctr"/>
                      <a:r>
                        <a:rPr lang="ru-RU" sz="1300" dirty="0" smtClean="0">
                          <a:latin typeface="Times New Roman" panose="02020603050405020304" pitchFamily="18" charset="0"/>
                          <a:cs typeface="Times New Roman" panose="02020603050405020304" pitchFamily="18" charset="0"/>
                        </a:rPr>
                        <a:t>10</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anose="02020603050405020304" pitchFamily="18" charset="0"/>
                          <a:cs typeface="Times New Roman" panose="02020603050405020304" pitchFamily="18" charset="0"/>
                        </a:rPr>
                        <a:t>Охрана окружающей среды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600,0</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4570">
                <a:tc>
                  <a:txBody>
                    <a:bodyPr/>
                    <a:lstStyle/>
                    <a:p>
                      <a:pPr algn="ctr"/>
                      <a:r>
                        <a:rPr lang="ru-RU" sz="1300" dirty="0" smtClean="0">
                          <a:latin typeface="Times New Roman" panose="02020603050405020304" pitchFamily="18" charset="0"/>
                          <a:cs typeface="Times New Roman" panose="02020603050405020304" pitchFamily="18" charset="0"/>
                        </a:rPr>
                        <a:t>11</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anose="02020603050405020304" pitchFamily="18" charset="0"/>
                          <a:cs typeface="Times New Roman" panose="02020603050405020304" pitchFamily="18" charset="0"/>
                        </a:rPr>
                        <a:t>Профилактика правонарушений и безнадзорности в муниципальном образовании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371,0</a:t>
                      </a:r>
                      <a:endParaRPr lang="ru-RU" sz="13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427">
                <a:tc>
                  <a:txBody>
                    <a:bodyPr/>
                    <a:lstStyle/>
                    <a:p>
                      <a:pPr algn="ctr"/>
                      <a:r>
                        <a:rPr lang="ru-RU" sz="1300" dirty="0" smtClean="0">
                          <a:latin typeface="Times New Roman" panose="02020603050405020304" pitchFamily="18" charset="0"/>
                          <a:cs typeface="Times New Roman" panose="02020603050405020304" pitchFamily="18" charset="0"/>
                        </a:rPr>
                        <a:t>12</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anose="02020603050405020304" pitchFamily="18" charset="0"/>
                          <a:cs typeface="Times New Roman" panose="02020603050405020304" pitchFamily="18" charset="0"/>
                        </a:rPr>
                        <a:t>Противодействие коррупции в муниципальном образовании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10,0</a:t>
                      </a:r>
                      <a:endParaRPr lang="ru-RU" sz="13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8923">
                <a:tc>
                  <a:txBody>
                    <a:bodyPr/>
                    <a:lstStyle/>
                    <a:p>
                      <a:pPr algn="ctr"/>
                      <a:r>
                        <a:rPr lang="ru-RU" sz="1300" dirty="0" smtClean="0">
                          <a:latin typeface="Times New Roman" panose="02020603050405020304" pitchFamily="18" charset="0"/>
                          <a:cs typeface="Times New Roman" panose="02020603050405020304" pitchFamily="18" charset="0"/>
                        </a:rPr>
                        <a:t>13</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anose="02020603050405020304" pitchFamily="18" charset="0"/>
                          <a:cs typeface="Times New Roman" panose="02020603050405020304" pitchFamily="18" charset="0"/>
                        </a:rPr>
                        <a:t>Комплексные меры противодействия злоупотреблению наркотиками и их незаконному обороту в </a:t>
                      </a:r>
                      <a:r>
                        <a:rPr lang="ru-RU" sz="1300" u="none" strike="noStrike" dirty="0" err="1" smtClean="0">
                          <a:effectLst/>
                          <a:latin typeface="Times New Roman" panose="02020603050405020304" pitchFamily="18" charset="0"/>
                          <a:cs typeface="Times New Roman" panose="02020603050405020304" pitchFamily="18" charset="0"/>
                        </a:rPr>
                        <a:t>Малопургинском</a:t>
                      </a:r>
                      <a:r>
                        <a:rPr lang="ru-RU" sz="1300" u="none" strike="noStrike" dirty="0" smtClean="0">
                          <a:effectLst/>
                          <a:latin typeface="Times New Roman" panose="02020603050405020304" pitchFamily="18" charset="0"/>
                          <a:cs typeface="Times New Roman" panose="02020603050405020304" pitchFamily="18" charset="0"/>
                        </a:rPr>
                        <a:t> районе на 2021-2030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85,0</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625">
                <a:tc>
                  <a:txBody>
                    <a:bodyPr/>
                    <a:lstStyle/>
                    <a:p>
                      <a:pPr algn="ctr"/>
                      <a:r>
                        <a:rPr lang="ru-RU" sz="1300" dirty="0" smtClean="0">
                          <a:latin typeface="Times New Roman" panose="02020603050405020304" pitchFamily="18" charset="0"/>
                          <a:cs typeface="Times New Roman" panose="02020603050405020304" pitchFamily="18" charset="0"/>
                        </a:rPr>
                        <a:t>14</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anose="02020603050405020304" pitchFamily="18" charset="0"/>
                          <a:cs typeface="Times New Roman" panose="02020603050405020304" pitchFamily="18" charset="0"/>
                        </a:rPr>
                        <a:t>Профилактика природно-очаговых инфекций в муниципальном образовании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2021 - 2030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50,0</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625">
                <a:tc>
                  <a:txBody>
                    <a:bodyPr/>
                    <a:lstStyle/>
                    <a:p>
                      <a:pPr algn="ctr"/>
                      <a:r>
                        <a:rPr lang="ru-RU" sz="1300" dirty="0" smtClean="0">
                          <a:latin typeface="Times New Roman" panose="02020603050405020304" pitchFamily="18" charset="0"/>
                          <a:cs typeface="Times New Roman" panose="02020603050405020304" pitchFamily="18" charset="0"/>
                        </a:rPr>
                        <a:t>15</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dirty="0" smtClean="0">
                          <a:effectLst/>
                          <a:latin typeface="Times New Roman" panose="02020603050405020304" pitchFamily="18" charset="0"/>
                          <a:cs typeface="Times New Roman" panose="02020603050405020304" pitchFamily="18" charset="0"/>
                        </a:rPr>
                        <a:t>Формирование комфортной городской среды на территории муниципального образования "Муниципальный округ </a:t>
                      </a:r>
                      <a:r>
                        <a:rPr lang="ru-RU" sz="1300" u="none" strike="noStrike" dirty="0" err="1" smtClean="0">
                          <a:effectLst/>
                          <a:latin typeface="Times New Roman" panose="02020603050405020304" pitchFamily="18" charset="0"/>
                          <a:cs typeface="Times New Roman" panose="02020603050405020304" pitchFamily="18" charset="0"/>
                        </a:rPr>
                        <a:t>Малопургинский</a:t>
                      </a:r>
                      <a:r>
                        <a:rPr lang="ru-RU" sz="13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2022-2024 годы</a:t>
                      </a:r>
                      <a:endParaRPr lang="ru-RU" sz="13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latin typeface="Times New Roman" panose="02020603050405020304" pitchFamily="18" charset="0"/>
                          <a:cs typeface="Times New Roman" panose="02020603050405020304" pitchFamily="18" charset="0"/>
                        </a:rPr>
                        <a:t>1 600,0</a:t>
                      </a:r>
                      <a:endParaRPr lang="ru-RU" sz="13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2</a:t>
            </a:r>
          </a:p>
        </p:txBody>
      </p:sp>
      <p:pic>
        <p:nvPicPr>
          <p:cNvPr id="6"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76237" y="0"/>
            <a:ext cx="582982" cy="1034606"/>
          </a:xfrm>
          <a:prstGeom prst="rect">
            <a:avLst/>
          </a:prstGeom>
          <a:noFill/>
        </p:spPr>
      </p:pic>
      <p:sp>
        <p:nvSpPr>
          <p:cNvPr id="7"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43</a:t>
            </a:r>
            <a:endParaRPr lang="ru" sz="1300" dirty="0">
              <a:solidFill>
                <a:schemeClr val="bg1"/>
              </a:solidFill>
            </a:endParaRPr>
          </a:p>
        </p:txBody>
      </p:sp>
    </p:spTree>
    <p:extLst>
      <p:ext uri="{BB962C8B-B14F-4D97-AF65-F5344CB8AC3E}">
        <p14:creationId xmlns:p14="http://schemas.microsoft.com/office/powerpoint/2010/main" val="87233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61018" y="0"/>
            <a:ext cx="582982" cy="1034606"/>
          </a:xfrm>
          <a:prstGeom prst="rect">
            <a:avLst/>
          </a:prstGeom>
          <a:noFill/>
        </p:spPr>
      </p:pic>
      <p:sp>
        <p:nvSpPr>
          <p:cNvPr id="4" name="Номер слайда 15">
            <a:extLst>
              <a:ext uri="{FF2B5EF4-FFF2-40B4-BE49-F238E27FC236}">
                <a16:creationId xmlns:a16="http://schemas.microsoft.com/office/drawing/2014/main" xmlns="" id="{92179356-7848-402A-B3BE-74B8060D313B}"/>
              </a:ext>
            </a:extLst>
          </p:cNvPr>
          <p:cNvSpPr>
            <a:spLocks noGrp="1"/>
          </p:cNvSpPr>
          <p:nvPr>
            <p:ph type="sldNum" idx="12"/>
          </p:nvPr>
        </p:nvSpPr>
        <p:spPr>
          <a:xfrm>
            <a:off x="-27005" y="346348"/>
            <a:ext cx="224234" cy="222066"/>
          </a:xfrm>
        </p:spPr>
        <p:txBody>
          <a:bodyPr>
            <a:noAutofit/>
          </a:bodyPr>
          <a:lstStyle/>
          <a:p>
            <a:pPr algn="ctr"/>
            <a:r>
              <a:rPr lang="ru" sz="1300" dirty="0">
                <a:solidFill>
                  <a:schemeClr val="bg1"/>
                </a:solidFill>
              </a:rPr>
              <a:t>2</a:t>
            </a:r>
          </a:p>
        </p:txBody>
      </p:sp>
      <p:sp>
        <p:nvSpPr>
          <p:cNvPr id="5" name="Номер слайда 15">
            <a:extLst>
              <a:ext uri="{FF2B5EF4-FFF2-40B4-BE49-F238E27FC236}">
                <a16:creationId xmlns:a16="http://schemas.microsoft.com/office/drawing/2014/main" xmlns="" id="{92179356-7848-402A-B3BE-74B8060D313B}"/>
              </a:ext>
            </a:extLst>
          </p:cNvPr>
          <p:cNvSpPr txBox="1">
            <a:spLocks/>
          </p:cNvSpPr>
          <p:nvPr/>
        </p:nvSpPr>
        <p:spPr bwMode="auto">
          <a:xfrm>
            <a:off x="30149" y="422548"/>
            <a:ext cx="224234" cy="222066"/>
          </a:xfrm>
          <a:prstGeom prst="rect">
            <a:avLst/>
          </a:prstGeom>
          <a:noFill/>
          <a:ln>
            <a:noFill/>
          </a:ln>
        </p:spPr>
        <p:txBody>
          <a:bodyPr spcFirstLastPara="1" vert="horz" wrap="square" lIns="21336" tIns="21336" rIns="21336" bIns="21336" rtlCol="0" anchor="t" anchorCtr="0">
            <a:noAutofit/>
          </a:bodyPr>
          <a:lstStyle>
            <a:defPPr>
              <a:defRPr lang="ru-RU"/>
            </a:defPPr>
            <a:lvl1pPr marL="0" lvl="0" indent="0" algn="ctr" defTabSz="1828709">
              <a:lnSpc>
                <a:spcPct val="100000"/>
              </a:lnSpc>
              <a:spcBef>
                <a:spcPts val="0"/>
              </a:spcBef>
              <a:spcAft>
                <a:spcPts val="0"/>
              </a:spcAft>
              <a:buClr>
                <a:srgbClr val="000000"/>
              </a:buClr>
              <a:buSzPts val="2400"/>
              <a:buFont typeface="Helvetica Neue Light"/>
              <a:buNone/>
              <a:defRPr sz="1200">
                <a:solidFill>
                  <a:schemeClr val="tx1">
                    <a:tint val="75000"/>
                  </a:schemeClr>
                </a:solidFill>
                <a:latin typeface="+mn-lt"/>
                <a:ea typeface="+mn-ea"/>
                <a:cs typeface="+mn-cs"/>
              </a:defRPr>
            </a:lvl1pPr>
            <a:lvl2pPr marL="0" lvl="1"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2pPr>
            <a:lvl3pPr marL="0" lvl="2"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3pPr>
            <a:lvl4pPr marL="0" lvl="3"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4pPr>
            <a:lvl5pPr marL="0" lvl="4"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5pPr>
            <a:lvl6pPr marL="0" lvl="5"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6pPr>
            <a:lvl7pPr marL="0" lvl="6"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7pPr>
            <a:lvl8pPr marL="0" lvl="7"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8pPr>
            <a:lvl9pPr marL="0" lvl="8"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9pPr>
          </a:lstStyle>
          <a:p>
            <a:fld id="{00000000-1234-1234-1234-123412341234}" type="slidenum">
              <a:rPr lang="ru" sz="1300">
                <a:solidFill>
                  <a:schemeClr val="bg1"/>
                </a:solidFill>
              </a:rPr>
              <a:pPr/>
              <a:t>5</a:t>
            </a:fld>
            <a:endParaRPr lang="ru" sz="1300" dirty="0">
              <a:solidFill>
                <a:schemeClr val="bg1"/>
              </a:solidFill>
            </a:endParaRPr>
          </a:p>
        </p:txBody>
      </p:sp>
      <p:sp>
        <p:nvSpPr>
          <p:cNvPr id="6"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5</a:t>
            </a:r>
            <a:endParaRPr lang="ru" sz="1300" dirty="0">
              <a:solidFill>
                <a:schemeClr val="bg1"/>
              </a:solidFill>
            </a:endParaRPr>
          </a:p>
        </p:txBody>
      </p:sp>
      <p:sp>
        <p:nvSpPr>
          <p:cNvPr id="7" name="Номер слайда 15">
            <a:extLst>
              <a:ext uri="{FF2B5EF4-FFF2-40B4-BE49-F238E27FC236}">
                <a16:creationId xmlns:a16="http://schemas.microsoft.com/office/drawing/2014/main" xmlns="" id="{92179356-7848-402A-B3BE-74B8060D313B}"/>
              </a:ext>
            </a:extLst>
          </p:cNvPr>
          <p:cNvSpPr txBox="1">
            <a:spLocks/>
          </p:cNvSpPr>
          <p:nvPr/>
        </p:nvSpPr>
        <p:spPr bwMode="auto">
          <a:xfrm>
            <a:off x="87303" y="498748"/>
            <a:ext cx="224234" cy="222066"/>
          </a:xfrm>
          <a:prstGeom prst="rect">
            <a:avLst/>
          </a:prstGeom>
          <a:noFill/>
          <a:ln>
            <a:noFill/>
          </a:ln>
        </p:spPr>
        <p:txBody>
          <a:bodyPr spcFirstLastPara="1" vert="horz" wrap="square" lIns="21336" tIns="21336" rIns="21336" bIns="21336" rtlCol="0" anchor="t" anchorCtr="0">
            <a:noAutofit/>
          </a:bodyPr>
          <a:lstStyle>
            <a:defPPr>
              <a:defRPr lang="ru-RU"/>
            </a:defPPr>
            <a:lvl1pPr marL="0" lvl="0" indent="0" algn="ctr" defTabSz="1828709">
              <a:lnSpc>
                <a:spcPct val="100000"/>
              </a:lnSpc>
              <a:spcBef>
                <a:spcPts val="0"/>
              </a:spcBef>
              <a:spcAft>
                <a:spcPts val="0"/>
              </a:spcAft>
              <a:buClr>
                <a:srgbClr val="000000"/>
              </a:buClr>
              <a:buSzPts val="2400"/>
              <a:buFont typeface="Helvetica Neue Light"/>
              <a:buNone/>
              <a:defRPr sz="1200">
                <a:solidFill>
                  <a:schemeClr val="tx1">
                    <a:tint val="75000"/>
                  </a:schemeClr>
                </a:solidFill>
                <a:latin typeface="+mn-lt"/>
                <a:ea typeface="+mn-ea"/>
                <a:cs typeface="+mn-cs"/>
              </a:defRPr>
            </a:lvl1pPr>
            <a:lvl2pPr marL="0" lvl="1"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2pPr>
            <a:lvl3pPr marL="0" lvl="2"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3pPr>
            <a:lvl4pPr marL="0" lvl="3"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4pPr>
            <a:lvl5pPr marL="0" lvl="4"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5pPr>
            <a:lvl6pPr marL="0" lvl="5"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6pPr>
            <a:lvl7pPr marL="0" lvl="6"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7pPr>
            <a:lvl8pPr marL="0" lvl="7"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8pPr>
            <a:lvl9pPr marL="0" lvl="8" indent="0" algn="ctr" defTabSz="1828709">
              <a:lnSpc>
                <a:spcPct val="100000"/>
              </a:lnSpc>
              <a:spcBef>
                <a:spcPts val="0"/>
              </a:spcBef>
              <a:spcAft>
                <a:spcPts val="0"/>
              </a:spcAft>
              <a:buClr>
                <a:srgbClr val="000000"/>
              </a:buClr>
              <a:buSzPts val="2400"/>
              <a:buFont typeface="Helvetica Neue Light"/>
              <a:buNone/>
              <a:defRPr sz="3600">
                <a:solidFill>
                  <a:schemeClr val="tx1"/>
                </a:solidFill>
                <a:latin typeface="+mn-lt"/>
                <a:ea typeface="+mn-ea"/>
                <a:cs typeface="+mn-cs"/>
              </a:defRPr>
            </a:lvl9pPr>
          </a:lstStyle>
          <a:p>
            <a:fld id="{00000000-1234-1234-1234-123412341234}" type="slidenum">
              <a:rPr lang="ru" sz="1300">
                <a:solidFill>
                  <a:schemeClr val="bg1"/>
                </a:solidFill>
              </a:rPr>
              <a:pPr/>
              <a:t>5</a:t>
            </a:fld>
            <a:endParaRPr lang="ru" sz="1300" dirty="0">
              <a:solidFill>
                <a:schemeClr val="bg1"/>
              </a:solidFill>
            </a:endParaRPr>
          </a:p>
        </p:txBody>
      </p:sp>
      <p:sp>
        <p:nvSpPr>
          <p:cNvPr id="9" name="Объект 2"/>
          <p:cNvSpPr txBox="1">
            <a:spLocks/>
          </p:cNvSpPr>
          <p:nvPr/>
        </p:nvSpPr>
        <p:spPr>
          <a:xfrm>
            <a:off x="609600" y="381001"/>
            <a:ext cx="8153400" cy="63603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defRPr/>
            </a:pPr>
            <a:endParaRPr lang="ru-RU" sz="2400" kern="0" dirty="0" smtClean="0">
              <a:solidFill>
                <a:prstClr val="black"/>
              </a:solidFill>
              <a:latin typeface="Times New Roman" pitchFamily="18" charset="0"/>
              <a:cs typeface="Times New Roman" pitchFamily="18" charset="0"/>
            </a:endParaRPr>
          </a:p>
          <a:p>
            <a:pPr marL="0" indent="0" algn="ctr">
              <a:spcBef>
                <a:spcPts val="0"/>
              </a:spcBef>
              <a:buFont typeface="Arial" pitchFamily="34" charset="0"/>
              <a:buNone/>
              <a:defRPr/>
            </a:pPr>
            <a:endParaRPr lang="ru-RU" sz="2400" dirty="0" smtClean="0">
              <a:latin typeface="Times New Roman" pitchFamily="18" charset="0"/>
              <a:cs typeface="Times New Roman" pitchFamily="18" charset="0"/>
            </a:endParaRPr>
          </a:p>
          <a:p>
            <a:pPr marL="45720" indent="0" algn="ctr">
              <a:buFont typeface="Arial" pitchFamily="34" charset="0"/>
              <a:buNone/>
            </a:pPr>
            <a:r>
              <a:rPr lang="ru-RU" sz="2400" dirty="0" smtClean="0">
                <a:solidFill>
                  <a:schemeClr val="accent1">
                    <a:lumMod val="75000"/>
                  </a:schemeClr>
                </a:solidFill>
                <a:latin typeface="Times New Roman" pitchFamily="18" charset="0"/>
                <a:cs typeface="Times New Roman" pitchFamily="18" charset="0"/>
              </a:rPr>
              <a:t> </a:t>
            </a:r>
            <a:endParaRPr lang="ru-RU" dirty="0"/>
          </a:p>
        </p:txBody>
      </p:sp>
      <p:sp>
        <p:nvSpPr>
          <p:cNvPr id="8" name="Rectangle 2"/>
          <p:cNvSpPr txBox="1">
            <a:spLocks noChangeArrowheads="1"/>
          </p:cNvSpPr>
          <p:nvPr/>
        </p:nvSpPr>
        <p:spPr>
          <a:xfrm>
            <a:off x="457200" y="277813"/>
            <a:ext cx="8229600" cy="865187"/>
          </a:xfrm>
          <a:prstGeom prst="rect">
            <a:avLst/>
          </a:prstGeom>
          <a:noFill/>
          <a:scene3d>
            <a:camera prst="orthographicFront"/>
            <a:lightRig rig="threePt" dir="t"/>
          </a:scene3d>
          <a:sp3d>
            <a:bevelT/>
          </a:sp3d>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solidFill>
                  <a:srgbClr val="C00000"/>
                </a:solidFill>
                <a:latin typeface="Bahnschrift SemiCondensed" panose="020B0502040204020203" pitchFamily="34" charset="0"/>
              </a:rPr>
              <a:t>Что такое бюджет?</a:t>
            </a:r>
          </a:p>
        </p:txBody>
      </p:sp>
      <p:sp>
        <p:nvSpPr>
          <p:cNvPr id="11" name="Rectangle 3"/>
          <p:cNvSpPr txBox="1">
            <a:spLocks noChangeArrowheads="1"/>
          </p:cNvSpPr>
          <p:nvPr/>
        </p:nvSpPr>
        <p:spPr>
          <a:xfrm>
            <a:off x="228600" y="1066800"/>
            <a:ext cx="8623909" cy="47243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None/>
            </a:pPr>
            <a:endParaRPr lang="ru-RU" sz="3000" b="1" dirty="0" smtClean="0">
              <a:solidFill>
                <a:schemeClr val="accent1"/>
              </a:solidFill>
              <a:latin typeface="Times New Roman" pitchFamily="18" charset="0"/>
              <a:cs typeface="Times New Roman" panose="02020603050405020304" pitchFamily="18" charset="0"/>
            </a:endParaRPr>
          </a:p>
          <a:p>
            <a:pPr algn="just">
              <a:buFont typeface="Wingdings" pitchFamily="2" charset="2"/>
              <a:buNone/>
            </a:pPr>
            <a:r>
              <a:rPr lang="ru-RU" sz="3000" b="1" dirty="0" smtClean="0">
                <a:solidFill>
                  <a:schemeClr val="accent1"/>
                </a:solidFill>
                <a:latin typeface="Times New Roman" pitchFamily="18" charset="0"/>
                <a:cs typeface="Times New Roman" panose="02020603050405020304" pitchFamily="18" charset="0"/>
              </a:rPr>
              <a:t>   </a:t>
            </a:r>
            <a:r>
              <a:rPr lang="ru-RU" b="1" dirty="0" smtClean="0">
                <a:solidFill>
                  <a:srgbClr val="FF0000"/>
                </a:solidFill>
                <a:latin typeface="Times New Roman" pitchFamily="18" charset="0"/>
                <a:cs typeface="Times New Roman" panose="02020603050405020304" pitchFamily="18" charset="0"/>
              </a:rPr>
              <a:t>Бюджет</a:t>
            </a:r>
            <a:r>
              <a:rPr lang="ru-RU" b="1" dirty="0" smtClean="0">
                <a:latin typeface="Bahnschrift SemiCondensed" panose="020B0502040204020203" pitchFamily="34" charset="0"/>
                <a:cs typeface="Times New Roman" panose="02020603050405020304" pitchFamily="18" charset="0"/>
              </a:rPr>
              <a:t>-(от </a:t>
            </a:r>
            <a:r>
              <a:rPr lang="ru-RU" b="1" dirty="0" err="1" smtClean="0">
                <a:latin typeface="Bahnschrift SemiCondensed" panose="020B0502040204020203" pitchFamily="34" charset="0"/>
                <a:cs typeface="Times New Roman" panose="02020603050405020304" pitchFamily="18" charset="0"/>
              </a:rPr>
              <a:t>старонормандского</a:t>
            </a:r>
            <a:r>
              <a:rPr lang="ru-RU" b="1" dirty="0" smtClean="0">
                <a:latin typeface="Bahnschrift SemiCondensed" panose="020B0502040204020203" pitchFamily="34" charset="0"/>
                <a:cs typeface="Times New Roman" panose="02020603050405020304" pitchFamily="18" charset="0"/>
              </a:rPr>
              <a:t> </a:t>
            </a:r>
            <a:r>
              <a:rPr lang="ru-RU" b="1" dirty="0" err="1" smtClean="0">
                <a:latin typeface="Bahnschrift SemiCondensed" panose="020B0502040204020203" pitchFamily="34" charset="0"/>
                <a:cs typeface="Times New Roman" panose="02020603050405020304" pitchFamily="18" charset="0"/>
              </a:rPr>
              <a:t>bougette</a:t>
            </a:r>
            <a:r>
              <a:rPr lang="ru-RU" b="1" dirty="0" smtClean="0">
                <a:latin typeface="Bahnschrift SemiCondensed" panose="020B0502040204020203" pitchFamily="34" charset="0"/>
                <a:cs typeface="Times New Roman" panose="02020603050405020304" pitchFamily="18" charset="0"/>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buFont typeface="Wingdings" pitchFamily="2" charset="2"/>
              <a:buNone/>
            </a:pPr>
            <a:endParaRPr lang="ru-RU" sz="3400" dirty="0" smtClean="0">
              <a:solidFill>
                <a:srgbClr val="990000"/>
              </a:solidFill>
              <a:latin typeface="Times New Roman" pitchFamily="18" charset="0"/>
            </a:endParaRPr>
          </a:p>
          <a:p>
            <a:pPr>
              <a:buFont typeface="Wingdings" pitchFamily="2" charset="2"/>
              <a:buNone/>
            </a:pPr>
            <a:r>
              <a:rPr lang="ru-RU" sz="2100" dirty="0" smtClean="0">
                <a:solidFill>
                  <a:srgbClr val="990000"/>
                </a:solidFill>
                <a:latin typeface="Times New Roman" pitchFamily="18" charset="0"/>
              </a:rPr>
              <a:t>     </a:t>
            </a:r>
          </a:p>
        </p:txBody>
      </p:sp>
      <p:pic>
        <p:nvPicPr>
          <p:cNvPr id="1027" name="Picture 3" descr="C:\Users\User\Desktop\Новая папка\byudzhet.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312298" y="3397018"/>
            <a:ext cx="6164358" cy="397504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5</a:t>
            </a:r>
            <a:endParaRPr lang="ru" sz="1300" dirty="0">
              <a:solidFill>
                <a:schemeClr val="bg1"/>
              </a:solidFill>
            </a:endParaRPr>
          </a:p>
        </p:txBody>
      </p:sp>
    </p:spTree>
    <p:extLst>
      <p:ext uri="{BB962C8B-B14F-4D97-AF65-F5344CB8AC3E}">
        <p14:creationId xmlns:p14="http://schemas.microsoft.com/office/powerpoint/2010/main" val="2066014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000" b="1" dirty="0" smtClean="0">
                <a:solidFill>
                  <a:srgbClr val="C00000"/>
                </a:solidFill>
                <a:latin typeface="Bahnschrift SemiCondensed" panose="020B0502040204020203" pitchFamily="34" charset="0"/>
                <a:cs typeface="Times New Roman" panose="02020603050405020304" pitchFamily="18" charset="0"/>
              </a:rPr>
              <a:t>Азбука бюджета</a:t>
            </a:r>
            <a:endParaRPr lang="ru-RU" sz="3000" b="1" dirty="0">
              <a:solidFill>
                <a:srgbClr val="C00000"/>
              </a:solidFill>
              <a:latin typeface="Bahnschrift SemiCondensed" panose="020B0502040204020203" pitchFamily="34" charset="0"/>
              <a:cs typeface="Times New Roman" panose="02020603050405020304" pitchFamily="18" charset="0"/>
            </a:endParaRPr>
          </a:p>
        </p:txBody>
      </p:sp>
      <p:sp>
        <p:nvSpPr>
          <p:cNvPr id="3" name="Объект 2"/>
          <p:cNvSpPr>
            <a:spLocks noGrp="1"/>
          </p:cNvSpPr>
          <p:nvPr>
            <p:ph idx="1"/>
          </p:nvPr>
        </p:nvSpPr>
        <p:spPr>
          <a:xfrm>
            <a:off x="228600" y="1143000"/>
            <a:ext cx="8686800" cy="5486400"/>
          </a:xfrm>
        </p:spPr>
        <p:txBody>
          <a:bodyPr>
            <a:normAutofit lnSpcReduction="10000"/>
          </a:bodyPr>
          <a:lstStyle/>
          <a:p>
            <a:pPr>
              <a:buClrTx/>
            </a:pPr>
            <a:r>
              <a:rPr lang="ru-RU" sz="2000" b="1" u="sng" dirty="0" smtClean="0">
                <a:solidFill>
                  <a:schemeClr val="accent1"/>
                </a:solidFill>
                <a:latin typeface="Bahnschrift SemiCondensed" panose="020B0502040204020203" pitchFamily="34" charset="0"/>
              </a:rPr>
              <a:t>Бюджет муниципального образования </a:t>
            </a:r>
            <a:r>
              <a:rPr lang="ru-RU" sz="2000" dirty="0" smtClean="0">
                <a:solidFill>
                  <a:schemeClr val="tx1"/>
                </a:solidFill>
                <a:latin typeface="Bahnschrift SemiCondensed" panose="020B0502040204020203" pitchFamily="34" charset="0"/>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latin typeface="Bahnschrift SemiCondensed" panose="020B0502040204020203" pitchFamily="34" charset="0"/>
            </a:endParaRPr>
          </a:p>
          <a:p>
            <a:pPr>
              <a:buClrTx/>
            </a:pPr>
            <a:r>
              <a:rPr lang="ru-RU" sz="2000" b="1" u="sng" dirty="0" smtClean="0">
                <a:solidFill>
                  <a:schemeClr val="accent1"/>
                </a:solidFill>
                <a:latin typeface="Bahnschrift SemiCondensed" panose="020B0502040204020203" pitchFamily="34" charset="0"/>
              </a:rPr>
              <a:t>Муниципальный долг </a:t>
            </a:r>
            <a:r>
              <a:rPr lang="ru-RU" sz="2000" dirty="0" smtClean="0">
                <a:solidFill>
                  <a:schemeClr val="tx1"/>
                </a:solidFill>
                <a:latin typeface="Bahnschrift SemiCondensed" panose="020B0502040204020203" pitchFamily="34" charset="0"/>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chemeClr val="accent1"/>
                </a:solidFill>
                <a:latin typeface="Bahnschrift SemiCondensed" panose="020B0502040204020203" pitchFamily="34" charset="0"/>
              </a:rPr>
              <a:t>Муниципальное учреждение </a:t>
            </a:r>
            <a:r>
              <a:rPr lang="ru-RU" sz="2000" dirty="0">
                <a:solidFill>
                  <a:schemeClr val="tx1"/>
                </a:solidFill>
                <a:latin typeface="Bahnschrift SemiCondensed" panose="020B0502040204020203" pitchFamily="34" charset="0"/>
              </a:rPr>
              <a:t>—</a:t>
            </a:r>
            <a:r>
              <a:rPr lang="ru-RU" sz="2000" b="1" dirty="0">
                <a:solidFill>
                  <a:schemeClr val="tx1"/>
                </a:solidFill>
                <a:latin typeface="Bahnschrift SemiCondensed" panose="020B0502040204020203" pitchFamily="34" charset="0"/>
              </a:rPr>
              <a:t> </a:t>
            </a:r>
            <a:r>
              <a:rPr lang="ru-RU" sz="2000" dirty="0">
                <a:solidFill>
                  <a:schemeClr val="tx1"/>
                </a:solidFill>
                <a:latin typeface="Bahnschrift SemiCondensed" panose="020B0502040204020203" pitchFamily="34" charset="0"/>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latin typeface="Bahnschrift SemiCondensed" panose="020B0502040204020203" pitchFamily="34" charset="0"/>
              </a:rPr>
              <a:t> </a:t>
            </a:r>
            <a:r>
              <a:rPr lang="ru-RU" sz="2000" dirty="0">
                <a:solidFill>
                  <a:schemeClr val="tx1"/>
                </a:solidFill>
                <a:latin typeface="Bahnschrift SemiCondensed" panose="020B0502040204020203" pitchFamily="34" charset="0"/>
              </a:rPr>
              <a:t>услуг, выполнения работ.</a:t>
            </a:r>
          </a:p>
          <a:p>
            <a:pPr>
              <a:buClrTx/>
            </a:pPr>
            <a:r>
              <a:rPr lang="ru-RU" sz="2000" b="1" u="sng" dirty="0">
                <a:solidFill>
                  <a:schemeClr val="accent1"/>
                </a:solidFill>
                <a:latin typeface="Bahnschrift SemiCondensed" panose="020B0502040204020203" pitchFamily="34" charset="0"/>
              </a:rPr>
              <a:t>Муниципальная программа </a:t>
            </a:r>
            <a:r>
              <a:rPr lang="ru-RU" sz="2000" dirty="0">
                <a:solidFill>
                  <a:schemeClr val="tx1"/>
                </a:solidFill>
                <a:latin typeface="Bahnschrift SemiCondensed" panose="020B0502040204020203" pitchFamily="34" charset="0"/>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chemeClr val="accent1"/>
                </a:solidFill>
                <a:latin typeface="Bahnschrift SemiCondensed" panose="020B0502040204020203" pitchFamily="34" charset="0"/>
              </a:rPr>
              <a:t>Муниципальные услуги (работы) </a:t>
            </a:r>
            <a:r>
              <a:rPr lang="ru-RU" sz="2000" dirty="0">
                <a:solidFill>
                  <a:schemeClr val="tx1"/>
                </a:solidFill>
                <a:latin typeface="Bahnschrift SemiCondensed" panose="020B0502040204020203" pitchFamily="34" charset="0"/>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latin typeface="Bahnschrift SemiCondensed" panose="020B0502040204020203" pitchFamily="34" charset="0"/>
              </a:rPr>
              <a:t>.</a:t>
            </a:r>
            <a:endParaRPr lang="ru-RU" sz="2000" dirty="0">
              <a:solidFill>
                <a:schemeClr val="tx1"/>
              </a:solidFill>
              <a:latin typeface="Bahnschrift SemiCondensed" panose="020B0502040204020203" pitchFamily="34" charset="0"/>
            </a:endParaRPr>
          </a:p>
        </p:txBody>
      </p:sp>
      <p:sp>
        <p:nvSpPr>
          <p:cNvPr id="4"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6</a:t>
            </a:r>
            <a:endParaRPr lang="ru" sz="1300" dirty="0">
              <a:solidFill>
                <a:schemeClr val="bg1"/>
              </a:solidFill>
            </a:endParaRPr>
          </a:p>
        </p:txBody>
      </p:sp>
      <p:pic>
        <p:nvPicPr>
          <p:cNvPr id="5"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55677" y="0"/>
            <a:ext cx="582982" cy="1034606"/>
          </a:xfrm>
          <a:prstGeom prst="rect">
            <a:avLst/>
          </a:prstGeom>
          <a:noFill/>
        </p:spPr>
      </p:pic>
      <p:sp>
        <p:nvSpPr>
          <p:cNvPr id="6"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6</a:t>
            </a:r>
            <a:endParaRPr lang="ru" sz="1300" dirty="0">
              <a:solidFill>
                <a:schemeClr val="bg1"/>
              </a:solidFill>
            </a:endParaRPr>
          </a:p>
        </p:txBody>
      </p:sp>
    </p:spTree>
    <p:extLst>
      <p:ext uri="{BB962C8B-B14F-4D97-AF65-F5344CB8AC3E}">
        <p14:creationId xmlns:p14="http://schemas.microsoft.com/office/powerpoint/2010/main" val="2110638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4281"/>
            <a:ext cx="8229600" cy="788987"/>
          </a:xfrm>
          <a:noFill/>
          <a:ln>
            <a:noFill/>
          </a:ln>
        </p:spPr>
        <p:txBody>
          <a:bodyPr>
            <a:normAutofit/>
          </a:bodyPr>
          <a:lstStyle/>
          <a:p>
            <a:pPr algn="ctr"/>
            <a:r>
              <a:rPr lang="ru-RU" sz="3000" b="1" dirty="0" smtClean="0">
                <a:solidFill>
                  <a:srgbClr val="C00000"/>
                </a:solidFill>
                <a:latin typeface="Bahnschrift SemiCondensed" panose="020B0502040204020203" pitchFamily="34" charset="0"/>
                <a:cs typeface="Times New Roman" panose="02020603050405020304" pitchFamily="18" charset="0"/>
              </a:rPr>
              <a:t>Азбука бюджета (продолжение)</a:t>
            </a:r>
            <a:endParaRPr lang="ru-RU" sz="3000" b="1" dirty="0">
              <a:solidFill>
                <a:srgbClr val="C00000"/>
              </a:solidFill>
              <a:latin typeface="Bahnschrift SemiCondensed" panose="020B0502040204020203" pitchFamily="34" charset="0"/>
              <a:cs typeface="Times New Roman" panose="02020603050405020304" pitchFamily="18" charset="0"/>
            </a:endParaRPr>
          </a:p>
        </p:txBody>
      </p:sp>
      <p:sp>
        <p:nvSpPr>
          <p:cNvPr id="3" name="Объект 2"/>
          <p:cNvSpPr>
            <a:spLocks noGrp="1"/>
          </p:cNvSpPr>
          <p:nvPr>
            <p:ph idx="1"/>
          </p:nvPr>
        </p:nvSpPr>
        <p:spPr>
          <a:xfrm>
            <a:off x="533400" y="1143000"/>
            <a:ext cx="8382000" cy="5486400"/>
          </a:xfrm>
        </p:spPr>
        <p:txBody>
          <a:bodyPr>
            <a:normAutofit fontScale="85000" lnSpcReduction="10000"/>
          </a:bodyPr>
          <a:lstStyle/>
          <a:p>
            <a:pPr>
              <a:buClr>
                <a:schemeClr val="accent1">
                  <a:lumMod val="50000"/>
                </a:schemeClr>
              </a:buClr>
            </a:pPr>
            <a:r>
              <a:rPr lang="ru-RU" sz="2000" b="1" u="sng" dirty="0">
                <a:solidFill>
                  <a:schemeClr val="accent1"/>
                </a:solidFill>
                <a:latin typeface="Bahnschrift SemiCondensed" panose="020B0502040204020203" pitchFamily="34" charset="0"/>
              </a:rPr>
              <a:t>Государственное (муниципальное) </a:t>
            </a:r>
            <a:r>
              <a:rPr lang="ru-RU" sz="2000" b="1" u="sng" dirty="0" smtClean="0">
                <a:solidFill>
                  <a:schemeClr val="accent1"/>
                </a:solidFill>
                <a:latin typeface="Bahnschrift SemiCondensed" panose="020B0502040204020203" pitchFamily="34" charset="0"/>
              </a:rPr>
              <a:t>учреждение </a:t>
            </a:r>
            <a:r>
              <a:rPr lang="ru-RU" sz="2000" b="1" dirty="0" smtClean="0">
                <a:solidFill>
                  <a:schemeClr val="tx1"/>
                </a:solidFill>
                <a:latin typeface="Bahnschrift SemiCondensed" panose="020B0502040204020203" pitchFamily="34" charset="0"/>
              </a:rPr>
              <a:t>-</a:t>
            </a:r>
            <a:r>
              <a:rPr lang="ru-RU" sz="2000" b="1" dirty="0" smtClean="0">
                <a:latin typeface="Bahnschrift SemiCondensed" panose="020B0502040204020203" pitchFamily="34" charset="0"/>
              </a:rPr>
              <a:t> </a:t>
            </a:r>
            <a:r>
              <a:rPr lang="ru-RU" sz="2000" dirty="0" smtClean="0">
                <a:solidFill>
                  <a:schemeClr val="tx1"/>
                </a:solidFill>
                <a:latin typeface="Bahnschrift SemiCondensed" panose="020B0502040204020203" pitchFamily="34" charset="0"/>
              </a:rPr>
              <a:t>некоммерческая </a:t>
            </a:r>
            <a:r>
              <a:rPr lang="ru-RU" sz="2000" dirty="0">
                <a:solidFill>
                  <a:schemeClr val="tx1"/>
                </a:solidFill>
                <a:latin typeface="Bahnschrift SemiCondensed" panose="020B0502040204020203" pitchFamily="34" charset="0"/>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latin typeface="Bahnschrift SemiCondensed" panose="020B0502040204020203" pitchFamily="34" charset="0"/>
              </a:rPr>
              <a:t> </a:t>
            </a:r>
            <a:r>
              <a:rPr lang="ru-RU" sz="2000" dirty="0">
                <a:solidFill>
                  <a:schemeClr val="tx1"/>
                </a:solidFill>
                <a:latin typeface="Bahnschrift SemiCondensed" panose="020B0502040204020203" pitchFamily="34" charset="0"/>
              </a:rPr>
              <a:t>услуг, выполнения работ:</a:t>
            </a:r>
          </a:p>
          <a:p>
            <a:pPr>
              <a:buClr>
                <a:schemeClr val="accent1">
                  <a:lumMod val="50000"/>
                </a:schemeClr>
              </a:buClr>
            </a:pPr>
            <a:r>
              <a:rPr lang="ru-RU" sz="2000" b="1" u="sng" dirty="0">
                <a:solidFill>
                  <a:schemeClr val="accent1"/>
                </a:solidFill>
                <a:latin typeface="Bahnschrift SemiCondensed" panose="020B0502040204020203" pitchFamily="34" charset="0"/>
              </a:rPr>
              <a:t>Бюджетное учреждение </a:t>
            </a:r>
            <a:r>
              <a:rPr lang="ru-RU" sz="2000" dirty="0">
                <a:solidFill>
                  <a:schemeClr val="tx1"/>
                </a:solidFill>
                <a:latin typeface="Bahnschrift SemiCondensed" panose="020B0502040204020203" pitchFamily="34" charset="0"/>
              </a:rPr>
              <a:t>-</a:t>
            </a:r>
            <a:r>
              <a:rPr lang="ru-RU" sz="2000" dirty="0" smtClean="0">
                <a:solidFill>
                  <a:schemeClr val="tx1"/>
                </a:solidFill>
                <a:latin typeface="Bahnschrift SemiCondensed" panose="020B0502040204020203" pitchFamily="34" charset="0"/>
              </a:rPr>
              <a:t> </a:t>
            </a:r>
            <a:r>
              <a:rPr lang="ru-RU" sz="2000" dirty="0">
                <a:solidFill>
                  <a:schemeClr val="tx1"/>
                </a:solidFill>
                <a:latin typeface="Bahnschrift SemiCondensed" panose="020B0502040204020203" pitchFamily="34" charset="0"/>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chemeClr val="accent1">
                  <a:lumMod val="50000"/>
                </a:schemeClr>
              </a:buClr>
            </a:pPr>
            <a:r>
              <a:rPr lang="ru-RU" sz="2000" b="1" u="sng" dirty="0">
                <a:solidFill>
                  <a:schemeClr val="accent1"/>
                </a:solidFill>
                <a:latin typeface="Bahnschrift SemiCondensed" panose="020B0502040204020203" pitchFamily="34" charset="0"/>
              </a:rPr>
              <a:t>Автономное </a:t>
            </a:r>
            <a:r>
              <a:rPr lang="ru-RU" sz="2000" b="1" u="sng" dirty="0" smtClean="0">
                <a:solidFill>
                  <a:schemeClr val="accent1"/>
                </a:solidFill>
                <a:latin typeface="Bahnschrift SemiCondensed" panose="020B0502040204020203" pitchFamily="34" charset="0"/>
              </a:rPr>
              <a:t> учреждение </a:t>
            </a:r>
            <a:r>
              <a:rPr lang="ru-RU" sz="2000" dirty="0">
                <a:solidFill>
                  <a:schemeClr val="tx1"/>
                </a:solidFill>
                <a:latin typeface="Bahnschrift SemiCondensed" panose="020B0502040204020203" pitchFamily="34" charset="0"/>
              </a:rPr>
              <a:t>-</a:t>
            </a:r>
            <a:r>
              <a:rPr lang="ru-RU" sz="2000" dirty="0" smtClean="0">
                <a:solidFill>
                  <a:schemeClr val="tx1"/>
                </a:solidFill>
                <a:latin typeface="Bahnschrift SemiCondensed" panose="020B0502040204020203" pitchFamily="34" charset="0"/>
              </a:rPr>
              <a:t> </a:t>
            </a:r>
            <a:r>
              <a:rPr lang="ru-RU" sz="2000" dirty="0">
                <a:solidFill>
                  <a:schemeClr val="tx1"/>
                </a:solidFill>
                <a:latin typeface="Bahnschrift SemiCondensed" panose="020B0502040204020203" pitchFamily="34" charset="0"/>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chemeClr val="accent1">
                  <a:lumMod val="50000"/>
                </a:schemeClr>
              </a:buClr>
            </a:pPr>
            <a:r>
              <a:rPr lang="ru-RU" sz="2000" b="1" u="sng" dirty="0">
                <a:solidFill>
                  <a:schemeClr val="accent1"/>
                </a:solidFill>
                <a:latin typeface="Bahnschrift SemiCondensed" panose="020B0502040204020203" pitchFamily="34" charset="0"/>
              </a:rPr>
              <a:t>Казенное учреждение </a:t>
            </a:r>
            <a:r>
              <a:rPr lang="ru-RU" sz="2000" dirty="0">
                <a:solidFill>
                  <a:schemeClr val="accent1"/>
                </a:solidFill>
                <a:latin typeface="Bahnschrift SemiCondensed" panose="020B0502040204020203" pitchFamily="34" charset="0"/>
              </a:rPr>
              <a:t> </a:t>
            </a:r>
            <a:r>
              <a:rPr lang="ru-RU" sz="2000" dirty="0" smtClean="0">
                <a:solidFill>
                  <a:schemeClr val="tx1"/>
                </a:solidFill>
                <a:latin typeface="Bahnschrift SemiCondensed" panose="020B0502040204020203" pitchFamily="34" charset="0"/>
              </a:rPr>
              <a:t>- в </a:t>
            </a:r>
            <a:r>
              <a:rPr lang="ru-RU" sz="2000" dirty="0">
                <a:solidFill>
                  <a:schemeClr val="tx1"/>
                </a:solidFill>
                <a:latin typeface="Bahnschrift SemiCondensed" panose="020B0502040204020203" pitchFamily="34" charset="0"/>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latin typeface="Bahnschrift SemiCondensed" panose="020B0502040204020203" pitchFamily="34" charset="0"/>
            </a:endParaRPr>
          </a:p>
          <a:p>
            <a:pPr marL="0" indent="0">
              <a:buClrTx/>
              <a:buNone/>
            </a:pPr>
            <a:endParaRPr lang="ru-RU" sz="2000" dirty="0">
              <a:solidFill>
                <a:schemeClr val="tx1"/>
              </a:solidFill>
            </a:endParaRPr>
          </a:p>
        </p:txBody>
      </p:sp>
      <p:sp>
        <p:nvSpPr>
          <p:cNvPr id="4"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7</a:t>
            </a:r>
            <a:endParaRPr lang="ru" sz="1300" dirty="0">
              <a:solidFill>
                <a:schemeClr val="bg1"/>
              </a:solidFill>
            </a:endParaRPr>
          </a:p>
        </p:txBody>
      </p:sp>
      <p:pic>
        <p:nvPicPr>
          <p:cNvPr id="5"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61018" y="0"/>
            <a:ext cx="582982" cy="1034606"/>
          </a:xfrm>
          <a:prstGeom prst="rect">
            <a:avLst/>
          </a:prstGeom>
          <a:noFill/>
        </p:spPr>
      </p:pic>
      <p:sp>
        <p:nvSpPr>
          <p:cNvPr id="6"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7</a:t>
            </a:r>
            <a:endParaRPr lang="ru" sz="1300" dirty="0">
              <a:solidFill>
                <a:schemeClr val="bg1"/>
              </a:solidFill>
            </a:endParaRPr>
          </a:p>
        </p:txBody>
      </p:sp>
    </p:spTree>
    <p:extLst>
      <p:ext uri="{BB962C8B-B14F-4D97-AF65-F5344CB8AC3E}">
        <p14:creationId xmlns:p14="http://schemas.microsoft.com/office/powerpoint/2010/main" val="3035883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57200"/>
            <a:ext cx="8229600" cy="533400"/>
          </a:xfrm>
        </p:spPr>
        <p:txBody>
          <a:bodyPr>
            <a:noAutofit/>
          </a:bodyPr>
          <a:lstStyle/>
          <a:p>
            <a:pPr algn="ctr"/>
            <a:r>
              <a:rPr lang="ru-RU" sz="4000" b="1" dirty="0">
                <a:solidFill>
                  <a:srgbClr val="C00000"/>
                </a:solidFill>
                <a:latin typeface="Bahnschrift SemiCondensed" panose="020B0502040204020203" pitchFamily="34" charset="0"/>
                <a:cs typeface="Times New Roman" panose="02020603050405020304" pitchFamily="18" charset="0"/>
              </a:rPr>
              <a:t>Бюджетный процесс</a:t>
            </a:r>
            <a:endParaRPr lang="ru-RU" sz="4000" dirty="0">
              <a:solidFill>
                <a:srgbClr val="C00000"/>
              </a:solidFill>
              <a:latin typeface="Bahnschrift SemiCondensed" panose="020B0502040204020203" pitchFamily="34" charset="0"/>
            </a:endParaRPr>
          </a:p>
        </p:txBody>
      </p:sp>
      <p:graphicFrame>
        <p:nvGraphicFramePr>
          <p:cNvPr id="5" name="Схема 4"/>
          <p:cNvGraphicFramePr/>
          <p:nvPr>
            <p:extLst>
              <p:ext uri="{D42A27DB-BD31-4B8C-83A1-F6EECF244321}">
                <p14:modId xmlns:p14="http://schemas.microsoft.com/office/powerpoint/2010/main" val="1118476611"/>
              </p:ext>
            </p:extLst>
          </p:nvPr>
        </p:nvGraphicFramePr>
        <p:xfrm>
          <a:off x="4343400" y="990600"/>
          <a:ext cx="441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5"/>
          <p:cNvSpPr>
            <a:spLocks noGrp="1"/>
          </p:cNvSpPr>
          <p:nvPr>
            <p:ph idx="1"/>
          </p:nvPr>
        </p:nvSpPr>
        <p:spPr>
          <a:xfrm>
            <a:off x="533400" y="1447800"/>
            <a:ext cx="3657600" cy="4191000"/>
          </a:xfrm>
        </p:spPr>
        <p:txBody>
          <a:bodyPr>
            <a:normAutofit fontScale="70000" lnSpcReduction="20000"/>
          </a:bodyPr>
          <a:lstStyle/>
          <a:p>
            <a:r>
              <a:rPr lang="ru-RU" sz="3200" b="1" i="1" u="sng" dirty="0">
                <a:solidFill>
                  <a:schemeClr val="accent1"/>
                </a:solidFill>
              </a:rPr>
              <a:t>Бюджетный процесс </a:t>
            </a:r>
            <a:r>
              <a:rPr lang="ru-RU" sz="2800" dirty="0"/>
              <a:t>- 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sp>
        <p:nvSpPr>
          <p:cNvPr id="7"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8</a:t>
            </a:r>
            <a:endParaRPr lang="ru" sz="1300" dirty="0">
              <a:solidFill>
                <a:schemeClr val="bg1"/>
              </a:solidFill>
            </a:endParaRPr>
          </a:p>
        </p:txBody>
      </p:sp>
      <p:pic>
        <p:nvPicPr>
          <p:cNvPr id="8"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7" cstate="print"/>
          <a:srcRect/>
          <a:stretch>
            <a:fillRect/>
          </a:stretch>
        </p:blipFill>
        <p:spPr bwMode="auto">
          <a:xfrm>
            <a:off x="8561018" y="0"/>
            <a:ext cx="582982" cy="1034606"/>
          </a:xfrm>
          <a:prstGeom prst="rect">
            <a:avLst/>
          </a:prstGeom>
          <a:noFill/>
        </p:spPr>
      </p:pic>
      <p:sp>
        <p:nvSpPr>
          <p:cNvPr id="9"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a:solidFill>
                  <a:schemeClr val="bg1"/>
                </a:solidFill>
              </a:rPr>
              <a:t>8</a:t>
            </a:r>
          </a:p>
        </p:txBody>
      </p:sp>
    </p:spTree>
    <p:extLst>
      <p:ext uri="{BB962C8B-B14F-4D97-AF65-F5344CB8AC3E}">
        <p14:creationId xmlns:p14="http://schemas.microsoft.com/office/powerpoint/2010/main" val="118947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954" y="188640"/>
            <a:ext cx="8345664" cy="1440160"/>
          </a:xfrm>
          <a:scene3d>
            <a:camera prst="orthographicFront"/>
            <a:lightRig rig="threePt" dir="t"/>
          </a:scene3d>
          <a:sp3d>
            <a:bevelT w="114300" prst="artDeco"/>
          </a:sp3d>
        </p:spPr>
        <p:txBody>
          <a:bodyPr>
            <a:normAutofit/>
          </a:bodyPr>
          <a:lstStyle/>
          <a:p>
            <a:pPr algn="ctr"/>
            <a:r>
              <a:rPr lang="ru-RU" sz="2400" b="1" dirty="0">
                <a:solidFill>
                  <a:srgbClr val="C00000"/>
                </a:solidFill>
                <a:latin typeface="Bahnschrift SemiCondensed" panose="020B0502040204020203" pitchFamily="34" charset="0"/>
                <a:cs typeface="Times New Roman" panose="02020603050405020304" pitchFamily="18" charset="0"/>
              </a:rPr>
              <a:t>Основные направления бюджетной политики на </a:t>
            </a:r>
            <a:r>
              <a:rPr lang="ru-RU" sz="2400" b="1" dirty="0" smtClean="0">
                <a:solidFill>
                  <a:srgbClr val="C00000"/>
                </a:solidFill>
                <a:latin typeface="Bahnschrift SemiCondensed" panose="020B0502040204020203" pitchFamily="34" charset="0"/>
                <a:cs typeface="Times New Roman" panose="02020603050405020304" pitchFamily="18" charset="0"/>
              </a:rPr>
              <a:t>2024 </a:t>
            </a:r>
            <a:r>
              <a:rPr lang="ru-RU" sz="2400" b="1" dirty="0">
                <a:solidFill>
                  <a:srgbClr val="C00000"/>
                </a:solidFill>
                <a:latin typeface="Bahnschrift SemiCondensed" panose="020B0502040204020203" pitchFamily="34" charset="0"/>
                <a:cs typeface="Times New Roman" panose="02020603050405020304" pitchFamily="18" charset="0"/>
              </a:rPr>
              <a:t>год </a:t>
            </a:r>
            <a:r>
              <a:rPr lang="ru-RU" sz="2400" b="1" dirty="0" smtClean="0">
                <a:solidFill>
                  <a:srgbClr val="C00000"/>
                </a:solidFill>
                <a:latin typeface="Bahnschrift SemiCondensed" panose="020B0502040204020203" pitchFamily="34" charset="0"/>
                <a:cs typeface="Times New Roman" panose="02020603050405020304" pitchFamily="18" charset="0"/>
              </a:rPr>
              <a:t/>
            </a:r>
            <a:br>
              <a:rPr lang="ru-RU" sz="2400" b="1" dirty="0" smtClean="0">
                <a:solidFill>
                  <a:srgbClr val="C00000"/>
                </a:solidFill>
                <a:latin typeface="Bahnschrift SemiCondensed" panose="020B0502040204020203" pitchFamily="34" charset="0"/>
                <a:cs typeface="Times New Roman" panose="02020603050405020304" pitchFamily="18" charset="0"/>
              </a:rPr>
            </a:br>
            <a:r>
              <a:rPr lang="ru-RU" sz="2400" b="1" dirty="0" smtClean="0">
                <a:solidFill>
                  <a:srgbClr val="C00000"/>
                </a:solidFill>
                <a:latin typeface="Bahnschrift SemiCondensed" panose="020B0502040204020203" pitchFamily="34" charset="0"/>
                <a:cs typeface="Times New Roman" panose="02020603050405020304" pitchFamily="18" charset="0"/>
              </a:rPr>
              <a:t>и </a:t>
            </a:r>
            <a:r>
              <a:rPr lang="ru-RU" sz="2400" b="1" dirty="0">
                <a:solidFill>
                  <a:srgbClr val="C00000"/>
                </a:solidFill>
                <a:latin typeface="Bahnschrift SemiCondensed" panose="020B0502040204020203" pitchFamily="34" charset="0"/>
                <a:cs typeface="Times New Roman" panose="02020603050405020304" pitchFamily="18" charset="0"/>
              </a:rPr>
              <a:t>на плановый период </a:t>
            </a:r>
            <a:r>
              <a:rPr lang="ru-RU" sz="2400" b="1" dirty="0" smtClean="0">
                <a:solidFill>
                  <a:srgbClr val="C00000"/>
                </a:solidFill>
                <a:latin typeface="Bahnschrift SemiCondensed" panose="020B0502040204020203" pitchFamily="34" charset="0"/>
                <a:cs typeface="Times New Roman" panose="02020603050405020304" pitchFamily="18" charset="0"/>
              </a:rPr>
              <a:t>2025 </a:t>
            </a:r>
            <a:r>
              <a:rPr lang="ru-RU" sz="2400" b="1" dirty="0">
                <a:solidFill>
                  <a:srgbClr val="C00000"/>
                </a:solidFill>
                <a:latin typeface="Bahnschrift SemiCondensed" panose="020B0502040204020203" pitchFamily="34" charset="0"/>
                <a:cs typeface="Times New Roman" panose="02020603050405020304" pitchFamily="18" charset="0"/>
              </a:rPr>
              <a:t>и </a:t>
            </a:r>
            <a:r>
              <a:rPr lang="ru-RU" sz="2400" b="1" dirty="0" smtClean="0">
                <a:solidFill>
                  <a:srgbClr val="C00000"/>
                </a:solidFill>
                <a:latin typeface="Bahnschrift SemiCondensed" panose="020B0502040204020203" pitchFamily="34" charset="0"/>
                <a:cs typeface="Times New Roman" panose="02020603050405020304" pitchFamily="18" charset="0"/>
              </a:rPr>
              <a:t>2026 </a:t>
            </a:r>
            <a:r>
              <a:rPr lang="ru-RU" sz="2400" b="1" dirty="0">
                <a:solidFill>
                  <a:srgbClr val="C00000"/>
                </a:solidFill>
                <a:latin typeface="Bahnschrift SemiCondensed" panose="020B0502040204020203" pitchFamily="34" charset="0"/>
                <a:cs typeface="Times New Roman" panose="02020603050405020304" pitchFamily="18" charset="0"/>
              </a:rPr>
              <a:t>годов</a:t>
            </a:r>
            <a:r>
              <a:rPr lang="ru-RU" sz="3600" b="1" dirty="0">
                <a:solidFill>
                  <a:srgbClr val="04617B"/>
                </a:solidFill>
                <a:latin typeface="Bahnschrift SemiCondensed" panose="020B0502040204020203" pitchFamily="34" charset="0"/>
                <a:cs typeface="Times New Roman" panose="02020603050405020304" pitchFamily="18" charset="0"/>
              </a:rPr>
              <a:t/>
            </a:r>
            <a:br>
              <a:rPr lang="ru-RU" sz="3600" b="1" dirty="0">
                <a:solidFill>
                  <a:srgbClr val="04617B"/>
                </a:solidFill>
                <a:latin typeface="Bahnschrift SemiCondensed" panose="020B0502040204020203" pitchFamily="34" charset="0"/>
                <a:cs typeface="Times New Roman" panose="02020603050405020304" pitchFamily="18" charset="0"/>
              </a:rPr>
            </a:br>
            <a:r>
              <a:rPr lang="ru-RU" sz="1600" b="1" dirty="0">
                <a:solidFill>
                  <a:prstClr val="black"/>
                </a:solidFill>
                <a:latin typeface="Bahnschrift SemiCondensed" panose="020B0502040204020203" pitchFamily="34" charset="0"/>
                <a:cs typeface="Times New Roman" pitchFamily="18" charset="0"/>
              </a:rPr>
              <a:t>(установлены Постановлением Главы муниципального образования «Муниципальный округ </a:t>
            </a:r>
            <a:r>
              <a:rPr lang="ru-RU" sz="1600" b="1" dirty="0" err="1">
                <a:solidFill>
                  <a:prstClr val="black"/>
                </a:solidFill>
                <a:latin typeface="Bahnschrift SemiCondensed" panose="020B0502040204020203" pitchFamily="34" charset="0"/>
                <a:cs typeface="Times New Roman" pitchFamily="18" charset="0"/>
              </a:rPr>
              <a:t>Малопургинский</a:t>
            </a:r>
            <a:r>
              <a:rPr lang="ru-RU" sz="1600" b="1" dirty="0">
                <a:solidFill>
                  <a:prstClr val="black"/>
                </a:solidFill>
                <a:latin typeface="Bahnschrift SemiCondensed" panose="020B0502040204020203" pitchFamily="34" charset="0"/>
                <a:cs typeface="Times New Roman" pitchFamily="18" charset="0"/>
              </a:rPr>
              <a:t> район Удмуртской </a:t>
            </a:r>
            <a:r>
              <a:rPr lang="ru-RU" sz="1600" b="1" dirty="0" smtClean="0">
                <a:solidFill>
                  <a:prstClr val="black"/>
                </a:solidFill>
                <a:latin typeface="Bahnschrift SemiCondensed" panose="020B0502040204020203" pitchFamily="34" charset="0"/>
                <a:cs typeface="Times New Roman" pitchFamily="18" charset="0"/>
              </a:rPr>
              <a:t>Республики» от 10  </a:t>
            </a:r>
            <a:r>
              <a:rPr lang="ru-RU" sz="1600" b="1" dirty="0">
                <a:solidFill>
                  <a:prstClr val="black"/>
                </a:solidFill>
                <a:latin typeface="Bahnschrift SemiCondensed" panose="020B0502040204020203" pitchFamily="34" charset="0"/>
                <a:cs typeface="Times New Roman" pitchFamily="18" charset="0"/>
              </a:rPr>
              <a:t>октября </a:t>
            </a:r>
            <a:r>
              <a:rPr lang="ru-RU" sz="1600" b="1" dirty="0" smtClean="0">
                <a:solidFill>
                  <a:prstClr val="black"/>
                </a:solidFill>
                <a:latin typeface="Bahnschrift SemiCondensed" panose="020B0502040204020203" pitchFamily="34" charset="0"/>
                <a:cs typeface="Times New Roman" pitchFamily="18" charset="0"/>
              </a:rPr>
              <a:t>2023 </a:t>
            </a:r>
            <a:r>
              <a:rPr lang="ru-RU" sz="1600" b="1" dirty="0">
                <a:solidFill>
                  <a:prstClr val="black"/>
                </a:solidFill>
                <a:latin typeface="Bahnschrift SemiCondensed" panose="020B0502040204020203" pitchFamily="34" charset="0"/>
                <a:cs typeface="Times New Roman" pitchFamily="18" charset="0"/>
              </a:rPr>
              <a:t>года № </a:t>
            </a:r>
            <a:r>
              <a:rPr lang="ru-RU" sz="1600" b="1" dirty="0" smtClean="0">
                <a:solidFill>
                  <a:prstClr val="black"/>
                </a:solidFill>
                <a:latin typeface="Bahnschrift SemiCondensed" panose="020B0502040204020203" pitchFamily="34" charset="0"/>
                <a:cs typeface="Times New Roman" pitchFamily="18" charset="0"/>
              </a:rPr>
              <a:t>112)</a:t>
            </a:r>
            <a:endParaRPr lang="ru-RU" sz="1600" b="1" dirty="0">
              <a:latin typeface="Bahnschrift SemiCondensed" panose="020B0502040204020203" pitchFamily="34" charset="0"/>
            </a:endParaRPr>
          </a:p>
        </p:txBody>
      </p:sp>
      <p:sp>
        <p:nvSpPr>
          <p:cNvPr id="6" name="Объект 5"/>
          <p:cNvSpPr>
            <a:spLocks noGrp="1"/>
          </p:cNvSpPr>
          <p:nvPr>
            <p:ph idx="1"/>
          </p:nvPr>
        </p:nvSpPr>
        <p:spPr>
          <a:xfrm>
            <a:off x="609600" y="1524000"/>
            <a:ext cx="2133600" cy="685800"/>
          </a:xfrm>
        </p:spPr>
        <p:txBody>
          <a:bodyPr/>
          <a:lstStyle/>
          <a:p>
            <a:pPr marL="0" indent="0">
              <a:buNone/>
            </a:pPr>
            <a:r>
              <a:rPr lang="ru-RU" dirty="0" smtClean="0"/>
              <a:t> </a:t>
            </a:r>
            <a:endParaRPr lang="ru-RU" dirty="0"/>
          </a:p>
        </p:txBody>
      </p:sp>
      <p:sp>
        <p:nvSpPr>
          <p:cNvPr id="16" name="Скругленный прямоугольник 15"/>
          <p:cNvSpPr/>
          <p:nvPr/>
        </p:nvSpPr>
        <p:spPr>
          <a:xfrm>
            <a:off x="493536" y="4717312"/>
            <a:ext cx="3905250" cy="1905000"/>
          </a:xfrm>
          <a:prstGeom prst="roundRec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400" dirty="0">
                <a:latin typeface="Times New Roman" panose="02020603050405020304" pitchFamily="18" charset="0"/>
                <a:cs typeface="Times New Roman" panose="02020603050405020304" pitchFamily="18" charset="0"/>
              </a:rPr>
              <a:t>С</a:t>
            </a:r>
            <a:r>
              <a:rPr lang="ru-RU" sz="1400" dirty="0" smtClean="0">
                <a:latin typeface="Times New Roman" panose="02020603050405020304" pitchFamily="18" charset="0"/>
                <a:cs typeface="Times New Roman" panose="02020603050405020304" pitchFamily="18" charset="0"/>
              </a:rPr>
              <a:t>тратегическая </a:t>
            </a:r>
            <a:r>
              <a:rPr lang="ru-RU" sz="1400" dirty="0" err="1">
                <a:latin typeface="Times New Roman" panose="02020603050405020304" pitchFamily="18" charset="0"/>
                <a:cs typeface="Times New Roman" panose="02020603050405020304" pitchFamily="18" charset="0"/>
              </a:rPr>
              <a:t>приоритизация</a:t>
            </a:r>
            <a:r>
              <a:rPr lang="ru-RU" sz="1400" dirty="0">
                <a:latin typeface="Times New Roman" panose="02020603050405020304" pitchFamily="18" charset="0"/>
                <a:cs typeface="Times New Roman" panose="02020603050405020304" pitchFamily="18" charset="0"/>
              </a:rPr>
              <a:t> расходов, направленная на: </a:t>
            </a:r>
          </a:p>
          <a:p>
            <a:pPr algn="ctr"/>
            <a:r>
              <a:rPr lang="ru-RU" sz="1400" dirty="0">
                <a:latin typeface="Times New Roman" panose="02020603050405020304" pitchFamily="18" charset="0"/>
                <a:cs typeface="Times New Roman" panose="02020603050405020304" pitchFamily="18" charset="0"/>
              </a:rPr>
              <a:t>гарантированное исполнение социальных обязательств </a:t>
            </a:r>
            <a:r>
              <a:rPr lang="ru-RU" sz="1400" dirty="0" smtClean="0">
                <a:latin typeface="Times New Roman" panose="02020603050405020304" pitchFamily="18" charset="0"/>
                <a:cs typeface="Times New Roman" panose="02020603050405020304" pitchFamily="18" charset="0"/>
              </a:rPr>
              <a:t>бюджета, повышение </a:t>
            </a:r>
            <a:r>
              <a:rPr lang="ru-RU" sz="1400" dirty="0">
                <a:latin typeface="Times New Roman" panose="02020603050405020304" pitchFamily="18" charset="0"/>
                <a:cs typeface="Times New Roman" panose="02020603050405020304" pitchFamily="18" charset="0"/>
              </a:rPr>
              <a:t>уровня жизни граждан, проживающих на территории муниципального образования «Муниципальный округ </a:t>
            </a:r>
            <a:r>
              <a:rPr lang="ru-RU" sz="1400" dirty="0" err="1">
                <a:latin typeface="Times New Roman" panose="02020603050405020304" pitchFamily="18" charset="0"/>
                <a:cs typeface="Times New Roman" panose="02020603050405020304" pitchFamily="18" charset="0"/>
              </a:rPr>
              <a:t>Малопургинский</a:t>
            </a:r>
            <a:r>
              <a:rPr lang="ru-RU" sz="1400" dirty="0">
                <a:latin typeface="Times New Roman" panose="02020603050405020304" pitchFamily="18" charset="0"/>
                <a:cs typeface="Times New Roman" panose="02020603050405020304" pitchFamily="18" charset="0"/>
              </a:rPr>
              <a:t> район Удмуртской Республики»</a:t>
            </a:r>
          </a:p>
        </p:txBody>
      </p:sp>
      <p:sp>
        <p:nvSpPr>
          <p:cNvPr id="17" name="Скругленный прямоугольник 16"/>
          <p:cNvSpPr/>
          <p:nvPr/>
        </p:nvSpPr>
        <p:spPr>
          <a:xfrm>
            <a:off x="4717873" y="4724400"/>
            <a:ext cx="3933825" cy="1905000"/>
          </a:xfrm>
          <a:prstGeom prst="roundRec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Н</a:t>
            </a:r>
            <a:r>
              <a:rPr lang="ru-RU" sz="1400" dirty="0" smtClean="0">
                <a:latin typeface="Times New Roman" panose="02020603050405020304" pitchFamily="18" charset="0"/>
                <a:cs typeface="Times New Roman" panose="02020603050405020304" pitchFamily="18" charset="0"/>
              </a:rPr>
              <a:t>едопущение </a:t>
            </a:r>
            <a:r>
              <a:rPr lang="ru-RU" sz="1400" dirty="0">
                <a:latin typeface="Times New Roman" panose="02020603050405020304" pitchFamily="18" charset="0"/>
                <a:cs typeface="Times New Roman" panose="02020603050405020304" pitchFamily="18" charset="0"/>
              </a:rPr>
              <a:t>необоснованного роста муниципального долга муниципального образования «Муниципальный округ </a:t>
            </a:r>
            <a:r>
              <a:rPr lang="ru-RU" sz="1400" dirty="0" err="1">
                <a:latin typeface="Times New Roman" panose="02020603050405020304" pitchFamily="18" charset="0"/>
                <a:cs typeface="Times New Roman" panose="02020603050405020304" pitchFamily="18" charset="0"/>
              </a:rPr>
              <a:t>Малопургинский</a:t>
            </a:r>
            <a:r>
              <a:rPr lang="ru-RU" sz="1400" dirty="0">
                <a:latin typeface="Times New Roman" panose="02020603050405020304" pitchFamily="18" charset="0"/>
                <a:cs typeface="Times New Roman" panose="02020603050405020304" pitchFamily="18" charset="0"/>
              </a:rPr>
              <a:t> район Удмуртской Республики» и неисполнения долговых обязательств</a:t>
            </a:r>
          </a:p>
        </p:txBody>
      </p:sp>
      <p:sp>
        <p:nvSpPr>
          <p:cNvPr id="21" name="Скругленный прямоугольник 20"/>
          <p:cNvSpPr/>
          <p:nvPr/>
        </p:nvSpPr>
        <p:spPr>
          <a:xfrm>
            <a:off x="4717873" y="1745512"/>
            <a:ext cx="3933826" cy="2743200"/>
          </a:xfrm>
          <a:prstGeom prst="roundRec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dirty="0"/>
              <a:t> </a:t>
            </a:r>
            <a:r>
              <a:rPr lang="ru-RU" sz="1300" dirty="0" smtClean="0"/>
              <a:t>      </a:t>
            </a:r>
            <a:r>
              <a:rPr lang="ru-RU" sz="1400" dirty="0" smtClean="0">
                <a:latin typeface="Times New Roman" panose="02020603050405020304" pitchFamily="18" charset="0"/>
                <a:cs typeface="Times New Roman" panose="02020603050405020304" pitchFamily="18" charset="0"/>
              </a:rPr>
              <a:t>Проведение </a:t>
            </a:r>
            <a:r>
              <a:rPr lang="ru-RU" sz="1400" dirty="0">
                <a:latin typeface="Times New Roman" panose="02020603050405020304" pitchFamily="18" charset="0"/>
                <a:cs typeface="Times New Roman" panose="02020603050405020304" pitchFamily="18" charset="0"/>
              </a:rPr>
              <a:t>мероприятий, направленных на снижение муниципального долга муниципального образования «Муниципальный округ </a:t>
            </a:r>
            <a:r>
              <a:rPr lang="ru-RU" sz="1400" dirty="0" err="1">
                <a:latin typeface="Times New Roman" panose="02020603050405020304" pitchFamily="18" charset="0"/>
                <a:cs typeface="Times New Roman" panose="02020603050405020304" pitchFamily="18" charset="0"/>
              </a:rPr>
              <a:t>Малопургинский</a:t>
            </a:r>
            <a:r>
              <a:rPr lang="ru-RU" sz="1400" dirty="0">
                <a:latin typeface="Times New Roman" panose="02020603050405020304" pitchFamily="18" charset="0"/>
                <a:cs typeface="Times New Roman" panose="02020603050405020304" pitchFamily="18" charset="0"/>
              </a:rPr>
              <a:t> район Удмуртской Республики» и расходов на его обслуживание, соблюдение ограничений, установленных бюджетным законодательством в отношении объемов муниципального долга муниципального образования «Муниципальный округ </a:t>
            </a:r>
            <a:r>
              <a:rPr lang="ru-RU" sz="1400" dirty="0" err="1">
                <a:latin typeface="Times New Roman" panose="02020603050405020304" pitchFamily="18" charset="0"/>
                <a:cs typeface="Times New Roman" panose="02020603050405020304" pitchFamily="18" charset="0"/>
              </a:rPr>
              <a:t>Малопургинский</a:t>
            </a:r>
            <a:r>
              <a:rPr lang="ru-RU" sz="1400" dirty="0">
                <a:latin typeface="Times New Roman" panose="02020603050405020304" pitchFamily="18" charset="0"/>
                <a:cs typeface="Times New Roman" panose="02020603050405020304" pitchFamily="18" charset="0"/>
              </a:rPr>
              <a:t> район Удмуртской Республики» и расходов на его обслуживание</a:t>
            </a:r>
            <a:endParaRPr lang="ru-RU" sz="1400" kern="0" dirty="0">
              <a:solidFill>
                <a:sysClr val="windowText" lastClr="000000"/>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493536" y="1745512"/>
            <a:ext cx="3933825" cy="2743200"/>
          </a:xfrm>
          <a:prstGeom prst="roundRec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О</a:t>
            </a:r>
            <a:r>
              <a:rPr lang="ru-RU" sz="1400" dirty="0" smtClean="0">
                <a:latin typeface="Times New Roman" panose="02020603050405020304" pitchFamily="18" charset="0"/>
                <a:cs typeface="Times New Roman" panose="02020603050405020304" pitchFamily="18" charset="0"/>
              </a:rPr>
              <a:t>беспечение </a:t>
            </a:r>
            <a:r>
              <a:rPr lang="ru-RU" sz="1400" dirty="0">
                <a:latin typeface="Times New Roman" panose="02020603050405020304" pitchFamily="18" charset="0"/>
                <a:cs typeface="Times New Roman" panose="02020603050405020304" pitchFamily="18" charset="0"/>
              </a:rPr>
              <a:t>сбалансированности и повышение устойчивости бюджета муниципального образования «Муниципальный округ </a:t>
            </a:r>
            <a:r>
              <a:rPr lang="ru-RU" sz="1400" dirty="0" err="1">
                <a:latin typeface="Times New Roman" panose="02020603050405020304" pitchFamily="18" charset="0"/>
                <a:cs typeface="Times New Roman" panose="02020603050405020304" pitchFamily="18" charset="0"/>
              </a:rPr>
              <a:t>Малопургинский</a:t>
            </a:r>
            <a:r>
              <a:rPr lang="ru-RU" sz="1400" dirty="0">
                <a:latin typeface="Times New Roman" panose="02020603050405020304" pitchFamily="18" charset="0"/>
                <a:cs typeface="Times New Roman" panose="02020603050405020304" pitchFamily="18" charset="0"/>
              </a:rPr>
              <a:t> район Удмуртской Республики», в том числе за счет роста собственной доходной базы и мер бюджетной консолидации, в условиях адаптации экономики к изменившимся внешним условиям, в том числе к введенным санкциям, и переходу к новой модели экономического роста</a:t>
            </a:r>
          </a:p>
        </p:txBody>
      </p:sp>
      <p:sp>
        <p:nvSpPr>
          <p:cNvPr id="8" name="Google Shape;152;p17">
            <a:extLst>
              <a:ext uri="{FF2B5EF4-FFF2-40B4-BE49-F238E27FC236}">
                <a16:creationId xmlns:a16="http://schemas.microsoft.com/office/drawing/2014/main" xmlns="" id="{53631CD1-D7DA-4195-95E6-92D4CCED0D9C}"/>
              </a:ext>
            </a:extLst>
          </p:cNvPr>
          <p:cNvSpPr/>
          <p:nvPr/>
        </p:nvSpPr>
        <p:spPr>
          <a:xfrm>
            <a:off x="0" y="0"/>
            <a:ext cx="170224"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9</a:t>
            </a:r>
            <a:endParaRPr lang="ru" sz="1300" dirty="0">
              <a:solidFill>
                <a:schemeClr val="bg1"/>
              </a:solidFill>
            </a:endParaRPr>
          </a:p>
        </p:txBody>
      </p:sp>
      <p:pic>
        <p:nvPicPr>
          <p:cNvPr id="9" name="Picture 5" descr="https://upload.wikimedia.org/wikipedia/commons/thumb/3/39/Coat_of_Arms_of_Malaya_Purga_Region_%28Udmurtia%29.svg/400px-Coat_of_Arms_of_Malaya_Purga_Region_%28Udmurtia%29.svg.png"/>
          <p:cNvPicPr>
            <a:picLocks noChangeAspect="1" noChangeArrowheads="1"/>
          </p:cNvPicPr>
          <p:nvPr/>
        </p:nvPicPr>
        <p:blipFill>
          <a:blip r:embed="rId2" cstate="print"/>
          <a:srcRect/>
          <a:stretch>
            <a:fillRect/>
          </a:stretch>
        </p:blipFill>
        <p:spPr bwMode="auto">
          <a:xfrm>
            <a:off x="8555677" y="0"/>
            <a:ext cx="582982" cy="1034606"/>
          </a:xfrm>
          <a:prstGeom prst="rect">
            <a:avLst/>
          </a:prstGeom>
          <a:noFill/>
        </p:spPr>
      </p:pic>
      <p:sp>
        <p:nvSpPr>
          <p:cNvPr id="10" name="Google Shape;152;p17">
            <a:extLst>
              <a:ext uri="{FF2B5EF4-FFF2-40B4-BE49-F238E27FC236}">
                <a16:creationId xmlns:a16="http://schemas.microsoft.com/office/drawing/2014/main" xmlns="" id="{53631CD1-D7DA-4195-95E6-92D4CCED0D9C}"/>
              </a:ext>
            </a:extLst>
          </p:cNvPr>
          <p:cNvSpPr/>
          <p:nvPr/>
        </p:nvSpPr>
        <p:spPr>
          <a:xfrm>
            <a:off x="0" y="0"/>
            <a:ext cx="251520" cy="692696"/>
          </a:xfrm>
          <a:prstGeom prst="rect">
            <a:avLst/>
          </a:prstGeom>
          <a:solidFill>
            <a:srgbClr val="E82C4C"/>
          </a:solidFill>
          <a:ln>
            <a:noFill/>
          </a:ln>
        </p:spPr>
        <p:txBody>
          <a:bodyPr spcFirstLastPara="1" wrap="square" lIns="38399" tIns="19194" rIns="38399" bIns="19194" anchor="ctr" anchorCtr="0">
            <a:noAutofit/>
          </a:bodyPr>
          <a:lstStyle/>
          <a:p>
            <a:pPr algn="ctr"/>
            <a:r>
              <a:rPr lang="ru" sz="1300" dirty="0" smtClean="0">
                <a:solidFill>
                  <a:schemeClr val="bg1"/>
                </a:solidFill>
              </a:rPr>
              <a:t>9</a:t>
            </a:r>
            <a:endParaRPr lang="ru" sz="1300" dirty="0">
              <a:solidFill>
                <a:schemeClr val="bg1"/>
              </a:solidFill>
            </a:endParaRPr>
          </a:p>
        </p:txBody>
      </p:sp>
    </p:spTree>
    <p:extLst>
      <p:ext uri="{BB962C8B-B14F-4D97-AF65-F5344CB8AC3E}">
        <p14:creationId xmlns:p14="http://schemas.microsoft.com/office/powerpoint/2010/main" val="936644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TotalTime>
  <Words>5538</Words>
  <Application>Microsoft Office PowerPoint</Application>
  <PresentationFormat>Экран (4:3)</PresentationFormat>
  <Paragraphs>1246</Paragraphs>
  <Slides>43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Азбука бюджета</vt:lpstr>
      <vt:lpstr>Азбука бюджета (продолжение)</vt:lpstr>
      <vt:lpstr>Бюджетный процесс</vt:lpstr>
      <vt:lpstr>Основные направления бюджетной политики на 2024 год  и на плановый период 2025 и 2026 годов (установлены Постановлением Главы муниципального образования «Муниципальный округ Малопургинский район Удмуртской Республики» от 10  октября 2023 года № 112)</vt:lpstr>
      <vt:lpstr>Основные направления бюджетной политики на 2024 год и на плановый период 2025 и 2026 годов (продолжение)</vt:lpstr>
      <vt:lpstr>Презентация PowerPoint</vt:lpstr>
      <vt:lpstr>Презентация PowerPoint</vt:lpstr>
      <vt:lpstr> </vt:lpstr>
      <vt:lpstr>Презентация PowerPoint</vt:lpstr>
      <vt:lpstr>Презентация PowerPoint</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Презентация PowerPoint</vt:lpstr>
      <vt:lpstr> </vt:lpstr>
      <vt:lpstr> </vt:lpstr>
      <vt:lpstr>Презентация PowerPoint</vt:lpstr>
      <vt:lpstr> Распределение налогов, уплачиваемых жителями Малопургинского района между бюджетами бюджетной системы </vt:lpstr>
      <vt:lpstr>Основные характеристики проекта бюджета муниципального образования «Муниципальный округ Малопургинский район Удмуртской Республики» на 2024 год и на плановый период 2025 и 2026 годов                                                                                                                     </vt:lpstr>
      <vt:lpstr>Динамика поступления налоговых и неналоговых доходов в бюджет  муниципального образования «Муниципальный округ  Малопургинский район Удмуртской Республики»  за 2016-2026 годы                                                                                                  тыс. рублей                                                                                                                                                                                            </vt:lpstr>
      <vt:lpstr>Структура доходов бюджета муниципального образования  «Муниципальный округ Малопургинский район  Удмуртской Республики»  на 2024-2026 годы</vt:lpstr>
      <vt:lpstr>Основные источники формирования налоговых и  неналоговых доходов бюджета муниципального образования «Муниципальный  округ Малопургинский район Удмуртской Республики» в 2023 - 2026 годах</vt:lpstr>
      <vt:lpstr>Безвозмездные поступления  в бюджет муниципального образования «Муниципальный округ Малопургинский район Удмуртской Республики» в 2024-2026 годах</vt:lpstr>
      <vt:lpstr>Расходы бюджета</vt:lpstr>
      <vt:lpstr>Расходы бюджета муниципального образования «Муниципальный  округ Малопургинский район  Удмуртской Республики»  в 2024 году по направлениям</vt:lpstr>
      <vt:lpstr>Расходы социальной направленности бюджета муниципального образования «Муниципальный округ Малопургинский район  Удмуртской Республики» на 2024 год</vt:lpstr>
      <vt:lpstr>Расходы бюджета муниципального образования  «Муниципальный округ Малопургинский район Удмуртской Республики»  по разделам в 2023-2026 годах</vt:lpstr>
      <vt:lpstr>Структура расходов бюджета муниципального образования «Муниципальный  округ Малопургинский район Удмуртской Республики» по разделам в 2023-2026 годах в % к общему объему расходов</vt:lpstr>
      <vt:lpstr>Расходы бюджета муниципального образования «Муниципальный округ Малопургинский район Удмуртской республики» в расчете  на душу населения в 2024 году</vt:lpstr>
      <vt:lpstr>Основные направления расходов в области образования  в 2024 году</vt:lpstr>
      <vt:lpstr>Основные направления расходов в области культуры в 2024 году </vt:lpstr>
      <vt:lpstr>Основные направления расходов в области социальной политики в 2024 году</vt:lpstr>
      <vt:lpstr>Сведения о мерах социальной поддержки отдельных  целевых групп в 2024 году</vt:lpstr>
      <vt:lpstr>Сведения о мерах социальной поддержки отдельных целевых групп в 2024 году (продолжение)</vt:lpstr>
      <vt:lpstr>Что такое дорожные фонды?</vt:lpstr>
      <vt:lpstr>Расходы дорожного фонда в 2024 - 2026 годах</vt:lpstr>
      <vt:lpstr>Расходы муниципального образования «Муниципальный округ  Малопургинский  район Удмуртской Республики»  в 2024 году  на реализацию муниципальных программ</vt:lpstr>
      <vt:lpstr>Расходы муниципального образования «Муниципальный округ  Малопургинский  район Удмуртской республики»  в 2024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Kaltimova</dc:creator>
  <cp:lastModifiedBy>User</cp:lastModifiedBy>
  <cp:revision>106</cp:revision>
  <dcterms:created xsi:type="dcterms:W3CDTF">2023-11-14T05:57:04Z</dcterms:created>
  <dcterms:modified xsi:type="dcterms:W3CDTF">2023-11-30T09:20:55Z</dcterms:modified>
</cp:coreProperties>
</file>