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3" r:id="rId2"/>
    <p:sldId id="282" r:id="rId3"/>
    <p:sldId id="289" r:id="rId4"/>
    <p:sldId id="284" r:id="rId5"/>
    <p:sldId id="288" r:id="rId6"/>
    <p:sldId id="285" r:id="rId7"/>
    <p:sldId id="29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8D4"/>
    <a:srgbClr val="FA9CB2"/>
    <a:srgbClr val="FBABBE"/>
    <a:srgbClr val="E3B4A7"/>
    <a:srgbClr val="D7D2BB"/>
    <a:srgbClr val="8EC06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622" autoAdjust="0"/>
    <p:restoredTop sz="95423" autoAdjust="0"/>
  </p:normalViewPr>
  <p:slideViewPr>
    <p:cSldViewPr>
      <p:cViewPr>
        <p:scale>
          <a:sx n="60" d="100"/>
          <a:sy n="60" d="100"/>
        </p:scale>
        <p:origin x="-3084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5E012A-7A3A-4DC2-88B8-144B15CB85FD}" type="doc">
      <dgm:prSet loTypeId="urn:microsoft.com/office/officeart/2005/8/layout/gear1" loCatId="cycle" qsTypeId="urn:microsoft.com/office/officeart/2005/8/quickstyle/simple1" qsCatId="simple" csTypeId="urn:microsoft.com/office/officeart/2005/8/colors/colorful2" csCatId="colorful" phldr="1"/>
      <dgm:spPr/>
    </dgm:pt>
    <dgm:pt modelId="{04C581C3-519E-4AD9-9912-1835226AA8D2}">
      <dgm:prSet phldrT="[Текст]" custT="1"/>
      <dgm:spPr>
        <a:solidFill>
          <a:srgbClr val="FA9CB2"/>
        </a:solidFill>
      </dgm:spPr>
      <dgm:t>
        <a:bodyPr/>
        <a:lstStyle/>
        <a:p>
          <a:r>
            <a:rPr lang="ru-RU" sz="1600" b="1" dirty="0" err="1" smtClean="0">
              <a:solidFill>
                <a:schemeClr val="tx1"/>
              </a:solidFill>
              <a:latin typeface="Constantia" pitchFamily="18" charset="0"/>
            </a:rPr>
            <a:t>Запланирован-ные</a:t>
          </a:r>
          <a:r>
            <a:rPr lang="ru-RU" sz="1600" b="1" dirty="0" smtClean="0">
              <a:solidFill>
                <a:schemeClr val="tx1"/>
              </a:solidFill>
              <a:latin typeface="Constantia" pitchFamily="18" charset="0"/>
            </a:rPr>
            <a:t> затраты                   20 </a:t>
          </a:r>
          <a:r>
            <a:rPr lang="ru-RU" sz="1600" b="1" dirty="0" err="1" smtClean="0">
              <a:solidFill>
                <a:schemeClr val="tx1"/>
              </a:solidFill>
              <a:latin typeface="Constantia" pitchFamily="18" charset="0"/>
            </a:rPr>
            <a:t>млн</a:t>
          </a:r>
          <a:r>
            <a:rPr lang="ru-RU" sz="1600" b="1" dirty="0" smtClean="0">
              <a:solidFill>
                <a:schemeClr val="tx1"/>
              </a:solidFill>
              <a:latin typeface="Constantia" pitchFamily="18" charset="0"/>
            </a:rPr>
            <a:t> рублей      (100 %)</a:t>
          </a:r>
          <a:endParaRPr lang="ru-RU" sz="1600" b="1" dirty="0">
            <a:solidFill>
              <a:schemeClr val="tx1"/>
            </a:solidFill>
            <a:latin typeface="Constantia" pitchFamily="18" charset="0"/>
          </a:endParaRPr>
        </a:p>
      </dgm:t>
    </dgm:pt>
    <dgm:pt modelId="{48ED7085-5CEC-4871-BEA6-7A6BCF69F35A}" type="parTrans" cxnId="{19A17DDC-F76D-4471-AB10-2E267583BD64}">
      <dgm:prSet/>
      <dgm:spPr/>
      <dgm:t>
        <a:bodyPr/>
        <a:lstStyle/>
        <a:p>
          <a:endParaRPr lang="ru-RU"/>
        </a:p>
      </dgm:t>
    </dgm:pt>
    <dgm:pt modelId="{48F06676-2A1A-465B-BC71-6244C5412942}" type="sibTrans" cxnId="{19A17DDC-F76D-4471-AB10-2E267583BD64}">
      <dgm:prSet/>
      <dgm:spPr>
        <a:solidFill>
          <a:srgbClr val="FA9CB2"/>
        </a:solidFill>
      </dgm:spPr>
      <dgm:t>
        <a:bodyPr/>
        <a:lstStyle/>
        <a:p>
          <a:endParaRPr lang="ru-RU"/>
        </a:p>
      </dgm:t>
    </dgm:pt>
    <dgm:pt modelId="{5FEBC691-49E5-44F2-810F-2EC2CFBCF6B4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500" b="1" dirty="0" smtClean="0">
              <a:solidFill>
                <a:schemeClr val="tx1"/>
              </a:solidFill>
              <a:latin typeface="Constantia" pitchFamily="18" charset="0"/>
            </a:rPr>
            <a:t>Собственные средства             8 </a:t>
          </a:r>
          <a:r>
            <a:rPr lang="ru-RU" sz="1500" b="1" dirty="0" err="1" smtClean="0">
              <a:solidFill>
                <a:schemeClr val="tx1"/>
              </a:solidFill>
              <a:latin typeface="Constantia" pitchFamily="18" charset="0"/>
            </a:rPr>
            <a:t>млн</a:t>
          </a:r>
          <a:r>
            <a:rPr lang="ru-RU" sz="1500" b="1" dirty="0" smtClean="0">
              <a:solidFill>
                <a:schemeClr val="tx1"/>
              </a:solidFill>
              <a:latin typeface="Constantia" pitchFamily="18" charset="0"/>
            </a:rPr>
            <a:t> рублей (40%)</a:t>
          </a:r>
          <a:endParaRPr lang="ru-RU" sz="1500" b="1" dirty="0"/>
        </a:p>
      </dgm:t>
    </dgm:pt>
    <dgm:pt modelId="{17A6396A-BF14-4361-863E-86521D3629F2}" type="parTrans" cxnId="{13029BE6-9708-4ABA-9BE0-555A3D900F5E}">
      <dgm:prSet/>
      <dgm:spPr/>
      <dgm:t>
        <a:bodyPr/>
        <a:lstStyle/>
        <a:p>
          <a:endParaRPr lang="ru-RU"/>
        </a:p>
      </dgm:t>
    </dgm:pt>
    <dgm:pt modelId="{9CA0DE70-1F87-4AC2-9848-88D10397D331}" type="sibTrans" cxnId="{13029BE6-9708-4ABA-9BE0-555A3D900F5E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5BAF2675-A5DD-445F-9098-D9B2250D3143}">
      <dgm:prSet phldrT="[Текст]" custT="1"/>
      <dgm:spPr/>
      <dgm:t>
        <a:bodyPr/>
        <a:lstStyle/>
        <a:p>
          <a:endParaRPr lang="ru-RU" dirty="0"/>
        </a:p>
      </dgm:t>
    </dgm:pt>
    <dgm:pt modelId="{A27B30E1-B110-4E25-9E1B-2FFA7F8AEC10}" type="parTrans" cxnId="{5BC8F105-D91F-42C1-B129-1AEBE14E1261}">
      <dgm:prSet/>
      <dgm:spPr/>
      <dgm:t>
        <a:bodyPr/>
        <a:lstStyle/>
        <a:p>
          <a:endParaRPr lang="ru-RU"/>
        </a:p>
      </dgm:t>
    </dgm:pt>
    <dgm:pt modelId="{AAFDD19E-98D3-469A-8113-A89E40EEDF16}" type="sibTrans" cxnId="{5BC8F105-D91F-42C1-B129-1AEBE14E1261}">
      <dgm:prSet/>
      <dgm:spPr/>
      <dgm:t>
        <a:bodyPr/>
        <a:lstStyle/>
        <a:p>
          <a:endParaRPr lang="ru-RU"/>
        </a:p>
      </dgm:t>
    </dgm:pt>
    <dgm:pt modelId="{F3578826-A1F8-492F-8B20-BADCE4E26DFB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700" b="1" dirty="0" smtClean="0">
              <a:solidFill>
                <a:schemeClr val="tx1"/>
              </a:solidFill>
              <a:latin typeface="Constantia" pitchFamily="18" charset="0"/>
            </a:rPr>
            <a:t>Грант                 12 </a:t>
          </a:r>
          <a:r>
            <a:rPr lang="ru-RU" sz="1700" b="1" dirty="0" err="1" smtClean="0">
              <a:solidFill>
                <a:schemeClr val="tx1"/>
              </a:solidFill>
              <a:latin typeface="Constantia" pitchFamily="18" charset="0"/>
            </a:rPr>
            <a:t>млн</a:t>
          </a:r>
          <a:r>
            <a:rPr lang="ru-RU" sz="1700" b="1" dirty="0" smtClean="0">
              <a:solidFill>
                <a:schemeClr val="tx1"/>
              </a:solidFill>
              <a:latin typeface="Constantia" pitchFamily="18" charset="0"/>
            </a:rPr>
            <a:t> рублей</a:t>
          </a:r>
        </a:p>
        <a:p>
          <a:r>
            <a:rPr lang="ru-RU" sz="1400" b="1" dirty="0" smtClean="0">
              <a:solidFill>
                <a:schemeClr val="tx1"/>
              </a:solidFill>
              <a:latin typeface="Constantia" pitchFamily="18" charset="0"/>
            </a:rPr>
            <a:t>(60%)</a:t>
          </a:r>
          <a:endParaRPr lang="ru-RU" sz="1400" b="1" dirty="0">
            <a:solidFill>
              <a:schemeClr val="tx1"/>
            </a:solidFill>
            <a:latin typeface="Constantia" pitchFamily="18" charset="0"/>
          </a:endParaRPr>
        </a:p>
      </dgm:t>
    </dgm:pt>
    <dgm:pt modelId="{2C8D5058-784A-4A98-8B35-B5C48A44CA85}" type="parTrans" cxnId="{F94074CD-F879-411F-BE98-CC5059077EAD}">
      <dgm:prSet/>
      <dgm:spPr/>
      <dgm:t>
        <a:bodyPr/>
        <a:lstStyle/>
        <a:p>
          <a:endParaRPr lang="ru-RU"/>
        </a:p>
      </dgm:t>
    </dgm:pt>
    <dgm:pt modelId="{9AECACAE-7403-40C8-AA78-ABC4DD7F24C6}" type="sibTrans" cxnId="{F94074CD-F879-411F-BE98-CC5059077EAD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991DA8C9-C469-4DE3-BD55-E848B2FABA00}" type="pres">
      <dgm:prSet presAssocID="{C75E012A-7A3A-4DC2-88B8-144B15CB85F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4B67D98-3FC3-4318-8B95-60105B36178F}" type="pres">
      <dgm:prSet presAssocID="{04C581C3-519E-4AD9-9912-1835226AA8D2}" presName="gear1" presStyleLbl="node1" presStyleIdx="0" presStyleCnt="3" custScaleX="106611" custScaleY="102391" custLinFactNeighborX="-29485" custLinFactNeighborY="9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97BE7-C0C8-4D51-9B91-94C1BA5E9F14}" type="pres">
      <dgm:prSet presAssocID="{04C581C3-519E-4AD9-9912-1835226AA8D2}" presName="gear1srcNode" presStyleLbl="node1" presStyleIdx="0" presStyleCnt="3"/>
      <dgm:spPr/>
      <dgm:t>
        <a:bodyPr/>
        <a:lstStyle/>
        <a:p>
          <a:endParaRPr lang="ru-RU"/>
        </a:p>
      </dgm:t>
    </dgm:pt>
    <dgm:pt modelId="{089D8ADB-0C6B-4322-9F1A-72B6EA65AB41}" type="pres">
      <dgm:prSet presAssocID="{04C581C3-519E-4AD9-9912-1835226AA8D2}" presName="gear1dstNode" presStyleLbl="node1" presStyleIdx="0" presStyleCnt="3"/>
      <dgm:spPr/>
      <dgm:t>
        <a:bodyPr/>
        <a:lstStyle/>
        <a:p>
          <a:endParaRPr lang="ru-RU"/>
        </a:p>
      </dgm:t>
    </dgm:pt>
    <dgm:pt modelId="{65ED4285-1031-4FBA-91FD-998D46D8BFEF}" type="pres">
      <dgm:prSet presAssocID="{5FEBC691-49E5-44F2-810F-2EC2CFBCF6B4}" presName="gear2" presStyleLbl="node1" presStyleIdx="1" presStyleCnt="3" custScaleX="130244" custScaleY="122525" custLinFactNeighborX="-62641" custLinFactNeighborY="342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1F1A0-6FAA-4809-8545-B953ACBDB1C5}" type="pres">
      <dgm:prSet presAssocID="{5FEBC691-49E5-44F2-810F-2EC2CFBCF6B4}" presName="gear2srcNode" presStyleLbl="node1" presStyleIdx="1" presStyleCnt="3"/>
      <dgm:spPr/>
      <dgm:t>
        <a:bodyPr/>
        <a:lstStyle/>
        <a:p>
          <a:endParaRPr lang="ru-RU"/>
        </a:p>
      </dgm:t>
    </dgm:pt>
    <dgm:pt modelId="{292C216D-9234-4BE4-BCE6-F3040199C90F}" type="pres">
      <dgm:prSet presAssocID="{5FEBC691-49E5-44F2-810F-2EC2CFBCF6B4}" presName="gear2dstNode" presStyleLbl="node1" presStyleIdx="1" presStyleCnt="3"/>
      <dgm:spPr/>
      <dgm:t>
        <a:bodyPr/>
        <a:lstStyle/>
        <a:p>
          <a:endParaRPr lang="ru-RU"/>
        </a:p>
      </dgm:t>
    </dgm:pt>
    <dgm:pt modelId="{06F30BD2-DDD1-48FD-8BE0-CF22B9486EDF}" type="pres">
      <dgm:prSet presAssocID="{F3578826-A1F8-492F-8B20-BADCE4E26DFB}" presName="gear3" presStyleLbl="node1" presStyleIdx="2" presStyleCnt="3" custScaleX="140573" custScaleY="139744" custLinFactNeighborX="-34795"/>
      <dgm:spPr/>
      <dgm:t>
        <a:bodyPr/>
        <a:lstStyle/>
        <a:p>
          <a:endParaRPr lang="ru-RU"/>
        </a:p>
      </dgm:t>
    </dgm:pt>
    <dgm:pt modelId="{9DBEF8B5-C17A-4F1C-BEAB-1EB76C8646FC}" type="pres">
      <dgm:prSet presAssocID="{F3578826-A1F8-492F-8B20-BADCE4E26DF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DC933-C302-46EC-9BBA-088820C19351}" type="pres">
      <dgm:prSet presAssocID="{F3578826-A1F8-492F-8B20-BADCE4E26DFB}" presName="gear3srcNode" presStyleLbl="node1" presStyleIdx="2" presStyleCnt="3"/>
      <dgm:spPr/>
      <dgm:t>
        <a:bodyPr/>
        <a:lstStyle/>
        <a:p>
          <a:endParaRPr lang="ru-RU"/>
        </a:p>
      </dgm:t>
    </dgm:pt>
    <dgm:pt modelId="{AD14D717-EFBC-4F7B-BD3B-1DAD3CDF3CAF}" type="pres">
      <dgm:prSet presAssocID="{F3578826-A1F8-492F-8B20-BADCE4E26DFB}" presName="gear3dstNode" presStyleLbl="node1" presStyleIdx="2" presStyleCnt="3"/>
      <dgm:spPr/>
      <dgm:t>
        <a:bodyPr/>
        <a:lstStyle/>
        <a:p>
          <a:endParaRPr lang="ru-RU"/>
        </a:p>
      </dgm:t>
    </dgm:pt>
    <dgm:pt modelId="{5FE15371-8823-4655-B700-3AFB959677B3}" type="pres">
      <dgm:prSet presAssocID="{48F06676-2A1A-465B-BC71-6244C5412942}" presName="connector1" presStyleLbl="sibTrans2D1" presStyleIdx="0" presStyleCnt="3" custScaleX="64804" custScaleY="69532" custLinFactNeighborX="-7472" custLinFactNeighborY="-11007"/>
      <dgm:spPr/>
      <dgm:t>
        <a:bodyPr/>
        <a:lstStyle/>
        <a:p>
          <a:endParaRPr lang="ru-RU"/>
        </a:p>
      </dgm:t>
    </dgm:pt>
    <dgm:pt modelId="{A003DE92-2B90-44DC-835C-0AFAA5B3EC6F}" type="pres">
      <dgm:prSet presAssocID="{9CA0DE70-1F87-4AC2-9848-88D10397D331}" presName="connector2" presStyleLbl="sibTrans2D1" presStyleIdx="1" presStyleCnt="3" custAng="0" custLinFactNeighborX="-66237" custLinFactNeighborY="30695"/>
      <dgm:spPr/>
      <dgm:t>
        <a:bodyPr/>
        <a:lstStyle/>
        <a:p>
          <a:endParaRPr lang="ru-RU"/>
        </a:p>
      </dgm:t>
    </dgm:pt>
    <dgm:pt modelId="{D3D96320-A2C8-4284-AAE1-89606666D536}" type="pres">
      <dgm:prSet presAssocID="{9AECACAE-7403-40C8-AA78-ABC4DD7F24C6}" presName="connector3" presStyleLbl="sibTrans2D1" presStyleIdx="2" presStyleCnt="3" custLinFactNeighborX="-49941" custLinFactNeighborY="1817"/>
      <dgm:spPr/>
      <dgm:t>
        <a:bodyPr/>
        <a:lstStyle/>
        <a:p>
          <a:endParaRPr lang="ru-RU"/>
        </a:p>
      </dgm:t>
    </dgm:pt>
  </dgm:ptLst>
  <dgm:cxnLst>
    <dgm:cxn modelId="{0F9DCF23-1350-4E33-9C42-8A4EFAFA4A51}" type="presOf" srcId="{9CA0DE70-1F87-4AC2-9848-88D10397D331}" destId="{A003DE92-2B90-44DC-835C-0AFAA5B3EC6F}" srcOrd="0" destOrd="0" presId="urn:microsoft.com/office/officeart/2005/8/layout/gear1"/>
    <dgm:cxn modelId="{F94074CD-F879-411F-BE98-CC5059077EAD}" srcId="{C75E012A-7A3A-4DC2-88B8-144B15CB85FD}" destId="{F3578826-A1F8-492F-8B20-BADCE4E26DFB}" srcOrd="2" destOrd="0" parTransId="{2C8D5058-784A-4A98-8B35-B5C48A44CA85}" sibTransId="{9AECACAE-7403-40C8-AA78-ABC4DD7F24C6}"/>
    <dgm:cxn modelId="{DF3611E8-7743-4F0A-A2B0-DBAAC28C557F}" type="presOf" srcId="{F3578826-A1F8-492F-8B20-BADCE4E26DFB}" destId="{06F30BD2-DDD1-48FD-8BE0-CF22B9486EDF}" srcOrd="0" destOrd="0" presId="urn:microsoft.com/office/officeart/2005/8/layout/gear1"/>
    <dgm:cxn modelId="{4C6BEB0E-CF4B-4EA8-B8E9-D9E880B028B4}" type="presOf" srcId="{C75E012A-7A3A-4DC2-88B8-144B15CB85FD}" destId="{991DA8C9-C469-4DE3-BD55-E848B2FABA00}" srcOrd="0" destOrd="0" presId="urn:microsoft.com/office/officeart/2005/8/layout/gear1"/>
    <dgm:cxn modelId="{165DECCA-E995-45DD-9D73-D4911301B562}" type="presOf" srcId="{9AECACAE-7403-40C8-AA78-ABC4DD7F24C6}" destId="{D3D96320-A2C8-4284-AAE1-89606666D536}" srcOrd="0" destOrd="0" presId="urn:microsoft.com/office/officeart/2005/8/layout/gear1"/>
    <dgm:cxn modelId="{3FFB707F-4A6D-437B-B280-0EE6BAE14957}" type="presOf" srcId="{48F06676-2A1A-465B-BC71-6244C5412942}" destId="{5FE15371-8823-4655-B700-3AFB959677B3}" srcOrd="0" destOrd="0" presId="urn:microsoft.com/office/officeart/2005/8/layout/gear1"/>
    <dgm:cxn modelId="{82B7FD0E-2CBC-42BC-84F2-954E8A2DDD40}" type="presOf" srcId="{F3578826-A1F8-492F-8B20-BADCE4E26DFB}" destId="{AD14D717-EFBC-4F7B-BD3B-1DAD3CDF3CAF}" srcOrd="3" destOrd="0" presId="urn:microsoft.com/office/officeart/2005/8/layout/gear1"/>
    <dgm:cxn modelId="{3CDDD0F7-78B8-44E0-A652-4A2645F15874}" type="presOf" srcId="{5FEBC691-49E5-44F2-810F-2EC2CFBCF6B4}" destId="{65ED4285-1031-4FBA-91FD-998D46D8BFEF}" srcOrd="0" destOrd="0" presId="urn:microsoft.com/office/officeart/2005/8/layout/gear1"/>
    <dgm:cxn modelId="{BDE3851F-F5FD-4D9D-A296-370C6DBD546D}" type="presOf" srcId="{04C581C3-519E-4AD9-9912-1835226AA8D2}" destId="{089D8ADB-0C6B-4322-9F1A-72B6EA65AB41}" srcOrd="2" destOrd="0" presId="urn:microsoft.com/office/officeart/2005/8/layout/gear1"/>
    <dgm:cxn modelId="{87A71024-DBD1-49E5-8144-CA15C26DF576}" type="presOf" srcId="{04C581C3-519E-4AD9-9912-1835226AA8D2}" destId="{94B67D98-3FC3-4318-8B95-60105B36178F}" srcOrd="0" destOrd="0" presId="urn:microsoft.com/office/officeart/2005/8/layout/gear1"/>
    <dgm:cxn modelId="{CBA34BC7-8F01-44C6-B7B4-A982C399AF39}" type="presOf" srcId="{04C581C3-519E-4AD9-9912-1835226AA8D2}" destId="{C5197BE7-C0C8-4D51-9B91-94C1BA5E9F14}" srcOrd="1" destOrd="0" presId="urn:microsoft.com/office/officeart/2005/8/layout/gear1"/>
    <dgm:cxn modelId="{5BC8F105-D91F-42C1-B129-1AEBE14E1261}" srcId="{C75E012A-7A3A-4DC2-88B8-144B15CB85FD}" destId="{5BAF2675-A5DD-445F-9098-D9B2250D3143}" srcOrd="3" destOrd="0" parTransId="{A27B30E1-B110-4E25-9E1B-2FFA7F8AEC10}" sibTransId="{AAFDD19E-98D3-469A-8113-A89E40EEDF16}"/>
    <dgm:cxn modelId="{19A17DDC-F76D-4471-AB10-2E267583BD64}" srcId="{C75E012A-7A3A-4DC2-88B8-144B15CB85FD}" destId="{04C581C3-519E-4AD9-9912-1835226AA8D2}" srcOrd="0" destOrd="0" parTransId="{48ED7085-5CEC-4871-BEA6-7A6BCF69F35A}" sibTransId="{48F06676-2A1A-465B-BC71-6244C5412942}"/>
    <dgm:cxn modelId="{E05E3603-B91A-4732-9F29-FD278370E2E8}" type="presOf" srcId="{F3578826-A1F8-492F-8B20-BADCE4E26DFB}" destId="{9DBEF8B5-C17A-4F1C-BEAB-1EB76C8646FC}" srcOrd="1" destOrd="0" presId="urn:microsoft.com/office/officeart/2005/8/layout/gear1"/>
    <dgm:cxn modelId="{22D7F5BE-BB63-4A6B-B65C-9BB6DD4D5998}" type="presOf" srcId="{5FEBC691-49E5-44F2-810F-2EC2CFBCF6B4}" destId="{7311F1A0-6FAA-4809-8545-B953ACBDB1C5}" srcOrd="1" destOrd="0" presId="urn:microsoft.com/office/officeart/2005/8/layout/gear1"/>
    <dgm:cxn modelId="{AE4B12D5-2E7C-4AF5-9813-F8F083183B2B}" type="presOf" srcId="{5FEBC691-49E5-44F2-810F-2EC2CFBCF6B4}" destId="{292C216D-9234-4BE4-BCE6-F3040199C90F}" srcOrd="2" destOrd="0" presId="urn:microsoft.com/office/officeart/2005/8/layout/gear1"/>
    <dgm:cxn modelId="{13029BE6-9708-4ABA-9BE0-555A3D900F5E}" srcId="{C75E012A-7A3A-4DC2-88B8-144B15CB85FD}" destId="{5FEBC691-49E5-44F2-810F-2EC2CFBCF6B4}" srcOrd="1" destOrd="0" parTransId="{17A6396A-BF14-4361-863E-86521D3629F2}" sibTransId="{9CA0DE70-1F87-4AC2-9848-88D10397D331}"/>
    <dgm:cxn modelId="{A3256163-6D8C-49B3-9178-14CF31A53DC4}" type="presOf" srcId="{F3578826-A1F8-492F-8B20-BADCE4E26DFB}" destId="{B3DDC933-C302-46EC-9BBA-088820C19351}" srcOrd="2" destOrd="0" presId="urn:microsoft.com/office/officeart/2005/8/layout/gear1"/>
    <dgm:cxn modelId="{FD755008-9F8A-4F06-B556-DA6418E6A998}" type="presParOf" srcId="{991DA8C9-C469-4DE3-BD55-E848B2FABA00}" destId="{94B67D98-3FC3-4318-8B95-60105B36178F}" srcOrd="0" destOrd="0" presId="urn:microsoft.com/office/officeart/2005/8/layout/gear1"/>
    <dgm:cxn modelId="{693CE340-FE95-436E-A96D-F9B08CDF7727}" type="presParOf" srcId="{991DA8C9-C469-4DE3-BD55-E848B2FABA00}" destId="{C5197BE7-C0C8-4D51-9B91-94C1BA5E9F14}" srcOrd="1" destOrd="0" presId="urn:microsoft.com/office/officeart/2005/8/layout/gear1"/>
    <dgm:cxn modelId="{F6D2C8FF-E8AD-4539-8F64-14141EB5AEA1}" type="presParOf" srcId="{991DA8C9-C469-4DE3-BD55-E848B2FABA00}" destId="{089D8ADB-0C6B-4322-9F1A-72B6EA65AB41}" srcOrd="2" destOrd="0" presId="urn:microsoft.com/office/officeart/2005/8/layout/gear1"/>
    <dgm:cxn modelId="{B6246F61-09D5-48E2-A9D4-4846BDE2562A}" type="presParOf" srcId="{991DA8C9-C469-4DE3-BD55-E848B2FABA00}" destId="{65ED4285-1031-4FBA-91FD-998D46D8BFEF}" srcOrd="3" destOrd="0" presId="urn:microsoft.com/office/officeart/2005/8/layout/gear1"/>
    <dgm:cxn modelId="{B5FFED3A-C969-4ACA-AD1A-E0CEEF60ADBE}" type="presParOf" srcId="{991DA8C9-C469-4DE3-BD55-E848B2FABA00}" destId="{7311F1A0-6FAA-4809-8545-B953ACBDB1C5}" srcOrd="4" destOrd="0" presId="urn:microsoft.com/office/officeart/2005/8/layout/gear1"/>
    <dgm:cxn modelId="{BA82E17A-8A1C-449D-9E67-A2A0D108CFAF}" type="presParOf" srcId="{991DA8C9-C469-4DE3-BD55-E848B2FABA00}" destId="{292C216D-9234-4BE4-BCE6-F3040199C90F}" srcOrd="5" destOrd="0" presId="urn:microsoft.com/office/officeart/2005/8/layout/gear1"/>
    <dgm:cxn modelId="{AD0E0E03-0874-43AC-B4DD-E6D663E5A9D1}" type="presParOf" srcId="{991DA8C9-C469-4DE3-BD55-E848B2FABA00}" destId="{06F30BD2-DDD1-48FD-8BE0-CF22B9486EDF}" srcOrd="6" destOrd="0" presId="urn:microsoft.com/office/officeart/2005/8/layout/gear1"/>
    <dgm:cxn modelId="{70982CD7-012B-4F9A-AB0F-CC73BF6A9BB0}" type="presParOf" srcId="{991DA8C9-C469-4DE3-BD55-E848B2FABA00}" destId="{9DBEF8B5-C17A-4F1C-BEAB-1EB76C8646FC}" srcOrd="7" destOrd="0" presId="urn:microsoft.com/office/officeart/2005/8/layout/gear1"/>
    <dgm:cxn modelId="{1A7C4807-38AD-4F09-AEEC-7FC2AA20CC27}" type="presParOf" srcId="{991DA8C9-C469-4DE3-BD55-E848B2FABA00}" destId="{B3DDC933-C302-46EC-9BBA-088820C19351}" srcOrd="8" destOrd="0" presId="urn:microsoft.com/office/officeart/2005/8/layout/gear1"/>
    <dgm:cxn modelId="{8B0E7151-0125-484F-8C62-9D19A793E75E}" type="presParOf" srcId="{991DA8C9-C469-4DE3-BD55-E848B2FABA00}" destId="{AD14D717-EFBC-4F7B-BD3B-1DAD3CDF3CAF}" srcOrd="9" destOrd="0" presId="urn:microsoft.com/office/officeart/2005/8/layout/gear1"/>
    <dgm:cxn modelId="{B9767EEC-F10C-4189-9F75-2CDE68B2B2B0}" type="presParOf" srcId="{991DA8C9-C469-4DE3-BD55-E848B2FABA00}" destId="{5FE15371-8823-4655-B700-3AFB959677B3}" srcOrd="10" destOrd="0" presId="urn:microsoft.com/office/officeart/2005/8/layout/gear1"/>
    <dgm:cxn modelId="{562116FE-7C56-406F-B1CF-B1192B3D09C3}" type="presParOf" srcId="{991DA8C9-C469-4DE3-BD55-E848B2FABA00}" destId="{A003DE92-2B90-44DC-835C-0AFAA5B3EC6F}" srcOrd="11" destOrd="0" presId="urn:microsoft.com/office/officeart/2005/8/layout/gear1"/>
    <dgm:cxn modelId="{A067A261-8064-435C-948C-CB2D61B31F2B}" type="presParOf" srcId="{991DA8C9-C469-4DE3-BD55-E848B2FABA00}" destId="{D3D96320-A2C8-4284-AAE1-89606666D53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67D98-3FC3-4318-8B95-60105B36178F}">
      <dsp:nvSpPr>
        <dsp:cNvPr id="0" name=""/>
        <dsp:cNvSpPr/>
      </dsp:nvSpPr>
      <dsp:spPr>
        <a:xfrm>
          <a:off x="2820285" y="2404621"/>
          <a:ext cx="2890301" cy="2775893"/>
        </a:xfrm>
        <a:prstGeom prst="gear9">
          <a:avLst/>
        </a:prstGeom>
        <a:solidFill>
          <a:srgbClr val="FA9CB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  <a:latin typeface="Constantia" pitchFamily="18" charset="0"/>
            </a:rPr>
            <a:t>Запланирован-ные</a:t>
          </a:r>
          <a:r>
            <a:rPr lang="ru-RU" sz="1600" b="1" kern="1200" dirty="0" smtClean="0">
              <a:solidFill>
                <a:schemeClr val="tx1"/>
              </a:solidFill>
              <a:latin typeface="Constantia" pitchFamily="18" charset="0"/>
            </a:rPr>
            <a:t> затраты                   20 </a:t>
          </a:r>
          <a:r>
            <a:rPr lang="ru-RU" sz="1600" b="1" kern="1200" dirty="0" err="1" smtClean="0">
              <a:solidFill>
                <a:schemeClr val="tx1"/>
              </a:solidFill>
              <a:latin typeface="Constantia" pitchFamily="18" charset="0"/>
            </a:rPr>
            <a:t>млн</a:t>
          </a:r>
          <a:r>
            <a:rPr lang="ru-RU" sz="1600" b="1" kern="1200" dirty="0" smtClean="0">
              <a:solidFill>
                <a:schemeClr val="tx1"/>
              </a:solidFill>
              <a:latin typeface="Constantia" pitchFamily="18" charset="0"/>
            </a:rPr>
            <a:t> рублей      (100 %)</a:t>
          </a:r>
          <a:endParaRPr lang="ru-RU" sz="1600" b="1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3392813" y="3054861"/>
        <a:ext cx="1745245" cy="1426866"/>
      </dsp:txXfrm>
    </dsp:sp>
    <dsp:sp modelId="{65ED4285-1031-4FBA-91FD-998D46D8BFEF}">
      <dsp:nvSpPr>
        <dsp:cNvPr id="0" name=""/>
        <dsp:cNvSpPr/>
      </dsp:nvSpPr>
      <dsp:spPr>
        <a:xfrm>
          <a:off x="598664" y="2249397"/>
          <a:ext cx="2568006" cy="2415811"/>
        </a:xfrm>
        <a:prstGeom prst="gear6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Constantia" pitchFamily="18" charset="0"/>
            </a:rPr>
            <a:t>Собственные средства             8 </a:t>
          </a:r>
          <a:r>
            <a:rPr lang="ru-RU" sz="1500" b="1" kern="1200" dirty="0" err="1" smtClean="0">
              <a:solidFill>
                <a:schemeClr val="tx1"/>
              </a:solidFill>
              <a:latin typeface="Constantia" pitchFamily="18" charset="0"/>
            </a:rPr>
            <a:t>млн</a:t>
          </a:r>
          <a:r>
            <a:rPr lang="ru-RU" sz="1500" b="1" kern="1200" dirty="0" smtClean="0">
              <a:solidFill>
                <a:schemeClr val="tx1"/>
              </a:solidFill>
              <a:latin typeface="Constantia" pitchFamily="18" charset="0"/>
            </a:rPr>
            <a:t> рублей (40%)</a:t>
          </a:r>
          <a:endParaRPr lang="ru-RU" sz="1500" b="1" kern="1200" dirty="0"/>
        </a:p>
      </dsp:txBody>
      <dsp:txXfrm>
        <a:off x="1228975" y="2861261"/>
        <a:ext cx="1307384" cy="1192083"/>
      </dsp:txXfrm>
    </dsp:sp>
    <dsp:sp modelId="{06F30BD2-DDD1-48FD-8BE0-CF22B9486EDF}">
      <dsp:nvSpPr>
        <dsp:cNvPr id="0" name=""/>
        <dsp:cNvSpPr/>
      </dsp:nvSpPr>
      <dsp:spPr>
        <a:xfrm rot="20700000">
          <a:off x="2018160" y="55003"/>
          <a:ext cx="2721525" cy="2693786"/>
        </a:xfrm>
        <a:prstGeom prst="gear6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Constantia" pitchFamily="18" charset="0"/>
            </a:rPr>
            <a:t>Грант                 12 </a:t>
          </a:r>
          <a:r>
            <a:rPr lang="ru-RU" sz="1700" b="1" kern="1200" dirty="0" err="1" smtClean="0">
              <a:solidFill>
                <a:schemeClr val="tx1"/>
              </a:solidFill>
              <a:latin typeface="Constantia" pitchFamily="18" charset="0"/>
            </a:rPr>
            <a:t>млн</a:t>
          </a:r>
          <a:r>
            <a:rPr lang="ru-RU" sz="1700" b="1" kern="1200" dirty="0" smtClean="0">
              <a:solidFill>
                <a:schemeClr val="tx1"/>
              </a:solidFill>
              <a:latin typeface="Constantia" pitchFamily="18" charset="0"/>
            </a:rPr>
            <a:t> рублей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Constantia" pitchFamily="18" charset="0"/>
            </a:rPr>
            <a:t>(60%)</a:t>
          </a:r>
          <a:endParaRPr lang="ru-RU" sz="1400" b="1" kern="1200" dirty="0">
            <a:solidFill>
              <a:schemeClr val="tx1"/>
            </a:solidFill>
            <a:latin typeface="Constantia" pitchFamily="18" charset="0"/>
          </a:endParaRPr>
        </a:p>
      </dsp:txBody>
      <dsp:txXfrm rot="-20700000">
        <a:off x="2616715" y="644184"/>
        <a:ext cx="1524414" cy="1515424"/>
      </dsp:txXfrm>
    </dsp:sp>
    <dsp:sp modelId="{5FE15371-8823-4655-B700-3AFB959677B3}">
      <dsp:nvSpPr>
        <dsp:cNvPr id="0" name=""/>
        <dsp:cNvSpPr/>
      </dsp:nvSpPr>
      <dsp:spPr>
        <a:xfrm>
          <a:off x="3860337" y="2169969"/>
          <a:ext cx="2248810" cy="2412880"/>
        </a:xfrm>
        <a:prstGeom prst="circularArrow">
          <a:avLst>
            <a:gd name="adj1" fmla="val 4688"/>
            <a:gd name="adj2" fmla="val 299029"/>
            <a:gd name="adj3" fmla="val 2531301"/>
            <a:gd name="adj4" fmla="val 15829048"/>
            <a:gd name="adj5" fmla="val 5469"/>
          </a:avLst>
        </a:prstGeom>
        <a:solidFill>
          <a:srgbClr val="FA9CB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3DE92-2B90-44DC-835C-0AFAA5B3EC6F}">
      <dsp:nvSpPr>
        <dsp:cNvPr id="0" name=""/>
        <dsp:cNvSpPr/>
      </dsp:nvSpPr>
      <dsp:spPr>
        <a:xfrm>
          <a:off x="112694" y="2130732"/>
          <a:ext cx="2521297" cy="252129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96320-A2C8-4284-AAE1-89606666D536}">
      <dsp:nvSpPr>
        <dsp:cNvPr id="0" name=""/>
        <dsp:cNvSpPr/>
      </dsp:nvSpPr>
      <dsp:spPr>
        <a:xfrm>
          <a:off x="1431769" y="59062"/>
          <a:ext cx="2718465" cy="271846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430D1-7037-4828-88E7-5BFBD4C7CE0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5DB99-55BE-4017-AA40-247234217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1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428604"/>
            <a:ext cx="8286808" cy="1071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Министерство сельского хозяйства и продовольствия Удмуртской Республики 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2000240"/>
            <a:ext cx="8286808" cy="1357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ln w="0"/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Грантовая</a:t>
            </a:r>
            <a:r>
              <a:rPr lang="ru-RU" sz="2000" b="1" dirty="0" smtClean="0">
                <a:ln w="0"/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 поддержка малых форм хозяйствования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0"/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в Удмуртской Республике в рамках реализации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0"/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государственной программы развития сельского хозяйства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11" name="Рисунок 10" descr="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857629"/>
            <a:ext cx="7786742" cy="2500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500042"/>
            <a:ext cx="3286148" cy="6429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Виды грантов: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1285860"/>
            <a:ext cx="3857652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Грант на поддержку начинающего фермера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43438" y="1285860"/>
            <a:ext cx="4071966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Грант на развитие семейной животноводческой фермы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62" y="2428868"/>
            <a:ext cx="7429552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Грант на развитие материально-технической базы сельскохозяйственного потребительского кооператива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4071942"/>
            <a:ext cx="8429684" cy="22860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постановление  Правительства Удмуртской Республики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от 30 декабря 2015 года № 597 «Об утверждении положений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 предоставлении грантов в рамках реализации подпрограммы «Достижение целевых показателей региональной программы Удмуртской Республики «Развитие сельского хозяйства и регулирования рынков сельскохозяйственной продукции, сырья и продовольствия»</a:t>
            </a:r>
            <a:endParaRPr lang="ru-RU" altLang="ru-RU" sz="20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3857620" y="3500438"/>
            <a:ext cx="1357322" cy="42862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142852"/>
            <a:ext cx="8715436" cy="6500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357166"/>
            <a:ext cx="3857652" cy="7143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Поддержка</a:t>
            </a:r>
          </a:p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начинающего фермера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2500306"/>
            <a:ext cx="3786214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1,5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млн. рублей для ведения иных видов деятельности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1142984"/>
            <a:ext cx="3857652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3,0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млн. рублей для разведения крупного рогатого скота молочного и мясного направления</a:t>
            </a:r>
            <a:endParaRPr lang="ru-RU" dirty="0" smtClean="0"/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3429000"/>
            <a:ext cx="3786214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Доля собственного участия 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не менее </a:t>
            </a:r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10%</a:t>
            </a:r>
            <a:endParaRPr lang="ru-RU" b="1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357166"/>
            <a:ext cx="4214842" cy="8572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Поддержка развития семейной животноводческой фермы</a:t>
            </a:r>
            <a:endParaRPr lang="ru-RU" b="1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4214818"/>
            <a:ext cx="3929090" cy="22860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Строительство, ремонт производственных и складских помещений, строительство дорог и подъездов к данным помещениям, подключение их к инженерным сетям, приобретение сельхозтехники и оборудования для производства и переработки сельхозпродукции, приобретение </a:t>
            </a:r>
            <a:r>
              <a:rPr lang="ru-RU" sz="1500" b="1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сельхозживотных</a:t>
            </a:r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</a:t>
            </a:r>
            <a:endParaRPr lang="ru-RU" sz="15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72000" y="1285860"/>
            <a:ext cx="4214842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10,0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млн. рублей для разведения крупного рогатого скота молочного и мясного направления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2571744"/>
            <a:ext cx="4214842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6,0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млн. рублей для ведения иных видов деятельности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3357562"/>
            <a:ext cx="4214842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Доля собственного участия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не менее </a:t>
            </a:r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40%</a:t>
            </a:r>
            <a:endParaRPr lang="ru-RU" b="1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00562" y="4071942"/>
            <a:ext cx="4286280" cy="1714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Строительство, реконструкция или модернизация животноводческих ферм и производственных объектов по переработке продукции животноводства, а также их комплектация оборудованием и сельхозтехникой, приобретение </a:t>
            </a:r>
            <a:r>
              <a:rPr lang="ru-RU" sz="1500" b="1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сельхозживотных</a:t>
            </a:r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</a:t>
            </a:r>
            <a:endParaRPr lang="ru-RU" sz="15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00562" y="5857892"/>
            <a:ext cx="4214842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Возможность получения гранта </a:t>
            </a:r>
          </a:p>
          <a:p>
            <a:pPr lvl="0" algn="ctr"/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семейными  фермерами </a:t>
            </a:r>
            <a:r>
              <a:rPr lang="ru-RU" sz="1500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через 24 месяца</a:t>
            </a:r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, </a:t>
            </a:r>
          </a:p>
          <a:p>
            <a:pPr lvl="0" algn="ctr"/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начинающими - </a:t>
            </a:r>
            <a:r>
              <a:rPr lang="ru-RU" sz="1500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через 36 месяцев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285728"/>
            <a:ext cx="8286808" cy="8572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Грант на развитие материально-технической базы сельскохозяйственного потребительского кооператива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2643182"/>
            <a:ext cx="8429684" cy="29289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Основные условия и требования: </a:t>
            </a:r>
          </a:p>
          <a:p>
            <a:pPr algn="just"/>
            <a:r>
              <a:rPr lang="ru-RU" b="1" dirty="0" smtClean="0">
                <a:solidFill>
                  <a:prstClr val="black"/>
                </a:solidFill>
                <a:latin typeface="Constantia" pitchFamily="18" charset="0"/>
                <a:cs typeface="Times New Roman" panose="02020603050405020304" pitchFamily="18" charset="0"/>
              </a:rPr>
              <a:t>1.Кооператив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объединяет </a:t>
            </a:r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</a:rPr>
              <a:t>не менее 10 сельскохозяйственных товаропроизводителей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на правах членов кооперативов.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  кооператива </a:t>
            </a:r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  <a:cs typeface="Times New Roman" panose="02020603050405020304" pitchFamily="18" charset="0"/>
              </a:rPr>
              <a:t>превышает 12 месяцев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со дня регистрации.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3.Кооператив </a:t>
            </a:r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</a:rPr>
              <a:t>является членом ревизионного союза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сельскохозяйственных кооперативов</a:t>
            </a:r>
            <a:r>
              <a:rPr lang="ru-RU" b="1" i="1" dirty="0" smtClean="0">
                <a:solidFill>
                  <a:schemeClr val="tx1"/>
                </a:solidFill>
                <a:latin typeface="Constantia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 имеет положительное заключение ревизионного союза на проект по развитию материально-технической базы.</a:t>
            </a:r>
            <a:endParaRPr lang="ru-RU" b="1" dirty="0" smtClean="0">
              <a:solidFill>
                <a:prstClr val="black"/>
              </a:solidFill>
              <a:latin typeface="Constantia" pitchFamily="18" charset="0"/>
              <a:cs typeface="Times New Roman" pitchFamily="18" charset="0"/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1285860"/>
            <a:ext cx="3429024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12,0</a:t>
            </a: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млн. рублей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62" y="2000240"/>
            <a:ext cx="728667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Доля собственного участия не менее </a:t>
            </a:r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40% 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71934" y="1285860"/>
            <a:ext cx="4643470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Срок расходования </a:t>
            </a:r>
            <a:r>
              <a:rPr lang="ru-RU" sz="2000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24 месяца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5715016"/>
            <a:ext cx="8215370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Возможность получения гранта через </a:t>
            </a:r>
            <a:r>
              <a:rPr lang="ru-RU" sz="2000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24 месяца </a:t>
            </a: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 момента полного освоения ранее предоставленного гранта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142844" y="1571612"/>
          <a:ext cx="800105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57158" y="357166"/>
            <a:ext cx="5857916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</a:rPr>
              <a:t>Максимальный размер гранта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на развитие материально-технической базы составляет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</a:rPr>
              <a:t>12 миллионов рублей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, но не более 60 процентов всех запланированных кооперативом затрат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86512" y="857232"/>
            <a:ext cx="2500330" cy="37147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b="1" dirty="0" smtClean="0">
                <a:solidFill>
                  <a:schemeClr val="tx1"/>
                </a:solidFill>
                <a:latin typeface="Constantia" pitchFamily="18" charset="0"/>
              </a:rPr>
              <a:t>Показатели результативности предоставления гранта:</a:t>
            </a:r>
          </a:p>
          <a:p>
            <a:pPr algn="ctr"/>
            <a:r>
              <a:rPr lang="ru-RU" sz="1750" b="1" dirty="0" smtClean="0">
                <a:solidFill>
                  <a:schemeClr val="tx1"/>
                </a:solidFill>
                <a:latin typeface="Constantia" pitchFamily="18" charset="0"/>
              </a:rPr>
              <a:t>создание </a:t>
            </a:r>
            <a:r>
              <a:rPr lang="ru-RU" sz="1750" b="1" dirty="0" smtClean="0">
                <a:solidFill>
                  <a:srgbClr val="FF0000"/>
                </a:solidFill>
                <a:latin typeface="Constantia" pitchFamily="18" charset="0"/>
              </a:rPr>
              <a:t>не менее 1 рабочего места</a:t>
            </a:r>
            <a:r>
              <a:rPr lang="ru-RU" sz="1750" b="1" dirty="0" smtClean="0">
                <a:solidFill>
                  <a:schemeClr val="tx1"/>
                </a:solidFill>
                <a:latin typeface="Constantia" pitchFamily="18" charset="0"/>
              </a:rPr>
              <a:t> на каждый 3 млн.рублей гранта,</a:t>
            </a:r>
          </a:p>
          <a:p>
            <a:pPr algn="ctr"/>
            <a:r>
              <a:rPr lang="ru-RU" sz="1750" b="1" dirty="0" smtClean="0">
                <a:solidFill>
                  <a:schemeClr val="tx1"/>
                </a:solidFill>
                <a:latin typeface="Constantia" pitchFamily="18" charset="0"/>
              </a:rPr>
              <a:t>ежегодный </a:t>
            </a:r>
            <a:r>
              <a:rPr lang="ru-RU" sz="1750" b="1" dirty="0" smtClean="0">
                <a:solidFill>
                  <a:srgbClr val="FF0000"/>
                </a:solidFill>
                <a:latin typeface="Constantia" pitchFamily="18" charset="0"/>
              </a:rPr>
              <a:t>10% прирост </a:t>
            </a:r>
            <a:r>
              <a:rPr lang="ru-RU" sz="1750" b="1" dirty="0" smtClean="0">
                <a:solidFill>
                  <a:schemeClr val="tx1"/>
                </a:solidFill>
                <a:latin typeface="Constantia" pitchFamily="18" charset="0"/>
              </a:rPr>
              <a:t>объема реализованной продукции </a:t>
            </a:r>
            <a:endParaRPr lang="ru-RU" sz="175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428604"/>
            <a:ext cx="8286808" cy="7858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Направление деятельности </a:t>
            </a:r>
          </a:p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сельскохозяйственного потребительского кооператива: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1357298"/>
            <a:ext cx="8429684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Заготовка, хранение, подработка, переработка, сортировка, убой, первичная переработка, охлаждение, подготовка к реализации сельскохозяйственной продукции, дикорастущих плодов, грибов и ягод, а также переработка указанной продукции</a:t>
            </a:r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66" y="2714620"/>
            <a:ext cx="6429420" cy="500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Развитие материально-технической базы: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3357562"/>
            <a:ext cx="8429684" cy="31432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строительство, реконструкция или модернизация производственных объектов,</a:t>
            </a:r>
          </a:p>
          <a:p>
            <a:pPr algn="ctr"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приобретение и монтаж оборудования и техники для производственных объектов,</a:t>
            </a:r>
          </a:p>
          <a:p>
            <a:pPr algn="ctr"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оснащение лабораторий производственного контроля качества и безопасности выпускаемой продукции и проведения государственной ветеринарно-санитарной экспертизы,</a:t>
            </a:r>
          </a:p>
          <a:p>
            <a:pPr algn="ctr"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приобретение спецтранспорта, фургонов, прицепов, вагонов, контейнеров для транспортировки,</a:t>
            </a:r>
          </a:p>
          <a:p>
            <a:pPr algn="ctr">
              <a:buFont typeface="Wingdings" pitchFamily="2" charset="2"/>
              <a:buChar char="Ø"/>
            </a:pPr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оплата части взносов по договорам лизинга оборудования</a:t>
            </a:r>
            <a:b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(не более 8 процентов)</a:t>
            </a:r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428604"/>
            <a:ext cx="8286808" cy="6429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Этапы развития субъекта малого предпринимательства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5143512"/>
            <a:ext cx="3500462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Начинающий фермер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3108" y="3714752"/>
            <a:ext cx="2643206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Семейный фермер </a:t>
            </a:r>
            <a:r>
              <a:rPr lang="ru-RU" altLang="ru-RU" sz="2000" dirty="0" smtClean="0">
                <a:solidFill>
                  <a:schemeClr val="tx1"/>
                </a:solidFill>
                <a:latin typeface="Constantia" pitchFamily="18" charset="0"/>
              </a:rPr>
              <a:t>(направление животноводство)</a:t>
            </a:r>
            <a:endParaRPr lang="ru-RU" altLang="ru-RU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57686" y="1857364"/>
            <a:ext cx="3419500" cy="1571636"/>
          </a:xfrm>
          <a:prstGeom prst="roundRect">
            <a:avLst/>
          </a:prstGeom>
          <a:solidFill>
            <a:srgbClr val="FCC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Сельскохозяйственный потребительский кооператив (</a:t>
            </a:r>
            <a:r>
              <a:rPr lang="ru-RU" altLang="ru-RU" sz="2000" b="1" dirty="0" err="1" smtClean="0">
                <a:solidFill>
                  <a:schemeClr val="tx1"/>
                </a:solidFill>
                <a:latin typeface="Constantia" pitchFamily="18" charset="0"/>
              </a:rPr>
              <a:t>СПоК</a:t>
            </a:r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)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050" name="AutoShape 2" descr="https://yt3.ggpht.com/a-/AN66SAyVZMSs-E0DB8xxBBVIpyRyZbRL2ZoCJYYpCg=s900-mo-c-c0xffffffff-rj-k-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pp.userapi.com/c840237/v840237099/6d382/iJ3txoDcDY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Стрелка углом 17"/>
          <p:cNvSpPr/>
          <p:nvPr/>
        </p:nvSpPr>
        <p:spPr>
          <a:xfrm>
            <a:off x="1214414" y="3929066"/>
            <a:ext cx="785818" cy="785818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углом 19"/>
          <p:cNvSpPr/>
          <p:nvPr/>
        </p:nvSpPr>
        <p:spPr>
          <a:xfrm>
            <a:off x="3286116" y="2714620"/>
            <a:ext cx="785818" cy="785818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углом 27"/>
          <p:cNvSpPr/>
          <p:nvPr/>
        </p:nvSpPr>
        <p:spPr>
          <a:xfrm>
            <a:off x="4714876" y="4214818"/>
            <a:ext cx="2143140" cy="857256"/>
          </a:xfrm>
          <a:prstGeom prst="bentArrow">
            <a:avLst>
              <a:gd name="adj1" fmla="val 25000"/>
              <a:gd name="adj2" fmla="val 25637"/>
              <a:gd name="adj3" fmla="val 41249"/>
              <a:gd name="adj4" fmla="val 67384"/>
            </a:avLst>
          </a:prstGeom>
          <a:solidFill>
            <a:srgbClr val="FA9CB2"/>
          </a:solidFill>
          <a:scene3d>
            <a:camera prst="orthographicFront">
              <a:rot lat="21599987" lon="960000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трелка углом 28"/>
          <p:cNvSpPr/>
          <p:nvPr/>
        </p:nvSpPr>
        <p:spPr>
          <a:xfrm>
            <a:off x="4786314" y="3714752"/>
            <a:ext cx="1000132" cy="571504"/>
          </a:xfrm>
          <a:prstGeom prst="bentArrow">
            <a:avLst>
              <a:gd name="adj1" fmla="val 25000"/>
              <a:gd name="adj2" fmla="val 25637"/>
              <a:gd name="adj3" fmla="val 41249"/>
              <a:gd name="adj4" fmla="val 67384"/>
            </a:avLst>
          </a:prstGeom>
          <a:solidFill>
            <a:srgbClr val="FA9CB2"/>
          </a:solidFill>
          <a:scene3d>
            <a:camera prst="orthographicFront">
              <a:rot lat="21599987" lon="960000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Овальная выноска 33"/>
          <p:cNvSpPr/>
          <p:nvPr/>
        </p:nvSpPr>
        <p:spPr>
          <a:xfrm>
            <a:off x="500034" y="1428736"/>
            <a:ext cx="2000264" cy="1643074"/>
          </a:xfrm>
          <a:prstGeom prst="wedgeEllipseCallout">
            <a:avLst>
              <a:gd name="adj1" fmla="val 40574"/>
              <a:gd name="adj2" fmla="val 6000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Ступени развития</a:t>
            </a:r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5" name="Овальная выноска 34"/>
          <p:cNvSpPr/>
          <p:nvPr/>
        </p:nvSpPr>
        <p:spPr>
          <a:xfrm>
            <a:off x="6572264" y="4357694"/>
            <a:ext cx="2071702" cy="1857388"/>
          </a:xfrm>
          <a:prstGeom prst="wedgeEllipseCallout">
            <a:avLst>
              <a:gd name="adj1" fmla="val -60634"/>
              <a:gd name="adj2" fmla="val -46047"/>
            </a:avLst>
          </a:prstGeom>
          <a:solidFill>
            <a:srgbClr val="FCC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Членство</a:t>
            </a:r>
          </a:p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Constantia" pitchFamily="18" charset="0"/>
              </a:rPr>
              <a:t>в </a:t>
            </a:r>
            <a:r>
              <a:rPr lang="ru-RU" altLang="ru-RU" b="1" dirty="0" err="1" smtClean="0">
                <a:solidFill>
                  <a:schemeClr val="tx1"/>
                </a:solidFill>
                <a:latin typeface="Constantia" pitchFamily="18" charset="0"/>
              </a:rPr>
              <a:t>СПоК</a:t>
            </a:r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2399</TotalTime>
  <Words>506</Words>
  <Application>Microsoft Office PowerPoint</Application>
  <PresentationFormat>Экран (4:3)</PresentationFormat>
  <Paragraphs>77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msx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создать крестьянское (фермерское) хозяйство имеет дееспособные граждане Российской Федерации, иностранные граждане и лица без гражданства  1 этап – оформление земель в собственность или в аренду. Земля для ведения фермерского хозяйства относится к землям сельскохозяйственного назначения. Все земельные участки, независимо от того, к какой</dc:title>
  <dc:creator>ggv</dc:creator>
  <cp:lastModifiedBy>Галиева Э.И.</cp:lastModifiedBy>
  <cp:revision>216</cp:revision>
  <dcterms:created xsi:type="dcterms:W3CDTF">2016-04-12T05:16:57Z</dcterms:created>
  <dcterms:modified xsi:type="dcterms:W3CDTF">2019-02-26T11:01:33Z</dcterms:modified>
</cp:coreProperties>
</file>