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7"/>
  </p:notesMasterIdLst>
  <p:sldIdLst>
    <p:sldId id="256" r:id="rId4"/>
    <p:sldId id="269" r:id="rId5"/>
    <p:sldId id="258" r:id="rId6"/>
    <p:sldId id="273" r:id="rId7"/>
    <p:sldId id="274" r:id="rId8"/>
    <p:sldId id="259" r:id="rId9"/>
    <p:sldId id="261" r:id="rId10"/>
    <p:sldId id="262" r:id="rId11"/>
    <p:sldId id="263" r:id="rId12"/>
    <p:sldId id="270" r:id="rId13"/>
    <p:sldId id="271" r:id="rId14"/>
    <p:sldId id="272" r:id="rId15"/>
    <p:sldId id="265" r:id="rId1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E26CE-4463-43F8-9123-F4391A60407A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EF08-CA46-4C9A-84E6-0C412484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2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7EF08-CA46-4C9A-84E6-0C4124844E2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7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7EF08-CA46-4C9A-84E6-0C4124844E2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3"/>
          <p:cNvSpPr/>
          <p:nvPr/>
        </p:nvSpPr>
        <p:spPr>
          <a:xfrm>
            <a:off x="1023840" y="5172120"/>
            <a:ext cx="739476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 descr="C:\Users\ТихоноваОВ\Desktop\ОЛЬГА\МУНИЦИПАЛЬНЫЕ ОКРУГА\для презентации\malopurginski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58" y="332656"/>
            <a:ext cx="593523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6529" y="4281399"/>
            <a:ext cx="6624736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+mj-lt"/>
                <a:cs typeface="Times New Roman" panose="02020603050405020304" pitchFamily="18" charset="0"/>
              </a:rPr>
              <a:t>О процедуре преобразования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+mj-lt"/>
                <a:cs typeface="Times New Roman" panose="02020603050405020304" pitchFamily="18" charset="0"/>
              </a:rPr>
              <a:t>муниципальных образований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+mj-lt"/>
                <a:cs typeface="Times New Roman" panose="02020603050405020304" pitchFamily="18" charset="0"/>
              </a:rPr>
              <a:t>Малопургинского района</a:t>
            </a:r>
            <a:endParaRPr lang="ru-RU" sz="3200" b="1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4157"/>
            <a:ext cx="8229240" cy="553998"/>
          </a:xfrm>
        </p:spPr>
        <p:txBody>
          <a:bodyPr/>
          <a:lstStyle/>
          <a:p>
            <a:pPr algn="ctr"/>
            <a:r>
              <a:rPr lang="ru-RU" b="1" dirty="0" smtClean="0">
                <a:latin typeface="+mj-lt"/>
              </a:rPr>
              <a:t>ДОРОЖНАЯ КАРТА ПРЕОБРАЗОВАНИЯ РАЙОНА </a:t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>В МУНИЦИПАЛЬНЫЙ ОКРУГ  </a:t>
            </a:r>
            <a:endParaRPr lang="ru-RU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5904656" cy="10115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Выдвижение инициативы преобразования и назначение публичных слушаний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6" name="Slide"/>
          <p:cNvPicPr/>
          <p:nvPr/>
        </p:nvPicPr>
        <p:blipFill rotWithShape="1">
          <a:blip r:embed="rId3"/>
          <a:srcRect l="47117" t="80983" r="30446" b="640"/>
          <a:stretch/>
        </p:blipFill>
        <p:spPr bwMode="auto">
          <a:xfrm>
            <a:off x="763026" y="2216607"/>
            <a:ext cx="1440160" cy="10159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59473" y="2286923"/>
            <a:ext cx="5917831" cy="710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роведение публичных слушаний</a:t>
            </a:r>
          </a:p>
        </p:txBody>
      </p:sp>
      <p:pic>
        <p:nvPicPr>
          <p:cNvPr id="11" name="Slide"/>
          <p:cNvPicPr/>
          <p:nvPr/>
        </p:nvPicPr>
        <p:blipFill rotWithShape="1">
          <a:blip r:embed="rId3"/>
          <a:srcRect l="2402" t="12607" r="74680" b="68162"/>
          <a:stretch/>
        </p:blipFill>
        <p:spPr bwMode="auto">
          <a:xfrm>
            <a:off x="6988208" y="2945609"/>
            <a:ext cx="1727258" cy="1152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785719" y="3126444"/>
            <a:ext cx="5922304" cy="791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Принятие решения о выражении согласия населения на объединение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2648" y="4154261"/>
            <a:ext cx="5904656" cy="826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Выход с законодательной инициативой в Госсовет УР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026" name="Picture 2" descr="\\Urist\разное\ТИХОНОВА\для презентации\depositphotos_32177075-stock-photo-3d-white-people-teamwork-solv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735" y="698313"/>
            <a:ext cx="1726261" cy="143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Urist\разное\ТИХОНОВА\для презентации\orig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21" y="4115558"/>
            <a:ext cx="1142969" cy="8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911621" y="5272264"/>
            <a:ext cx="5904656" cy="826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Принятие Госсоветом УР Закона о  преобразовании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028" name="Picture 4" descr="\\Urist\разное\ТИХОНОВА\для презентации\zak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907" y="5085184"/>
            <a:ext cx="1322525" cy="120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08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69180"/>
            <a:ext cx="6120680" cy="1347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Назначение и проведение выборов в Совет депутатов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муниципального округа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050" name="Picture 2" descr="\\Urist\разное\ТИХОНОВА\для презентации\584318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194421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411760" y="2457446"/>
            <a:ext cx="6336704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kern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ru-RU" kern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Проведение конкурса и назначение Главы муниципального округа</a:t>
            </a:r>
          </a:p>
          <a:p>
            <a:pPr algn="ctr"/>
            <a:endParaRPr lang="ru-RU" kern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051" name="Picture 3" descr="\\Urist\разное\ТИХОНОВА\для презентации\article10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324096"/>
            <a:ext cx="1586949" cy="137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511929" y="4361593"/>
            <a:ext cx="6148303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kern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kern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ru-RU" kern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Формирование Администрации муниципального округа</a:t>
            </a:r>
          </a:p>
          <a:p>
            <a:pPr algn="ctr"/>
            <a:endParaRPr lang="ru-RU" kern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kern="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15" y="4378839"/>
            <a:ext cx="1821608" cy="135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05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240" cy="615553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+mj-lt"/>
              </a:rPr>
              <a:t>Законом Удмуртской Республики о преобразовании устанавливаются  </a:t>
            </a:r>
            <a:endParaRPr lang="ru-RU" sz="2000" b="1" dirty="0">
              <a:latin typeface="+mj-lt"/>
            </a:endParaRPr>
          </a:p>
        </p:txBody>
      </p:sp>
      <p:pic>
        <p:nvPicPr>
          <p:cNvPr id="4098" name="Picture 2" descr="\\Urist\разное\ТИХОНОВА\для презентации\742cfd11f53a4768869061cd8d1f74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09634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1960" y="130563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Основания, цели и срок образования </a:t>
            </a:r>
          </a:p>
          <a:p>
            <a:pPr algn="just"/>
            <a:r>
              <a:rPr lang="ru-RU" dirty="0" smtClean="0"/>
              <a:t>муниципального округа</a:t>
            </a:r>
            <a:endParaRPr lang="ru-RU" dirty="0"/>
          </a:p>
        </p:txBody>
      </p:sp>
      <p:grpSp>
        <p:nvGrpSpPr>
          <p:cNvPr id="8" name="Group 1"/>
          <p:cNvGrpSpPr/>
          <p:nvPr/>
        </p:nvGrpSpPr>
        <p:grpSpPr>
          <a:xfrm>
            <a:off x="3742391" y="2152639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9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0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1" name="Group 1"/>
          <p:cNvGrpSpPr/>
          <p:nvPr/>
        </p:nvGrpSpPr>
        <p:grpSpPr>
          <a:xfrm>
            <a:off x="3738641" y="1468568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12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3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4235633" y="2114295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Границы и состав территории</a:t>
            </a:r>
            <a:endParaRPr lang="ru-RU" dirty="0"/>
          </a:p>
        </p:txBody>
      </p:sp>
      <p:grpSp>
        <p:nvGrpSpPr>
          <p:cNvPr id="15" name="Group 1"/>
          <p:cNvGrpSpPr/>
          <p:nvPr/>
        </p:nvGrpSpPr>
        <p:grpSpPr>
          <a:xfrm>
            <a:off x="3733068" y="2725044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16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7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TextBox 17"/>
          <p:cNvSpPr txBox="1"/>
          <p:nvPr/>
        </p:nvSpPr>
        <p:spPr>
          <a:xfrm>
            <a:off x="4211960" y="272504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Правопреемство</a:t>
            </a:r>
            <a:endParaRPr lang="ru-RU" dirty="0"/>
          </a:p>
        </p:txBody>
      </p:sp>
      <p:grpSp>
        <p:nvGrpSpPr>
          <p:cNvPr id="19" name="Group 1"/>
          <p:cNvGrpSpPr/>
          <p:nvPr/>
        </p:nvGrpSpPr>
        <p:grpSpPr>
          <a:xfrm>
            <a:off x="3732162" y="3929035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20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1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2" name="TextBox 21"/>
          <p:cNvSpPr txBox="1"/>
          <p:nvPr/>
        </p:nvSpPr>
        <p:spPr>
          <a:xfrm>
            <a:off x="4211960" y="328311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Переходный период</a:t>
            </a:r>
            <a:endParaRPr lang="ru-RU" dirty="0"/>
          </a:p>
        </p:txBody>
      </p:sp>
      <p:grpSp>
        <p:nvGrpSpPr>
          <p:cNvPr id="23" name="Group 1"/>
          <p:cNvGrpSpPr/>
          <p:nvPr/>
        </p:nvGrpSpPr>
        <p:grpSpPr>
          <a:xfrm>
            <a:off x="3721933" y="3331986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24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5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6" name="TextBox 25"/>
          <p:cNvSpPr txBox="1"/>
          <p:nvPr/>
        </p:nvSpPr>
        <p:spPr>
          <a:xfrm>
            <a:off x="4195189" y="388016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Порядок формирования ОМСУ</a:t>
            </a:r>
            <a:endParaRPr lang="ru-RU" dirty="0"/>
          </a:p>
        </p:txBody>
      </p:sp>
      <p:grpSp>
        <p:nvGrpSpPr>
          <p:cNvPr id="27" name="Group 1"/>
          <p:cNvGrpSpPr/>
          <p:nvPr/>
        </p:nvGrpSpPr>
        <p:grpSpPr>
          <a:xfrm>
            <a:off x="3732162" y="4476688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28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9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0" name="TextBox 29"/>
          <p:cNvSpPr txBox="1"/>
          <p:nvPr/>
        </p:nvSpPr>
        <p:spPr>
          <a:xfrm>
            <a:off x="4195189" y="442782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Действие муниципальных правовых актов</a:t>
            </a:r>
            <a:endParaRPr lang="ru-RU" dirty="0"/>
          </a:p>
        </p:txBody>
      </p:sp>
      <p:grpSp>
        <p:nvGrpSpPr>
          <p:cNvPr id="31" name="Group 1"/>
          <p:cNvGrpSpPr/>
          <p:nvPr/>
        </p:nvGrpSpPr>
        <p:grpSpPr>
          <a:xfrm>
            <a:off x="3739662" y="5052752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32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33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4" name="TextBox 33"/>
          <p:cNvSpPr txBox="1"/>
          <p:nvPr/>
        </p:nvSpPr>
        <p:spPr>
          <a:xfrm>
            <a:off x="4192229" y="500388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Картографическое описание границ</a:t>
            </a:r>
            <a:endParaRPr lang="ru-RU" dirty="0"/>
          </a:p>
        </p:txBody>
      </p:sp>
      <p:grpSp>
        <p:nvGrpSpPr>
          <p:cNvPr id="35" name="Group 1"/>
          <p:cNvGrpSpPr/>
          <p:nvPr/>
        </p:nvGrpSpPr>
        <p:grpSpPr>
          <a:xfrm>
            <a:off x="3732162" y="5661248"/>
            <a:ext cx="360040" cy="320464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36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37" name="Picture 3"/>
            <p:cNvPicPr/>
            <p:nvPr/>
          </p:nvPicPr>
          <p:blipFill>
            <a:blip r:embed="rId3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8" name="TextBox 37"/>
          <p:cNvSpPr txBox="1"/>
          <p:nvPr/>
        </p:nvSpPr>
        <p:spPr>
          <a:xfrm>
            <a:off x="4211960" y="563681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Перечень населенных пунктов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0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5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15D9A64-37BA-40EF-B096-A0678A196CF1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t>13</a:t>
            </a:fld>
            <a:endParaRPr lang="ru-RU" sz="700" b="0" strike="noStrike" spc="-1">
              <a:latin typeface="Arial"/>
            </a:endParaRPr>
          </a:p>
        </p:txBody>
      </p:sp>
      <p:pic>
        <p:nvPicPr>
          <p:cNvPr id="3074" name="Picture 2" descr="\\Urist\разное\ТИХОНОВА\для презентации\Красивые-картинки-Спасибо-за-внимание-для-презентации-сборка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515527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680"/>
            <a:ext cx="8229240" cy="276999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ПРЕОБРАЗОВАНИЕ  РАЙОНА В МУНИЦИПАЛЬНЫЙ ОКРУГ</a:t>
            </a:r>
            <a:endParaRPr lang="ru-RU" b="1" dirty="0">
              <a:latin typeface="+mn-lt"/>
            </a:endParaRPr>
          </a:p>
        </p:txBody>
      </p:sp>
      <p:pic>
        <p:nvPicPr>
          <p:cNvPr id="4" name="Slid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94" t="16412" r="35552" b="62903"/>
          <a:stretch/>
        </p:blipFill>
        <p:spPr bwMode="auto">
          <a:xfrm>
            <a:off x="1115616" y="1556792"/>
            <a:ext cx="2160240" cy="16561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4125" y="3284984"/>
            <a:ext cx="25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Сельское поселение</a:t>
            </a:r>
            <a:endParaRPr lang="ru-RU" b="1" dirty="0"/>
          </a:p>
        </p:txBody>
      </p:sp>
      <p:pic>
        <p:nvPicPr>
          <p:cNvPr id="7" name="Slid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94" t="16412" r="35552" b="62903"/>
          <a:stretch/>
        </p:blipFill>
        <p:spPr bwMode="auto">
          <a:xfrm>
            <a:off x="6372200" y="1597478"/>
            <a:ext cx="2160240" cy="16561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372200" y="3284984"/>
            <a:ext cx="25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Сельское поселение</a:t>
            </a:r>
            <a:endParaRPr lang="ru-RU" b="1" dirty="0"/>
          </a:p>
        </p:txBody>
      </p:sp>
      <p:pic>
        <p:nvPicPr>
          <p:cNvPr id="9" name="Slide"/>
          <p:cNvPicPr/>
          <p:nvPr/>
        </p:nvPicPr>
        <p:blipFill rotWithShape="1">
          <a:blip r:embed="rId2"/>
          <a:srcRect l="6891" t="18803" r="70032" b="62393"/>
          <a:stretch/>
        </p:blipFill>
        <p:spPr bwMode="auto">
          <a:xfrm>
            <a:off x="3707904" y="1556792"/>
            <a:ext cx="2088232" cy="14380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48851" y="3286217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Муниципальный район</a:t>
            </a:r>
            <a:endParaRPr lang="ru-RU" b="1" dirty="0"/>
          </a:p>
        </p:txBody>
      </p:sp>
      <p:sp>
        <p:nvSpPr>
          <p:cNvPr id="11" name="Плюс 10"/>
          <p:cNvSpPr/>
          <p:nvPr/>
        </p:nvSpPr>
        <p:spPr>
          <a:xfrm>
            <a:off x="3131840" y="2304490"/>
            <a:ext cx="648072" cy="45720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5813412" y="2287635"/>
            <a:ext cx="648072" cy="45720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4391980" y="-63385"/>
            <a:ext cx="504056" cy="8064896"/>
          </a:xfrm>
          <a:prstGeom prst="rightBrace">
            <a:avLst>
              <a:gd name="adj1" fmla="val 8333"/>
              <a:gd name="adj2" fmla="val 498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14696" y="4427820"/>
            <a:ext cx="324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Муниципальный округ </a:t>
            </a:r>
            <a:endParaRPr lang="ru-RU" b="1" dirty="0"/>
          </a:p>
        </p:txBody>
      </p:sp>
      <p:pic>
        <p:nvPicPr>
          <p:cNvPr id="15" name="Slide"/>
          <p:cNvPicPr/>
          <p:nvPr/>
        </p:nvPicPr>
        <p:blipFill rotWithShape="1">
          <a:blip r:embed="rId2"/>
          <a:srcRect l="51443" t="69018" r="7851" b="-216"/>
          <a:stretch/>
        </p:blipFill>
        <p:spPr bwMode="auto">
          <a:xfrm>
            <a:off x="3223335" y="4941168"/>
            <a:ext cx="2419350" cy="1390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051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2771800" y="193320"/>
            <a:ext cx="6037304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МЕСТНОЕ САМОУПРАВЛЕНИЕ </a:t>
            </a:r>
            <a:r>
              <a:rPr lang="ru-RU" sz="1800" b="1" strike="noStrike" spc="-1" dirty="0" smtClean="0">
                <a:solidFill>
                  <a:srgbClr val="000000"/>
                </a:solidFill>
                <a:latin typeface="Arial"/>
                <a:ea typeface="Open Sans"/>
              </a:rPr>
              <a:t>В МАЛОПУРГИНСКОМ 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РАЙОНЕ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3B503BF-2833-4386-B004-2FD219F327C7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t>3</a:t>
            </a:fld>
            <a:endParaRPr lang="ru-RU" sz="700" b="0" strike="noStrike" spc="-1">
              <a:latin typeface="Arial"/>
            </a:endParaRPr>
          </a:p>
        </p:txBody>
      </p:sp>
      <p:graphicFrame>
        <p:nvGraphicFramePr>
          <p:cNvPr id="131" name="Table 4"/>
          <p:cNvGraphicFramePr/>
          <p:nvPr>
            <p:extLst>
              <p:ext uri="{D42A27DB-BD31-4B8C-83A1-F6EECF244321}">
                <p14:modId xmlns:p14="http://schemas.microsoft.com/office/powerpoint/2010/main" val="1532734924"/>
              </p:ext>
            </p:extLst>
          </p:nvPr>
        </p:nvGraphicFramePr>
        <p:xfrm>
          <a:off x="3027275" y="847616"/>
          <a:ext cx="5616144" cy="5851948"/>
        </p:xfrm>
        <a:graphic>
          <a:graphicData uri="http://schemas.openxmlformats.org/drawingml/2006/table">
            <a:tbl>
              <a:tblPr/>
              <a:tblGrid>
                <a:gridCol w="2624845"/>
                <a:gridCol w="2991299"/>
              </a:tblGrid>
              <a:tr h="599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ФАКТ</a:t>
                      </a:r>
                      <a:endParaRPr lang="ru-RU" sz="1800" b="0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По результатам преобразования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13713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муниципальных образований: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поселений.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муниципальное образование: 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1 - муниципальный округ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11142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советов депутатов: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поселений.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совет депутатов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1142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администраций: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поселений.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 администрация с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территориальными органами в сельских поселениях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13713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глав муниципальных образований: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глава муниципального образования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C:\Users\ТихоноваОВ\Desktop\ОЛЬГА\МУНИЦИПАЛЬНЫЕ ОКРУГА\для презентации\malopurginski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23224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ТихоноваОВ\Desktop\ОЛЬГА\МУНИЦИПАЛЬНЫЕ ОКРУГА\для презентации\malopurginski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244827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78" t="21808" r="41574" b="65601"/>
          <a:stretch/>
        </p:blipFill>
        <p:spPr bwMode="auto">
          <a:xfrm>
            <a:off x="3564723" y="73468"/>
            <a:ext cx="2160240" cy="18722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3469" y="2420888"/>
            <a:ext cx="336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                               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65999" y="1732166"/>
            <a:ext cx="25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Сельское поселение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320829"/>
            <a:ext cx="3294625" cy="6074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Муниципальное образование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23928" y="4925847"/>
            <a:ext cx="129614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Штат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52866" y="2320829"/>
            <a:ext cx="3294625" cy="6074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Структурное подразделение Администрации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9568" y="3688964"/>
            <a:ext cx="3294625" cy="6074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Глава муниципального образования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18367" y="3717316"/>
            <a:ext cx="3294625" cy="6074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Начальник территориального отдела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692463" y="3535475"/>
            <a:ext cx="193660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руководит?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012694" y="2204864"/>
            <a:ext cx="129614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статус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8703" y="5079336"/>
            <a:ext cx="3294625" cy="6074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Специалисты Администрации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52865" y="5079336"/>
            <a:ext cx="3294625" cy="6074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Специалисты территориального отдела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7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Urist\разное\ТИХОНОВА\для презентации\s12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6169"/>
            <a:ext cx="2127124" cy="24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\\Urist\разное\ТИХОНОВА\для презентации\контрольная-пометка-256929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626244" cy="6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00073" y="548680"/>
            <a:ext cx="4935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Границы муниципального округа будут </a:t>
            </a:r>
          </a:p>
          <a:p>
            <a:r>
              <a:rPr lang="ru-RU" dirty="0" smtClean="0"/>
              <a:t>соответствовать прежним границам района!</a:t>
            </a:r>
            <a:endParaRPr lang="ru-RU" dirty="0"/>
          </a:p>
        </p:txBody>
      </p:sp>
      <p:pic>
        <p:nvPicPr>
          <p:cNvPr id="11" name="Picture 3" descr="\\Urist\разное\ТИХОНОВА\для презентации\контрольная-пометка-256929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19" y="1541009"/>
            <a:ext cx="626244" cy="6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98089" y="1392466"/>
            <a:ext cx="6243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Объединение муниципальных образований</a:t>
            </a:r>
          </a:p>
          <a:p>
            <a:r>
              <a:rPr lang="ru-RU" dirty="0" smtClean="0"/>
              <a:t>не потребует внесения изменений в документы граждан</a:t>
            </a:r>
          </a:p>
          <a:p>
            <a:r>
              <a:rPr lang="ru-RU" dirty="0" smtClean="0"/>
              <a:t>и юридических лиц!</a:t>
            </a:r>
          </a:p>
        </p:txBody>
      </p:sp>
      <p:pic>
        <p:nvPicPr>
          <p:cNvPr id="13" name="Picture 3" descr="\\Urist\разное\ТИХОНОВА\для презентации\контрольная-пометка-256929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1" y="2564904"/>
            <a:ext cx="626244" cy="6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09927" y="2642950"/>
            <a:ext cx="706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Останутся все имеющиеся льготы, закрепленные за сельскими </a:t>
            </a:r>
          </a:p>
          <a:p>
            <a:r>
              <a:rPr lang="ru-RU" dirty="0" smtClean="0"/>
              <a:t>поселениями!</a:t>
            </a:r>
            <a:endParaRPr lang="ru-RU" dirty="0"/>
          </a:p>
        </p:txBody>
      </p:sp>
      <p:pic>
        <p:nvPicPr>
          <p:cNvPr id="15" name="Picture 3" descr="\\Urist\разное\ТИХОНОВА\для презентации\контрольная-пометка-256929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1" y="3526346"/>
            <a:ext cx="626244" cy="6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09927" y="3573016"/>
            <a:ext cx="7711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Реализация проектов, участие в инициативном бюджетировании , </a:t>
            </a:r>
          </a:p>
          <a:p>
            <a:r>
              <a:rPr lang="ru-RU" dirty="0" smtClean="0"/>
              <a:t>в программах по формированию комфортной городской среды  будет</a:t>
            </a:r>
          </a:p>
          <a:p>
            <a:r>
              <a:rPr lang="ru-RU" dirty="0" smtClean="0"/>
              <a:t>Продолжена!</a:t>
            </a:r>
            <a:endParaRPr lang="ru-RU" dirty="0"/>
          </a:p>
        </p:txBody>
      </p:sp>
      <p:pic>
        <p:nvPicPr>
          <p:cNvPr id="17" name="Picture 3" descr="\\Urist\разное\ТИХОНОВА\для презентации\контрольная-пометка-256929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19" y="4653136"/>
            <a:ext cx="626244" cy="6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34500" y="4872801"/>
            <a:ext cx="8009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 оптимизации не должен привести к отдалению местной власти </a:t>
            </a:r>
          </a:p>
          <a:p>
            <a:r>
              <a:rPr lang="ru-RU" dirty="0" smtClean="0"/>
              <a:t>от жителей!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51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"/>
          <p:cNvGrpSpPr/>
          <p:nvPr/>
        </p:nvGrpSpPr>
        <p:grpSpPr>
          <a:xfrm>
            <a:off x="714240" y="1000080"/>
            <a:ext cx="570240" cy="570240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135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36" name="Picture 3"/>
            <p:cNvPicPr/>
            <p:nvPr/>
          </p:nvPicPr>
          <p:blipFill>
            <a:blip r:embed="rId2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37" name="CustomShape 3"/>
          <p:cNvSpPr/>
          <p:nvPr/>
        </p:nvSpPr>
        <p:spPr>
          <a:xfrm>
            <a:off x="1509480" y="71280"/>
            <a:ext cx="71125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Open Sans"/>
              </a:rPr>
              <a:t>ЗАДАЧИ ПРЕОБРАЗОВАНИЯ МЕСТНОГО САМОУПРАВЛЕНИЯ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1604520" y="960480"/>
            <a:ext cx="7120440" cy="496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ОСТАВИТЬ НА МЕСТАХ РЕШЕНИЕ ОСНОВНЫХ ПОЛНОМОЧИЙ, РЕШАЕМЫХ В СЕЛЬСКИХ ПОСЕЛЕНИЯХ.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Например:</a:t>
            </a:r>
            <a:endParaRPr lang="ru-RU" sz="2400" b="0" strike="noStrike" spc="-1" dirty="0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Вопросы благоустройства.</a:t>
            </a:r>
            <a:endParaRPr lang="ru-RU" sz="2400" b="0" strike="noStrike" spc="-1" dirty="0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Освещение населенных пунктов.</a:t>
            </a:r>
            <a:endParaRPr lang="ru-RU" sz="2400" b="0" strike="noStrike" spc="-1" dirty="0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Расчистка дорог.</a:t>
            </a:r>
            <a:endParaRPr lang="ru-RU" sz="2400" b="0" strike="noStrike" spc="-1" dirty="0">
              <a:latin typeface="Arial"/>
            </a:endParaRPr>
          </a:p>
          <a:p>
            <a:pPr marL="457200" indent="-4557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Первичные меры пожаротушения, работа добровольных пожарных.</a:t>
            </a:r>
            <a:endParaRPr lang="ru-RU" sz="2400" b="0" strike="noStrike" spc="-1" dirty="0">
              <a:latin typeface="Arial"/>
            </a:endParaRPr>
          </a:p>
          <a:p>
            <a:pPr marL="457200" indent="-4557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Вопросы присвоения адресов объектам недвижимости и земельным участкам.</a:t>
            </a:r>
            <a:endParaRPr lang="ru-RU" sz="2400" b="0" strike="noStrike" spc="-1" dirty="0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Работа муниципальных кладбищ.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23D8C32-3C63-402F-84D1-41F7FCA9D10B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t>6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"/>
          <p:cNvGrpSpPr/>
          <p:nvPr/>
        </p:nvGrpSpPr>
        <p:grpSpPr>
          <a:xfrm>
            <a:off x="762480" y="5365440"/>
            <a:ext cx="570240" cy="570240"/>
            <a:chOff x="762480" y="5365440"/>
            <a:chExt cx="570240" cy="570240"/>
          </a:xfrm>
          <a:solidFill>
            <a:srgbClr val="C00000"/>
          </a:solidFill>
        </p:grpSpPr>
        <p:sp>
          <p:nvSpPr>
            <p:cNvPr id="146" name="CustomShape 2"/>
            <p:cNvSpPr/>
            <p:nvPr/>
          </p:nvSpPr>
          <p:spPr>
            <a:xfrm>
              <a:off x="762480" y="536544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47" name="Picture 3"/>
            <p:cNvPicPr/>
            <p:nvPr/>
          </p:nvPicPr>
          <p:blipFill>
            <a:blip r:embed="rId2"/>
            <a:stretch/>
          </p:blipFill>
          <p:spPr>
            <a:xfrm>
              <a:off x="790560" y="536544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48" name="Group 3"/>
          <p:cNvGrpSpPr/>
          <p:nvPr/>
        </p:nvGrpSpPr>
        <p:grpSpPr>
          <a:xfrm>
            <a:off x="768420" y="3177000"/>
            <a:ext cx="570240" cy="570240"/>
            <a:chOff x="742320" y="3177000"/>
            <a:chExt cx="570240" cy="570240"/>
          </a:xfrm>
          <a:solidFill>
            <a:srgbClr val="C00000"/>
          </a:solidFill>
        </p:grpSpPr>
        <p:sp>
          <p:nvSpPr>
            <p:cNvPr id="149" name="CustomShape 4"/>
            <p:cNvSpPr/>
            <p:nvPr/>
          </p:nvSpPr>
          <p:spPr>
            <a:xfrm>
              <a:off x="742320" y="317700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50" name="Picture 3"/>
            <p:cNvPicPr/>
            <p:nvPr/>
          </p:nvPicPr>
          <p:blipFill>
            <a:blip r:embed="rId2"/>
            <a:stretch/>
          </p:blipFill>
          <p:spPr>
            <a:xfrm>
              <a:off x="770400" y="317700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51" name="Group 5"/>
          <p:cNvGrpSpPr/>
          <p:nvPr/>
        </p:nvGrpSpPr>
        <p:grpSpPr>
          <a:xfrm>
            <a:off x="714240" y="1000080"/>
            <a:ext cx="570240" cy="570240"/>
            <a:chOff x="714240" y="1000080"/>
            <a:chExt cx="570240" cy="570240"/>
          </a:xfrm>
          <a:solidFill>
            <a:srgbClr val="C00000"/>
          </a:solidFill>
        </p:grpSpPr>
        <p:sp>
          <p:nvSpPr>
            <p:cNvPr id="152" name="CustomShape 6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53" name="Picture 3"/>
            <p:cNvPicPr/>
            <p:nvPr/>
          </p:nvPicPr>
          <p:blipFill>
            <a:blip r:embed="rId2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54" name="CustomShape 7"/>
          <p:cNvSpPr/>
          <p:nvPr/>
        </p:nvSpPr>
        <p:spPr>
          <a:xfrm>
            <a:off x="1509480" y="71280"/>
            <a:ext cx="71125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Open Sans"/>
              </a:rPr>
              <a:t>ЗАДАЧИ ПРЕОБРАЗОВАНИЯ МЕСТНОГО САМОУПРАВЛЕНИЯ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6" name="CustomShape 9"/>
          <p:cNvSpPr/>
          <p:nvPr/>
        </p:nvSpPr>
        <p:spPr>
          <a:xfrm>
            <a:off x="1604520" y="1085760"/>
            <a:ext cx="712044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административной управляемости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57" name="CustomShape 10"/>
          <p:cNvSpPr/>
          <p:nvPr/>
        </p:nvSpPr>
        <p:spPr>
          <a:xfrm>
            <a:off x="1604520" y="2006640"/>
            <a:ext cx="720828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Укрепление кадрового потенциала органов местного самоуправления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58" name="CustomShape 11"/>
          <p:cNvSpPr/>
          <p:nvPr/>
        </p:nvSpPr>
        <p:spPr>
          <a:xfrm>
            <a:off x="1667880" y="3040920"/>
            <a:ext cx="720828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Объединение доходных источников объединившихся поселений и </a:t>
            </a:r>
            <a:r>
              <a:rPr lang="ru-RU" sz="2000" b="0" strike="noStrike" spc="-1" dirty="0" smtClean="0">
                <a:latin typeface="Arial"/>
                <a:ea typeface="DejaVu Sans"/>
              </a:rPr>
              <a:t>возможность повышения эффективности </a:t>
            </a:r>
            <a:r>
              <a:rPr lang="ru-RU" sz="2000" b="0" strike="noStrike" spc="-1" dirty="0">
                <a:latin typeface="Arial"/>
                <a:ea typeface="DejaVu Sans"/>
              </a:rPr>
              <a:t>расходов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59" name="CustomShape 12"/>
          <p:cNvSpPr/>
          <p:nvPr/>
        </p:nvSpPr>
        <p:spPr>
          <a:xfrm>
            <a:off x="1723680" y="4326120"/>
            <a:ext cx="554328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Сокращение ряда расходов</a:t>
            </a:r>
            <a:endParaRPr lang="ru-RU" sz="2000" b="0" strike="noStrike" spc="-1" dirty="0">
              <a:latin typeface="Arial"/>
            </a:endParaRPr>
          </a:p>
        </p:txBody>
      </p:sp>
      <p:grpSp>
        <p:nvGrpSpPr>
          <p:cNvPr id="160" name="Group 13"/>
          <p:cNvGrpSpPr/>
          <p:nvPr/>
        </p:nvGrpSpPr>
        <p:grpSpPr>
          <a:xfrm>
            <a:off x="714240" y="2075040"/>
            <a:ext cx="570240" cy="570240"/>
            <a:chOff x="714240" y="2075040"/>
            <a:chExt cx="570240" cy="570240"/>
          </a:xfrm>
          <a:solidFill>
            <a:srgbClr val="C00000"/>
          </a:solidFill>
        </p:grpSpPr>
        <p:sp>
          <p:nvSpPr>
            <p:cNvPr id="161" name="CustomShape 14"/>
            <p:cNvSpPr/>
            <p:nvPr/>
          </p:nvSpPr>
          <p:spPr>
            <a:xfrm>
              <a:off x="714240" y="207504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62" name="Picture 3"/>
            <p:cNvPicPr/>
            <p:nvPr/>
          </p:nvPicPr>
          <p:blipFill>
            <a:blip r:embed="rId2"/>
            <a:stretch/>
          </p:blipFill>
          <p:spPr>
            <a:xfrm>
              <a:off x="742320" y="207504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3" name="CustomShape 15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A4B8D93-1011-4B89-B83F-D95C83625EB7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t>7</a:t>
            </a:fld>
            <a:endParaRPr lang="ru-RU" sz="700" b="0" strike="noStrike" spc="-1">
              <a:latin typeface="Arial"/>
            </a:endParaRPr>
          </a:p>
        </p:txBody>
      </p:sp>
      <p:grpSp>
        <p:nvGrpSpPr>
          <p:cNvPr id="164" name="Group 16"/>
          <p:cNvGrpSpPr/>
          <p:nvPr/>
        </p:nvGrpSpPr>
        <p:grpSpPr>
          <a:xfrm>
            <a:off x="726480" y="4329360"/>
            <a:ext cx="570240" cy="570240"/>
            <a:chOff x="726480" y="4329360"/>
            <a:chExt cx="570240" cy="570240"/>
          </a:xfrm>
          <a:solidFill>
            <a:srgbClr val="C00000"/>
          </a:solidFill>
        </p:grpSpPr>
        <p:sp>
          <p:nvSpPr>
            <p:cNvPr id="165" name="CustomShape 17"/>
            <p:cNvSpPr/>
            <p:nvPr/>
          </p:nvSpPr>
          <p:spPr>
            <a:xfrm>
              <a:off x="726480" y="432936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66" name="Picture 3"/>
            <p:cNvPicPr/>
            <p:nvPr/>
          </p:nvPicPr>
          <p:blipFill>
            <a:blip r:embed="rId2"/>
            <a:stretch/>
          </p:blipFill>
          <p:spPr>
            <a:xfrm>
              <a:off x="754560" y="432936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7" name="CustomShape 18"/>
          <p:cNvSpPr/>
          <p:nvPr/>
        </p:nvSpPr>
        <p:spPr>
          <a:xfrm>
            <a:off x="1763640" y="5229360"/>
            <a:ext cx="69613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Вовлечение жителей в решение вопросов местного значения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"/>
          <p:cNvGrpSpPr/>
          <p:nvPr/>
        </p:nvGrpSpPr>
        <p:grpSpPr>
          <a:xfrm>
            <a:off x="428760" y="1428840"/>
            <a:ext cx="570240" cy="570240"/>
            <a:chOff x="428760" y="1428840"/>
            <a:chExt cx="570240" cy="570240"/>
          </a:xfrm>
          <a:solidFill>
            <a:srgbClr val="C00000"/>
          </a:solidFill>
        </p:grpSpPr>
        <p:sp>
          <p:nvSpPr>
            <p:cNvPr id="169" name="CustomShape 2"/>
            <p:cNvSpPr/>
            <p:nvPr/>
          </p:nvSpPr>
          <p:spPr>
            <a:xfrm>
              <a:off x="428760" y="142884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70" name="Picture 3"/>
            <p:cNvPicPr/>
            <p:nvPr/>
          </p:nvPicPr>
          <p:blipFill>
            <a:blip r:embed="rId2"/>
            <a:stretch/>
          </p:blipFill>
          <p:spPr>
            <a:xfrm>
              <a:off x="456480" y="142884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71" name="Group 3"/>
          <p:cNvGrpSpPr/>
          <p:nvPr/>
        </p:nvGrpSpPr>
        <p:grpSpPr>
          <a:xfrm>
            <a:off x="428760" y="3026160"/>
            <a:ext cx="570240" cy="570240"/>
            <a:chOff x="428760" y="3026160"/>
            <a:chExt cx="570240" cy="570240"/>
          </a:xfrm>
          <a:solidFill>
            <a:srgbClr val="C00000"/>
          </a:solidFill>
        </p:grpSpPr>
        <p:sp>
          <p:nvSpPr>
            <p:cNvPr id="172" name="CustomShape 4"/>
            <p:cNvSpPr/>
            <p:nvPr/>
          </p:nvSpPr>
          <p:spPr>
            <a:xfrm>
              <a:off x="428760" y="3026160"/>
              <a:ext cx="570240" cy="570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73" name="Picture 3"/>
            <p:cNvPicPr/>
            <p:nvPr/>
          </p:nvPicPr>
          <p:blipFill>
            <a:blip r:embed="rId2"/>
            <a:stretch/>
          </p:blipFill>
          <p:spPr>
            <a:xfrm>
              <a:off x="456480" y="3026160"/>
              <a:ext cx="525960" cy="570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74" name="CustomShape 5"/>
          <p:cNvSpPr/>
          <p:nvPr/>
        </p:nvSpPr>
        <p:spPr>
          <a:xfrm>
            <a:off x="1507320" y="71280"/>
            <a:ext cx="70365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Arial"/>
                <a:ea typeface="Open Sans"/>
              </a:rPr>
              <a:t>ОСНОВНЫЕ ПРИНЦИПЫ ПРЕОБРАЗОВАНИЯ МЕСТНОГО САМОУПРАВЛЕНИЯ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6" name="CustomShape 7"/>
          <p:cNvSpPr/>
          <p:nvPr/>
        </p:nvSpPr>
        <p:spPr>
          <a:xfrm>
            <a:off x="1208880" y="1324440"/>
            <a:ext cx="768204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Недопустимость отдаления власти от населения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77" name="CustomShape 8"/>
          <p:cNvSpPr/>
          <p:nvPr/>
        </p:nvSpPr>
        <p:spPr>
          <a:xfrm>
            <a:off x="1208880" y="2903400"/>
            <a:ext cx="782604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Принцип целостности территорий и доступности органов власти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78" name="CustomShape 9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915FB59-6C88-480D-8F75-8B35F57E9E4D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t>8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1506960" y="71280"/>
            <a:ext cx="754704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ЦЕЛЬ ПРЕОБРАЗОВАНИЯ МЕСТНОГО САМОУПРАВЛЕНИЯ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2267640" y="2056320"/>
            <a:ext cx="6663960" cy="164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34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эффективности деятельности муниципальных образований</a:t>
            </a:r>
            <a:endParaRPr lang="ru-RU" sz="3400" b="0" strike="noStrike" spc="-1">
              <a:latin typeface="Arial"/>
            </a:endParaRPr>
          </a:p>
        </p:txBody>
      </p:sp>
      <p:grpSp>
        <p:nvGrpSpPr>
          <p:cNvPr id="182" name="Group 4"/>
          <p:cNvGrpSpPr/>
          <p:nvPr/>
        </p:nvGrpSpPr>
        <p:grpSpPr>
          <a:xfrm>
            <a:off x="323640" y="2071800"/>
            <a:ext cx="1713240" cy="1713240"/>
            <a:chOff x="323640" y="2071800"/>
            <a:chExt cx="1713240" cy="1713240"/>
          </a:xfrm>
          <a:solidFill>
            <a:srgbClr val="C00000"/>
          </a:solidFill>
        </p:grpSpPr>
        <p:sp>
          <p:nvSpPr>
            <p:cNvPr id="183" name="CustomShape 5"/>
            <p:cNvSpPr/>
            <p:nvPr/>
          </p:nvSpPr>
          <p:spPr>
            <a:xfrm>
              <a:off x="323640" y="2071800"/>
              <a:ext cx="1713240" cy="1713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84" name="Picture 3"/>
            <p:cNvPicPr/>
            <p:nvPr/>
          </p:nvPicPr>
          <p:blipFill>
            <a:blip r:embed="rId2"/>
            <a:stretch/>
          </p:blipFill>
          <p:spPr>
            <a:xfrm>
              <a:off x="407520" y="2071800"/>
              <a:ext cx="1581120" cy="171324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5" name="CustomShape 6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07F8F9B-BE27-4B8E-985C-FE917DE5EBBF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t>9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390</Words>
  <Application>Microsoft Office PowerPoint</Application>
  <PresentationFormat>Экран (4:3)</PresentationFormat>
  <Paragraphs>102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Презентация PowerPoint</vt:lpstr>
      <vt:lpstr>ПРЕОБРАЗОВАНИЕ  РАЙОНА В МУНИЦИПАЛЬНЫЙ ОКРУГ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ДОРОЖНАЯ КАРТА ПРЕОБРАЗОВАНИЯ РАЙОНА  В МУНИЦИПАЛЬНЫЙ ОКРУГ  </vt:lpstr>
      <vt:lpstr>Назначение и проведение выборов в Совет депутатов  муниципального округа</vt:lpstr>
      <vt:lpstr>Законом Удмуртской Республики о преобразовании устанавливаются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Муравенко Андрей Вадимович</dc:creator>
  <dc:description/>
  <cp:lastModifiedBy>Тихонова</cp:lastModifiedBy>
  <cp:revision>139</cp:revision>
  <cp:lastPrinted>2019-07-29T15:45:53Z</cp:lastPrinted>
  <dcterms:created xsi:type="dcterms:W3CDTF">2019-07-11T04:28:21Z</dcterms:created>
  <dcterms:modified xsi:type="dcterms:W3CDTF">2019-11-19T09:21:02Z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