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5"/>
  </p:notesMasterIdLst>
  <p:sldIdLst>
    <p:sldId id="256" r:id="rId2"/>
    <p:sldId id="332" r:id="rId3"/>
    <p:sldId id="333" r:id="rId4"/>
    <p:sldId id="334" r:id="rId5"/>
    <p:sldId id="335" r:id="rId6"/>
    <p:sldId id="328" r:id="rId7"/>
    <p:sldId id="305" r:id="rId8"/>
    <p:sldId id="271" r:id="rId9"/>
    <p:sldId id="272" r:id="rId10"/>
    <p:sldId id="325" r:id="rId11"/>
    <p:sldId id="273" r:id="rId12"/>
    <p:sldId id="288" r:id="rId13"/>
    <p:sldId id="317" r:id="rId14"/>
    <p:sldId id="299" r:id="rId15"/>
    <p:sldId id="319" r:id="rId16"/>
    <p:sldId id="330" r:id="rId17"/>
    <p:sldId id="277" r:id="rId18"/>
    <p:sldId id="306" r:id="rId19"/>
    <p:sldId id="307" r:id="rId20"/>
    <p:sldId id="308" r:id="rId21"/>
    <p:sldId id="278" r:id="rId22"/>
    <p:sldId id="301" r:id="rId23"/>
    <p:sldId id="302" r:id="rId24"/>
    <p:sldId id="318" r:id="rId25"/>
    <p:sldId id="303" r:id="rId26"/>
    <p:sldId id="320" r:id="rId27"/>
    <p:sldId id="321" r:id="rId28"/>
    <p:sldId id="322" r:id="rId29"/>
    <p:sldId id="323" r:id="rId30"/>
    <p:sldId id="331" r:id="rId31"/>
    <p:sldId id="314" r:id="rId32"/>
    <p:sldId id="285" r:id="rId33"/>
    <p:sldId id="286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24" autoAdjust="0"/>
  </p:normalViewPr>
  <p:slideViewPr>
    <p:cSldViewPr>
      <p:cViewPr>
        <p:scale>
          <a:sx n="75" d="100"/>
          <a:sy n="75" d="100"/>
        </p:scale>
        <p:origin x="-1026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201872.1</c:v>
                </c:pt>
                <c:pt idx="1">
                  <c:v>18478.5</c:v>
                </c:pt>
                <c:pt idx="2">
                  <c:v>925517.6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172185</c:v>
                </c:pt>
                <c:pt idx="1">
                  <c:v>16476.8</c:v>
                </c:pt>
                <c:pt idx="2">
                  <c:v>10906.9</c:v>
                </c:pt>
                <c:pt idx="3">
                  <c:v>2302.9</c:v>
                </c:pt>
                <c:pt idx="4">
                  <c:v>0.5</c:v>
                </c:pt>
                <c:pt idx="5">
                  <c:v>8081.3</c:v>
                </c:pt>
                <c:pt idx="6">
                  <c:v>787.8</c:v>
                </c:pt>
                <c:pt idx="7">
                  <c:v>789.2</c:v>
                </c:pt>
                <c:pt idx="8">
                  <c:v>5959.7</c:v>
                </c:pt>
                <c:pt idx="9">
                  <c:v>2808.9</c:v>
                </c:pt>
                <c:pt idx="10">
                  <c:v>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954802259887006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0328138567776655"/>
                  <c:y val="-8.3762685914260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48042087837324"/>
                  <c:y val="9.241272965879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199523.8</c:v>
                </c:pt>
                <c:pt idx="1">
                  <c:v>80451.5</c:v>
                </c:pt>
                <c:pt idx="2">
                  <c:v>538729.5</c:v>
                </c:pt>
                <c:pt idx="3">
                  <c:v>108406.1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Обслуживание муниципального долга</c:v>
                </c:pt>
                <c:pt idx="7">
                  <c:v>Средства массовой информации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920230.1</c:v>
                </c:pt>
                <c:pt idx="1">
                  <c:v>32342.738280000001</c:v>
                </c:pt>
                <c:pt idx="2">
                  <c:v>122035.24556</c:v>
                </c:pt>
                <c:pt idx="3">
                  <c:v>2335.8000000000002</c:v>
                </c:pt>
                <c:pt idx="4">
                  <c:v>25923.074620000003</c:v>
                </c:pt>
                <c:pt idx="5">
                  <c:v>33270.626930000006</c:v>
                </c:pt>
                <c:pt idx="6">
                  <c:v>2457.6999999999998</c:v>
                </c:pt>
                <c:pt idx="7">
                  <c:v>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8893568"/>
        <c:axId val="178895104"/>
        <c:axId val="0"/>
      </c:bar3DChart>
      <c:catAx>
        <c:axId val="178893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8895104"/>
        <c:crosses val="autoZero"/>
        <c:auto val="1"/>
        <c:lblAlgn val="ctr"/>
        <c:lblOffset val="100"/>
        <c:noMultiLvlLbl val="0"/>
      </c:catAx>
      <c:valAx>
        <c:axId val="17889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893568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1 138 839,4тыс.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(1 081 801,7 тыс.руб)</c:v>
                </c:pt>
                <c:pt idx="1">
                  <c:v>Непрограммные направления деятельности (57 037,7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1081801.7</c:v>
                </c:pt>
                <c:pt idx="1">
                  <c:v>57037.7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A6D7A-C020-493A-AB44-A8475828C5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DA8C3-8B91-472B-A367-1715EA9F1B6B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Обеспечение сбалансированности и повышение устойчивости бюджета</a:t>
          </a:r>
          <a:br>
            <a:rPr lang="ru-RU" sz="1600" b="1" dirty="0" smtClean="0">
              <a:solidFill>
                <a:schemeClr val="tx1"/>
              </a:solidFill>
            </a:rPr>
          </a:br>
          <a:r>
            <a:rPr lang="ru-RU" sz="1600" b="1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</a:endParaRPr>
        </a:p>
      </dgm:t>
    </dgm:pt>
    <dgm:pt modelId="{F1807FC3-64EC-48DA-A5C0-E5B7EAC8F9C3}" type="parTrans" cxnId="{C9C2CE3A-E657-49E8-9664-802A8120C9F9}">
      <dgm:prSet/>
      <dgm:spPr/>
      <dgm:t>
        <a:bodyPr/>
        <a:lstStyle/>
        <a:p>
          <a:endParaRPr lang="ru-RU"/>
        </a:p>
      </dgm:t>
    </dgm:pt>
    <dgm:pt modelId="{9325C95A-899F-40E5-AC32-BA48E2804A2D}" type="sibTrans" cxnId="{C9C2CE3A-E657-49E8-9664-802A8120C9F9}">
      <dgm:prSet/>
      <dgm:spPr/>
      <dgm:t>
        <a:bodyPr/>
        <a:lstStyle/>
        <a:p>
          <a:endParaRPr lang="ru-RU"/>
        </a:p>
      </dgm:t>
    </dgm:pt>
    <dgm:pt modelId="{D8EA9587-6B91-4F5E-9880-25966FAE98D4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6A3D511E-D3E7-4513-82AF-ED58DD4D79EE}" type="parTrans" cxnId="{775DFC5C-BFD6-4473-8C0B-FE169AB5D60F}">
      <dgm:prSet/>
      <dgm:spPr/>
      <dgm:t>
        <a:bodyPr/>
        <a:lstStyle/>
        <a:p>
          <a:endParaRPr lang="ru-RU"/>
        </a:p>
      </dgm:t>
    </dgm:pt>
    <dgm:pt modelId="{F76A8C4C-0D77-493F-BDB1-EF54A4B02EC2}" type="sibTrans" cxnId="{775DFC5C-BFD6-4473-8C0B-FE169AB5D60F}">
      <dgm:prSet/>
      <dgm:spPr/>
      <dgm:t>
        <a:bodyPr/>
        <a:lstStyle/>
        <a:p>
          <a:endParaRPr lang="ru-RU"/>
        </a:p>
      </dgm:t>
    </dgm:pt>
    <dgm:pt modelId="{1FBEC071-DB22-475C-B29A-7A990AC7180E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6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dirty="0" smtClean="0">
              <a:solidFill>
                <a:schemeClr val="tx1"/>
              </a:solidFill>
            </a:rPr>
            <a:t> район»</a:t>
          </a:r>
          <a:endParaRPr lang="ru-RU" sz="1600" b="1" dirty="0">
            <a:solidFill>
              <a:schemeClr val="tx1"/>
            </a:solidFill>
            <a:latin typeface="+mn-lt"/>
          </a:endParaRPr>
        </a:p>
      </dgm:t>
    </dgm:pt>
    <dgm:pt modelId="{2F6AF489-EE88-44F6-8330-DDDE8F44842B}" type="parTrans" cxnId="{CB2A592A-D484-4457-BF98-73DE2C3C8D74}">
      <dgm:prSet/>
      <dgm:spPr/>
      <dgm:t>
        <a:bodyPr/>
        <a:lstStyle/>
        <a:p>
          <a:endParaRPr lang="ru-RU"/>
        </a:p>
      </dgm:t>
    </dgm:pt>
    <dgm:pt modelId="{F96BB349-89A9-496D-B5DF-266F0FA7B48B}" type="sibTrans" cxnId="{CB2A592A-D484-4457-BF98-73DE2C3C8D74}">
      <dgm:prSet/>
      <dgm:spPr/>
      <dgm:t>
        <a:bodyPr/>
        <a:lstStyle/>
        <a:p>
          <a:endParaRPr lang="ru-RU"/>
        </a:p>
      </dgm:t>
    </dgm:pt>
    <dgm:pt modelId="{AB06523B-5E92-48E8-9924-570AC8191C4A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Формирование реалистичных планов по доходам и расходам бюджета</a:t>
          </a:r>
          <a:br>
            <a:rPr lang="ru-RU" sz="1800" b="1" dirty="0" smtClean="0">
              <a:solidFill>
                <a:schemeClr val="tx1"/>
              </a:solidFill>
            </a:rPr>
          </a:br>
          <a:r>
            <a:rPr lang="ru-RU" sz="1800" b="1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район», основанных на объективной оценке ожидаемого исполнения бюджета в 2018 году, и объективного прогноза показателей социально-экономического развития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 на 2019 год и на плановый период 2020 и 2021 годов с учетом:</a:t>
          </a:r>
          <a:endParaRPr lang="ru-RU" sz="1800" b="1" dirty="0">
            <a:solidFill>
              <a:schemeClr val="tx1"/>
            </a:solidFill>
            <a:latin typeface="+mn-lt"/>
          </a:endParaRPr>
        </a:p>
      </dgm:t>
    </dgm:pt>
    <dgm:pt modelId="{5E14511C-6197-45E1-9524-678B6121C4AA}" type="parTrans" cxnId="{ED8B99D0-6DCF-45EE-82CD-9C7F492ABA0B}">
      <dgm:prSet/>
      <dgm:spPr/>
      <dgm:t>
        <a:bodyPr/>
        <a:lstStyle/>
        <a:p>
          <a:endParaRPr lang="ru-RU"/>
        </a:p>
      </dgm:t>
    </dgm:pt>
    <dgm:pt modelId="{18781756-CB80-4B8F-8DD8-AC2B1CF68B46}" type="sibTrans" cxnId="{ED8B99D0-6DCF-45EE-82CD-9C7F492ABA0B}">
      <dgm:prSet/>
      <dgm:spPr/>
      <dgm:t>
        <a:bodyPr/>
        <a:lstStyle/>
        <a:p>
          <a:endParaRPr lang="ru-RU"/>
        </a:p>
      </dgm:t>
    </dgm:pt>
    <dgm:pt modelId="{259DFEA1-F96D-44E6-B20E-A6B1A23D2ACF}" type="pres">
      <dgm:prSet presAssocID="{480A6D7A-C020-493A-AB44-A8475828C5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FEC88-9754-416A-8186-33A3B3C28868}" type="pres">
      <dgm:prSet presAssocID="{FB3DA8C3-8B91-472B-A367-1715EA9F1B6B}" presName="parentText" presStyleLbl="node1" presStyleIdx="0" presStyleCnt="4" custScaleY="29357" custLinFactY="-14308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F8FC2-EB53-432C-91F1-3156E57D4F86}" type="pres">
      <dgm:prSet presAssocID="{9325C95A-899F-40E5-AC32-BA48E2804A2D}" presName="spacer" presStyleCnt="0"/>
      <dgm:spPr/>
    </dgm:pt>
    <dgm:pt modelId="{BE009EB4-12F8-493B-809A-503A74EE649C}" type="pres">
      <dgm:prSet presAssocID="{D8EA9587-6B91-4F5E-9880-25966FAE98D4}" presName="parentText" presStyleLbl="node1" presStyleIdx="1" presStyleCnt="4" custScaleY="33713" custLinFactY="-24637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F962C-A6E7-4ABE-8F7B-C52F89CE76DD}" type="pres">
      <dgm:prSet presAssocID="{F76A8C4C-0D77-493F-BDB1-EF54A4B02EC2}" presName="spacer" presStyleCnt="0"/>
      <dgm:spPr/>
    </dgm:pt>
    <dgm:pt modelId="{CAC9EF1D-A7CD-466F-A821-633F432D6349}" type="pres">
      <dgm:prSet presAssocID="{1FBEC071-DB22-475C-B29A-7A990AC7180E}" presName="parentText" presStyleLbl="node1" presStyleIdx="2" presStyleCnt="4" custScaleY="34063" custLinFactY="-35168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8F791B-B07B-4865-BC90-C513E6A08283}" type="pres">
      <dgm:prSet presAssocID="{F96BB349-89A9-496D-B5DF-266F0FA7B48B}" presName="spacer" presStyleCnt="0"/>
      <dgm:spPr/>
    </dgm:pt>
    <dgm:pt modelId="{71226DFC-4BFE-474B-8791-807BACD1654A}" type="pres">
      <dgm:prSet presAssocID="{AB06523B-5E92-48E8-9924-570AC8191C4A}" presName="parentText" presStyleLbl="node1" presStyleIdx="3" presStyleCnt="4" custScaleY="98153" custLinFactY="-48151" custLinFactNeighborX="4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29EA53-078C-48F1-B84B-5234BE0DA33E}" type="presOf" srcId="{FB3DA8C3-8B91-472B-A367-1715EA9F1B6B}" destId="{AF3FEC88-9754-416A-8186-33A3B3C28868}" srcOrd="0" destOrd="0" presId="urn:microsoft.com/office/officeart/2005/8/layout/vList2"/>
    <dgm:cxn modelId="{ED8B99D0-6DCF-45EE-82CD-9C7F492ABA0B}" srcId="{480A6D7A-C020-493A-AB44-A8475828C53A}" destId="{AB06523B-5E92-48E8-9924-570AC8191C4A}" srcOrd="3" destOrd="0" parTransId="{5E14511C-6197-45E1-9524-678B6121C4AA}" sibTransId="{18781756-CB80-4B8F-8DD8-AC2B1CF68B46}"/>
    <dgm:cxn modelId="{E7439BC7-F3E2-43D7-BEDC-CECC4D4E63D5}" type="presOf" srcId="{D8EA9587-6B91-4F5E-9880-25966FAE98D4}" destId="{BE009EB4-12F8-493B-809A-503A74EE649C}" srcOrd="0" destOrd="0" presId="urn:microsoft.com/office/officeart/2005/8/layout/vList2"/>
    <dgm:cxn modelId="{CB2A592A-D484-4457-BF98-73DE2C3C8D74}" srcId="{480A6D7A-C020-493A-AB44-A8475828C53A}" destId="{1FBEC071-DB22-475C-B29A-7A990AC7180E}" srcOrd="2" destOrd="0" parTransId="{2F6AF489-EE88-44F6-8330-DDDE8F44842B}" sibTransId="{F96BB349-89A9-496D-B5DF-266F0FA7B48B}"/>
    <dgm:cxn modelId="{C9C2CE3A-E657-49E8-9664-802A8120C9F9}" srcId="{480A6D7A-C020-493A-AB44-A8475828C53A}" destId="{FB3DA8C3-8B91-472B-A367-1715EA9F1B6B}" srcOrd="0" destOrd="0" parTransId="{F1807FC3-64EC-48DA-A5C0-E5B7EAC8F9C3}" sibTransId="{9325C95A-899F-40E5-AC32-BA48E2804A2D}"/>
    <dgm:cxn modelId="{22079D90-C9ED-4AC2-A94A-FE8FE40D8C33}" type="presOf" srcId="{1FBEC071-DB22-475C-B29A-7A990AC7180E}" destId="{CAC9EF1D-A7CD-466F-A821-633F432D6349}" srcOrd="0" destOrd="0" presId="urn:microsoft.com/office/officeart/2005/8/layout/vList2"/>
    <dgm:cxn modelId="{3DCDACA0-4B6D-4020-8FF9-9F43B424EB5E}" type="presOf" srcId="{480A6D7A-C020-493A-AB44-A8475828C53A}" destId="{259DFEA1-F96D-44E6-B20E-A6B1A23D2ACF}" srcOrd="0" destOrd="0" presId="urn:microsoft.com/office/officeart/2005/8/layout/vList2"/>
    <dgm:cxn modelId="{BFA404D4-6024-4504-96EC-7FDB421719BE}" type="presOf" srcId="{AB06523B-5E92-48E8-9924-570AC8191C4A}" destId="{71226DFC-4BFE-474B-8791-807BACD1654A}" srcOrd="0" destOrd="0" presId="urn:microsoft.com/office/officeart/2005/8/layout/vList2"/>
    <dgm:cxn modelId="{775DFC5C-BFD6-4473-8C0B-FE169AB5D60F}" srcId="{480A6D7A-C020-493A-AB44-A8475828C53A}" destId="{D8EA9587-6B91-4F5E-9880-25966FAE98D4}" srcOrd="1" destOrd="0" parTransId="{6A3D511E-D3E7-4513-82AF-ED58DD4D79EE}" sibTransId="{F76A8C4C-0D77-493F-BDB1-EF54A4B02EC2}"/>
    <dgm:cxn modelId="{C1DFA944-51C3-467F-BBD6-637775EE31FB}" type="presParOf" srcId="{259DFEA1-F96D-44E6-B20E-A6B1A23D2ACF}" destId="{AF3FEC88-9754-416A-8186-33A3B3C28868}" srcOrd="0" destOrd="0" presId="urn:microsoft.com/office/officeart/2005/8/layout/vList2"/>
    <dgm:cxn modelId="{41D869E4-EF9E-46D0-B62A-46BFEA66F17D}" type="presParOf" srcId="{259DFEA1-F96D-44E6-B20E-A6B1A23D2ACF}" destId="{F7EF8FC2-EB53-432C-91F1-3156E57D4F86}" srcOrd="1" destOrd="0" presId="urn:microsoft.com/office/officeart/2005/8/layout/vList2"/>
    <dgm:cxn modelId="{7B3BC8C2-4907-42AF-A6B7-7692566017C5}" type="presParOf" srcId="{259DFEA1-F96D-44E6-B20E-A6B1A23D2ACF}" destId="{BE009EB4-12F8-493B-809A-503A74EE649C}" srcOrd="2" destOrd="0" presId="urn:microsoft.com/office/officeart/2005/8/layout/vList2"/>
    <dgm:cxn modelId="{573ECEBD-173E-4C01-B134-9368CB3CF529}" type="presParOf" srcId="{259DFEA1-F96D-44E6-B20E-A6B1A23D2ACF}" destId="{6C8F962C-A6E7-4ABE-8F7B-C52F89CE76DD}" srcOrd="3" destOrd="0" presId="urn:microsoft.com/office/officeart/2005/8/layout/vList2"/>
    <dgm:cxn modelId="{8E7EA83C-E5BB-4EF6-B8BA-0C693EB6D70A}" type="presParOf" srcId="{259DFEA1-F96D-44E6-B20E-A6B1A23D2ACF}" destId="{CAC9EF1D-A7CD-466F-A821-633F432D6349}" srcOrd="4" destOrd="0" presId="urn:microsoft.com/office/officeart/2005/8/layout/vList2"/>
    <dgm:cxn modelId="{14113C1D-268A-469C-86AD-05925C5C3226}" type="presParOf" srcId="{259DFEA1-F96D-44E6-B20E-A6B1A23D2ACF}" destId="{E08F791B-B07B-4865-BC90-C513E6A08283}" srcOrd="5" destOrd="0" presId="urn:microsoft.com/office/officeart/2005/8/layout/vList2"/>
    <dgm:cxn modelId="{DBA0E769-0FFA-4226-AF8A-4D6AF78AAB61}" type="presParOf" srcId="{259DFEA1-F96D-44E6-B20E-A6B1A23D2ACF}" destId="{71226DFC-4BFE-474B-8791-807BACD165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240,0 тыс. рублей; расходы по присмотру и уходу за детьми-инвалидами 236,0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4 012,5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материальной помощи гражданам  64,0 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категорий граждан 51,3 тыс. рублей; доплата к пенсии муниципальных служащих 1 130,9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11 780,5 тыс. рублей; Обеспечение жильем многодетных семей  1 031,0 тыс. рублей; 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содержание опекаемых детей 16 501,7 тыс. рублей;  выплата пособия при устройстве опекаемых детей в семью 849,9 тыс. рублей</a:t>
          </a:r>
          <a:endParaRPr lang="ru-RU" sz="14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854879FE-BE8F-4624-AAD6-7DAD88595B55}" type="pres">
      <dgm:prSet presAssocID="{A42DB187-3135-4C98-9D1D-37EECE5C3DAA}" presName="text_1" presStyleLbl="node1" presStyleIdx="0" presStyleCnt="6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6"/>
      <dgm:spPr/>
    </dgm:pt>
    <dgm:pt modelId="{6D8C2A91-E19F-463D-BD24-AB9142C0ABED}" type="pres">
      <dgm:prSet presAssocID="{6986C4B9-B145-472D-B5FE-F8225511AC7D}" presName="text_2" presStyleLbl="node1" presStyleIdx="1" presStyleCnt="6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6"/>
      <dgm:spPr/>
    </dgm:pt>
    <dgm:pt modelId="{516DD1F4-A210-4170-91D2-7E7F9DCC880D}" type="pres">
      <dgm:prSet presAssocID="{57D1A95B-FCA3-4CCF-BC28-0705EF0DA07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6"/>
      <dgm:spPr/>
    </dgm:pt>
    <dgm:pt modelId="{FFB87230-A43F-4ADE-AA01-F0A3AFAA6F65}" type="pres">
      <dgm:prSet presAssocID="{AF01EF08-2799-4C6A-929A-2A15551D8D32}" presName="text_4" presStyleLbl="node1" presStyleIdx="3" presStyleCnt="6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6"/>
      <dgm:spPr/>
    </dgm:pt>
    <dgm:pt modelId="{C9F3000D-81A3-4133-ACCB-CC43B086927C}" type="pres">
      <dgm:prSet presAssocID="{A72E44ED-20D6-43BA-8BFB-3D49339C098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264E3-A62B-402D-97D0-CE4F9EF248C7}" type="pres">
      <dgm:prSet presAssocID="{A72E44ED-20D6-43BA-8BFB-3D49339C0985}" presName="accent_5" presStyleCnt="0"/>
      <dgm:spPr/>
    </dgm:pt>
    <dgm:pt modelId="{C7062D9B-4A87-46F0-8AA9-37927D866D8E}" type="pres">
      <dgm:prSet presAssocID="{A72E44ED-20D6-43BA-8BFB-3D49339C0985}" presName="accentRepeatNode" presStyleLbl="solidFgAcc1" presStyleIdx="4" presStyleCnt="6"/>
      <dgm:spPr/>
    </dgm:pt>
    <dgm:pt modelId="{6B199D4B-ED6D-41D8-96F2-5E5C719FEC3E}" type="pres">
      <dgm:prSet presAssocID="{C7DCCDF0-352F-4595-829A-4603F3C4EC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75861-1759-4098-A633-B6E3FBA9A330}" type="pres">
      <dgm:prSet presAssocID="{C7DCCDF0-352F-4595-829A-4603F3C4EC74}" presName="accent_6" presStyleCnt="0"/>
      <dgm:spPr/>
    </dgm:pt>
    <dgm:pt modelId="{EDEB7342-95E5-451F-BEA3-9E3A2F970986}" type="pres">
      <dgm:prSet presAssocID="{C7DCCDF0-352F-4595-829A-4603F3C4EC74}" presName="accentRepeatNode" presStyleLbl="solidFgAcc1" presStyleIdx="5" presStyleCnt="6"/>
      <dgm:spPr/>
    </dgm:pt>
  </dgm:ptLst>
  <dgm:cxnLst>
    <dgm:cxn modelId="{77BC41C9-1A5C-4368-8283-D87EBA899CEB}" srcId="{F84F6C66-5521-40C2-99FF-C86F056ED85A}" destId="{C7DCCDF0-352F-4595-829A-4603F3C4EC74}" srcOrd="5" destOrd="0" parTransId="{26C7C7D0-253A-4AD4-B86B-C3C35DB6D635}" sibTransId="{935EA0A0-AC9C-44F7-935D-C0DD386484C4}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0112D811-2DA9-4E58-AE9D-962FE2A4A61D}" srcId="{F84F6C66-5521-40C2-99FF-C86F056ED85A}" destId="{A72E44ED-20D6-43BA-8BFB-3D49339C0985}" srcOrd="4" destOrd="0" parTransId="{77699D2A-0A7A-4462-B74C-D68DABE3F582}" sibTransId="{1A4B600A-EDBA-43AD-8598-AA4063970E68}"/>
    <dgm:cxn modelId="{5DC86CE3-6FBC-4527-83B1-C83DE95D1261}" type="presOf" srcId="{A72E44ED-20D6-43BA-8BFB-3D49339C0985}" destId="{C9F3000D-81A3-4133-ACCB-CC43B086927C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323C8A49-5514-44AC-8783-F69B78E869B3}" type="presOf" srcId="{C7DCCDF0-352F-4595-829A-4603F3C4EC74}" destId="{6B199D4B-ED6D-41D8-96F2-5E5C719FEC3E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A7D5D66B-3F9A-4A49-9BE5-5694BDBBB225}" type="presParOf" srcId="{3170B91E-7745-44B8-97A4-A475B63696D5}" destId="{C9F3000D-81A3-4133-ACCB-CC43B086927C}" srcOrd="9" destOrd="0" presId="urn:microsoft.com/office/officeart/2008/layout/VerticalCurvedList"/>
    <dgm:cxn modelId="{7D044052-9A3E-479B-821E-236D631F1A34}" type="presParOf" srcId="{3170B91E-7745-44B8-97A4-A475B63696D5}" destId="{6DD264E3-A62B-402D-97D0-CE4F9EF248C7}" srcOrd="10" destOrd="0" presId="urn:microsoft.com/office/officeart/2008/layout/VerticalCurvedList"/>
    <dgm:cxn modelId="{68B382DA-8282-472A-BCB1-6926635630D6}" type="presParOf" srcId="{6DD264E3-A62B-402D-97D0-CE4F9EF248C7}" destId="{C7062D9B-4A87-46F0-8AA9-37927D866D8E}" srcOrd="0" destOrd="0" presId="urn:microsoft.com/office/officeart/2008/layout/VerticalCurvedList"/>
    <dgm:cxn modelId="{137A58EB-BC0F-4DB5-846C-5384D39648DE}" type="presParOf" srcId="{3170B91E-7745-44B8-97A4-A475B63696D5}" destId="{6B199D4B-ED6D-41D8-96F2-5E5C719FEC3E}" srcOrd="11" destOrd="0" presId="urn:microsoft.com/office/officeart/2008/layout/VerticalCurvedList"/>
    <dgm:cxn modelId="{3A972764-4E3E-4C38-AC6B-7FDA4DF43EAE}" type="presParOf" srcId="{3170B91E-7745-44B8-97A4-A475B63696D5}" destId="{65A75861-1759-4098-A633-B6E3FBA9A330}" srcOrd="12" destOrd="0" presId="urn:microsoft.com/office/officeart/2008/layout/VerticalCurvedList"/>
    <dgm:cxn modelId="{30C6B58C-5D6D-4C6D-A195-951C0DBC47E8}" type="presParOf" srcId="{65A75861-1759-4098-A633-B6E3FBA9A330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бюджетных кредитов от других бюджетов  - 48 117,7тыс.руб</a:t>
          </a:r>
          <a:r>
            <a: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- 22 398,8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3901" custLinFactNeighborY="-549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17056" custLinFactNeighborX="6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Повышение операционной эффективности управления бюджетными ресурсами, в том числе за счет:</a:t>
          </a:r>
          <a:endParaRPr lang="ru-RU" sz="1800" b="1" dirty="0">
            <a:solidFill>
              <a:schemeClr val="tx1"/>
            </a:solidFill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0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06256-B394-41AC-93F4-5E5AC6E7482D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7FCCF080-B996-468D-BA09-DF73C15194D9}" type="presOf" srcId="{390CB856-25D9-4CFB-A2AD-FD0F9CA12B7D}" destId="{FB3B9877-007F-4FF8-A415-B5437830542E}" srcOrd="0" destOrd="0" presId="urn:microsoft.com/office/officeart/2005/8/layout/vList2"/>
    <dgm:cxn modelId="{0BFAFC5A-A4B2-4284-A5E6-406CA9D61E45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</a:rPr>
            <a:t>Поэтапное снижение объема муниципального долга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</a:rPr>
            <a:t> район»</a:t>
          </a:r>
          <a:endParaRPr lang="ru-RU" sz="18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соблюдение органами местного самоуправления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требований бюджетного законодательства и повышение качества управления бюджетным процессом в муниципальном образовании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усиление контроля за эффективностью выполнения утвержденного Плана оздоровления муниципальных финансов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 по оптимизации расходов, сокращению нерезультативных расходов и увеличению собственных доходов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2019 год и на плановый период 2020 и 2021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A8D59F96-D365-4DED-9C53-53D058B57AEE}">
      <dgm:prSet phldrT="[Текст]" custT="1"/>
      <dgm:spPr/>
      <dgm:t>
        <a:bodyPr/>
        <a:lstStyle/>
        <a:p>
          <a:r>
            <a:rPr lang="ru-RU" sz="1600" b="1" dirty="0" smtClean="0"/>
            <a:t>расширение практики общественного участия в управлении муниципальными финансами, внедрение принципов инициативного бюджетирования.</a:t>
          </a:r>
          <a:endParaRPr lang="ru-RU" sz="1600" b="1" dirty="0"/>
        </a:p>
      </dgm:t>
    </dgm:pt>
    <dgm:pt modelId="{D9E51563-F95E-46B1-91DF-35A0F6F1F0C5}" type="parTrans" cxnId="{8B61BDA5-4002-4A5B-B324-021AA344BAB6}">
      <dgm:prSet/>
      <dgm:spPr/>
      <dgm:t>
        <a:bodyPr/>
        <a:lstStyle/>
        <a:p>
          <a:endParaRPr lang="ru-RU"/>
        </a:p>
      </dgm:t>
    </dgm:pt>
    <dgm:pt modelId="{230ADF20-EB7A-4F0F-A20A-554C1C0E5444}" type="sibTrans" cxnId="{8B61BDA5-4002-4A5B-B324-021AA344BAB6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2" custScaleY="97903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14BF6014-1F8D-4B4F-8072-3D866266C5A9}" type="pres">
      <dgm:prSet presAssocID="{0A58B7E2-11AF-4B5D-9429-4597B18D61E6}" presName="parentText" presStyleLbl="node1" presStyleIdx="1" presStyleCnt="2" custScaleY="75057" custLinFactNeighborY="-7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1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A53837-B593-486A-A6BD-B161451842C5}" type="presOf" srcId="{7B4CAF70-FD7D-4F4E-B149-9CD27B9DCC44}" destId="{7501055E-F915-45B3-A34B-8BF86EDF43BE}" srcOrd="0" destOrd="0" presId="urn:microsoft.com/office/officeart/2005/8/layout/vList2"/>
    <dgm:cxn modelId="{E9FE3569-317C-495E-92C2-EB87AAAAB1C1}" type="presOf" srcId="{7351717C-AB82-412A-8D5C-467E041E4F5F}" destId="{6D65A4D4-C4D3-4733-B549-DE7420F482CC}" srcOrd="0" destOrd="2" presId="urn:microsoft.com/office/officeart/2005/8/layout/vList2"/>
    <dgm:cxn modelId="{C8059277-7F14-4595-8655-FA4493775E18}" type="presOf" srcId="{8AFDED62-F94E-485A-92D8-3931281DEC45}" destId="{6D65A4D4-C4D3-4733-B549-DE7420F482CC}" srcOrd="0" destOrd="1" presId="urn:microsoft.com/office/officeart/2005/8/layout/vList2"/>
    <dgm:cxn modelId="{A1386DE2-D362-4BEC-BEED-55C3E51B62BD}" type="presOf" srcId="{0A58B7E2-11AF-4B5D-9429-4597B18D61E6}" destId="{14BF6014-1F8D-4B4F-8072-3D866266C5A9}" srcOrd="0" destOrd="0" presId="urn:microsoft.com/office/officeart/2005/8/layout/vList2"/>
    <dgm:cxn modelId="{A2955C77-E41E-4AA2-819C-A00A206EBB65}" srcId="{7B4CAF70-FD7D-4F4E-B149-9CD27B9DCC44}" destId="{0A58B7E2-11AF-4B5D-9429-4597B18D61E6}" srcOrd="1" destOrd="0" parTransId="{3B0DFB1D-BAFB-4AE2-8E8F-F253D00F2261}" sibTransId="{97D2008B-962E-4650-8E21-1CD69DE641CB}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8B61BDA5-4002-4A5B-B324-021AA344BAB6}" srcId="{0A58B7E2-11AF-4B5D-9429-4597B18D61E6}" destId="{A8D59F96-D365-4DED-9C53-53D058B57AEE}" srcOrd="3" destOrd="0" parTransId="{D9E51563-F95E-46B1-91DF-35A0F6F1F0C5}" sibTransId="{230ADF20-EB7A-4F0F-A20A-554C1C0E5444}"/>
    <dgm:cxn modelId="{F9643E63-577B-48D7-A665-50C6706A281A}" type="presOf" srcId="{83429FB5-E0E7-4728-BF1D-5693DA5A9B05}" destId="{CECF27C9-391B-4FFF-A627-649ACE127A65}" srcOrd="0" destOrd="0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434CC866-C80A-4440-B4B8-27B20475359D}" type="presOf" srcId="{9B0EECA9-2561-47D7-9765-85750F91C753}" destId="{6D65A4D4-C4D3-4733-B549-DE7420F482CC}" srcOrd="0" destOrd="0" presId="urn:microsoft.com/office/officeart/2005/8/layout/vList2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CF26F49D-207B-40C0-9759-33F7BBD2E5B4}" type="presOf" srcId="{A8D59F96-D365-4DED-9C53-53D058B57AEE}" destId="{6D65A4D4-C4D3-4733-B549-DE7420F482CC}" srcOrd="0" destOrd="3" presId="urn:microsoft.com/office/officeart/2005/8/layout/vList2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6061620E-3BFF-44CF-A8EE-616FA932A563}" type="presParOf" srcId="{7501055E-F915-45B3-A34B-8BF86EDF43BE}" destId="{CECF27C9-391B-4FFF-A627-649ACE127A65}" srcOrd="0" destOrd="0" presId="urn:microsoft.com/office/officeart/2005/8/layout/vList2"/>
    <dgm:cxn modelId="{5D113495-8776-4DB9-B432-8D49FCACE49B}" type="presParOf" srcId="{7501055E-F915-45B3-A34B-8BF86EDF43BE}" destId="{C5F33424-F2EC-415C-877D-CCC9BEF6B615}" srcOrd="1" destOrd="0" presId="urn:microsoft.com/office/officeart/2005/8/layout/vList2"/>
    <dgm:cxn modelId="{74FD2414-8A74-46C1-B7D5-29AB7964A95B}" type="presParOf" srcId="{7501055E-F915-45B3-A34B-8BF86EDF43BE}" destId="{14BF6014-1F8D-4B4F-8072-3D866266C5A9}" srcOrd="2" destOrd="0" presId="urn:microsoft.com/office/officeart/2005/8/layout/vList2"/>
    <dgm:cxn modelId="{111B0F1F-2032-431D-AFBF-978B28B92268}" type="presParOf" srcId="{7501055E-F915-45B3-A34B-8BF86EDF43BE}" destId="{6D65A4D4-C4D3-4733-B549-DE7420F482C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300" b="1" dirty="0" smtClean="0"/>
            <a:t>укрепление доходной базы консолидированного бюджета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300" b="1" dirty="0">
            <a:solidFill>
              <a:schemeClr val="tx1"/>
            </a:solidFill>
          </a:endParaRPr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300" b="1" dirty="0" smtClean="0"/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dirty="0" err="1" smtClean="0"/>
            <a:t>Малопургинский</a:t>
          </a:r>
          <a:r>
            <a:rPr lang="ru-RU" sz="1300" b="1" dirty="0" smtClean="0"/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Республике;</a:t>
          </a:r>
          <a:endParaRPr lang="ru-RU" sz="1300" b="1" dirty="0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400" b="1" dirty="0" smtClean="0"/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400" b="1" dirty="0" err="1" smtClean="0"/>
            <a:t>Малопургинский</a:t>
          </a:r>
          <a:r>
            <a:rPr lang="ru-RU" sz="1400" b="1" dirty="0" smtClean="0"/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400" b="1" dirty="0" err="1" smtClean="0"/>
            <a:t>Малопургинский</a:t>
          </a:r>
          <a:r>
            <a:rPr lang="ru-RU" sz="1400" b="1" dirty="0" smtClean="0"/>
            <a:t> район»;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1600" b="1" dirty="0" smtClean="0"/>
            <a:t>вовлечение в экономику </a:t>
          </a:r>
          <a:r>
            <a:rPr lang="ru-RU" sz="1600" b="1" dirty="0" err="1" smtClean="0"/>
            <a:t>самозанятых</a:t>
          </a:r>
          <a:r>
            <a:rPr lang="ru-RU" sz="1600" b="1" dirty="0" smtClean="0"/>
            <a:t> граждан</a:t>
          </a:r>
          <a:endParaRPr lang="ru-RU" sz="1600" b="1" dirty="0" smtClean="0">
            <a:solidFill>
              <a:schemeClr val="tx1"/>
            </a:solidFill>
          </a:endParaRPr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963A3835-8EFF-41D5-8904-0CD297DC390A}" type="pres">
      <dgm:prSet presAssocID="{FB75A1A5-0896-433E-BA91-78C3856BD7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4425-090D-436E-A93E-2DB3023FDB80}" type="pres">
      <dgm:prSet presAssocID="{9748E425-1F62-4E54-AB72-024F4DE93407}" presName="circle1" presStyleLbl="node1" presStyleIdx="0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69C58063-E33C-4DC8-9D13-DB510B7D7715}" type="pres">
      <dgm:prSet presAssocID="{9748E425-1F62-4E54-AB72-024F4DE93407}" presName="space" presStyleCnt="0"/>
      <dgm:spPr/>
    </dgm:pt>
    <dgm:pt modelId="{5A29F06B-F30D-47DB-82D2-37109BE6ACC5}" type="pres">
      <dgm:prSet presAssocID="{9748E425-1F62-4E54-AB72-024F4DE93407}" presName="rect1" presStyleLbl="alignAcc1" presStyleIdx="0" presStyleCnt="4" custLinFactNeighborX="1229" custLinFactNeighborY="-230"/>
      <dgm:spPr/>
      <dgm:t>
        <a:bodyPr/>
        <a:lstStyle/>
        <a:p>
          <a:endParaRPr lang="ru-RU"/>
        </a:p>
      </dgm:t>
    </dgm:pt>
    <dgm:pt modelId="{3E16006F-EFE1-4A67-96C1-8B4039A64510}" type="pres">
      <dgm:prSet presAssocID="{E948EA84-102C-437F-80FA-896499AE9317}" presName="vertSpace2" presStyleLbl="node1" presStyleIdx="0" presStyleCnt="4"/>
      <dgm:spPr/>
    </dgm:pt>
    <dgm:pt modelId="{FED84AB8-CAF6-4ECA-B669-59A6C428B38C}" type="pres">
      <dgm:prSet presAssocID="{E948EA84-102C-437F-80FA-896499AE9317}" presName="circle2" presStyleLbl="node1" presStyleIdx="1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E28FA107-B120-49B7-BC8E-D3002C8C2448}" type="pres">
      <dgm:prSet presAssocID="{E948EA84-102C-437F-80FA-896499AE9317}" presName="rect2" presStyleLbl="alignAcc1" presStyleIdx="1" presStyleCnt="4" custScaleX="100000" custScaleY="98333" custLinFactNeighborX="629" custLinFactNeighborY="-481"/>
      <dgm:spPr/>
      <dgm:t>
        <a:bodyPr/>
        <a:lstStyle/>
        <a:p>
          <a:endParaRPr lang="ru-RU"/>
        </a:p>
      </dgm:t>
    </dgm:pt>
    <dgm:pt modelId="{D5B5A5EF-AB45-4A57-B02F-DBC9282FAB4D}" type="pres">
      <dgm:prSet presAssocID="{7AF7F297-943D-4165-A8A8-54DA59560CD7}" presName="vertSpace3" presStyleLbl="node1" presStyleIdx="1" presStyleCnt="4"/>
      <dgm:spPr/>
    </dgm:pt>
    <dgm:pt modelId="{DDA6CF50-64D6-41CD-AAED-976FA2076C57}" type="pres">
      <dgm:prSet presAssocID="{7AF7F297-943D-4165-A8A8-54DA59560CD7}" presName="circle3" presStyleLbl="node1" presStyleIdx="2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66C1EA-8C5C-40F8-B9B6-9040C8ED6543}" type="pres">
      <dgm:prSet presAssocID="{7AF7F297-943D-4165-A8A8-54DA59560CD7}" presName="rect3" presStyleLbl="alignAcc1" presStyleIdx="2" presStyleCnt="4"/>
      <dgm:spPr/>
      <dgm:t>
        <a:bodyPr/>
        <a:lstStyle/>
        <a:p>
          <a:endParaRPr lang="ru-RU"/>
        </a:p>
      </dgm:t>
    </dgm:pt>
    <dgm:pt modelId="{DAB1143D-0D6D-4AA0-A7F7-632965950060}" type="pres">
      <dgm:prSet presAssocID="{43E791CD-00E1-4D30-BCD5-1EA4857975C7}" presName="vertSpace4" presStyleLbl="node1" presStyleIdx="2" presStyleCnt="4"/>
      <dgm:spPr/>
    </dgm:pt>
    <dgm:pt modelId="{59226D8B-E096-4D70-8ADC-71973B6FCBDF}" type="pres">
      <dgm:prSet presAssocID="{43E791CD-00E1-4D30-BCD5-1EA4857975C7}" presName="circle4" presStyleLbl="node1" presStyleIdx="3" presStyleCnt="4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</dgm:pt>
    <dgm:pt modelId="{FEC5023B-56E5-4574-9502-039874786CB2}" type="pres">
      <dgm:prSet presAssocID="{43E791CD-00E1-4D30-BCD5-1EA4857975C7}" presName="rect4" presStyleLbl="alignAcc1" presStyleIdx="3" presStyleCnt="4"/>
      <dgm:spPr/>
      <dgm:t>
        <a:bodyPr/>
        <a:lstStyle/>
        <a:p>
          <a:endParaRPr lang="ru-RU"/>
        </a:p>
      </dgm:t>
    </dgm:pt>
    <dgm:pt modelId="{91A15EB6-1FC2-4A38-A7EC-BAB9618152C7}" type="pres">
      <dgm:prSet presAssocID="{9748E425-1F62-4E54-AB72-024F4DE9340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83E83-3315-427C-BC88-AE28B653D585}" type="pres">
      <dgm:prSet presAssocID="{E948EA84-102C-437F-80FA-896499AE931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41196-343F-4FEA-BCB9-A7E7FA2836A7}" type="pres">
      <dgm:prSet presAssocID="{7AF7F297-943D-4165-A8A8-54DA59560CD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06B47-766B-4858-A4BB-6D7E63AFD09F}" type="pres">
      <dgm:prSet presAssocID="{43E791CD-00E1-4D30-BCD5-1EA4857975C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6BA203FD-88BF-4369-B615-30AF79DF564E}" type="presOf" srcId="{7AF7F297-943D-4165-A8A8-54DA59560CD7}" destId="{FE66C1EA-8C5C-40F8-B9B6-9040C8ED6543}" srcOrd="0" destOrd="0" presId="urn:microsoft.com/office/officeart/2005/8/layout/target3"/>
    <dgm:cxn modelId="{0DCB861B-9DA5-49F5-BB55-E86EC88A22F5}" type="presOf" srcId="{9748E425-1F62-4E54-AB72-024F4DE93407}" destId="{91A15EB6-1FC2-4A38-A7EC-BAB9618152C7}" srcOrd="1" destOrd="0" presId="urn:microsoft.com/office/officeart/2005/8/layout/target3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538160DA-082B-47A7-B73B-3820ACB61FE5}" type="presOf" srcId="{9748E425-1F62-4E54-AB72-024F4DE93407}" destId="{5A29F06B-F30D-47DB-82D2-37109BE6ACC5}" srcOrd="0" destOrd="0" presId="urn:microsoft.com/office/officeart/2005/8/layout/target3"/>
    <dgm:cxn modelId="{FA1741D0-B99C-4CA4-9B82-9D859D865FCB}" type="presOf" srcId="{E948EA84-102C-437F-80FA-896499AE9317}" destId="{E28FA107-B120-49B7-BC8E-D3002C8C2448}" srcOrd="0" destOrd="0" presId="urn:microsoft.com/office/officeart/2005/8/layout/target3"/>
    <dgm:cxn modelId="{E4D584B3-FAFD-4A53-8957-807D0C0A0B4E}" type="presOf" srcId="{FB75A1A5-0896-433E-BA91-78C3856BD7D9}" destId="{963A3835-8EFF-41D5-8904-0CD297DC390A}" srcOrd="0" destOrd="0" presId="urn:microsoft.com/office/officeart/2005/8/layout/target3"/>
    <dgm:cxn modelId="{01C365E7-CFCD-4483-9728-32CADA5DB69A}" type="presOf" srcId="{E948EA84-102C-437F-80FA-896499AE9317}" destId="{41983E83-3315-427C-BC88-AE28B653D585}" srcOrd="1" destOrd="0" presId="urn:microsoft.com/office/officeart/2005/8/layout/target3"/>
    <dgm:cxn modelId="{F6C3FEB3-3709-4547-9AB6-68EE7F4C2537}" type="presOf" srcId="{43E791CD-00E1-4D30-BCD5-1EA4857975C7}" destId="{18606B47-766B-4858-A4BB-6D7E63AFD09F}" srcOrd="1" destOrd="0" presId="urn:microsoft.com/office/officeart/2005/8/layout/target3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5981433D-DE8D-4B0C-80D1-D2E966DA93A4}" type="presOf" srcId="{43E791CD-00E1-4D30-BCD5-1EA4857975C7}" destId="{FEC5023B-56E5-4574-9502-039874786CB2}" srcOrd="0" destOrd="0" presId="urn:microsoft.com/office/officeart/2005/8/layout/target3"/>
    <dgm:cxn modelId="{05E8BDA2-0C38-4291-9DD1-88828913D956}" type="presOf" srcId="{7AF7F297-943D-4165-A8A8-54DA59560CD7}" destId="{BBE41196-343F-4FEA-BCB9-A7E7FA2836A7}" srcOrd="1" destOrd="0" presId="urn:microsoft.com/office/officeart/2005/8/layout/target3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B7C8F892-5AD7-450D-A58A-19CE8E1CC09C}" type="presParOf" srcId="{963A3835-8EFF-41D5-8904-0CD297DC390A}" destId="{7DB44425-090D-436E-A93E-2DB3023FDB80}" srcOrd="0" destOrd="0" presId="urn:microsoft.com/office/officeart/2005/8/layout/target3"/>
    <dgm:cxn modelId="{4A8CDD6E-FF49-408E-91D5-71D40202B904}" type="presParOf" srcId="{963A3835-8EFF-41D5-8904-0CD297DC390A}" destId="{69C58063-E33C-4DC8-9D13-DB510B7D7715}" srcOrd="1" destOrd="0" presId="urn:microsoft.com/office/officeart/2005/8/layout/target3"/>
    <dgm:cxn modelId="{81032E02-FC9E-448C-8F1D-3CAE40ED542E}" type="presParOf" srcId="{963A3835-8EFF-41D5-8904-0CD297DC390A}" destId="{5A29F06B-F30D-47DB-82D2-37109BE6ACC5}" srcOrd="2" destOrd="0" presId="urn:microsoft.com/office/officeart/2005/8/layout/target3"/>
    <dgm:cxn modelId="{BD693AF6-3390-4472-A936-A6B7834E5F91}" type="presParOf" srcId="{963A3835-8EFF-41D5-8904-0CD297DC390A}" destId="{3E16006F-EFE1-4A67-96C1-8B4039A64510}" srcOrd="3" destOrd="0" presId="urn:microsoft.com/office/officeart/2005/8/layout/target3"/>
    <dgm:cxn modelId="{5DBDB727-63FA-48DD-90CC-DABFC7F3C7CB}" type="presParOf" srcId="{963A3835-8EFF-41D5-8904-0CD297DC390A}" destId="{FED84AB8-CAF6-4ECA-B669-59A6C428B38C}" srcOrd="4" destOrd="0" presId="urn:microsoft.com/office/officeart/2005/8/layout/target3"/>
    <dgm:cxn modelId="{70E2B1E4-A519-4598-9D66-2D281F691A20}" type="presParOf" srcId="{963A3835-8EFF-41D5-8904-0CD297DC390A}" destId="{E28FA107-B120-49B7-BC8E-D3002C8C2448}" srcOrd="5" destOrd="0" presId="urn:microsoft.com/office/officeart/2005/8/layout/target3"/>
    <dgm:cxn modelId="{B2DE1D8C-D448-42FD-BA8A-F581BCD1CA72}" type="presParOf" srcId="{963A3835-8EFF-41D5-8904-0CD297DC390A}" destId="{D5B5A5EF-AB45-4A57-B02F-DBC9282FAB4D}" srcOrd="6" destOrd="0" presId="urn:microsoft.com/office/officeart/2005/8/layout/target3"/>
    <dgm:cxn modelId="{BA223B3A-F78D-4D48-88DA-8404F24C0FC6}" type="presParOf" srcId="{963A3835-8EFF-41D5-8904-0CD297DC390A}" destId="{DDA6CF50-64D6-41CD-AAED-976FA2076C57}" srcOrd="7" destOrd="0" presId="urn:microsoft.com/office/officeart/2005/8/layout/target3"/>
    <dgm:cxn modelId="{0DAA0CCC-132E-420E-8645-6EBE24CB536A}" type="presParOf" srcId="{963A3835-8EFF-41D5-8904-0CD297DC390A}" destId="{FE66C1EA-8C5C-40F8-B9B6-9040C8ED6543}" srcOrd="8" destOrd="0" presId="urn:microsoft.com/office/officeart/2005/8/layout/target3"/>
    <dgm:cxn modelId="{C64EA950-ED7E-4665-965F-5CF779A17E96}" type="presParOf" srcId="{963A3835-8EFF-41D5-8904-0CD297DC390A}" destId="{DAB1143D-0D6D-4AA0-A7F7-632965950060}" srcOrd="9" destOrd="0" presId="urn:microsoft.com/office/officeart/2005/8/layout/target3"/>
    <dgm:cxn modelId="{1416E479-82B5-40D2-8492-F2B97FF2B9E2}" type="presParOf" srcId="{963A3835-8EFF-41D5-8904-0CD297DC390A}" destId="{59226D8B-E096-4D70-8ADC-71973B6FCBDF}" srcOrd="10" destOrd="0" presId="urn:microsoft.com/office/officeart/2005/8/layout/target3"/>
    <dgm:cxn modelId="{9C6E4FCF-8AD1-460D-9648-D80C1046E07B}" type="presParOf" srcId="{963A3835-8EFF-41D5-8904-0CD297DC390A}" destId="{FEC5023B-56E5-4574-9502-039874786CB2}" srcOrd="11" destOrd="0" presId="urn:microsoft.com/office/officeart/2005/8/layout/target3"/>
    <dgm:cxn modelId="{E0231E2B-5C67-4150-BFDB-9E2E163C68C9}" type="presParOf" srcId="{963A3835-8EFF-41D5-8904-0CD297DC390A}" destId="{91A15EB6-1FC2-4A38-A7EC-BAB9618152C7}" srcOrd="12" destOrd="0" presId="urn:microsoft.com/office/officeart/2005/8/layout/target3"/>
    <dgm:cxn modelId="{A295C458-9292-48FD-AD9B-DB338F2FEA82}" type="presParOf" srcId="{963A3835-8EFF-41D5-8904-0CD297DC390A}" destId="{41983E83-3315-427C-BC88-AE28B653D585}" srcOrd="13" destOrd="0" presId="urn:microsoft.com/office/officeart/2005/8/layout/target3"/>
    <dgm:cxn modelId="{0E0DEE6A-3665-46F4-86CB-4DA0FA71CD75}" type="presParOf" srcId="{963A3835-8EFF-41D5-8904-0CD297DC390A}" destId="{BBE41196-343F-4FEA-BCB9-A7E7FA2836A7}" srcOrd="14" destOrd="0" presId="urn:microsoft.com/office/officeart/2005/8/layout/target3"/>
    <dgm:cxn modelId="{E80BB79B-F4DF-4711-834B-BF42B474ADAE}" type="presParOf" srcId="{963A3835-8EFF-41D5-8904-0CD297DC390A}" destId="{18606B47-766B-4858-A4BB-6D7E63AFD09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58B7E2-11AF-4B5D-9429-4597B18D61E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dirty="0">
            <a:solidFill>
              <a:schemeClr val="tx1"/>
            </a:solidFill>
          </a:endParaRPr>
        </a:p>
      </dgm:t>
    </dgm:pt>
    <dgm:pt modelId="{3B0DFB1D-BAFB-4AE2-8E8F-F253D00F2261}" type="parTrans" cxnId="{A2955C77-E41E-4AA2-819C-A00A206EBB65}">
      <dgm:prSet/>
      <dgm:spPr/>
      <dgm:t>
        <a:bodyPr/>
        <a:lstStyle/>
        <a:p>
          <a:endParaRPr lang="ru-RU"/>
        </a:p>
      </dgm:t>
    </dgm:pt>
    <dgm:pt modelId="{97D2008B-962E-4650-8E21-1CD69DE641CB}" type="sibTrans" cxnId="{A2955C77-E41E-4AA2-819C-A00A206EBB65}">
      <dgm:prSet/>
      <dgm:spPr/>
      <dgm:t>
        <a:bodyPr/>
        <a:lstStyle/>
        <a:p>
          <a:endParaRPr lang="ru-RU"/>
        </a:p>
      </dgm:t>
    </dgm:pt>
    <dgm:pt modelId="{8AFDED62-F94E-485A-92D8-3931281DEC45}">
      <dgm:prSet phldrT="[Текст]" custT="1"/>
      <dgm:spPr/>
      <dgm:t>
        <a:bodyPr/>
        <a:lstStyle/>
        <a:p>
          <a:r>
            <a:rPr lang="ru-RU" sz="1600" b="1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dirty="0"/>
        </a:p>
      </dgm:t>
    </dgm:pt>
    <dgm:pt modelId="{6ECE2691-58EE-4005-9782-2AB7E2F94817}" type="parTrans" cxnId="{3CB6F3CD-F8F0-4666-9679-A776E76D832A}">
      <dgm:prSet/>
      <dgm:spPr/>
      <dgm:t>
        <a:bodyPr/>
        <a:lstStyle/>
        <a:p>
          <a:endParaRPr lang="ru-RU"/>
        </a:p>
      </dgm:t>
    </dgm:pt>
    <dgm:pt modelId="{77279499-4989-4F3F-82F2-7748FBEE375E}" type="sibTrans" cxnId="{3CB6F3CD-F8F0-4666-9679-A776E76D832A}">
      <dgm:prSet/>
      <dgm:spPr/>
      <dgm:t>
        <a:bodyPr/>
        <a:lstStyle/>
        <a:p>
          <a:endParaRPr lang="ru-RU"/>
        </a:p>
      </dgm:t>
    </dgm:pt>
    <dgm:pt modelId="{7351717C-AB82-412A-8D5C-467E041E4F5F}">
      <dgm:prSet phldrT="[Текст]" custT="1"/>
      <dgm:spPr/>
      <dgm:t>
        <a:bodyPr/>
        <a:lstStyle/>
        <a:p>
          <a:r>
            <a:rPr lang="ru-RU" sz="1600" b="1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dirty="0" smtClean="0"/>
            <a:t>.</a:t>
          </a:r>
          <a:endParaRPr lang="ru-RU" sz="1600" dirty="0"/>
        </a:p>
      </dgm:t>
    </dgm:pt>
    <dgm:pt modelId="{B6E76B23-60A9-435A-BF8E-FABFEB2E44FE}" type="parTrans" cxnId="{A1BE65B8-FAD4-4988-814B-79568C3D09DE}">
      <dgm:prSet/>
      <dgm:spPr/>
      <dgm:t>
        <a:bodyPr/>
        <a:lstStyle/>
        <a:p>
          <a:endParaRPr lang="ru-RU"/>
        </a:p>
      </dgm:t>
    </dgm:pt>
    <dgm:pt modelId="{F2AF23FE-29D0-4232-9B7D-08B57536B267}" type="sibTrans" cxnId="{A1BE65B8-FAD4-4988-814B-79568C3D09DE}">
      <dgm:prSet/>
      <dgm:spPr/>
      <dgm:t>
        <a:bodyPr/>
        <a:lstStyle/>
        <a:p>
          <a:endParaRPr lang="ru-RU"/>
        </a:p>
      </dgm:t>
    </dgm:pt>
    <dgm:pt modelId="{A3342F4C-8476-45FB-8E53-A85DF2600BF6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dirty="0">
            <a:solidFill>
              <a:schemeClr val="tx1"/>
            </a:solidFill>
          </a:endParaRPr>
        </a:p>
      </dgm:t>
    </dgm:pt>
    <dgm:pt modelId="{CB13DF37-9D5E-4E10-A8F2-4FB46B5B0B87}" type="parTrans" cxnId="{5A482628-AABE-48EA-8AAA-54F724534B0A}">
      <dgm:prSet/>
      <dgm:spPr/>
      <dgm:t>
        <a:bodyPr/>
        <a:lstStyle/>
        <a:p>
          <a:endParaRPr lang="ru-RU"/>
        </a:p>
      </dgm:t>
    </dgm:pt>
    <dgm:pt modelId="{3424F1F5-29C4-4A70-84D4-CC4CC913D0D6}" type="sibTrans" cxnId="{5A482628-AABE-48EA-8AAA-54F724534B0A}">
      <dgm:prSet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9B0EECA9-2561-47D7-9765-85750F91C753}">
      <dgm:prSet phldrT="[Текст]" custT="1"/>
      <dgm:spPr/>
      <dgm:t>
        <a:bodyPr/>
        <a:lstStyle/>
        <a:p>
          <a:r>
            <a:rPr lang="ru-RU" sz="1600" b="1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dirty="0" err="1" smtClean="0"/>
            <a:t>Малопургинский</a:t>
          </a:r>
          <a:r>
            <a:rPr lang="ru-RU" sz="1600" b="1" dirty="0" smtClean="0"/>
            <a:t> район»;</a:t>
          </a:r>
          <a:endParaRPr lang="ru-RU" sz="1600" b="1" dirty="0"/>
        </a:p>
      </dgm:t>
    </dgm:pt>
    <dgm:pt modelId="{54D018A5-5161-4E11-AD3E-B7C78C652D4F}" type="sibTrans" cxnId="{88C35548-6BB0-4EFD-B0F1-3A4B2BC44054}">
      <dgm:prSet/>
      <dgm:spPr/>
      <dgm:t>
        <a:bodyPr/>
        <a:lstStyle/>
        <a:p>
          <a:endParaRPr lang="ru-RU"/>
        </a:p>
      </dgm:t>
    </dgm:pt>
    <dgm:pt modelId="{FECBF7A4-A663-4BD7-BB2D-9DCA37604EFF}" type="parTrans" cxnId="{88C35548-6BB0-4EFD-B0F1-3A4B2BC44054}">
      <dgm:prSet/>
      <dgm:spPr/>
      <dgm:t>
        <a:bodyPr/>
        <a:lstStyle/>
        <a:p>
          <a:endParaRPr lang="ru-RU"/>
        </a:p>
      </dgm:t>
    </dgm:pt>
    <dgm:pt modelId="{EB1AC43C-8C51-471F-94EE-D590776F3B40}">
      <dgm:prSet phldrT="[Текст]" custT="1"/>
      <dgm:spPr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A4592A2-7204-405B-BC6A-6E86201283F9}" type="parTrans" cxnId="{D7834AAC-7B7F-4CA5-90A5-1DABCC031900}">
      <dgm:prSet/>
      <dgm:spPr/>
      <dgm:t>
        <a:bodyPr/>
        <a:lstStyle/>
        <a:p>
          <a:endParaRPr lang="ru-RU"/>
        </a:p>
      </dgm:t>
    </dgm:pt>
    <dgm:pt modelId="{F8AC2A86-3A8D-4EA1-851A-29AC59DD5D95}" type="sibTrans" cxnId="{D7834AAC-7B7F-4CA5-90A5-1DABCC031900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4" custScaleY="43669" custLinFactY="-52813" custLinFactNeighborX="-8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33424-F2EC-415C-877D-CCC9BEF6B615}" type="pres">
      <dgm:prSet presAssocID="{3B92519C-FA09-4F7D-B9CE-ED411060F2D1}" presName="spacer" presStyleCnt="0"/>
      <dgm:spPr/>
    </dgm:pt>
    <dgm:pt modelId="{E6EDC012-DDED-4393-A5F1-02F1897793BE}" type="pres">
      <dgm:prSet presAssocID="{A3342F4C-8476-45FB-8E53-A85DF2600BF6}" presName="parentText" presStyleLbl="node1" presStyleIdx="1" presStyleCnt="4" custScaleY="74186" custLinFactY="-53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C26CC-60AF-49C9-9BC3-76BD5566BE00}" type="pres">
      <dgm:prSet presAssocID="{3424F1F5-29C4-4A70-84D4-CC4CC913D0D6}" presName="spacer" presStyleCnt="0"/>
      <dgm:spPr/>
    </dgm:pt>
    <dgm:pt modelId="{14BF6014-1F8D-4B4F-8072-3D866266C5A9}" type="pres">
      <dgm:prSet presAssocID="{0A58B7E2-11AF-4B5D-9429-4597B18D61E6}" presName="parentText" presStyleLbl="node1" presStyleIdx="2" presStyleCnt="4" custScaleY="75057" custLinFactNeighborX="-877" custLinFactNeighborY="-19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5A4D4-C4D3-4733-B549-DE7420F482CC}" type="pres">
      <dgm:prSet presAssocID="{0A58B7E2-11AF-4B5D-9429-4597B18D61E6}" presName="childText" presStyleLbl="revTx" presStyleIdx="0" presStyleCnt="1" custLinFactNeighborY="-20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F41FE-D620-43B7-B5B3-C3B68ED91B20}" type="pres">
      <dgm:prSet presAssocID="{EB1AC43C-8C51-471F-94EE-D590776F3B40}" presName="parentText" presStyleLbl="node1" presStyleIdx="3" presStyleCnt="4" custScaleY="78084" custLinFactNeighborY="-3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CF9690-3C86-4780-81CE-CD281B1448E0}" type="presOf" srcId="{0A58B7E2-11AF-4B5D-9429-4597B18D61E6}" destId="{14BF6014-1F8D-4B4F-8072-3D866266C5A9}" srcOrd="0" destOrd="0" presId="urn:microsoft.com/office/officeart/2005/8/layout/vList2"/>
    <dgm:cxn modelId="{8E0EC0B3-02E8-4243-BB65-CA671F0A3250}" type="presOf" srcId="{8AFDED62-F94E-485A-92D8-3931281DEC45}" destId="{6D65A4D4-C4D3-4733-B549-DE7420F482CC}" srcOrd="0" destOrd="1" presId="urn:microsoft.com/office/officeart/2005/8/layout/vList2"/>
    <dgm:cxn modelId="{5A482628-AABE-48EA-8AAA-54F724534B0A}" srcId="{7B4CAF70-FD7D-4F4E-B149-9CD27B9DCC44}" destId="{A3342F4C-8476-45FB-8E53-A85DF2600BF6}" srcOrd="1" destOrd="0" parTransId="{CB13DF37-9D5E-4E10-A8F2-4FB46B5B0B87}" sibTransId="{3424F1F5-29C4-4A70-84D4-CC4CC913D0D6}"/>
    <dgm:cxn modelId="{A2955C77-E41E-4AA2-819C-A00A206EBB65}" srcId="{7B4CAF70-FD7D-4F4E-B149-9CD27B9DCC44}" destId="{0A58B7E2-11AF-4B5D-9429-4597B18D61E6}" srcOrd="2" destOrd="0" parTransId="{3B0DFB1D-BAFB-4AE2-8E8F-F253D00F2261}" sibTransId="{97D2008B-962E-4650-8E21-1CD69DE641CB}"/>
    <dgm:cxn modelId="{C6759229-10B5-4E77-81E8-3F10B20BC675}" type="presOf" srcId="{7B4CAF70-FD7D-4F4E-B149-9CD27B9DCC44}" destId="{7501055E-F915-45B3-A34B-8BF86EDF43BE}" srcOrd="0" destOrd="0" presId="urn:microsoft.com/office/officeart/2005/8/layout/vList2"/>
    <dgm:cxn modelId="{3CB6F3CD-F8F0-4666-9679-A776E76D832A}" srcId="{0A58B7E2-11AF-4B5D-9429-4597B18D61E6}" destId="{8AFDED62-F94E-485A-92D8-3931281DEC45}" srcOrd="1" destOrd="0" parTransId="{6ECE2691-58EE-4005-9782-2AB7E2F94817}" sibTransId="{77279499-4989-4F3F-82F2-7748FBEE375E}"/>
    <dgm:cxn modelId="{A1BE65B8-FAD4-4988-814B-79568C3D09DE}" srcId="{0A58B7E2-11AF-4B5D-9429-4597B18D61E6}" destId="{7351717C-AB82-412A-8D5C-467E041E4F5F}" srcOrd="2" destOrd="0" parTransId="{B6E76B23-60A9-435A-BF8E-FABFEB2E44FE}" sibTransId="{F2AF23FE-29D0-4232-9B7D-08B57536B267}"/>
    <dgm:cxn modelId="{BC04D884-28B4-41B0-B604-BA10B01B64F2}" type="presOf" srcId="{EB1AC43C-8C51-471F-94EE-D590776F3B40}" destId="{8ECF41FE-D620-43B7-B5B3-C3B68ED91B20}" srcOrd="0" destOrd="0" presId="urn:microsoft.com/office/officeart/2005/8/layout/vList2"/>
    <dgm:cxn modelId="{99F017CB-43C7-48AE-A693-BFDA81FC8C09}" type="presOf" srcId="{7351717C-AB82-412A-8D5C-467E041E4F5F}" destId="{6D65A4D4-C4D3-4733-B549-DE7420F482CC}" srcOrd="0" destOrd="2" presId="urn:microsoft.com/office/officeart/2005/8/layout/vList2"/>
    <dgm:cxn modelId="{88C35548-6BB0-4EFD-B0F1-3A4B2BC44054}" srcId="{0A58B7E2-11AF-4B5D-9429-4597B18D61E6}" destId="{9B0EECA9-2561-47D7-9765-85750F91C753}" srcOrd="0" destOrd="0" parTransId="{FECBF7A4-A663-4BD7-BB2D-9DCA37604EFF}" sibTransId="{54D018A5-5161-4E11-AD3E-B7C78C652D4F}"/>
    <dgm:cxn modelId="{51628043-3BA7-45CC-ADB9-17888CD6AE71}" type="presOf" srcId="{A3342F4C-8476-45FB-8E53-A85DF2600BF6}" destId="{E6EDC012-DDED-4393-A5F1-02F1897793BE}" srcOrd="0" destOrd="0" presId="urn:microsoft.com/office/officeart/2005/8/layout/vList2"/>
    <dgm:cxn modelId="{D7834AAC-7B7F-4CA5-90A5-1DABCC031900}" srcId="{7B4CAF70-FD7D-4F4E-B149-9CD27B9DCC44}" destId="{EB1AC43C-8C51-471F-94EE-D590776F3B40}" srcOrd="3" destOrd="0" parTransId="{DA4592A2-7204-405B-BC6A-6E86201283F9}" sibTransId="{F8AC2A86-3A8D-4EA1-851A-29AC59DD5D95}"/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7596EC99-E482-42BE-8FA7-79C3D002D303}" type="presOf" srcId="{9B0EECA9-2561-47D7-9765-85750F91C753}" destId="{6D65A4D4-C4D3-4733-B549-DE7420F482CC}" srcOrd="0" destOrd="0" presId="urn:microsoft.com/office/officeart/2005/8/layout/vList2"/>
    <dgm:cxn modelId="{E25E8A16-069F-4884-A724-57D2130F85FD}" type="presOf" srcId="{83429FB5-E0E7-4728-BF1D-5693DA5A9B05}" destId="{CECF27C9-391B-4FFF-A627-649ACE127A65}" srcOrd="0" destOrd="0" presId="urn:microsoft.com/office/officeart/2005/8/layout/vList2"/>
    <dgm:cxn modelId="{B1D26474-5D2C-4E23-A316-83AC0E721DBA}" type="presParOf" srcId="{7501055E-F915-45B3-A34B-8BF86EDF43BE}" destId="{CECF27C9-391B-4FFF-A627-649ACE127A65}" srcOrd="0" destOrd="0" presId="urn:microsoft.com/office/officeart/2005/8/layout/vList2"/>
    <dgm:cxn modelId="{F2F733C4-81AD-43E6-A43C-BABA5BD5F3BD}" type="presParOf" srcId="{7501055E-F915-45B3-A34B-8BF86EDF43BE}" destId="{C5F33424-F2EC-415C-877D-CCC9BEF6B615}" srcOrd="1" destOrd="0" presId="urn:microsoft.com/office/officeart/2005/8/layout/vList2"/>
    <dgm:cxn modelId="{FA167749-7775-4AE6-A850-BA7911F79EA2}" type="presParOf" srcId="{7501055E-F915-45B3-A34B-8BF86EDF43BE}" destId="{E6EDC012-DDED-4393-A5F1-02F1897793BE}" srcOrd="2" destOrd="0" presId="urn:microsoft.com/office/officeart/2005/8/layout/vList2"/>
    <dgm:cxn modelId="{9A90E6A7-3181-4502-B0A4-D8ED806363DF}" type="presParOf" srcId="{7501055E-F915-45B3-A34B-8BF86EDF43BE}" destId="{94EC26CC-60AF-49C9-9BC3-76BD5566BE00}" srcOrd="3" destOrd="0" presId="urn:microsoft.com/office/officeart/2005/8/layout/vList2"/>
    <dgm:cxn modelId="{9A944B4F-A5A5-4F7C-BC54-821E1F58184D}" type="presParOf" srcId="{7501055E-F915-45B3-A34B-8BF86EDF43BE}" destId="{14BF6014-1F8D-4B4F-8072-3D866266C5A9}" srcOrd="4" destOrd="0" presId="urn:microsoft.com/office/officeart/2005/8/layout/vList2"/>
    <dgm:cxn modelId="{FAF6F255-065B-4400-9C18-E06A1DCFE79B}" type="presParOf" srcId="{7501055E-F915-45B3-A34B-8BF86EDF43BE}" destId="{6D65A4D4-C4D3-4733-B549-DE7420F482CC}" srcOrd="5" destOrd="0" presId="urn:microsoft.com/office/officeart/2005/8/layout/vList2"/>
    <dgm:cxn modelId="{5F32D686-1CA0-4137-9F54-A156445A77C4}" type="presParOf" srcId="{7501055E-F915-45B3-A34B-8BF86EDF43BE}" destId="{8ECF41FE-D620-43B7-B5B3-C3B68ED91B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920 230,1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207 193,0 тыс. рублей (в том числе строительство д/с «Колокольчик»  72 313,7 тыс. рублей).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519 829,5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6 276,5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5 209,6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252,3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54 375,7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53" custScaleY="162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Содержание музеев 1 336,0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аппарата Управления культуры 834,5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Развитие туризма и народного творчества 4 593,1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библиотечной системы 18 073,7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домов культуры 47 246,2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праздников и мероприятий 1 315,4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6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</dgm:pt>
    <dgm:pt modelId="{566083D9-89B6-435D-846D-36DACD77A22D}" type="pres">
      <dgm:prSet presAssocID="{F84F6C66-5521-40C2-99FF-C86F056ED85A}" presName="dstNode" presStyleLbl="node1" presStyleIdx="0" presStyleCnt="6"/>
      <dgm:spPr/>
    </dgm:pt>
    <dgm:pt modelId="{286C3E9D-37B6-4091-B940-C72C7EB043F6}" type="pres">
      <dgm:prSet presAssocID="{2528276B-DE6A-466B-872E-9FFF419418FA}" presName="text_1" presStyleLbl="node1" presStyleIdx="0" presStyleCnt="6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6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6"/>
      <dgm:spPr/>
    </dgm:pt>
    <dgm:pt modelId="{C4366844-5D70-47CC-8F2D-622A3F956373}" type="pres">
      <dgm:prSet presAssocID="{FEE30B3A-C4F8-4EC6-8EA4-5753C35FC2EA}" presName="text_3" presStyleLbl="node1" presStyleIdx="2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6"/>
      <dgm:spPr/>
    </dgm:pt>
    <dgm:pt modelId="{C923594B-622C-4AAA-B00F-1961072950D7}" type="pres">
      <dgm:prSet presAssocID="{6986C4B9-B145-472D-B5FE-F8225511AC7D}" presName="text_4" presStyleLbl="node1" presStyleIdx="3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6"/>
      <dgm:spPr/>
    </dgm:pt>
    <dgm:pt modelId="{BE4F6CBD-BEC7-4BB2-8CA8-4AB62F12DFF9}" type="pres">
      <dgm:prSet presAssocID="{57D1A95B-FCA3-4CCF-BC28-0705EF0DA074}" presName="text_5" presStyleLbl="node1" presStyleIdx="4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6"/>
      <dgm:spPr/>
    </dgm:pt>
    <dgm:pt modelId="{D721E583-BAE3-4507-BD24-52408A068D6F}" type="pres">
      <dgm:prSet presAssocID="{8678C995-4796-4396-A4B9-CBFBF977C272}" presName="text_6" presStyleLbl="node1" presStyleIdx="5" presStyleCnt="6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6"/>
      <dgm:spPr/>
    </dgm:pt>
  </dgm:ptLst>
  <dgm:cxnLst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 2 049,5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1 371,5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42 274,0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6 900,7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69 430,1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9,4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FEC88-9754-416A-8186-33A3B3C28868}">
      <dsp:nvSpPr>
        <dsp:cNvPr id="0" name=""/>
        <dsp:cNvSpPr/>
      </dsp:nvSpPr>
      <dsp:spPr>
        <a:xfrm>
          <a:off x="0" y="76191"/>
          <a:ext cx="8686800" cy="53857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Обеспечение сбалансированности и повышение устойчивости бюджета</a:t>
          </a:r>
          <a:br>
            <a:rPr lang="ru-RU" sz="1600" b="1" kern="1200" dirty="0" smtClean="0">
              <a:solidFill>
                <a:schemeClr val="tx1"/>
              </a:solidFill>
            </a:rPr>
          </a:br>
          <a:r>
            <a:rPr lang="ru-RU" sz="1600" b="1" kern="1200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291" y="102482"/>
        <a:ext cx="8634218" cy="485989"/>
      </dsp:txXfrm>
    </dsp:sp>
    <dsp:sp modelId="{BE009EB4-12F8-493B-809A-503A74EE649C}">
      <dsp:nvSpPr>
        <dsp:cNvPr id="0" name=""/>
        <dsp:cNvSpPr/>
      </dsp:nvSpPr>
      <dsp:spPr>
        <a:xfrm>
          <a:off x="0" y="609591"/>
          <a:ext cx="8686800" cy="61848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Гарантированное исполнение социальных обязательств бюджета 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30192" y="639783"/>
        <a:ext cx="8626416" cy="558101"/>
      </dsp:txXfrm>
    </dsp:sp>
    <dsp:sp modelId="{CAC9EF1D-A7CD-466F-A821-633F432D6349}">
      <dsp:nvSpPr>
        <dsp:cNvPr id="0" name=""/>
        <dsp:cNvSpPr/>
      </dsp:nvSpPr>
      <dsp:spPr>
        <a:xfrm>
          <a:off x="0" y="1219199"/>
          <a:ext cx="8686800" cy="624906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Создание условий для поступательного социально-экономического развития муниципального образования «</a:t>
          </a:r>
          <a:r>
            <a:rPr lang="ru-RU" sz="16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600" b="1" kern="1200" dirty="0" smtClean="0">
              <a:solidFill>
                <a:schemeClr val="tx1"/>
              </a:solidFill>
            </a:rPr>
            <a:t> район»</a:t>
          </a:r>
          <a:endParaRPr lang="ru-RU" sz="1600" b="1" kern="1200" dirty="0">
            <a:solidFill>
              <a:schemeClr val="tx1"/>
            </a:solidFill>
            <a:latin typeface="+mn-lt"/>
          </a:endParaRPr>
        </a:p>
      </dsp:txBody>
      <dsp:txXfrm>
        <a:off x="30505" y="1249704"/>
        <a:ext cx="8625790" cy="563896"/>
      </dsp:txXfrm>
    </dsp:sp>
    <dsp:sp modelId="{71226DFC-4BFE-474B-8791-807BACD1654A}">
      <dsp:nvSpPr>
        <dsp:cNvPr id="0" name=""/>
        <dsp:cNvSpPr/>
      </dsp:nvSpPr>
      <dsp:spPr>
        <a:xfrm>
          <a:off x="0" y="1790244"/>
          <a:ext cx="8686800" cy="1800675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8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Формирование реалистичных планов по доходам и расходам бюджета</a:t>
          </a:r>
          <a:br>
            <a:rPr lang="ru-RU" sz="1800" b="1" kern="1200" dirty="0" smtClean="0">
              <a:solidFill>
                <a:schemeClr val="tx1"/>
              </a:solidFill>
            </a:rPr>
          </a:br>
          <a:r>
            <a:rPr lang="ru-RU" sz="1800" b="1" kern="1200" dirty="0" smtClean="0">
              <a:solidFill>
                <a:schemeClr val="tx1"/>
              </a:solidFill>
            </a:rPr>
            <a:t>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район», основанных на объективной оценке ожидаемого исполнения бюджета в 2018 году, и объективного прогноза показателей социально-экономического развития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 на 2019 год и на плановый период 2020 и 2021 годов с учетом:</a:t>
          </a:r>
          <a:endParaRPr lang="ru-RU" sz="1800" b="1" kern="1200" dirty="0">
            <a:solidFill>
              <a:schemeClr val="tx1"/>
            </a:solidFill>
            <a:latin typeface="+mn-lt"/>
          </a:endParaRPr>
        </a:p>
      </dsp:txBody>
      <dsp:txXfrm>
        <a:off x="87902" y="1878146"/>
        <a:ext cx="8510996" cy="16248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5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операционной эффективности управления бюджетными ресурсами, в том числе за счет: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124282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Поэтапное снижение объема муниципального долга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район», 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</a:rPr>
            <a:t> район»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0670" y="60670"/>
        <a:ext cx="8565460" cy="1121489"/>
      </dsp:txXfrm>
    </dsp:sp>
    <dsp:sp modelId="{14BF6014-1F8D-4B4F-8072-3D866266C5A9}">
      <dsp:nvSpPr>
        <dsp:cNvPr id="0" name=""/>
        <dsp:cNvSpPr/>
      </dsp:nvSpPr>
      <dsp:spPr>
        <a:xfrm>
          <a:off x="0" y="1110904"/>
          <a:ext cx="8686800" cy="952811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2019 год и на плановый период 2020 и 2021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6512" y="1157416"/>
        <a:ext cx="8593776" cy="859787"/>
      </dsp:txXfrm>
    </dsp:sp>
    <dsp:sp modelId="{6D65A4D4-C4D3-4733-B549-DE7420F482CC}">
      <dsp:nvSpPr>
        <dsp:cNvPr id="0" name=""/>
        <dsp:cNvSpPr/>
      </dsp:nvSpPr>
      <dsp:spPr>
        <a:xfrm>
          <a:off x="0" y="2053841"/>
          <a:ext cx="8686800" cy="333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повышение 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усиление контроля за эффективностью выполнения утвержденного Плана оздоровления муниципальных финансов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по оптимизации расходов, сокращению нерезультативных расходов и увеличению собственных доходов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соблюдение органами местного самоуправления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 требований бюджетного законодательства и повышение качества управления бюджетным процессом в муниципальном образовании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расширение практики общественного участия в управлении муниципальными финансами, внедрение принципов инициативного бюджетирования.</a:t>
          </a:r>
          <a:endParaRPr lang="ru-RU" sz="1600" b="1" kern="1200" dirty="0"/>
        </a:p>
      </dsp:txBody>
      <dsp:txXfrm>
        <a:off x="0" y="2053841"/>
        <a:ext cx="8686800" cy="33327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44425-090D-436E-A93E-2DB3023FDB80}">
      <dsp:nvSpPr>
        <dsp:cNvPr id="0" name=""/>
        <dsp:cNvSpPr/>
      </dsp:nvSpPr>
      <dsp:spPr>
        <a:xfrm>
          <a:off x="0" y="0"/>
          <a:ext cx="5105399" cy="5105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9F06B-F30D-47DB-82D2-37109BE6ACC5}">
      <dsp:nvSpPr>
        <dsp:cNvPr id="0" name=""/>
        <dsp:cNvSpPr/>
      </dsp:nvSpPr>
      <dsp:spPr>
        <a:xfrm>
          <a:off x="2552699" y="0"/>
          <a:ext cx="6057900" cy="5105399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укрепление доходной базы консолидированного бюджета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года»;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552699" y="0"/>
        <a:ext cx="6057900" cy="1084897"/>
      </dsp:txXfrm>
    </dsp:sp>
    <dsp:sp modelId="{FED84AB8-CAF6-4ECA-B669-59A6C428B38C}">
      <dsp:nvSpPr>
        <dsp:cNvPr id="0" name=""/>
        <dsp:cNvSpPr/>
      </dsp:nvSpPr>
      <dsp:spPr>
        <a:xfrm>
          <a:off x="670083" y="1084897"/>
          <a:ext cx="3765232" cy="37652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A107-B120-49B7-BC8E-D3002C8C2448}">
      <dsp:nvSpPr>
        <dsp:cNvPr id="0" name=""/>
        <dsp:cNvSpPr/>
      </dsp:nvSpPr>
      <dsp:spPr>
        <a:xfrm>
          <a:off x="2552699" y="1098169"/>
          <a:ext cx="6057900" cy="3702466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kern="1200" dirty="0" err="1" smtClean="0"/>
            <a:t>Малопургинский</a:t>
          </a:r>
          <a:r>
            <a:rPr lang="ru-RU" sz="1300" b="1" kern="1200" dirty="0" smtClean="0"/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Республике;</a:t>
          </a:r>
          <a:endParaRPr lang="ru-RU" sz="1300" b="1" kern="1200" dirty="0"/>
        </a:p>
      </dsp:txBody>
      <dsp:txXfrm>
        <a:off x="2552699" y="1098169"/>
        <a:ext cx="6057900" cy="1066812"/>
      </dsp:txXfrm>
    </dsp:sp>
    <dsp:sp modelId="{DDA6CF50-64D6-41CD-AAED-976FA2076C57}">
      <dsp:nvSpPr>
        <dsp:cNvPr id="0" name=""/>
        <dsp:cNvSpPr/>
      </dsp:nvSpPr>
      <dsp:spPr>
        <a:xfrm>
          <a:off x="1340167" y="2169794"/>
          <a:ext cx="2425064" cy="24250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6C1EA-8C5C-40F8-B9B6-9040C8ED6543}">
      <dsp:nvSpPr>
        <dsp:cNvPr id="0" name=""/>
        <dsp:cNvSpPr/>
      </dsp:nvSpPr>
      <dsp:spPr>
        <a:xfrm>
          <a:off x="2552699" y="2169794"/>
          <a:ext cx="6057900" cy="2425064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400" b="1" kern="1200" dirty="0" err="1" smtClean="0"/>
            <a:t>Малопургинский</a:t>
          </a:r>
          <a:r>
            <a:rPr lang="ru-RU" sz="1400" b="1" kern="1200" dirty="0" smtClean="0"/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400" b="1" kern="1200" dirty="0" err="1" smtClean="0"/>
            <a:t>Малопургинский</a:t>
          </a:r>
          <a:r>
            <a:rPr lang="ru-RU" sz="1400" b="1" kern="1200" dirty="0" smtClean="0"/>
            <a:t> район»;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2552699" y="2169794"/>
        <a:ext cx="6057900" cy="1084897"/>
      </dsp:txXfrm>
    </dsp:sp>
    <dsp:sp modelId="{59226D8B-E096-4D70-8ADC-71973B6FCBDF}">
      <dsp:nvSpPr>
        <dsp:cNvPr id="0" name=""/>
        <dsp:cNvSpPr/>
      </dsp:nvSpPr>
      <dsp:spPr>
        <a:xfrm>
          <a:off x="2010251" y="3254692"/>
          <a:ext cx="1084897" cy="1084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5023B-56E5-4574-9502-039874786CB2}">
      <dsp:nvSpPr>
        <dsp:cNvPr id="0" name=""/>
        <dsp:cNvSpPr/>
      </dsp:nvSpPr>
      <dsp:spPr>
        <a:xfrm>
          <a:off x="2552699" y="3254692"/>
          <a:ext cx="6057900" cy="1084897"/>
        </a:xfrm>
        <a:prstGeom prst="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22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вовлечение в экономику </a:t>
          </a:r>
          <a:r>
            <a:rPr lang="ru-RU" sz="1600" b="1" kern="1200" dirty="0" err="1" smtClean="0"/>
            <a:t>самозанятых</a:t>
          </a:r>
          <a:r>
            <a:rPr lang="ru-RU" sz="1600" b="1" kern="1200" dirty="0" smtClean="0"/>
            <a:t> граждан</a:t>
          </a:r>
          <a:endParaRPr lang="ru-RU" sz="1600" b="1" kern="1200" dirty="0" smtClean="0">
            <a:solidFill>
              <a:schemeClr val="tx1"/>
            </a:solidFill>
          </a:endParaRPr>
        </a:p>
      </dsp:txBody>
      <dsp:txXfrm>
        <a:off x="2552699" y="3254692"/>
        <a:ext cx="6057900" cy="1084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23189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Оптимизация структуры муниципального долга и его обслуживания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5540" y="25540"/>
        <a:ext cx="8635720" cy="472109"/>
      </dsp:txXfrm>
    </dsp:sp>
    <dsp:sp modelId="{E6EDC012-DDED-4393-A5F1-02F1897793BE}">
      <dsp:nvSpPr>
        <dsp:cNvPr id="0" name=""/>
        <dsp:cNvSpPr/>
      </dsp:nvSpPr>
      <dsp:spPr>
        <a:xfrm>
          <a:off x="0" y="609605"/>
          <a:ext cx="8686800" cy="888807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Финансирование дефицита бюджета муниципального образования «</a:t>
          </a:r>
          <a:r>
            <a:rPr lang="ru-RU" sz="2000" b="1" kern="1200" dirty="0" err="1" smtClean="0">
              <a:solidFill>
                <a:schemeClr val="tx1"/>
              </a:solidFill>
            </a:rPr>
            <a:t>Малопургинский</a:t>
          </a:r>
          <a:r>
            <a:rPr lang="ru-RU" sz="2000" b="1" kern="1200" dirty="0" smtClean="0">
              <a:solidFill>
                <a:schemeClr val="tx1"/>
              </a:solidFill>
            </a:rPr>
            <a:t> район», позволяющее сохранять уровень муниципального долга на экономически безопасном уровне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388" y="652993"/>
        <a:ext cx="8600024" cy="802031"/>
      </dsp:txXfrm>
    </dsp:sp>
    <dsp:sp modelId="{14BF6014-1F8D-4B4F-8072-3D866266C5A9}">
      <dsp:nvSpPr>
        <dsp:cNvPr id="0" name=""/>
        <dsp:cNvSpPr/>
      </dsp:nvSpPr>
      <dsp:spPr>
        <a:xfrm>
          <a:off x="0" y="1600208"/>
          <a:ext cx="8686800" cy="899242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Ориентация бюджетной политики в сфере межбюджетных отношений на 2018 год и на плановый период 2019 и 2020 годов на решение следующих задач: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3897" y="1644105"/>
        <a:ext cx="8599006" cy="811448"/>
      </dsp:txXfrm>
    </dsp:sp>
    <dsp:sp modelId="{6D65A4D4-C4D3-4733-B549-DE7420F482CC}">
      <dsp:nvSpPr>
        <dsp:cNvPr id="0" name=""/>
        <dsp:cNvSpPr/>
      </dsp:nvSpPr>
      <dsp:spPr>
        <a:xfrm>
          <a:off x="0" y="2590801"/>
          <a:ext cx="8686800" cy="17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содействие в обеспечении сбалансированности бюджетов муниципальных образований поселений муниципального образования «</a:t>
          </a:r>
          <a:r>
            <a:rPr lang="ru-RU" sz="1600" b="1" kern="1200" dirty="0" err="1" smtClean="0"/>
            <a:t>Малопургинский</a:t>
          </a:r>
          <a:r>
            <a:rPr lang="ru-RU" sz="1600" b="1" kern="1200" dirty="0" smtClean="0"/>
            <a:t> район»;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снижение рисков неисполнения социально значимых и первоочередных расходных обязательств;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 smtClean="0"/>
            <a:t>реализация мер, направленных на укрепление финансовой дисциплины, соблюдение органами местного самоуправления требований бюджетного законодательства, экономное и эффективное использование бюджетных ресурсов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2590801"/>
        <a:ext cx="8686800" cy="1722240"/>
      </dsp:txXfrm>
    </dsp:sp>
    <dsp:sp modelId="{8ECF41FE-D620-43B7-B5B3-C3B68ED91B20}">
      <dsp:nvSpPr>
        <dsp:cNvPr id="0" name=""/>
        <dsp:cNvSpPr/>
      </dsp:nvSpPr>
      <dsp:spPr>
        <a:xfrm>
          <a:off x="0" y="4495802"/>
          <a:ext cx="8686800" cy="935508"/>
        </a:xfrm>
        <a:prstGeom prst="roundRect">
          <a:avLst/>
        </a:prstGeom>
        <a:gradFill rotWithShape="0">
          <a:gsLst>
            <a:gs pos="0">
              <a:schemeClr val="bg2">
                <a:lumMod val="75000"/>
              </a:schemeClr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ln w="15875" cap="flat" cmpd="sng" algn="ctr">
          <a:solidFill>
            <a:schemeClr val="tx1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Обеспечение широкого вовлечения граждан в процедуры обсуждения и принятия бюджетных решений, общественного контроля их эффективности и результативности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668" y="4541470"/>
        <a:ext cx="8595464" cy="844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5875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920 230,1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0.43521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800615" y="533392"/>
          <a:ext cx="3886170" cy="182118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2019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172 185,0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Дотации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0.76606</cdr:x>
      <cdr:y>0.56667</cdr:y>
    </cdr:from>
    <cdr:to>
      <cdr:x>0.95225</cdr:x>
      <cdr:y>0.66683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5908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Субсидии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Субвенции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0.27928</cdr:x>
      <cdr:y>0.07945</cdr:y>
    </cdr:from>
    <cdr:to>
      <cdr:x>0.46472</cdr:x>
      <cdr:y>0.14778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6167" y="363240"/>
          <a:ext cx="1219199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Иные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2019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80,8 %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hyperlink" Target="mailto:rfompurga@udm.ne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w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duotone>
              <a:schemeClr val="bg2">
                <a:tint val="96000"/>
                <a:satMod val="130000"/>
                <a:lumMod val="50000"/>
              </a:schemeClr>
              <a:schemeClr val="bg2">
                <a:tint val="96000"/>
                <a:satMod val="114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</a:rPr>
              <a:t>( к Решению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Совета депутатов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» от  21 мая 2020 года № 29-4-272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2019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5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5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04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14391"/>
              </p:ext>
            </p:extLst>
          </p:nvPr>
        </p:nvGraphicFramePr>
        <p:xfrm>
          <a:off x="9427" y="14478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2019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2019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4946"/>
              </p:ext>
            </p:extLst>
          </p:nvPr>
        </p:nvGraphicFramePr>
        <p:xfrm>
          <a:off x="228600" y="1354470"/>
          <a:ext cx="8534400" cy="53326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01.01.2019г.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201 584,1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214 510,8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192 291,4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201 526,5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201 872,1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163 816,9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172 102,5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172 185,0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10 906,9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2 302,9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64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</a:t>
                      </a:r>
                      <a:r>
                        <a:rPr lang="ru-RU" sz="12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 отмененным налогам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9 292,7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18 478,5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6 078,8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6 139,8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8 081,3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789,2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2 125,1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21720"/>
              </p:ext>
            </p:extLst>
          </p:nvPr>
        </p:nvGraphicFramePr>
        <p:xfrm>
          <a:off x="228601" y="1524000"/>
          <a:ext cx="8610600" cy="50124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33800"/>
                <a:gridCol w="1676400"/>
                <a:gridCol w="17436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599 199,3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929 839,2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912 036,3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149 718,0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199 523,8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199 523,8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94 050,5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80 451,5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449 481,3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542 718,4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538 729,5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422 872,1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515 672,4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511 983,4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93 546,5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93 331,5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12 793,8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15 147,6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учреждениями остатков субсидий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-4 378,3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866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611 993,1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946 486,8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925 517,6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9144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«Малопругинский район» в 2019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Безвозмездные поступления в бюджет района в 2019 году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94042697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8264" y="1988840"/>
            <a:ext cx="2088232" cy="2990374"/>
          </a:xfrm>
          <a:prstGeom prst="roundRect">
            <a:avLst/>
          </a:prstGeom>
          <a:solidFill>
            <a:srgbClr val="31B6FD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Объем безвозмездных поступлений от других бюджетов бюджетной системы Российской Федерации в 2019 году составил         927 110,9</a:t>
            </a:r>
            <a:endParaRPr lang="ru-RU" dirty="0"/>
          </a:p>
          <a:p>
            <a:pPr algn="ctr"/>
            <a:r>
              <a:rPr lang="ru-RU" dirty="0" smtClean="0"/>
              <a:t>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65598"/>
              </p:ext>
            </p:extLst>
          </p:nvPr>
        </p:nvGraphicFramePr>
        <p:xfrm>
          <a:off x="304800" y="14478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2019 году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733087"/>
              </p:ext>
            </p:extLst>
          </p:nvPr>
        </p:nvGraphicFramePr>
        <p:xfrm>
          <a:off x="228600" y="1295749"/>
          <a:ext cx="8686800" cy="543998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66800"/>
                <a:gridCol w="4876800"/>
                <a:gridCol w="1447800"/>
                <a:gridCol w="1295400"/>
              </a:tblGrid>
              <a:tr h="685451">
                <a:tc gridSpan="2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28 726,5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34 127,6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3 657,0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20 298,4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2 622,8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2 317,5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3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14528"/>
            <a:ext cx="8229600" cy="72847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3" y="5267838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0" y="49530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1" y="4611278"/>
            <a:ext cx="762000" cy="2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4211228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886200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505200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3048000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667001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311923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5" y="5562599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5862159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1981200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903800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86,2%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8,4%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4,5 %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0,9 %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1 138 839,4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428343"/>
              </p:ext>
            </p:extLst>
          </p:nvPr>
        </p:nvGraphicFramePr>
        <p:xfrm>
          <a:off x="228601" y="1752600"/>
          <a:ext cx="8686799" cy="498910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81697"/>
                <a:gridCol w="1247503"/>
                <a:gridCol w="1432995"/>
                <a:gridCol w="1538805"/>
              </a:tblGrid>
              <a:tr h="44597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710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827 604,2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1 194 600,2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1 138 839,4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97 985,0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123 409,5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122 035,2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4597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1 956,9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2 061,4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2 049,5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085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1 402,7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1 380,3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1 371,5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226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39 754,0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43 216,9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42 274,0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952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96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6 684,4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6 996,2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6 900,7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47 924,0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69 745,4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69 430,1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8339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вневойсковая оборона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57350553"/>
              </p:ext>
            </p:extLst>
          </p:nvPr>
        </p:nvGraphicFramePr>
        <p:xfrm>
          <a:off x="228600" y="1676400"/>
          <a:ext cx="8686799" cy="4490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371600"/>
                <a:gridCol w="1371600"/>
                <a:gridCol w="1371600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17 060,0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27 636,0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25 923,1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16 100,0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24 169,3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23 700,0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3 464,7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2 221,1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3 463,9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33 455,2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33 270,6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2 694,8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2 565,2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29 143,5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29 139,4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1 358,6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1 307,6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2019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79754561"/>
              </p:ext>
            </p:extLst>
          </p:nvPr>
        </p:nvGraphicFramePr>
        <p:xfrm>
          <a:off x="228597" y="1600200"/>
          <a:ext cx="8686803" cy="49173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9"/>
                <a:gridCol w="13716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557 266,9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837 698,3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793 136,6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103 112,2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235 194,3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207 193,0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403 423,3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535 023,8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519 829,5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45 056,2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55 350,3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54 375,7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1 578,7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6 500,6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6 276,5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4 096,5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5 304,3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5 209,6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78 724,3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78 171,7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77 336,1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77 753,3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76 791,4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76 501,5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1 380,3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36 323,9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43 845,1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41 132,2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1 090,0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1 130,9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13 115,6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6 310,3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6 310,3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22 118,3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36 403,8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33 690,9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50857"/>
              </p:ext>
            </p:extLst>
          </p:nvPr>
        </p:nvGraphicFramePr>
        <p:xfrm>
          <a:off x="228600" y="15240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286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2019 год и на плановый период 2020 и 2021 годов</a:t>
            </a:r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«Малопургинский район» от 24 октября 2018 года № 1273)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105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повышения оплаты труда работников в сфере образования, культуры в соответствии с указами Президента Российской </a:t>
            </a:r>
            <a:r>
              <a:rPr lang="ru-RU" b="1" dirty="0" smtClean="0"/>
              <a:t>Федерации и </a:t>
            </a:r>
            <a:r>
              <a:rPr lang="ru-RU" b="1" dirty="0"/>
              <a:t>сохранения в 2019 - 2021 годах достигнутых в 2018 году </a:t>
            </a:r>
            <a:r>
              <a:rPr lang="ru-RU" b="1" dirty="0" smtClean="0"/>
              <a:t>результатов;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ежегодного изменения объемов целевых межбюджетных трансфертов, предоставляемых из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580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02203567"/>
              </p:ext>
            </p:extLst>
          </p:nvPr>
        </p:nvGraphicFramePr>
        <p:xfrm>
          <a:off x="228600" y="1676400"/>
          <a:ext cx="8686802" cy="431851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606798"/>
                <a:gridCol w="1371601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12 937,4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8 625,3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20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5 401,8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449,9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449,9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2 486,5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32 342,7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32 342,7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29 888,9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2 453,8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06145"/>
              </p:ext>
            </p:extLst>
          </p:nvPr>
        </p:nvGraphicFramePr>
        <p:xfrm>
          <a:off x="228600" y="1752600"/>
          <a:ext cx="8686798" cy="48750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2019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42787"/>
              </p:ext>
            </p:extLst>
          </p:nvPr>
        </p:nvGraphicFramePr>
        <p:xfrm>
          <a:off x="304800" y="2674938"/>
          <a:ext cx="85344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12527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300" y="2014825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793 136,6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598738"/>
              </p:ext>
            </p:extLst>
          </p:nvPr>
        </p:nvGraphicFramePr>
        <p:xfrm>
          <a:off x="381000" y="2674938"/>
          <a:ext cx="83820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2019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2057400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77 336,1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730691"/>
              </p:ext>
            </p:extLst>
          </p:nvPr>
        </p:nvGraphicFramePr>
        <p:xfrm>
          <a:off x="457200" y="1803975"/>
          <a:ext cx="8229600" cy="432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2019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в 2019 году 122 035,2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48670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2019 году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99064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политику 41 132,2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353394"/>
              </p:ext>
            </p:extLst>
          </p:nvPr>
        </p:nvGraphicFramePr>
        <p:xfrm>
          <a:off x="3347864" y="1628801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89384" y="2801382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7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«–» 7 028,8 тыс. руб.</a:t>
            </a:r>
            <a:endParaRPr lang="ru-RU" sz="2000" dirty="0">
              <a:solidFill>
                <a:srgbClr val="007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72200" y="54452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01.01.2020 года составил      63 487,7 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659912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48 117,7 тыс.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6600" y="5200410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бюджетных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48 117,7 тыс. руб.</a:t>
            </a:r>
          </a:p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-63 487,7 тыс. 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832423">
            <a:off x="4518111" y="2539072"/>
            <a:ext cx="459160" cy="228600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328445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84385" y="3962400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63 487,7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677429" y="4059054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072606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тыс. рублей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396469"/>
              </p:ext>
            </p:extLst>
          </p:nvPr>
        </p:nvGraphicFramePr>
        <p:xfrm>
          <a:off x="228600" y="1219200"/>
          <a:ext cx="8686799" cy="5349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7"/>
                <a:gridCol w="947651"/>
              </a:tblGrid>
              <a:tr h="4332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чел.; семьи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72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денежных средств на содержание усыновленных (удочеренных) детей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319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-467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(70%)-234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4 012,4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поддержки, проживающим и работающим в сельской местности (льготы педагогическим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работникам на оплату коммунальных услуг)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19 687,9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1 110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Проезд-397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9 484,1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1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10 629,4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семей (36 ребенка)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1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при всех формах устройства детей, лишенных родительского попечения, в семью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642418"/>
              </p:ext>
            </p:extLst>
          </p:nvPr>
        </p:nvGraphicFramePr>
        <p:xfrm>
          <a:off x="228600" y="1349283"/>
          <a:ext cx="8686800" cy="223211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501341"/>
                <a:gridCol w="3237808"/>
                <a:gridCol w="947651"/>
              </a:tblGrid>
              <a:tr h="5433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чел.; семьи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12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материальной помощи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97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безвозмездных субсидий многодетным семьям, признанным нуждающимися 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6 195,1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Сведения о мерах социальной поддержки отдельных целевых групп населения (продолжение)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956129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41242"/>
            <a:ext cx="861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развития муниципальных программ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с учетом интеграции, предусмотренных Указом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национальных проектов (программ</a:t>
            </a:r>
            <a:r>
              <a:rPr lang="ru-RU" b="1" dirty="0" smtClean="0"/>
              <a:t>);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оптимизации деятельности органов местного самоуправления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и муниципальных учреждений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путем повышения эффективности использования финансовых, кадровых и информационно-коммуникационных ресурсов</a:t>
            </a:r>
            <a:r>
              <a:rPr lang="ru-RU" b="1" dirty="0" smtClean="0"/>
              <a:t>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формирования муниципальных заданий муниципальными учреждениям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в соответствии с общероссийскими и региональными перечнями услуг и работ, не включенных в общероссийские базовые (отраслевые) перечни;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обеспечения открытости бюджетного процесса в муниципальном образовании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район» и вовлечения в него граждан;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dirty="0" err="1"/>
              <a:t>Малопургинский</a:t>
            </a:r>
            <a:r>
              <a:rPr lang="ru-RU" b="1" dirty="0"/>
              <a:t> район</a:t>
            </a:r>
            <a:r>
              <a:rPr lang="ru-RU" b="1" dirty="0" smtClean="0"/>
              <a:t>» посредством централизации закупок и увеличения доли конкурентных процедур.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8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6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ациональных проектах РФ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6" y="1219200"/>
            <a:ext cx="872475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00991"/>
              </p:ext>
            </p:extLst>
          </p:nvPr>
        </p:nvGraphicFramePr>
        <p:xfrm>
          <a:off x="457200" y="20574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592485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081 801,7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721 317,7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7 992,1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73 177,9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38 722,3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627,0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2015-2020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45 895,1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2019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802949"/>
              </p:ext>
            </p:extLst>
          </p:nvPr>
        </p:nvGraphicFramePr>
        <p:xfrm>
          <a:off x="228601" y="1677441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2 225,5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190 696,2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2016-2020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2016-2020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2019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511675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2019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297089"/>
              </p:ext>
            </p:extLst>
          </p:nvPr>
        </p:nvGraphicFramePr>
        <p:xfrm>
          <a:off x="228600" y="16002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и на плановый период 2020 и 2021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24 октября 2018 года № 1273)</a:t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156538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2018 год и на плановый период 2019 и 2020 годов(продолжение)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95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20-5-182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0400" y="3056260"/>
            <a:ext cx="7774632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муниципального образования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проведены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500" y="45720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Публичные слушания проекта Решения «Об исполнении бюджета муниципального образования «</a:t>
            </a:r>
            <a:r>
              <a:rPr lang="ru-RU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Малопургинский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район» </a:t>
            </a:r>
            <a:r>
              <a:rPr lang="ru-RU" b="1">
                <a:solidFill>
                  <a:srgbClr val="000000"/>
                </a:solidFill>
                <a:cs typeface="Times New Roman" panose="02020603050405020304" pitchFamily="18" charset="0"/>
              </a:rPr>
              <a:t>за </a:t>
            </a:r>
            <a:r>
              <a:rPr lang="ru-RU" b="1" smtClean="0">
                <a:solidFill>
                  <a:srgbClr val="000000"/>
                </a:solidFill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год» состоялись           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18 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мая 2020 </a:t>
            </a:r>
            <a:r>
              <a:rPr lang="ru-RU" b="1" dirty="0">
                <a:solidFill>
                  <a:srgbClr val="000000"/>
                </a:solidFill>
                <a:cs typeface="Times New Roman" panose="02020603050405020304" pitchFamily="18" charset="0"/>
              </a:rPr>
              <a:t>года</a:t>
            </a:r>
            <a:r>
              <a:rPr lang="ru-RU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506495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2019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2019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01.01.2020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821 381,1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1 160 997,6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1 145 868,2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209 388,0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214 510,8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220 350,6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611 993,1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946 486,8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925 517,6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827 604,2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1 194 600,1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1 138 839,4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-6 223,1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-33 602,5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7 028,8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2019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2019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1655955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14516</TotalTime>
  <Words>3301</Words>
  <Application>Microsoft Office PowerPoint</Application>
  <PresentationFormat>Экран (4:3)</PresentationFormat>
  <Paragraphs>771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Волна</vt:lpstr>
      <vt:lpstr>Муниципальное образование «Малопургинский район»</vt:lpstr>
      <vt:lpstr>Основные направления бюджетной политики на 2019 год и на плановый период 2020 и 2021 годов (установлены Постановлением Администрации муниципального образования «Малопургинский район» от 24 октября 2018 года № 1273) </vt:lpstr>
      <vt:lpstr>Основные направления бюджетной политики на 2019 год и на плановый период 2020 и 2021 годов(продолжение)</vt:lpstr>
      <vt:lpstr>Основные направления бюджетной политики на 2019 год и на плановый период 2020 и 2021 годов(продолжение)</vt:lpstr>
      <vt:lpstr>Основные направления налоговой политики на 2019 год и на плановый период 2020 и 2021 годов (установлены Постановлением Администрации муниципального образования «Малопургинский район» от 24 октября 2018 года № 1273) </vt:lpstr>
      <vt:lpstr>Основные направления бюджетной политики на 2018 год и на плановый период 2019 и 2020 годов(продолжение)</vt:lpstr>
      <vt:lpstr>Презентация PowerPoint</vt:lpstr>
      <vt:lpstr> Основные характеристики бюджета муниципального образования «Малопургинский район» на 2019 год.  </vt:lpstr>
      <vt:lpstr>Структура доходов бюджета муниципального образования «Малопургинский район» в 2019 году</vt:lpstr>
      <vt:lpstr>Структура налоговых и неналоговых доходов  бюджета муниципального образования  «Малопургинский район» в 2019 году</vt:lpstr>
      <vt:lpstr>Основные источники формирования налоговых и  неналоговых доходов бюджета муниципального образования «Малопургинский район» в 2019 году </vt:lpstr>
      <vt:lpstr>Безвозмездные поступления  в бюджет муниципального образования «Малопругинский район» в 2019 году                                                                                                                                            тыс.руб. </vt:lpstr>
      <vt:lpstr>Безвозмездные поступления в бюджет района в 2019 году</vt:lpstr>
      <vt:lpstr>Структура расходов  бюджета муниципального образования «Малопургинский район» в 2019 году</vt:lpstr>
      <vt:lpstr>РАСХОДЫ БЮДЖЕТА МУНИЦИПАЛЬНОГО ОБРАЗОВАНИЯ «МАЛОПУРГИНСКИЙ РАЙОН» В РАСЧЕТЕ НА ДУШУ НАСЕЛЕНИЯ</vt:lpstr>
      <vt:lpstr>Расходы социальной направленности бюджета муниципального образования «Малопургинский район» на 2019 год</vt:lpstr>
      <vt:lpstr>Расходы бюджета муниципального образования «Малопургинский район» по разделам и подразделам  в 2019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2019 году, тыс. руб. (продолжение) </vt:lpstr>
      <vt:lpstr>Расходы бюджета муниципального образования «Малопургинский район» по разделам и подразделам  в  2019 году, тыс. руб. (продолжение) </vt:lpstr>
      <vt:lpstr>Расходы бюджета муниципального образования «Малопургинский район» по разделам и подразделам  в 2019 году, тыс. руб. (продолжение)</vt:lpstr>
      <vt:lpstr>Структура расходов бюджета муниципального образования «Малопургинский район» по разделам в 2019 году в % к общему объему</vt:lpstr>
      <vt:lpstr>Расходы на образование за 2019 год</vt:lpstr>
      <vt:lpstr>Основные направления расходов в области  культуры  в  2019 году </vt:lpstr>
      <vt:lpstr>Общегосударственные вопросы в 2019 году </vt:lpstr>
      <vt:lpstr>Основные направления расходов в области социальной политики в 2019 году </vt:lpstr>
      <vt:lpstr>Источники финансирования дефицита бюджета муниципального образования «Малопургинский район»</vt:lpstr>
      <vt:lpstr>Динамика муниципального долга  тыс. рублей</vt:lpstr>
      <vt:lpstr>Сведения о мерах социальной поддержки отдельных целевых групп населения</vt:lpstr>
      <vt:lpstr>Сведения о мерах социальной поддержки отдельных целевых групп населения (продолжение)</vt:lpstr>
      <vt:lpstr>Участие в национальных проектах РФ</vt:lpstr>
      <vt:lpstr>Расходы на реализацию муниципальных программ</vt:lpstr>
      <vt:lpstr>Расходы муниципального образования  «Малопургинский  район» за 2019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2019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ovk1963@yandex.ru</cp:lastModifiedBy>
  <cp:revision>873</cp:revision>
  <cp:lastPrinted>2019-01-30T09:12:42Z</cp:lastPrinted>
  <dcterms:created xsi:type="dcterms:W3CDTF">1601-01-01T00:00:00Z</dcterms:created>
  <dcterms:modified xsi:type="dcterms:W3CDTF">2020-05-25T09:35:36Z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