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25"/>
  </p:notesMasterIdLst>
  <p:sldIdLst>
    <p:sldId id="256" r:id="rId2"/>
    <p:sldId id="292" r:id="rId3"/>
    <p:sldId id="293" r:id="rId4"/>
    <p:sldId id="305" r:id="rId5"/>
    <p:sldId id="316" r:id="rId6"/>
    <p:sldId id="294" r:id="rId7"/>
    <p:sldId id="321" r:id="rId8"/>
    <p:sldId id="322" r:id="rId9"/>
    <p:sldId id="323" r:id="rId10"/>
    <p:sldId id="324" r:id="rId11"/>
    <p:sldId id="325" r:id="rId12"/>
    <p:sldId id="299" r:id="rId13"/>
    <p:sldId id="326" r:id="rId14"/>
    <p:sldId id="327" r:id="rId15"/>
    <p:sldId id="328" r:id="rId16"/>
    <p:sldId id="329" r:id="rId17"/>
    <p:sldId id="330" r:id="rId18"/>
    <p:sldId id="331" r:id="rId19"/>
    <p:sldId id="301" r:id="rId20"/>
    <p:sldId id="302" r:id="rId21"/>
    <p:sldId id="303" r:id="rId22"/>
    <p:sldId id="285" r:id="rId23"/>
    <p:sldId id="286" r:id="rId2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5B3F7"/>
    <a:srgbClr val="A5B592"/>
    <a:srgbClr val="FF6699"/>
    <a:srgbClr val="FF0066"/>
    <a:srgbClr val="C0C074"/>
    <a:srgbClr val="FF66FF"/>
    <a:srgbClr val="FF9933"/>
    <a:srgbClr val="D6EBD3"/>
    <a:srgbClr val="D9F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370" autoAdjust="0"/>
  </p:normalViewPr>
  <p:slideViewPr>
    <p:cSldViewPr>
      <p:cViewPr>
        <p:scale>
          <a:sx n="100" d="100"/>
          <a:sy n="100" d="100"/>
        </p:scale>
        <p:origin x="-25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35055314347389"/>
          <c:y val="0.182610755386346"/>
          <c:w val="0.45958005249343825"/>
          <c:h val="0.631578047936315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66FF"/>
              </a:solidFill>
            </c:spPr>
          </c:dPt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90207.8</c:v>
                </c:pt>
                <c:pt idx="1">
                  <c:v>7675.1</c:v>
                </c:pt>
                <c:pt idx="2">
                  <c:v>395576.89999999997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40436351706045"/>
          <c:y val="0.35766699835597526"/>
          <c:w val="0.32595636482939694"/>
          <c:h val="0.3776191918317903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CCFFCC">
        <a:alpha val="0"/>
      </a:srgb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187617995119032E-2"/>
          <c:y val="1.4962850797496466E-2"/>
          <c:w val="0.63667449463553893"/>
          <c:h val="0.539960629921259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4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FF66FF"/>
              </a:solidFill>
            </c:spPr>
          </c:dPt>
          <c:dPt>
            <c:idx val="2"/>
            <c:bubble3D val="0"/>
            <c:spPr>
              <a:solidFill>
                <a:srgbClr val="00FF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rgbClr val="CCCCFF"/>
              </a:solidFill>
            </c:spPr>
          </c:dPt>
          <c:dPt>
            <c:idx val="7"/>
            <c:bubble3D val="0"/>
            <c:spPr>
              <a:solidFill>
                <a:srgbClr val="FFC000"/>
              </a:solidFill>
            </c:spPr>
          </c:dPt>
          <c:dLbls>
            <c:dLbl>
              <c:idx val="2"/>
              <c:layout>
                <c:manualLayout>
                  <c:x val="2.9655224018050375E-2"/>
                  <c:y val="4.2814470952324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3692326288161349E-2"/>
                  <c:y val="2.487562189054726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1967352765114891E-3"/>
                  <c:y val="2.487562189054726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1130422019615969"/>
                  <c:y val="2.564102564102564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Расходы социальной направленности</c:v>
                </c:pt>
                <c:pt idx="1">
                  <c:v>Межбюджетные трансферты</c:v>
                </c:pt>
                <c:pt idx="2">
                  <c:v>Общегосударственные вопросы</c:v>
                </c:pt>
                <c:pt idx="3">
                  <c:v>Расходы на обеспечение безопасности</c:v>
                </c:pt>
                <c:pt idx="4">
                  <c:v>Охрана окружающей среды</c:v>
                </c:pt>
                <c:pt idx="5">
                  <c:v>Национальная экономика</c:v>
                </c:pt>
                <c:pt idx="6">
                  <c:v>Жилищно-коммунальное хозяйство</c:v>
                </c:pt>
                <c:pt idx="7">
                  <c:v>Обслуживание мун. долга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401893.5</c:v>
                </c:pt>
                <c:pt idx="1">
                  <c:v>14131.6</c:v>
                </c:pt>
                <c:pt idx="2">
                  <c:v>56624.1</c:v>
                </c:pt>
                <c:pt idx="3">
                  <c:v>1283.5999999999999</c:v>
                </c:pt>
                <c:pt idx="4">
                  <c:v>0</c:v>
                </c:pt>
                <c:pt idx="5">
                  <c:v>9247.7999999999993</c:v>
                </c:pt>
                <c:pt idx="6">
                  <c:v>4722</c:v>
                </c:pt>
                <c:pt idx="7">
                  <c:v>2206.1999999999998</c:v>
                </c:pt>
                <c:pt idx="8">
                  <c:v>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9700096698439009"/>
          <c:y val="4.4004387511262587E-2"/>
          <c:w val="0.39568909149514203"/>
          <c:h val="0.43009871900340818"/>
        </c:manualLayout>
      </c:layout>
      <c:overlay val="0"/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A6D7A-C020-493A-AB44-A8475828C53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B3DA8C3-8B91-472B-A367-1715EA9F1B6B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сбалансированности и повышение устойчивости бюджета</a:t>
          </a:r>
          <a:b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807FC3-64EC-48DA-A5C0-E5B7EAC8F9C3}" type="parTrans" cxnId="{C9C2CE3A-E657-49E8-9664-802A8120C9F9}">
      <dgm:prSet/>
      <dgm:spPr/>
      <dgm:t>
        <a:bodyPr/>
        <a:lstStyle/>
        <a:p>
          <a:endParaRPr lang="ru-RU"/>
        </a:p>
      </dgm:t>
    </dgm:pt>
    <dgm:pt modelId="{9325C95A-899F-40E5-AC32-BA48E2804A2D}" type="sibTrans" cxnId="{C9C2CE3A-E657-49E8-9664-802A8120C9F9}">
      <dgm:prSet/>
      <dgm:spPr/>
      <dgm:t>
        <a:bodyPr/>
        <a:lstStyle/>
        <a:p>
          <a:endParaRPr lang="ru-RU"/>
        </a:p>
      </dgm:t>
    </dgm:pt>
    <dgm:pt modelId="{D8EA9587-6B91-4F5E-9880-25966FAE98D4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Гарантированное исполнение социальных обязательств бюджета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A3D511E-D3E7-4513-82AF-ED58DD4D79EE}" type="parTrans" cxnId="{775DFC5C-BFD6-4473-8C0B-FE169AB5D60F}">
      <dgm:prSet/>
      <dgm:spPr/>
      <dgm:t>
        <a:bodyPr/>
        <a:lstStyle/>
        <a:p>
          <a:endParaRPr lang="ru-RU"/>
        </a:p>
      </dgm:t>
    </dgm:pt>
    <dgm:pt modelId="{F76A8C4C-0D77-493F-BDB1-EF54A4B02EC2}" type="sibTrans" cxnId="{775DFC5C-BFD6-4473-8C0B-FE169AB5D60F}">
      <dgm:prSet/>
      <dgm:spPr/>
      <dgm:t>
        <a:bodyPr/>
        <a:lstStyle/>
        <a:p>
          <a:endParaRPr lang="ru-RU"/>
        </a:p>
      </dgm:t>
    </dgm:pt>
    <dgm:pt modelId="{1FBEC071-DB22-475C-B29A-7A990AC7180E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условий для поступательного социально-экономического развития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6AF489-EE88-44F6-8330-DDDE8F44842B}" type="parTrans" cxnId="{CB2A592A-D484-4457-BF98-73DE2C3C8D74}">
      <dgm:prSet/>
      <dgm:spPr/>
      <dgm:t>
        <a:bodyPr/>
        <a:lstStyle/>
        <a:p>
          <a:endParaRPr lang="ru-RU"/>
        </a:p>
      </dgm:t>
    </dgm:pt>
    <dgm:pt modelId="{F96BB349-89A9-496D-B5DF-266F0FA7B48B}" type="sibTrans" cxnId="{CB2A592A-D484-4457-BF98-73DE2C3C8D74}">
      <dgm:prSet/>
      <dgm:spPr/>
      <dgm:t>
        <a:bodyPr/>
        <a:lstStyle/>
        <a:p>
          <a:endParaRPr lang="ru-RU"/>
        </a:p>
      </dgm:t>
    </dgm:pt>
    <dgm:pt modelId="{AB06523B-5E92-48E8-9924-570AC8191C4A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достижения целей и показателей региональных проектов и муниципальных программ, разработанных в рамках реализации Указа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14511C-6197-45E1-9524-678B6121C4AA}" type="parTrans" cxnId="{ED8B99D0-6DCF-45EE-82CD-9C7F492ABA0B}">
      <dgm:prSet/>
      <dgm:spPr/>
      <dgm:t>
        <a:bodyPr/>
        <a:lstStyle/>
        <a:p>
          <a:endParaRPr lang="ru-RU"/>
        </a:p>
      </dgm:t>
    </dgm:pt>
    <dgm:pt modelId="{18781756-CB80-4B8F-8DD8-AC2B1CF68B46}" type="sibTrans" cxnId="{ED8B99D0-6DCF-45EE-82CD-9C7F492ABA0B}">
      <dgm:prSet/>
      <dgm:spPr/>
      <dgm:t>
        <a:bodyPr/>
        <a:lstStyle/>
        <a:p>
          <a:endParaRPr lang="ru-RU"/>
        </a:p>
      </dgm:t>
    </dgm:pt>
    <dgm:pt modelId="{259DFEA1-F96D-44E6-B20E-A6B1A23D2ACF}" type="pres">
      <dgm:prSet presAssocID="{480A6D7A-C020-493A-AB44-A8475828C5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3FEC88-9754-416A-8186-33A3B3C28868}" type="pres">
      <dgm:prSet presAssocID="{FB3DA8C3-8B91-472B-A367-1715EA9F1B6B}" presName="parentText" presStyleLbl="node1" presStyleIdx="0" presStyleCnt="4" custScaleY="45408" custLinFactY="-1013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F8FC2-EB53-432C-91F1-3156E57D4F86}" type="pres">
      <dgm:prSet presAssocID="{9325C95A-899F-40E5-AC32-BA48E2804A2D}" presName="spacer" presStyleCnt="0"/>
      <dgm:spPr/>
      <dgm:t>
        <a:bodyPr/>
        <a:lstStyle/>
        <a:p>
          <a:endParaRPr lang="ru-RU"/>
        </a:p>
      </dgm:t>
    </dgm:pt>
    <dgm:pt modelId="{BE009EB4-12F8-493B-809A-503A74EE649C}" type="pres">
      <dgm:prSet presAssocID="{D8EA9587-6B91-4F5E-9880-25966FAE98D4}" presName="parentText" presStyleLbl="node1" presStyleIdx="1" presStyleCnt="4" custScaleY="49764" custLinFactY="-23651" custLinFactNeighborX="8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F962C-A6E7-4ABE-8F7B-C52F89CE76DD}" type="pres">
      <dgm:prSet presAssocID="{F76A8C4C-0D77-493F-BDB1-EF54A4B02EC2}" presName="spacer" presStyleCnt="0"/>
      <dgm:spPr/>
      <dgm:t>
        <a:bodyPr/>
        <a:lstStyle/>
        <a:p>
          <a:endParaRPr lang="ru-RU"/>
        </a:p>
      </dgm:t>
    </dgm:pt>
    <dgm:pt modelId="{CAC9EF1D-A7CD-466F-A821-633F432D6349}" type="pres">
      <dgm:prSet presAssocID="{1FBEC071-DB22-475C-B29A-7A990AC7180E}" presName="parentText" presStyleLbl="node1" presStyleIdx="2" presStyleCnt="4" custScaleY="57316" custLinFactY="-3667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F791B-B07B-4865-BC90-C513E6A08283}" type="pres">
      <dgm:prSet presAssocID="{F96BB349-89A9-496D-B5DF-266F0FA7B48B}" presName="spacer" presStyleCnt="0"/>
      <dgm:spPr/>
      <dgm:t>
        <a:bodyPr/>
        <a:lstStyle/>
        <a:p>
          <a:endParaRPr lang="ru-RU"/>
        </a:p>
      </dgm:t>
    </dgm:pt>
    <dgm:pt modelId="{71226DFC-4BFE-474B-8791-807BACD1654A}" type="pres">
      <dgm:prSet presAssocID="{AB06523B-5E92-48E8-9924-570AC8191C4A}" presName="parentText" presStyleLbl="node1" presStyleIdx="3" presStyleCnt="4" custScaleY="98153" custLinFactY="-47566" custLinFactNeighborX="8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7B6A15-4C2C-47D7-AA30-0F5C4FBC484A}" type="presOf" srcId="{1FBEC071-DB22-475C-B29A-7A990AC7180E}" destId="{CAC9EF1D-A7CD-466F-A821-633F432D6349}" srcOrd="0" destOrd="0" presId="urn:microsoft.com/office/officeart/2005/8/layout/vList2"/>
    <dgm:cxn modelId="{060C4FB2-2FD5-4CAF-8128-2A2FDB49EC83}" type="presOf" srcId="{FB3DA8C3-8B91-472B-A367-1715EA9F1B6B}" destId="{AF3FEC88-9754-416A-8186-33A3B3C28868}" srcOrd="0" destOrd="0" presId="urn:microsoft.com/office/officeart/2005/8/layout/vList2"/>
    <dgm:cxn modelId="{FE265DB2-63AA-40FA-9C2D-AADE3D0D004E}" type="presOf" srcId="{480A6D7A-C020-493A-AB44-A8475828C53A}" destId="{259DFEA1-F96D-44E6-B20E-A6B1A23D2ACF}" srcOrd="0" destOrd="0" presId="urn:microsoft.com/office/officeart/2005/8/layout/vList2"/>
    <dgm:cxn modelId="{ED8B99D0-6DCF-45EE-82CD-9C7F492ABA0B}" srcId="{480A6D7A-C020-493A-AB44-A8475828C53A}" destId="{AB06523B-5E92-48E8-9924-570AC8191C4A}" srcOrd="3" destOrd="0" parTransId="{5E14511C-6197-45E1-9524-678B6121C4AA}" sibTransId="{18781756-CB80-4B8F-8DD8-AC2B1CF68B46}"/>
    <dgm:cxn modelId="{090C6606-F431-4258-9357-9508BFC4E742}" type="presOf" srcId="{D8EA9587-6B91-4F5E-9880-25966FAE98D4}" destId="{BE009EB4-12F8-493B-809A-503A74EE649C}" srcOrd="0" destOrd="0" presId="urn:microsoft.com/office/officeart/2005/8/layout/vList2"/>
    <dgm:cxn modelId="{3A399072-9ADB-4633-ADED-741D5A4EB81F}" type="presOf" srcId="{AB06523B-5E92-48E8-9924-570AC8191C4A}" destId="{71226DFC-4BFE-474B-8791-807BACD1654A}" srcOrd="0" destOrd="0" presId="urn:microsoft.com/office/officeart/2005/8/layout/vList2"/>
    <dgm:cxn modelId="{CB2A592A-D484-4457-BF98-73DE2C3C8D74}" srcId="{480A6D7A-C020-493A-AB44-A8475828C53A}" destId="{1FBEC071-DB22-475C-B29A-7A990AC7180E}" srcOrd="2" destOrd="0" parTransId="{2F6AF489-EE88-44F6-8330-DDDE8F44842B}" sibTransId="{F96BB349-89A9-496D-B5DF-266F0FA7B48B}"/>
    <dgm:cxn modelId="{C9C2CE3A-E657-49E8-9664-802A8120C9F9}" srcId="{480A6D7A-C020-493A-AB44-A8475828C53A}" destId="{FB3DA8C3-8B91-472B-A367-1715EA9F1B6B}" srcOrd="0" destOrd="0" parTransId="{F1807FC3-64EC-48DA-A5C0-E5B7EAC8F9C3}" sibTransId="{9325C95A-899F-40E5-AC32-BA48E2804A2D}"/>
    <dgm:cxn modelId="{775DFC5C-BFD6-4473-8C0B-FE169AB5D60F}" srcId="{480A6D7A-C020-493A-AB44-A8475828C53A}" destId="{D8EA9587-6B91-4F5E-9880-25966FAE98D4}" srcOrd="1" destOrd="0" parTransId="{6A3D511E-D3E7-4513-82AF-ED58DD4D79EE}" sibTransId="{F76A8C4C-0D77-493F-BDB1-EF54A4B02EC2}"/>
    <dgm:cxn modelId="{7E346A2D-69C9-4FE7-9702-3FED157FB4D6}" type="presParOf" srcId="{259DFEA1-F96D-44E6-B20E-A6B1A23D2ACF}" destId="{AF3FEC88-9754-416A-8186-33A3B3C28868}" srcOrd="0" destOrd="0" presId="urn:microsoft.com/office/officeart/2005/8/layout/vList2"/>
    <dgm:cxn modelId="{F186DB7F-5139-43DF-9202-47D827FFF28E}" type="presParOf" srcId="{259DFEA1-F96D-44E6-B20E-A6B1A23D2ACF}" destId="{F7EF8FC2-EB53-432C-91F1-3156E57D4F86}" srcOrd="1" destOrd="0" presId="urn:microsoft.com/office/officeart/2005/8/layout/vList2"/>
    <dgm:cxn modelId="{A05C96E5-0B3C-480F-85EA-F8494313BC72}" type="presParOf" srcId="{259DFEA1-F96D-44E6-B20E-A6B1A23D2ACF}" destId="{BE009EB4-12F8-493B-809A-503A74EE649C}" srcOrd="2" destOrd="0" presId="urn:microsoft.com/office/officeart/2005/8/layout/vList2"/>
    <dgm:cxn modelId="{7E68DC34-E5EE-4E16-82DC-EAEE32D93A8C}" type="presParOf" srcId="{259DFEA1-F96D-44E6-B20E-A6B1A23D2ACF}" destId="{6C8F962C-A6E7-4ABE-8F7B-C52F89CE76DD}" srcOrd="3" destOrd="0" presId="urn:microsoft.com/office/officeart/2005/8/layout/vList2"/>
    <dgm:cxn modelId="{7287227B-D3F0-4A40-9CC0-0B4C5FD27530}" type="presParOf" srcId="{259DFEA1-F96D-44E6-B20E-A6B1A23D2ACF}" destId="{CAC9EF1D-A7CD-466F-A821-633F432D6349}" srcOrd="4" destOrd="0" presId="urn:microsoft.com/office/officeart/2005/8/layout/vList2"/>
    <dgm:cxn modelId="{5247C33A-1E44-4895-A912-89109C89DEF5}" type="presParOf" srcId="{259DFEA1-F96D-44E6-B20E-A6B1A23D2ACF}" destId="{E08F791B-B07B-4865-BC90-C513E6A08283}" srcOrd="5" destOrd="0" presId="urn:microsoft.com/office/officeart/2005/8/layout/vList2"/>
    <dgm:cxn modelId="{B55AEDEB-2102-45EC-9B2B-3BEC003BD38C}" type="presParOf" srcId="{259DFEA1-F96D-44E6-B20E-A6B1A23D2ACF}" destId="{71226DFC-4BFE-474B-8791-807BACD1654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6B326A-B1A6-4289-8661-B4FCEBAC4D59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90CB856-25D9-4CFB-A2AD-FD0F9CA12B7D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Формирование основных характеристик бюджета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 с учетом: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A253B56-A39F-4A6B-9E93-7FD696550198}" type="parTrans" cxnId="{03162FDF-2B5F-4BFD-945F-FE759B6F5D7E}">
      <dgm:prSet/>
      <dgm:spPr/>
      <dgm:t>
        <a:bodyPr/>
        <a:lstStyle/>
        <a:p>
          <a:endParaRPr lang="ru-RU"/>
        </a:p>
      </dgm:t>
    </dgm:pt>
    <dgm:pt modelId="{EF057A0D-4297-44E4-BC5D-339A246363B3}" type="sibTrans" cxnId="{03162FDF-2B5F-4BFD-945F-FE759B6F5D7E}">
      <dgm:prSet/>
      <dgm:spPr/>
      <dgm:t>
        <a:bodyPr/>
        <a:lstStyle/>
        <a:p>
          <a:endParaRPr lang="ru-RU"/>
        </a:p>
      </dgm:t>
    </dgm:pt>
    <dgm:pt modelId="{1EDD2E1F-7D23-435C-8498-29151650CCEA}" type="pres">
      <dgm:prSet presAssocID="{A76B326A-B1A6-4289-8661-B4FCEBAC4D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3B9877-007F-4FF8-A415-B5437830542E}" type="pres">
      <dgm:prSet presAssocID="{390CB856-25D9-4CFB-A2AD-FD0F9CA12B7D}" presName="parentText" presStyleLbl="node1" presStyleIdx="0" presStyleCnt="1" custScaleY="51527" custLinFactY="-100000" custLinFactNeighborY="-1059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BB84B9-B09C-428B-BA72-49F5FFE478AB}" type="presOf" srcId="{A76B326A-B1A6-4289-8661-B4FCEBAC4D59}" destId="{1EDD2E1F-7D23-435C-8498-29151650CCEA}" srcOrd="0" destOrd="0" presId="urn:microsoft.com/office/officeart/2005/8/layout/vList2"/>
    <dgm:cxn modelId="{03162FDF-2B5F-4BFD-945F-FE759B6F5D7E}" srcId="{A76B326A-B1A6-4289-8661-B4FCEBAC4D59}" destId="{390CB856-25D9-4CFB-A2AD-FD0F9CA12B7D}" srcOrd="0" destOrd="0" parTransId="{4A253B56-A39F-4A6B-9E93-7FD696550198}" sibTransId="{EF057A0D-4297-44E4-BC5D-339A246363B3}"/>
    <dgm:cxn modelId="{4697C2DD-440B-4DD0-BA2B-CE46134FE46B}" type="presOf" srcId="{390CB856-25D9-4CFB-A2AD-FD0F9CA12B7D}" destId="{FB3B9877-007F-4FF8-A415-B5437830542E}" srcOrd="0" destOrd="0" presId="urn:microsoft.com/office/officeart/2005/8/layout/vList2"/>
    <dgm:cxn modelId="{01D210D3-3B4F-41D7-93A1-81D53D11269A}" type="presParOf" srcId="{1EDD2E1F-7D23-435C-8498-29151650CCEA}" destId="{FB3B9877-007F-4FF8-A415-B5437830542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4CAF70-FD7D-4F4E-B149-9CD27B9DCC4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3429FB5-E0E7-4728-BF1D-5693DA5A9B05}">
      <dgm:prSet phldrT="[Текст]" custT="1"/>
      <dgm:spPr/>
      <dgm:t>
        <a:bodyPr/>
        <a:lstStyle/>
        <a:p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Повышение эффективности управления бюджетными ресурсами, в том числе за счет: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68CB53C5-B564-43BB-8C98-0CE135779DBA}" type="parTrans" cxnId="{A381CFCA-6BBF-43DB-9DE7-EF59FECD1A9B}">
      <dgm:prSet/>
      <dgm:spPr/>
      <dgm:t>
        <a:bodyPr/>
        <a:lstStyle/>
        <a:p>
          <a:endParaRPr lang="ru-RU"/>
        </a:p>
      </dgm:t>
    </dgm:pt>
    <dgm:pt modelId="{3B92519C-FA09-4F7D-B9CE-ED411060F2D1}" type="sibTrans" cxnId="{A381CFCA-6BBF-43DB-9DE7-EF59FECD1A9B}">
      <dgm:prSet/>
      <dgm:spPr/>
      <dgm:t>
        <a:bodyPr/>
        <a:lstStyle/>
        <a:p>
          <a:endParaRPr lang="ru-RU"/>
        </a:p>
      </dgm:t>
    </dgm:pt>
    <dgm:pt modelId="{7501055E-F915-45B3-A34B-8BF86EDF43BE}" type="pres">
      <dgm:prSet presAssocID="{7B4CAF70-FD7D-4F4E-B149-9CD27B9DCC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CF27C9-391B-4FFF-A627-649ACE127A65}" type="pres">
      <dgm:prSet presAssocID="{83429FB5-E0E7-4728-BF1D-5693DA5A9B05}" presName="parentText" presStyleLbl="node1" presStyleIdx="0" presStyleCnt="1" custScaleY="46783" custLinFactY="-100000" custLinFactNeighborY="-1225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2591C3-2640-4ED2-A39D-27E05D85E54D}" type="presOf" srcId="{83429FB5-E0E7-4728-BF1D-5693DA5A9B05}" destId="{CECF27C9-391B-4FFF-A627-649ACE127A65}" srcOrd="0" destOrd="0" presId="urn:microsoft.com/office/officeart/2005/8/layout/vList2"/>
    <dgm:cxn modelId="{A381CFCA-6BBF-43DB-9DE7-EF59FECD1A9B}" srcId="{7B4CAF70-FD7D-4F4E-B149-9CD27B9DCC44}" destId="{83429FB5-E0E7-4728-BF1D-5693DA5A9B05}" srcOrd="0" destOrd="0" parTransId="{68CB53C5-B564-43BB-8C98-0CE135779DBA}" sibTransId="{3B92519C-FA09-4F7D-B9CE-ED411060F2D1}"/>
    <dgm:cxn modelId="{30CCBC3F-7FDC-48FF-98A3-ECC6878E2AEC}" type="presOf" srcId="{7B4CAF70-FD7D-4F4E-B149-9CD27B9DCC44}" destId="{7501055E-F915-45B3-A34B-8BF86EDF43BE}" srcOrd="0" destOrd="0" presId="urn:microsoft.com/office/officeart/2005/8/layout/vList2"/>
    <dgm:cxn modelId="{FD31D09F-8235-4D0A-BE6E-C9707756E088}" type="presParOf" srcId="{7501055E-F915-45B3-A34B-8BF86EDF43BE}" destId="{CECF27C9-391B-4FFF-A627-649ACE127A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4CAF70-FD7D-4F4E-B149-9CD27B9DCC44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3429FB5-E0E7-4728-BF1D-5693DA5A9B05}">
      <dgm:prSet phldrT="[Текст]"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открытости бюджетного процесса в муниципальном образовании «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 и вовлечение в него граждан;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CB53C5-B564-43BB-8C98-0CE135779DBA}" type="parTrans" cxnId="{A381CFCA-6BBF-43DB-9DE7-EF59FECD1A9B}">
      <dgm:prSet/>
      <dgm:spPr/>
      <dgm:t>
        <a:bodyPr/>
        <a:lstStyle/>
        <a:p>
          <a:endParaRPr lang="ru-RU"/>
        </a:p>
      </dgm:t>
    </dgm:pt>
    <dgm:pt modelId="{3B92519C-FA09-4F7D-B9CE-ED411060F2D1}" type="sibTrans" cxnId="{A381CFCA-6BBF-43DB-9DE7-EF59FECD1A9B}">
      <dgm:prSet/>
      <dgm:spPr/>
      <dgm:t>
        <a:bodyPr/>
        <a:lstStyle/>
        <a:p>
          <a:endParaRPr lang="ru-RU"/>
        </a:p>
      </dgm:t>
    </dgm:pt>
    <dgm:pt modelId="{042A2875-3359-4A8C-84A8-96B4A75F2A1B}">
      <dgm:prSet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Формирование 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продвижение положительного инвестиционного имиджа </a:t>
          </a:r>
          <a:r>
            <a:rPr lang="ru-RU" sz="16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муни-ципального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образования «</a:t>
          </a:r>
          <a:r>
            <a:rPr lang="ru-RU" sz="16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район», работа с инвесторами, содействие в организации финансирования инвестиционных и инфраструктурных проектов, повышение их социальной и бюджетной эффективности;</a:t>
          </a:r>
        </a:p>
      </dgm:t>
    </dgm:pt>
    <dgm:pt modelId="{93F934BB-66A7-4871-8173-B78A6DFC13CE}" type="parTrans" cxnId="{FDBBFDDE-C804-4FDB-9668-BE3B6C584078}">
      <dgm:prSet/>
      <dgm:spPr/>
      <dgm:t>
        <a:bodyPr/>
        <a:lstStyle/>
        <a:p>
          <a:endParaRPr lang="ru-RU"/>
        </a:p>
      </dgm:t>
    </dgm:pt>
    <dgm:pt modelId="{4A68CD71-B711-4922-8FA8-1ED53C2304A6}" type="sibTrans" cxnId="{FDBBFDDE-C804-4FDB-9668-BE3B6C584078}">
      <dgm:prSet/>
      <dgm:spPr/>
      <dgm:t>
        <a:bodyPr/>
        <a:lstStyle/>
        <a:p>
          <a:endParaRPr lang="ru-RU"/>
        </a:p>
      </dgm:t>
    </dgm:pt>
    <dgm:pt modelId="{85EF42FA-0C5A-417D-9092-FEFC6F624C46}">
      <dgm:prSet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Реализация 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мероприятий Подпрограммы «Управление муниципальными финансами муниципального образования «</a:t>
          </a:r>
          <a:r>
            <a:rPr lang="ru-RU" sz="1600" b="1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район»;</a:t>
          </a:r>
        </a:p>
      </dgm:t>
    </dgm:pt>
    <dgm:pt modelId="{91774053-A3F3-48E1-B08D-C22AB9C90532}" type="parTrans" cxnId="{685B0B9F-702C-4235-A80A-3092EE393E52}">
      <dgm:prSet/>
      <dgm:spPr/>
      <dgm:t>
        <a:bodyPr/>
        <a:lstStyle/>
        <a:p>
          <a:endParaRPr lang="ru-RU"/>
        </a:p>
      </dgm:t>
    </dgm:pt>
    <dgm:pt modelId="{ACCBCDD4-CCF6-4E4F-B2DA-34F78FF9635C}" type="sibTrans" cxnId="{685B0B9F-702C-4235-A80A-3092EE393E52}">
      <dgm:prSet/>
      <dgm:spPr/>
      <dgm:t>
        <a:bodyPr/>
        <a:lstStyle/>
        <a:p>
          <a:endParaRPr lang="ru-RU"/>
        </a:p>
      </dgm:t>
    </dgm:pt>
    <dgm:pt modelId="{D286C8C2-A92B-4950-9B98-776FE9EB006B}">
      <dgm:prSet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Ориентация </a:t>
          </a:r>
          <a:r>
            <a: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бюджетной политики в сфере межбюджетных отношений на решение следующих задач:</a:t>
          </a:r>
        </a:p>
      </dgm:t>
    </dgm:pt>
    <dgm:pt modelId="{30CFA4B3-99F3-4753-8EDB-312070797A64}" type="parTrans" cxnId="{442F0AD3-C457-4AB1-BE41-9E64BD2C030E}">
      <dgm:prSet/>
      <dgm:spPr/>
      <dgm:t>
        <a:bodyPr/>
        <a:lstStyle/>
        <a:p>
          <a:endParaRPr lang="ru-RU"/>
        </a:p>
      </dgm:t>
    </dgm:pt>
    <dgm:pt modelId="{BDC7C1F4-3511-452B-B0F7-1C94129554AE}" type="sibTrans" cxnId="{442F0AD3-C457-4AB1-BE41-9E64BD2C030E}">
      <dgm:prSet/>
      <dgm:spPr/>
      <dgm:t>
        <a:bodyPr/>
        <a:lstStyle/>
        <a:p>
          <a:endParaRPr lang="ru-RU"/>
        </a:p>
      </dgm:t>
    </dgm:pt>
    <dgm:pt modelId="{7501055E-F915-45B3-A34B-8BF86EDF43BE}" type="pres">
      <dgm:prSet presAssocID="{7B4CAF70-FD7D-4F4E-B149-9CD27B9DCC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CF27C9-391B-4FFF-A627-649ACE127A65}" type="pres">
      <dgm:prSet presAssocID="{83429FB5-E0E7-4728-BF1D-5693DA5A9B05}" presName="parentText" presStyleLbl="node1" presStyleIdx="0" presStyleCnt="4" custScaleY="46783" custLinFactY="-121353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33424-F2EC-415C-877D-CCC9BEF6B615}" type="pres">
      <dgm:prSet presAssocID="{3B92519C-FA09-4F7D-B9CE-ED411060F2D1}" presName="spacer" presStyleCnt="0"/>
      <dgm:spPr/>
      <dgm:t>
        <a:bodyPr/>
        <a:lstStyle/>
        <a:p>
          <a:endParaRPr lang="ru-RU"/>
        </a:p>
      </dgm:t>
    </dgm:pt>
    <dgm:pt modelId="{4676942F-5B98-4889-B706-55B5B9D69E0D}" type="pres">
      <dgm:prSet presAssocID="{042A2875-3359-4A8C-84A8-96B4A75F2A1B}" presName="parentText" presStyleLbl="node1" presStyleIdx="1" presStyleCnt="4" custScaleY="74559" custLinFactY="-100000" custLinFactNeighborY="-1353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93C5D9-1B6B-4EA8-9B26-EE40A46F02B4}" type="pres">
      <dgm:prSet presAssocID="{4A68CD71-B711-4922-8FA8-1ED53C2304A6}" presName="spacer" presStyleCnt="0"/>
      <dgm:spPr/>
      <dgm:t>
        <a:bodyPr/>
        <a:lstStyle/>
        <a:p>
          <a:endParaRPr lang="ru-RU"/>
        </a:p>
      </dgm:t>
    </dgm:pt>
    <dgm:pt modelId="{A1CC4FC0-F5F6-4AF5-AA3B-2DD0039CF50B}" type="pres">
      <dgm:prSet presAssocID="{85EF42FA-0C5A-417D-9092-FEFC6F624C46}" presName="parentText" presStyleLbl="node1" presStyleIdx="2" presStyleCnt="4" custScaleY="52645" custLinFactY="-103673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EC5007-77F3-4953-BF6A-7811F7969D6F}" type="pres">
      <dgm:prSet presAssocID="{ACCBCDD4-CCF6-4E4F-B2DA-34F78FF9635C}" presName="spacer" presStyleCnt="0"/>
      <dgm:spPr/>
    </dgm:pt>
    <dgm:pt modelId="{63B0F66A-B1CF-42A6-A39D-6127461354E8}" type="pres">
      <dgm:prSet presAssocID="{D286C8C2-A92B-4950-9B98-776FE9EB006B}" presName="parentText" presStyleLbl="node1" presStyleIdx="3" presStyleCnt="4" custScaleY="39924" custLinFactY="-120821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717CD7-4158-4F46-A04A-5562490AD557}" type="presOf" srcId="{85EF42FA-0C5A-417D-9092-FEFC6F624C46}" destId="{A1CC4FC0-F5F6-4AF5-AA3B-2DD0039CF50B}" srcOrd="0" destOrd="0" presId="urn:microsoft.com/office/officeart/2005/8/layout/vList2"/>
    <dgm:cxn modelId="{8D77081D-BFA2-4673-8C2F-DDC0B734FCF6}" type="presOf" srcId="{83429FB5-E0E7-4728-BF1D-5693DA5A9B05}" destId="{CECF27C9-391B-4FFF-A627-649ACE127A65}" srcOrd="0" destOrd="0" presId="urn:microsoft.com/office/officeart/2005/8/layout/vList2"/>
    <dgm:cxn modelId="{442F0AD3-C457-4AB1-BE41-9E64BD2C030E}" srcId="{7B4CAF70-FD7D-4F4E-B149-9CD27B9DCC44}" destId="{D286C8C2-A92B-4950-9B98-776FE9EB006B}" srcOrd="3" destOrd="0" parTransId="{30CFA4B3-99F3-4753-8EDB-312070797A64}" sibTransId="{BDC7C1F4-3511-452B-B0F7-1C94129554AE}"/>
    <dgm:cxn modelId="{685B0B9F-702C-4235-A80A-3092EE393E52}" srcId="{7B4CAF70-FD7D-4F4E-B149-9CD27B9DCC44}" destId="{85EF42FA-0C5A-417D-9092-FEFC6F624C46}" srcOrd="2" destOrd="0" parTransId="{91774053-A3F3-48E1-B08D-C22AB9C90532}" sibTransId="{ACCBCDD4-CCF6-4E4F-B2DA-34F78FF9635C}"/>
    <dgm:cxn modelId="{C2D2B2E4-2096-4924-8F36-7998BF4EF32F}" type="presOf" srcId="{D286C8C2-A92B-4950-9B98-776FE9EB006B}" destId="{63B0F66A-B1CF-42A6-A39D-6127461354E8}" srcOrd="0" destOrd="0" presId="urn:microsoft.com/office/officeart/2005/8/layout/vList2"/>
    <dgm:cxn modelId="{89CD7E78-34C7-40FA-8CCB-0A4B0DB652D1}" type="presOf" srcId="{042A2875-3359-4A8C-84A8-96B4A75F2A1B}" destId="{4676942F-5B98-4889-B706-55B5B9D69E0D}" srcOrd="0" destOrd="0" presId="urn:microsoft.com/office/officeart/2005/8/layout/vList2"/>
    <dgm:cxn modelId="{5B74B002-63DF-42A0-9372-21AC9E3EEB11}" type="presOf" srcId="{7B4CAF70-FD7D-4F4E-B149-9CD27B9DCC44}" destId="{7501055E-F915-45B3-A34B-8BF86EDF43BE}" srcOrd="0" destOrd="0" presId="urn:microsoft.com/office/officeart/2005/8/layout/vList2"/>
    <dgm:cxn modelId="{FDBBFDDE-C804-4FDB-9668-BE3B6C584078}" srcId="{7B4CAF70-FD7D-4F4E-B149-9CD27B9DCC44}" destId="{042A2875-3359-4A8C-84A8-96B4A75F2A1B}" srcOrd="1" destOrd="0" parTransId="{93F934BB-66A7-4871-8173-B78A6DFC13CE}" sibTransId="{4A68CD71-B711-4922-8FA8-1ED53C2304A6}"/>
    <dgm:cxn modelId="{A381CFCA-6BBF-43DB-9DE7-EF59FECD1A9B}" srcId="{7B4CAF70-FD7D-4F4E-B149-9CD27B9DCC44}" destId="{83429FB5-E0E7-4728-BF1D-5693DA5A9B05}" srcOrd="0" destOrd="0" parTransId="{68CB53C5-B564-43BB-8C98-0CE135779DBA}" sibTransId="{3B92519C-FA09-4F7D-B9CE-ED411060F2D1}"/>
    <dgm:cxn modelId="{D68AB7C7-F682-4C6F-86E4-9B8BF9FC3E70}" type="presParOf" srcId="{7501055E-F915-45B3-A34B-8BF86EDF43BE}" destId="{CECF27C9-391B-4FFF-A627-649ACE127A65}" srcOrd="0" destOrd="0" presId="urn:microsoft.com/office/officeart/2005/8/layout/vList2"/>
    <dgm:cxn modelId="{FCD3C5CC-1B7C-4B2A-A688-A1EE350A8755}" type="presParOf" srcId="{7501055E-F915-45B3-A34B-8BF86EDF43BE}" destId="{C5F33424-F2EC-415C-877D-CCC9BEF6B615}" srcOrd="1" destOrd="0" presId="urn:microsoft.com/office/officeart/2005/8/layout/vList2"/>
    <dgm:cxn modelId="{2C958DD3-7941-4491-ADF9-0ABBDB9982D2}" type="presParOf" srcId="{7501055E-F915-45B3-A34B-8BF86EDF43BE}" destId="{4676942F-5B98-4889-B706-55B5B9D69E0D}" srcOrd="2" destOrd="0" presId="urn:microsoft.com/office/officeart/2005/8/layout/vList2"/>
    <dgm:cxn modelId="{BD9BE930-6DED-4223-B8FA-2AE008ACF6B1}" type="presParOf" srcId="{7501055E-F915-45B3-A34B-8BF86EDF43BE}" destId="{2193C5D9-1B6B-4EA8-9B26-EE40A46F02B4}" srcOrd="3" destOrd="0" presId="urn:microsoft.com/office/officeart/2005/8/layout/vList2"/>
    <dgm:cxn modelId="{3D5119AF-1CCD-4483-A96C-F9B1D7D9BA8A}" type="presParOf" srcId="{7501055E-F915-45B3-A34B-8BF86EDF43BE}" destId="{A1CC4FC0-F5F6-4AF5-AA3B-2DD0039CF50B}" srcOrd="4" destOrd="0" presId="urn:microsoft.com/office/officeart/2005/8/layout/vList2"/>
    <dgm:cxn modelId="{E919535B-C937-45E3-9869-2C0346F0E48D}" type="presParOf" srcId="{7501055E-F915-45B3-A34B-8BF86EDF43BE}" destId="{B6EC5007-77F3-4953-BF6A-7811F7969D6F}" srcOrd="5" destOrd="0" presId="urn:microsoft.com/office/officeart/2005/8/layout/vList2"/>
    <dgm:cxn modelId="{C6AC6DF3-C2B9-4D0D-B998-C27A9F9561C3}" type="presParOf" srcId="{7501055E-F915-45B3-A34B-8BF86EDF43BE}" destId="{63B0F66A-B1CF-42A6-A39D-6127461354E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75A1A5-0896-433E-BA91-78C3856BD7D9}" type="doc">
      <dgm:prSet loTypeId="urn:microsoft.com/office/officeart/2005/8/layout/chevron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3E791CD-00E1-4D30-BCD5-1EA4857975C7}">
      <dgm:prSet phldrT="[Текст]" custT="1"/>
      <dgm:spPr/>
      <dgm:t>
        <a:bodyPr/>
        <a:lstStyle/>
        <a:p>
          <a:pPr algn="l"/>
          <a:endParaRPr lang="ru-RU" sz="1600" b="1" dirty="0" smtClean="0">
            <a:solidFill>
              <a:schemeClr val="tx1"/>
            </a:solidFill>
          </a:endParaRPr>
        </a:p>
      </dgm:t>
    </dgm:pt>
    <dgm:pt modelId="{332F8DA6-6D9C-4BC0-BBC4-0C835E28C1AF}" type="sibTrans" cxnId="{3784C0E0-3FF5-4C52-ADA7-D95084A49CA0}">
      <dgm:prSet/>
      <dgm:spPr/>
      <dgm:t>
        <a:bodyPr/>
        <a:lstStyle/>
        <a:p>
          <a:endParaRPr lang="ru-RU"/>
        </a:p>
      </dgm:t>
    </dgm:pt>
    <dgm:pt modelId="{69E93514-DF63-4B06-9BEE-ED636B95538A}" type="parTrans" cxnId="{3784C0E0-3FF5-4C52-ADA7-D95084A49CA0}">
      <dgm:prSet/>
      <dgm:spPr/>
      <dgm:t>
        <a:bodyPr/>
        <a:lstStyle/>
        <a:p>
          <a:endParaRPr lang="ru-RU"/>
        </a:p>
      </dgm:t>
    </dgm:pt>
    <dgm:pt modelId="{7AF7F297-943D-4165-A8A8-54DA59560CD7}">
      <dgm:prSet phldrT="[Текст]" custT="1"/>
      <dgm:spPr/>
      <dgm:t>
        <a:bodyPr/>
        <a:lstStyle/>
        <a:p>
          <a:pPr algn="l"/>
          <a:endParaRPr lang="ru-RU" sz="1400" b="1" dirty="0" smtClean="0">
            <a:solidFill>
              <a:schemeClr val="tx1"/>
            </a:solidFill>
          </a:endParaRPr>
        </a:p>
      </dgm:t>
    </dgm:pt>
    <dgm:pt modelId="{C885DA16-C873-468A-A64B-CC8D27ABB87D}" type="sibTrans" cxnId="{1439231D-97B4-4F40-B5C8-D1C188E4E197}">
      <dgm:prSet/>
      <dgm:spPr/>
      <dgm:t>
        <a:bodyPr/>
        <a:lstStyle/>
        <a:p>
          <a:endParaRPr lang="ru-RU"/>
        </a:p>
      </dgm:t>
    </dgm:pt>
    <dgm:pt modelId="{9537DFCC-875F-4684-8B9E-802F2AC8EFFB}" type="parTrans" cxnId="{1439231D-97B4-4F40-B5C8-D1C188E4E197}">
      <dgm:prSet/>
      <dgm:spPr/>
      <dgm:t>
        <a:bodyPr/>
        <a:lstStyle/>
        <a:p>
          <a:endParaRPr lang="ru-RU"/>
        </a:p>
      </dgm:t>
    </dgm:pt>
    <dgm:pt modelId="{E948EA84-102C-437F-80FA-896499AE9317}">
      <dgm:prSet phldrT="[Текст]" custT="1"/>
      <dgm:spPr/>
      <dgm:t>
        <a:bodyPr/>
        <a:lstStyle/>
        <a:p>
          <a:pPr algn="l"/>
          <a:endParaRPr lang="ru-RU" sz="1300" b="1" dirty="0"/>
        </a:p>
      </dgm:t>
    </dgm:pt>
    <dgm:pt modelId="{AFFD2F5B-1ECB-4E46-AC3B-08F56C5DB04C}" type="sibTrans" cxnId="{6FBF8FDE-9725-478F-92D6-1E36D3881D33}">
      <dgm:prSet/>
      <dgm:spPr/>
      <dgm:t>
        <a:bodyPr/>
        <a:lstStyle/>
        <a:p>
          <a:endParaRPr lang="ru-RU"/>
        </a:p>
      </dgm:t>
    </dgm:pt>
    <dgm:pt modelId="{9D60C099-0732-487A-9511-D9BA8DBD8245}" type="parTrans" cxnId="{6FBF8FDE-9725-478F-92D6-1E36D3881D33}">
      <dgm:prSet/>
      <dgm:spPr/>
      <dgm:t>
        <a:bodyPr/>
        <a:lstStyle/>
        <a:p>
          <a:endParaRPr lang="ru-RU"/>
        </a:p>
      </dgm:t>
    </dgm:pt>
    <dgm:pt modelId="{9748E425-1F62-4E54-AB72-024F4DE93407}">
      <dgm:prSet phldrT="[Текст]" custT="1"/>
      <dgm:spPr/>
      <dgm:t>
        <a:bodyPr/>
        <a:lstStyle/>
        <a:p>
          <a:pPr algn="l"/>
          <a:endParaRPr lang="ru-RU" sz="1300" b="1" dirty="0">
            <a:solidFill>
              <a:schemeClr val="tx1"/>
            </a:solidFill>
          </a:endParaRPr>
        </a:p>
      </dgm:t>
    </dgm:pt>
    <dgm:pt modelId="{4C985B15-CCC8-41E5-9AB2-556CFD98936E}" type="sibTrans" cxnId="{DEBF1D61-273D-4ED9-8958-0C051EC072B8}">
      <dgm:prSet/>
      <dgm:spPr/>
      <dgm:t>
        <a:bodyPr/>
        <a:lstStyle/>
        <a:p>
          <a:endParaRPr lang="ru-RU"/>
        </a:p>
      </dgm:t>
    </dgm:pt>
    <dgm:pt modelId="{9A75D3E3-D02A-4BE3-A087-B6E91E07991C}" type="parTrans" cxnId="{DEBF1D61-273D-4ED9-8958-0C051EC072B8}">
      <dgm:prSet/>
      <dgm:spPr/>
      <dgm:t>
        <a:bodyPr/>
        <a:lstStyle/>
        <a:p>
          <a:endParaRPr lang="ru-RU"/>
        </a:p>
      </dgm:t>
    </dgm:pt>
    <dgm:pt modelId="{1C2F1FB4-02DF-4B45-997F-AD883C89DE44}">
      <dgm:prSet custT="1"/>
      <dgm:spPr/>
      <dgm:t>
        <a:bodyPr/>
        <a:lstStyle/>
        <a:p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укрепление доходной базы консолидированного бюджета муниципального образования «</a:t>
          </a:r>
          <a:r>
            <a:rPr lang="ru-RU" sz="1400" b="1" i="1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 район», в том числе для обеспечения достижения целей, обозначенных в Указе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года»;</a:t>
          </a:r>
          <a:endParaRPr lang="ru-RU" sz="1400" b="1" i="1" dirty="0">
            <a:latin typeface="Times New Roman" pitchFamily="18" charset="0"/>
            <a:cs typeface="Times New Roman" pitchFamily="18" charset="0"/>
          </a:endParaRPr>
        </a:p>
      </dgm:t>
    </dgm:pt>
    <dgm:pt modelId="{FC7ED8CD-D11F-472A-A60A-21CB4DB7EEE1}" type="parTrans" cxnId="{291E4716-C357-42C6-B593-A4B7B38047D6}">
      <dgm:prSet/>
      <dgm:spPr/>
    </dgm:pt>
    <dgm:pt modelId="{F815C551-40F5-44BA-96D3-6F0E4A8009F0}" type="sibTrans" cxnId="{291E4716-C357-42C6-B593-A4B7B38047D6}">
      <dgm:prSet/>
      <dgm:spPr/>
    </dgm:pt>
    <dgm:pt modelId="{A2261A13-B070-413A-93C1-72BF776512ED}">
      <dgm:prSet custT="1"/>
      <dgm:spPr/>
      <dgm:t>
        <a:bodyPr/>
        <a:lstStyle/>
        <a:p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повышение качества администрирования доходов консолидированного бюджета муниципального образования «</a:t>
          </a:r>
          <a:r>
            <a:rPr lang="ru-RU" sz="1400" b="1" i="1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 район» на основе межведомственного взаимодействия органов местного самоуправления муниципального образования «Мало-</a:t>
          </a:r>
          <a:r>
            <a:rPr lang="ru-RU" sz="1400" b="1" i="1" dirty="0" err="1" smtClean="0">
              <a:latin typeface="Times New Roman" pitchFamily="18" charset="0"/>
              <a:cs typeface="Times New Roman" pitchFamily="18" charset="0"/>
            </a:rPr>
            <a:t>пургинский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 район», исполнительных органов государственной власти Удмуртской </a:t>
          </a:r>
          <a:r>
            <a:rPr lang="ru-RU" sz="1400" b="1" i="1" dirty="0" err="1" smtClean="0">
              <a:latin typeface="Times New Roman" pitchFamily="18" charset="0"/>
              <a:cs typeface="Times New Roman" pitchFamily="18" charset="0"/>
            </a:rPr>
            <a:t>Рес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-публики и Управления Федеральной налоговой службы по Удмуртской Республике;</a:t>
          </a:r>
          <a:endParaRPr lang="ru-RU" sz="1400" b="1" i="1" dirty="0">
            <a:latin typeface="Times New Roman" pitchFamily="18" charset="0"/>
            <a:cs typeface="Times New Roman" pitchFamily="18" charset="0"/>
          </a:endParaRPr>
        </a:p>
      </dgm:t>
    </dgm:pt>
    <dgm:pt modelId="{5BD92A68-75F2-4D9B-956B-A7EB48C7E69A}" type="parTrans" cxnId="{788EF789-FCFA-469A-A0A4-720561C51A52}">
      <dgm:prSet/>
      <dgm:spPr/>
    </dgm:pt>
    <dgm:pt modelId="{A79C033D-DA0E-44B6-B11D-CECA4D195058}" type="sibTrans" cxnId="{788EF789-FCFA-469A-A0A4-720561C51A52}">
      <dgm:prSet/>
      <dgm:spPr/>
    </dgm:pt>
    <dgm:pt modelId="{98987586-3A4E-4117-841C-FA7DD5296F9C}">
      <dgm:prSet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расширение налоговой базы на основе повышения инвестиционной </a:t>
          </a:r>
          <a:r>
            <a:rPr lang="ru-RU" b="1" i="1" dirty="0" err="1" smtClean="0">
              <a:latin typeface="Times New Roman" pitchFamily="18" charset="0"/>
              <a:cs typeface="Times New Roman" pitchFamily="18" charset="0"/>
            </a:rPr>
            <a:t>привлекатель-ности</a:t>
          </a:r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 муниципального образования «</a:t>
          </a:r>
          <a:r>
            <a:rPr lang="ru-RU" b="1" i="1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 район», обеспечение роста объемов налоговых доходов консолидированного бюджета муниципального образования «</a:t>
          </a:r>
          <a:r>
            <a:rPr lang="ru-RU" b="1" i="1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 район»;</a:t>
          </a:r>
          <a:endParaRPr lang="ru-RU" b="1" i="1" dirty="0">
            <a:latin typeface="Times New Roman" pitchFamily="18" charset="0"/>
            <a:cs typeface="Times New Roman" pitchFamily="18" charset="0"/>
          </a:endParaRPr>
        </a:p>
      </dgm:t>
    </dgm:pt>
    <dgm:pt modelId="{1AFA7F55-768F-45AA-A5B3-8CF51FA11482}" type="parTrans" cxnId="{AD1CD8D3-23B7-4F47-AB90-E526F0C2E939}">
      <dgm:prSet/>
      <dgm:spPr/>
    </dgm:pt>
    <dgm:pt modelId="{F037AA84-507C-45B3-B11B-624DC22CB31D}" type="sibTrans" cxnId="{AD1CD8D3-23B7-4F47-AB90-E526F0C2E939}">
      <dgm:prSet/>
      <dgm:spPr/>
    </dgm:pt>
    <dgm:pt modelId="{E67351FC-25B9-4739-89D5-49788E48D753}">
      <dgm:prSet custT="1"/>
      <dgm:spPr/>
      <dgm:t>
        <a:bodyPr/>
        <a:lstStyle/>
        <a:p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вовлечение в экономику </a:t>
          </a:r>
          <a:r>
            <a:rPr lang="ru-RU" sz="1400" b="1" i="1" dirty="0" err="1" smtClean="0">
              <a:latin typeface="Times New Roman" pitchFamily="18" charset="0"/>
              <a:cs typeface="Times New Roman" pitchFamily="18" charset="0"/>
            </a:rPr>
            <a:t>самозанятых</a:t>
          </a:r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 граждан.</a:t>
          </a:r>
          <a:endParaRPr lang="ru-RU" sz="1400" b="1" i="1" dirty="0">
            <a:latin typeface="Times New Roman" pitchFamily="18" charset="0"/>
            <a:cs typeface="Times New Roman" pitchFamily="18" charset="0"/>
          </a:endParaRPr>
        </a:p>
      </dgm:t>
    </dgm:pt>
    <dgm:pt modelId="{00C4755F-0BFD-4F84-9CF5-8059113536C3}" type="parTrans" cxnId="{11CB86B5-B18D-4BAB-8D20-DF5199737CE1}">
      <dgm:prSet/>
      <dgm:spPr/>
    </dgm:pt>
    <dgm:pt modelId="{D86D1729-D887-481B-A9BB-B369FD2440C9}" type="sibTrans" cxnId="{11CB86B5-B18D-4BAB-8D20-DF5199737CE1}">
      <dgm:prSet/>
      <dgm:spPr/>
    </dgm:pt>
    <dgm:pt modelId="{23F210E5-D318-4B93-86B2-BCFCDB8E5E40}" type="pres">
      <dgm:prSet presAssocID="{FB75A1A5-0896-433E-BA91-78C3856BD7D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4EE0D8-CFC1-4AC5-A2BD-8A5211316CF1}" type="pres">
      <dgm:prSet presAssocID="{9748E425-1F62-4E54-AB72-024F4DE93407}" presName="composite" presStyleCnt="0"/>
      <dgm:spPr/>
      <dgm:t>
        <a:bodyPr/>
        <a:lstStyle/>
        <a:p>
          <a:endParaRPr lang="ru-RU"/>
        </a:p>
      </dgm:t>
    </dgm:pt>
    <dgm:pt modelId="{EDF4C371-C09B-4697-A66E-94C5AA04B36B}" type="pres">
      <dgm:prSet presAssocID="{9748E425-1F62-4E54-AB72-024F4DE9340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28AE45-F4AA-44F1-A906-48F3FE2B673E}" type="pres">
      <dgm:prSet presAssocID="{9748E425-1F62-4E54-AB72-024F4DE9340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13B57-6126-43E8-93F9-ABE7D8E58E6A}" type="pres">
      <dgm:prSet presAssocID="{4C985B15-CCC8-41E5-9AB2-556CFD98936E}" presName="sp" presStyleCnt="0"/>
      <dgm:spPr/>
      <dgm:t>
        <a:bodyPr/>
        <a:lstStyle/>
        <a:p>
          <a:endParaRPr lang="ru-RU"/>
        </a:p>
      </dgm:t>
    </dgm:pt>
    <dgm:pt modelId="{91B7FD1C-6AB5-4419-BDD4-845FCC2A3A6F}" type="pres">
      <dgm:prSet presAssocID="{E948EA84-102C-437F-80FA-896499AE9317}" presName="composite" presStyleCnt="0"/>
      <dgm:spPr/>
      <dgm:t>
        <a:bodyPr/>
        <a:lstStyle/>
        <a:p>
          <a:endParaRPr lang="ru-RU"/>
        </a:p>
      </dgm:t>
    </dgm:pt>
    <dgm:pt modelId="{1E81F90D-7C12-449C-BF74-DFBDC81748F0}" type="pres">
      <dgm:prSet presAssocID="{E948EA84-102C-437F-80FA-896499AE931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E7E39-A97B-4A9B-BDBA-F06392B84135}" type="pres">
      <dgm:prSet presAssocID="{E948EA84-102C-437F-80FA-896499AE931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BA7D06-3554-456A-B9F8-3421087C6168}" type="pres">
      <dgm:prSet presAssocID="{AFFD2F5B-1ECB-4E46-AC3B-08F56C5DB04C}" presName="sp" presStyleCnt="0"/>
      <dgm:spPr/>
      <dgm:t>
        <a:bodyPr/>
        <a:lstStyle/>
        <a:p>
          <a:endParaRPr lang="ru-RU"/>
        </a:p>
      </dgm:t>
    </dgm:pt>
    <dgm:pt modelId="{35D49679-1475-43AE-B2FF-12AC97097CCB}" type="pres">
      <dgm:prSet presAssocID="{7AF7F297-943D-4165-A8A8-54DA59560CD7}" presName="composite" presStyleCnt="0"/>
      <dgm:spPr/>
      <dgm:t>
        <a:bodyPr/>
        <a:lstStyle/>
        <a:p>
          <a:endParaRPr lang="ru-RU"/>
        </a:p>
      </dgm:t>
    </dgm:pt>
    <dgm:pt modelId="{2A41DBF3-99E0-4EBA-96C1-D30741F1C516}" type="pres">
      <dgm:prSet presAssocID="{7AF7F297-943D-4165-A8A8-54DA59560CD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62966B-4B80-426D-9FF6-EEF2EC55E311}" type="pres">
      <dgm:prSet presAssocID="{7AF7F297-943D-4165-A8A8-54DA59560CD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F9E4A-9593-43D5-A717-BB4CF5B1B509}" type="pres">
      <dgm:prSet presAssocID="{C885DA16-C873-468A-A64B-CC8D27ABB87D}" presName="sp" presStyleCnt="0"/>
      <dgm:spPr/>
      <dgm:t>
        <a:bodyPr/>
        <a:lstStyle/>
        <a:p>
          <a:endParaRPr lang="ru-RU"/>
        </a:p>
      </dgm:t>
    </dgm:pt>
    <dgm:pt modelId="{1C8CB0F8-42A6-419F-B599-033415DCC38D}" type="pres">
      <dgm:prSet presAssocID="{43E791CD-00E1-4D30-BCD5-1EA4857975C7}" presName="composite" presStyleCnt="0"/>
      <dgm:spPr/>
      <dgm:t>
        <a:bodyPr/>
        <a:lstStyle/>
        <a:p>
          <a:endParaRPr lang="ru-RU"/>
        </a:p>
      </dgm:t>
    </dgm:pt>
    <dgm:pt modelId="{85C8A1A4-1AB8-4974-B763-DB81763921CB}" type="pres">
      <dgm:prSet presAssocID="{43E791CD-00E1-4D30-BCD5-1EA4857975C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1711F-29FA-4DD0-8F3C-2057DF279F2E}" type="pres">
      <dgm:prSet presAssocID="{43E791CD-00E1-4D30-BCD5-1EA4857975C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73CA1E-0903-4C6E-BE8E-DCBA5DE2DD54}" type="presOf" srcId="{A2261A13-B070-413A-93C1-72BF776512ED}" destId="{A01E7E39-A97B-4A9B-BDBA-F06392B84135}" srcOrd="0" destOrd="0" presId="urn:microsoft.com/office/officeart/2005/8/layout/chevron2"/>
    <dgm:cxn modelId="{6B74028F-989E-49B9-BF17-F708E5D58123}" type="presOf" srcId="{FB75A1A5-0896-433E-BA91-78C3856BD7D9}" destId="{23F210E5-D318-4B93-86B2-BCFCDB8E5E40}" srcOrd="0" destOrd="0" presId="urn:microsoft.com/office/officeart/2005/8/layout/chevron2"/>
    <dgm:cxn modelId="{AD1CD8D3-23B7-4F47-AB90-E526F0C2E939}" srcId="{7AF7F297-943D-4165-A8A8-54DA59560CD7}" destId="{98987586-3A4E-4117-841C-FA7DD5296F9C}" srcOrd="0" destOrd="0" parTransId="{1AFA7F55-768F-45AA-A5B3-8CF51FA11482}" sibTransId="{F037AA84-507C-45B3-B11B-624DC22CB31D}"/>
    <dgm:cxn modelId="{3784C0E0-3FF5-4C52-ADA7-D95084A49CA0}" srcId="{FB75A1A5-0896-433E-BA91-78C3856BD7D9}" destId="{43E791CD-00E1-4D30-BCD5-1EA4857975C7}" srcOrd="3" destOrd="0" parTransId="{69E93514-DF63-4B06-9BEE-ED636B95538A}" sibTransId="{332F8DA6-6D9C-4BC0-BBC4-0C835E28C1AF}"/>
    <dgm:cxn modelId="{DEBF1D61-273D-4ED9-8958-0C051EC072B8}" srcId="{FB75A1A5-0896-433E-BA91-78C3856BD7D9}" destId="{9748E425-1F62-4E54-AB72-024F4DE93407}" srcOrd="0" destOrd="0" parTransId="{9A75D3E3-D02A-4BE3-A087-B6E91E07991C}" sibTransId="{4C985B15-CCC8-41E5-9AB2-556CFD98936E}"/>
    <dgm:cxn modelId="{291E4716-C357-42C6-B593-A4B7B38047D6}" srcId="{9748E425-1F62-4E54-AB72-024F4DE93407}" destId="{1C2F1FB4-02DF-4B45-997F-AD883C89DE44}" srcOrd="0" destOrd="0" parTransId="{FC7ED8CD-D11F-472A-A60A-21CB4DB7EEE1}" sibTransId="{F815C551-40F5-44BA-96D3-6F0E4A8009F0}"/>
    <dgm:cxn modelId="{1C85122D-8B5D-48E4-9251-8A15DCD4EF12}" type="presOf" srcId="{43E791CD-00E1-4D30-BCD5-1EA4857975C7}" destId="{85C8A1A4-1AB8-4974-B763-DB81763921CB}" srcOrd="0" destOrd="0" presId="urn:microsoft.com/office/officeart/2005/8/layout/chevron2"/>
    <dgm:cxn modelId="{4340890C-D913-4E91-8938-645E11906CBD}" type="presOf" srcId="{E948EA84-102C-437F-80FA-896499AE9317}" destId="{1E81F90D-7C12-449C-BF74-DFBDC81748F0}" srcOrd="0" destOrd="0" presId="urn:microsoft.com/office/officeart/2005/8/layout/chevron2"/>
    <dgm:cxn modelId="{36039B3E-7720-4119-92C9-BDD058A3BCD2}" type="presOf" srcId="{1C2F1FB4-02DF-4B45-997F-AD883C89DE44}" destId="{8C28AE45-F4AA-44F1-A906-48F3FE2B673E}" srcOrd="0" destOrd="0" presId="urn:microsoft.com/office/officeart/2005/8/layout/chevron2"/>
    <dgm:cxn modelId="{6441EFDD-1607-4C68-89B9-F9E1F3284194}" type="presOf" srcId="{9748E425-1F62-4E54-AB72-024F4DE93407}" destId="{EDF4C371-C09B-4697-A66E-94C5AA04B36B}" srcOrd="0" destOrd="0" presId="urn:microsoft.com/office/officeart/2005/8/layout/chevron2"/>
    <dgm:cxn modelId="{788EF789-FCFA-469A-A0A4-720561C51A52}" srcId="{E948EA84-102C-437F-80FA-896499AE9317}" destId="{A2261A13-B070-413A-93C1-72BF776512ED}" srcOrd="0" destOrd="0" parTransId="{5BD92A68-75F2-4D9B-956B-A7EB48C7E69A}" sibTransId="{A79C033D-DA0E-44B6-B11D-CECA4D195058}"/>
    <dgm:cxn modelId="{6FBF8FDE-9725-478F-92D6-1E36D3881D33}" srcId="{FB75A1A5-0896-433E-BA91-78C3856BD7D9}" destId="{E948EA84-102C-437F-80FA-896499AE9317}" srcOrd="1" destOrd="0" parTransId="{9D60C099-0732-487A-9511-D9BA8DBD8245}" sibTransId="{AFFD2F5B-1ECB-4E46-AC3B-08F56C5DB04C}"/>
    <dgm:cxn modelId="{1439231D-97B4-4F40-B5C8-D1C188E4E197}" srcId="{FB75A1A5-0896-433E-BA91-78C3856BD7D9}" destId="{7AF7F297-943D-4165-A8A8-54DA59560CD7}" srcOrd="2" destOrd="0" parTransId="{9537DFCC-875F-4684-8B9E-802F2AC8EFFB}" sibTransId="{C885DA16-C873-468A-A64B-CC8D27ABB87D}"/>
    <dgm:cxn modelId="{11CB86B5-B18D-4BAB-8D20-DF5199737CE1}" srcId="{43E791CD-00E1-4D30-BCD5-1EA4857975C7}" destId="{E67351FC-25B9-4739-89D5-49788E48D753}" srcOrd="0" destOrd="0" parTransId="{00C4755F-0BFD-4F84-9CF5-8059113536C3}" sibTransId="{D86D1729-D887-481B-A9BB-B369FD2440C9}"/>
    <dgm:cxn modelId="{9CD9F82F-1529-42D9-A00D-EB9D6477AB67}" type="presOf" srcId="{E67351FC-25B9-4739-89D5-49788E48D753}" destId="{FB21711F-29FA-4DD0-8F3C-2057DF279F2E}" srcOrd="0" destOrd="0" presId="urn:microsoft.com/office/officeart/2005/8/layout/chevron2"/>
    <dgm:cxn modelId="{5DA389EB-6053-427B-8ABB-661200B88E4C}" type="presOf" srcId="{98987586-3A4E-4117-841C-FA7DD5296F9C}" destId="{F462966B-4B80-426D-9FF6-EEF2EC55E311}" srcOrd="0" destOrd="0" presId="urn:microsoft.com/office/officeart/2005/8/layout/chevron2"/>
    <dgm:cxn modelId="{D20D7F76-6CFC-4003-8A9F-E9F4484A07BD}" type="presOf" srcId="{7AF7F297-943D-4165-A8A8-54DA59560CD7}" destId="{2A41DBF3-99E0-4EBA-96C1-D30741F1C516}" srcOrd="0" destOrd="0" presId="urn:microsoft.com/office/officeart/2005/8/layout/chevron2"/>
    <dgm:cxn modelId="{95746113-48A1-4B62-9A62-60CE9CC91D35}" type="presParOf" srcId="{23F210E5-D318-4B93-86B2-BCFCDB8E5E40}" destId="{7B4EE0D8-CFC1-4AC5-A2BD-8A5211316CF1}" srcOrd="0" destOrd="0" presId="urn:microsoft.com/office/officeart/2005/8/layout/chevron2"/>
    <dgm:cxn modelId="{9DBEF6D0-C3FC-4B52-9BC5-4626215564F0}" type="presParOf" srcId="{7B4EE0D8-CFC1-4AC5-A2BD-8A5211316CF1}" destId="{EDF4C371-C09B-4697-A66E-94C5AA04B36B}" srcOrd="0" destOrd="0" presId="urn:microsoft.com/office/officeart/2005/8/layout/chevron2"/>
    <dgm:cxn modelId="{8E13FF4F-F472-48C6-B938-E2476C823267}" type="presParOf" srcId="{7B4EE0D8-CFC1-4AC5-A2BD-8A5211316CF1}" destId="{8C28AE45-F4AA-44F1-A906-48F3FE2B673E}" srcOrd="1" destOrd="0" presId="urn:microsoft.com/office/officeart/2005/8/layout/chevron2"/>
    <dgm:cxn modelId="{D34524F7-361E-4A25-AC3A-F36C643AB45D}" type="presParOf" srcId="{23F210E5-D318-4B93-86B2-BCFCDB8E5E40}" destId="{A8B13B57-6126-43E8-93F9-ABE7D8E58E6A}" srcOrd="1" destOrd="0" presId="urn:microsoft.com/office/officeart/2005/8/layout/chevron2"/>
    <dgm:cxn modelId="{CF847782-778B-4007-8D78-83A7912D4D55}" type="presParOf" srcId="{23F210E5-D318-4B93-86B2-BCFCDB8E5E40}" destId="{91B7FD1C-6AB5-4419-BDD4-845FCC2A3A6F}" srcOrd="2" destOrd="0" presId="urn:microsoft.com/office/officeart/2005/8/layout/chevron2"/>
    <dgm:cxn modelId="{41B3EF74-8653-42A1-A456-24E1A8F11C52}" type="presParOf" srcId="{91B7FD1C-6AB5-4419-BDD4-845FCC2A3A6F}" destId="{1E81F90D-7C12-449C-BF74-DFBDC81748F0}" srcOrd="0" destOrd="0" presId="urn:microsoft.com/office/officeart/2005/8/layout/chevron2"/>
    <dgm:cxn modelId="{7525391E-BA6F-4F99-8B2F-F06867332A3E}" type="presParOf" srcId="{91B7FD1C-6AB5-4419-BDD4-845FCC2A3A6F}" destId="{A01E7E39-A97B-4A9B-BDBA-F06392B84135}" srcOrd="1" destOrd="0" presId="urn:microsoft.com/office/officeart/2005/8/layout/chevron2"/>
    <dgm:cxn modelId="{5360B26B-3A5B-4A3C-88B0-4E282D9E5AB4}" type="presParOf" srcId="{23F210E5-D318-4B93-86B2-BCFCDB8E5E40}" destId="{8CBA7D06-3554-456A-B9F8-3421087C6168}" srcOrd="3" destOrd="0" presId="urn:microsoft.com/office/officeart/2005/8/layout/chevron2"/>
    <dgm:cxn modelId="{D97358DC-C8AA-490A-87D6-FBF82857CB7A}" type="presParOf" srcId="{23F210E5-D318-4B93-86B2-BCFCDB8E5E40}" destId="{35D49679-1475-43AE-B2FF-12AC97097CCB}" srcOrd="4" destOrd="0" presId="urn:microsoft.com/office/officeart/2005/8/layout/chevron2"/>
    <dgm:cxn modelId="{C34C7477-A801-4988-8FB0-1C1539C6C57F}" type="presParOf" srcId="{35D49679-1475-43AE-B2FF-12AC97097CCB}" destId="{2A41DBF3-99E0-4EBA-96C1-D30741F1C516}" srcOrd="0" destOrd="0" presId="urn:microsoft.com/office/officeart/2005/8/layout/chevron2"/>
    <dgm:cxn modelId="{46302735-7C92-4616-80AC-9FD568394C79}" type="presParOf" srcId="{35D49679-1475-43AE-B2FF-12AC97097CCB}" destId="{F462966B-4B80-426D-9FF6-EEF2EC55E311}" srcOrd="1" destOrd="0" presId="urn:microsoft.com/office/officeart/2005/8/layout/chevron2"/>
    <dgm:cxn modelId="{E030FFA5-BDE9-46DD-AE30-57A88052BC3A}" type="presParOf" srcId="{23F210E5-D318-4B93-86B2-BCFCDB8E5E40}" destId="{6DDF9E4A-9593-43D5-A717-BB4CF5B1B509}" srcOrd="5" destOrd="0" presId="urn:microsoft.com/office/officeart/2005/8/layout/chevron2"/>
    <dgm:cxn modelId="{9222C550-6A6E-4C52-9858-D6760E3EE23F}" type="presParOf" srcId="{23F210E5-D318-4B93-86B2-BCFCDB8E5E40}" destId="{1C8CB0F8-42A6-419F-B599-033415DCC38D}" srcOrd="6" destOrd="0" presId="urn:microsoft.com/office/officeart/2005/8/layout/chevron2"/>
    <dgm:cxn modelId="{9880B840-05AE-4B5F-B5B9-04C5152EED6B}" type="presParOf" srcId="{1C8CB0F8-42A6-419F-B599-033415DCC38D}" destId="{85C8A1A4-1AB8-4974-B763-DB81763921CB}" srcOrd="0" destOrd="0" presId="urn:microsoft.com/office/officeart/2005/8/layout/chevron2"/>
    <dgm:cxn modelId="{39411960-D026-4F7E-9EA5-D2B2169EB66D}" type="presParOf" srcId="{1C8CB0F8-42A6-419F-B599-033415DCC38D}" destId="{FB21711F-29FA-4DD0-8F3C-2057DF279F2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/>
      <dgm:spPr/>
      <dgm:t>
        <a:bodyPr/>
        <a:lstStyle/>
        <a:p>
          <a:r>
            <a:rPr lang="ru-RU" dirty="0" smtClean="0"/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Дошкольное образование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64 809,0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0B81E8B2-E67E-483E-BE2D-6EED1DA71F03}">
      <dgm:prSet phldrT="[Текст]"/>
      <dgm:spPr/>
      <dgm:t>
        <a:bodyPr/>
        <a:lstStyle/>
        <a:p>
          <a:r>
            <a:rPr lang="ru-RU" dirty="0" smtClean="0"/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Общее образование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247 683,0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/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/>
        </a:p>
      </dgm:t>
    </dgm:pt>
    <dgm:pt modelId="{57D1A95B-FCA3-4CCF-BC28-0705EF0DA074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2 486,3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/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/>
        </a:p>
      </dgm:t>
    </dgm:pt>
    <dgm:pt modelId="{C9F742BC-6C25-48BC-B73A-21E54738F23B}">
      <dgm:prSet phldrT="[Текст]"/>
      <dgm:spPr/>
      <dgm:t>
        <a:bodyPr/>
        <a:lstStyle/>
        <a:p>
          <a:r>
            <a:rPr lang="ru-RU" b="0" i="1" u="none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673,6 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b="0" i="1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76D3CA-5202-4917-8D3F-5110542C9266}" type="parTrans" cxnId="{AC870FDD-065E-4C3D-B92F-B1B2CFE0397E}">
      <dgm:prSet/>
      <dgm:spPr/>
      <dgm:t>
        <a:bodyPr/>
        <a:lstStyle/>
        <a:p>
          <a:endParaRPr lang="ru-RU"/>
        </a:p>
      </dgm:t>
    </dgm:pt>
    <dgm:pt modelId="{83FCA27A-5790-469B-A8F0-FB4C3DA1E7F3}" type="sibTrans" cxnId="{AC870FDD-065E-4C3D-B92F-B1B2CFE0397E}">
      <dgm:prSet/>
      <dgm:spPr/>
      <dgm:t>
        <a:bodyPr/>
        <a:lstStyle/>
        <a:p>
          <a:endParaRPr lang="ru-RU"/>
        </a:p>
      </dgm:t>
    </dgm:pt>
    <dgm:pt modelId="{5141C858-1CE8-4CE4-A4D5-52F98367699D}">
      <dgm:prSet phldrT="[Текст]"/>
      <dgm:spPr/>
      <dgm:t>
        <a:bodyPr/>
        <a:lstStyle/>
        <a:p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20 684,7 </a:t>
          </a:r>
          <a:r>
            <a:rPr lang="ru-RU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30370B-5A96-40B9-AA7E-FB3936B1CFF8}" type="parTrans" cxnId="{5417EBD9-A3D9-4064-8BD2-C8F77C6E5657}">
      <dgm:prSet/>
      <dgm:spPr/>
      <dgm:t>
        <a:bodyPr/>
        <a:lstStyle/>
        <a:p>
          <a:endParaRPr lang="ru-RU"/>
        </a:p>
      </dgm:t>
    </dgm:pt>
    <dgm:pt modelId="{41C398EA-9937-4685-B54A-669487A8C096}" type="sibTrans" cxnId="{5417EBD9-A3D9-4064-8BD2-C8F77C6E5657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5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5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5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5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5" custLinFactNeighborX="3990" custLinFactNeighborY="-2291"/>
      <dgm:spPr/>
      <dgm:t>
        <a:bodyPr/>
        <a:lstStyle/>
        <a:p>
          <a:endParaRPr lang="ru-RU"/>
        </a:p>
      </dgm:t>
    </dgm:pt>
    <dgm:pt modelId="{AC8E7858-2E8A-4A1B-8B00-797726621971}" type="pres">
      <dgm:prSet presAssocID="{0B81E8B2-E67E-483E-BE2D-6EED1DA71F03}" presName="text_2" presStyleLbl="node1" presStyleIdx="1" presStyleCnt="5" custScaleX="102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  <dgm:t>
        <a:bodyPr/>
        <a:lstStyle/>
        <a:p>
          <a:endParaRPr lang="ru-RU"/>
        </a:p>
      </dgm:t>
    </dgm:pt>
    <dgm:pt modelId="{5586553E-F5FE-4248-95EC-7786E1F5D059}" type="pres">
      <dgm:prSet presAssocID="{0B81E8B2-E67E-483E-BE2D-6EED1DA71F03}" presName="accentRepeatNode" presStyleLbl="solidFgAcc1" presStyleIdx="1" presStyleCnt="5" custLinFactNeighborX="3990" custLinFactNeighborY="-2291"/>
      <dgm:spPr/>
      <dgm:t>
        <a:bodyPr/>
        <a:lstStyle/>
        <a:p>
          <a:endParaRPr lang="ru-RU"/>
        </a:p>
      </dgm:t>
    </dgm:pt>
    <dgm:pt modelId="{9D355CA9-0854-4CE8-BC1C-D943F1375366}" type="pres">
      <dgm:prSet presAssocID="{5141C858-1CE8-4CE4-A4D5-52F98367699D}" presName="text_3" presStyleLbl="node1" presStyleIdx="2" presStyleCnt="5" custScaleX="102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2CB81-2D27-4CD3-9342-BA735361971C}" type="pres">
      <dgm:prSet presAssocID="{5141C858-1CE8-4CE4-A4D5-52F98367699D}" presName="accent_3" presStyleCnt="0"/>
      <dgm:spPr/>
      <dgm:t>
        <a:bodyPr/>
        <a:lstStyle/>
        <a:p>
          <a:endParaRPr lang="ru-RU"/>
        </a:p>
      </dgm:t>
    </dgm:pt>
    <dgm:pt modelId="{38C6BB7E-B944-41E4-8FAE-BB58C4E07633}" type="pres">
      <dgm:prSet presAssocID="{5141C858-1CE8-4CE4-A4D5-52F98367699D}" presName="accentRepeatNode" presStyleLbl="solidFgAcc1" presStyleIdx="2" presStyleCnt="5" custLinFactNeighborX="3990" custLinFactNeighborY="-2291"/>
      <dgm:spPr/>
      <dgm:t>
        <a:bodyPr/>
        <a:lstStyle/>
        <a:p>
          <a:endParaRPr lang="ru-RU"/>
        </a:p>
      </dgm:t>
    </dgm:pt>
    <dgm:pt modelId="{CCABBA42-1EB1-4A7A-9E36-3E53ECC59FAB}" type="pres">
      <dgm:prSet presAssocID="{C9F742BC-6C25-48BC-B73A-21E54738F23B}" presName="text_4" presStyleLbl="node1" presStyleIdx="3" presStyleCnt="5" custScaleX="103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C4F254-F26D-4895-A324-1CC20892DBDA}" type="pres">
      <dgm:prSet presAssocID="{C9F742BC-6C25-48BC-B73A-21E54738F23B}" presName="accent_4" presStyleCnt="0"/>
      <dgm:spPr/>
      <dgm:t>
        <a:bodyPr/>
        <a:lstStyle/>
        <a:p>
          <a:endParaRPr lang="ru-RU"/>
        </a:p>
      </dgm:t>
    </dgm:pt>
    <dgm:pt modelId="{69030454-3431-4446-8576-CF94328D9C5A}" type="pres">
      <dgm:prSet presAssocID="{C9F742BC-6C25-48BC-B73A-21E54738F23B}" presName="accentRepeatNode" presStyleLbl="solidFgAcc1" presStyleIdx="3" presStyleCnt="5" custLinFactNeighborX="3990" custLinFactNeighborY="-2291"/>
      <dgm:spPr/>
      <dgm:t>
        <a:bodyPr/>
        <a:lstStyle/>
        <a:p>
          <a:endParaRPr lang="ru-RU"/>
        </a:p>
      </dgm:t>
    </dgm:pt>
    <dgm:pt modelId="{AC72358D-7272-40EC-B7FB-D728770BA4F2}" type="pres">
      <dgm:prSet presAssocID="{57D1A95B-FCA3-4CCF-BC28-0705EF0DA074}" presName="text_5" presStyleLbl="node1" presStyleIdx="4" presStyleCnt="5" custScaleX="103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CDF45-CDDC-42C3-B483-D7EDEAD94432}" type="pres">
      <dgm:prSet presAssocID="{57D1A95B-FCA3-4CCF-BC28-0705EF0DA074}" presName="accent_5" presStyleCnt="0"/>
      <dgm:spPr/>
      <dgm:t>
        <a:bodyPr/>
        <a:lstStyle/>
        <a:p>
          <a:endParaRPr lang="ru-RU"/>
        </a:p>
      </dgm:t>
    </dgm:pt>
    <dgm:pt modelId="{22575A18-223C-4A93-B3F0-1CA215286AC0}" type="pres">
      <dgm:prSet presAssocID="{57D1A95B-FCA3-4CCF-BC28-0705EF0DA074}" presName="accentRepeatNode" presStyleLbl="solidFgAcc1" presStyleIdx="4" presStyleCnt="5" custLinFactNeighborX="3990" custLinFactNeighborY="-2291"/>
      <dgm:spPr/>
      <dgm:t>
        <a:bodyPr/>
        <a:lstStyle/>
        <a:p>
          <a:endParaRPr lang="ru-RU"/>
        </a:p>
      </dgm:t>
    </dgm:pt>
  </dgm:ptLst>
  <dgm:cxnLst>
    <dgm:cxn modelId="{AC870FDD-065E-4C3D-B92F-B1B2CFE0397E}" srcId="{F84F6C66-5521-40C2-99FF-C86F056ED85A}" destId="{C9F742BC-6C25-48BC-B73A-21E54738F23B}" srcOrd="3" destOrd="0" parTransId="{3276D3CA-5202-4917-8D3F-5110542C9266}" sibTransId="{83FCA27A-5790-469B-A8F0-FB4C3DA1E7F3}"/>
    <dgm:cxn modelId="{E8567E05-0BF9-47CD-97A5-48535B341541}" type="presOf" srcId="{0B81E8B2-E67E-483E-BE2D-6EED1DA71F03}" destId="{AC8E7858-2E8A-4A1B-8B00-797726621971}" srcOrd="0" destOrd="0" presId="urn:microsoft.com/office/officeart/2008/layout/VerticalCurvedList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BB61CA37-333B-40EB-9061-EB53D29D6A5A}" type="presOf" srcId="{F84F6C66-5521-40C2-99FF-C86F056ED85A}" destId="{CC40E849-C888-4AC7-910D-E24D8544BF0D}" srcOrd="0" destOrd="0" presId="urn:microsoft.com/office/officeart/2008/layout/VerticalCurvedList"/>
    <dgm:cxn modelId="{ADB9EADB-E112-47FE-A47E-6D5D74C3BC2B}" type="presOf" srcId="{C9F742BC-6C25-48BC-B73A-21E54738F23B}" destId="{CCABBA42-1EB1-4A7A-9E36-3E53ECC59FAB}" srcOrd="0" destOrd="0" presId="urn:microsoft.com/office/officeart/2008/layout/VerticalCurvedList"/>
    <dgm:cxn modelId="{62776639-E03C-4C37-87C5-C67D35C35C06}" type="presOf" srcId="{A42DB187-3135-4C98-9D1D-37EECE5C3DAA}" destId="{854879FE-BE8F-4624-AAD6-7DAD88595B55}" srcOrd="0" destOrd="0" presId="urn:microsoft.com/office/officeart/2008/layout/VerticalCurvedList"/>
    <dgm:cxn modelId="{02DF88C0-07CE-49E7-91D1-17FD22084D01}" srcId="{F84F6C66-5521-40C2-99FF-C86F056ED85A}" destId="{57D1A95B-FCA3-4CCF-BC28-0705EF0DA074}" srcOrd="4" destOrd="0" parTransId="{1191505A-3AE0-48A1-8DBF-71E3C42AB60A}" sibTransId="{875898E9-CE1B-4FC3-A10D-75A6FED452FD}"/>
    <dgm:cxn modelId="{98862C94-77C9-43A0-9D69-DFA9B2497749}" type="presOf" srcId="{6AB27FEB-6B46-4226-A3D0-F39ED297C4D3}" destId="{30C4D84D-83B0-4115-B1BA-BB76086E6A0A}" srcOrd="0" destOrd="0" presId="urn:microsoft.com/office/officeart/2008/layout/VerticalCurvedList"/>
    <dgm:cxn modelId="{5417EBD9-A3D9-4064-8BD2-C8F77C6E5657}" srcId="{F84F6C66-5521-40C2-99FF-C86F056ED85A}" destId="{5141C858-1CE8-4CE4-A4D5-52F98367699D}" srcOrd="2" destOrd="0" parTransId="{2C30370B-5A96-40B9-AA7E-FB3936B1CFF8}" sibTransId="{41C398EA-9937-4685-B54A-669487A8C096}"/>
    <dgm:cxn modelId="{006E7C33-F6C5-4C68-A0A3-BBD74F550B61}" type="presOf" srcId="{57D1A95B-FCA3-4CCF-BC28-0705EF0DA074}" destId="{AC72358D-7272-40EC-B7FB-D728770BA4F2}" srcOrd="0" destOrd="0" presId="urn:microsoft.com/office/officeart/2008/layout/VerticalCurvedList"/>
    <dgm:cxn modelId="{DCA2A7E6-F516-4B7F-9D7C-525C3E5163D3}" type="presOf" srcId="{5141C858-1CE8-4CE4-A4D5-52F98367699D}" destId="{9D355CA9-0854-4CE8-BC1C-D943F1375366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AF4248A5-9D85-423D-84A9-B48ED106C61F}" type="presParOf" srcId="{CC40E849-C888-4AC7-910D-E24D8544BF0D}" destId="{3170B91E-7745-44B8-97A4-A475B63696D5}" srcOrd="0" destOrd="0" presId="urn:microsoft.com/office/officeart/2008/layout/VerticalCurvedList"/>
    <dgm:cxn modelId="{1041C82D-E407-40AA-98FD-F28078B14E36}" type="presParOf" srcId="{3170B91E-7745-44B8-97A4-A475B63696D5}" destId="{B63202F2-F136-4A53-BBC0-18A18E8C1FF9}" srcOrd="0" destOrd="0" presId="urn:microsoft.com/office/officeart/2008/layout/VerticalCurvedList"/>
    <dgm:cxn modelId="{85B57E0B-04B7-4433-95BD-3D8541D13447}" type="presParOf" srcId="{B63202F2-F136-4A53-BBC0-18A18E8C1FF9}" destId="{7E7B918D-80DD-4DD8-AF7E-2AC82BB8EC7D}" srcOrd="0" destOrd="0" presId="urn:microsoft.com/office/officeart/2008/layout/VerticalCurvedList"/>
    <dgm:cxn modelId="{D89D9C9E-598F-4ABA-A930-DFCF78601D5B}" type="presParOf" srcId="{B63202F2-F136-4A53-BBC0-18A18E8C1FF9}" destId="{30C4D84D-83B0-4115-B1BA-BB76086E6A0A}" srcOrd="1" destOrd="0" presId="urn:microsoft.com/office/officeart/2008/layout/VerticalCurvedList"/>
    <dgm:cxn modelId="{BA0DEAFE-9811-4D83-8D82-70C42663BB17}" type="presParOf" srcId="{B63202F2-F136-4A53-BBC0-18A18E8C1FF9}" destId="{A159ED3E-2BCE-454E-809E-1592E13B2FD6}" srcOrd="2" destOrd="0" presId="urn:microsoft.com/office/officeart/2008/layout/VerticalCurvedList"/>
    <dgm:cxn modelId="{33FE8F07-3458-44F4-B39F-45ACD02BAF3F}" type="presParOf" srcId="{B63202F2-F136-4A53-BBC0-18A18E8C1FF9}" destId="{566083D9-89B6-435D-846D-36DACD77A22D}" srcOrd="3" destOrd="0" presId="urn:microsoft.com/office/officeart/2008/layout/VerticalCurvedList"/>
    <dgm:cxn modelId="{7C796CAD-BEC0-485C-BC03-F1EE6867C5BA}" type="presParOf" srcId="{3170B91E-7745-44B8-97A4-A475B63696D5}" destId="{854879FE-BE8F-4624-AAD6-7DAD88595B55}" srcOrd="1" destOrd="0" presId="urn:microsoft.com/office/officeart/2008/layout/VerticalCurvedList"/>
    <dgm:cxn modelId="{D25D5B2B-2EEC-49C5-8679-DF31289330BB}" type="presParOf" srcId="{3170B91E-7745-44B8-97A4-A475B63696D5}" destId="{576EA7A6-9687-48F0-B5E9-2EC6C67105D3}" srcOrd="2" destOrd="0" presId="urn:microsoft.com/office/officeart/2008/layout/VerticalCurvedList"/>
    <dgm:cxn modelId="{CCE99931-D0D4-4259-BF1D-D5F0698F4847}" type="presParOf" srcId="{576EA7A6-9687-48F0-B5E9-2EC6C67105D3}" destId="{2CC09460-0385-4576-B212-932E023A1EEB}" srcOrd="0" destOrd="0" presId="urn:microsoft.com/office/officeart/2008/layout/VerticalCurvedList"/>
    <dgm:cxn modelId="{828B1AD5-F446-45B5-8F60-25EC84A6E252}" type="presParOf" srcId="{3170B91E-7745-44B8-97A4-A475B63696D5}" destId="{AC8E7858-2E8A-4A1B-8B00-797726621971}" srcOrd="3" destOrd="0" presId="urn:microsoft.com/office/officeart/2008/layout/VerticalCurvedList"/>
    <dgm:cxn modelId="{9553C468-E574-446C-90F4-688A683EB9FE}" type="presParOf" srcId="{3170B91E-7745-44B8-97A4-A475B63696D5}" destId="{0082A7B1-30B2-4C27-826B-A86D863469A9}" srcOrd="4" destOrd="0" presId="urn:microsoft.com/office/officeart/2008/layout/VerticalCurvedList"/>
    <dgm:cxn modelId="{D84F0352-3D30-433C-A937-66D95C9E1C40}" type="presParOf" srcId="{0082A7B1-30B2-4C27-826B-A86D863469A9}" destId="{5586553E-F5FE-4248-95EC-7786E1F5D059}" srcOrd="0" destOrd="0" presId="urn:microsoft.com/office/officeart/2008/layout/VerticalCurvedList"/>
    <dgm:cxn modelId="{255DEA4D-E711-4863-A23F-633184C17B7C}" type="presParOf" srcId="{3170B91E-7745-44B8-97A4-A475B63696D5}" destId="{9D355CA9-0854-4CE8-BC1C-D943F1375366}" srcOrd="5" destOrd="0" presId="urn:microsoft.com/office/officeart/2008/layout/VerticalCurvedList"/>
    <dgm:cxn modelId="{96F02F86-E719-49E0-8F90-9A77AA811F78}" type="presParOf" srcId="{3170B91E-7745-44B8-97A4-A475B63696D5}" destId="{FA62CB81-2D27-4CD3-9342-BA735361971C}" srcOrd="6" destOrd="0" presId="urn:microsoft.com/office/officeart/2008/layout/VerticalCurvedList"/>
    <dgm:cxn modelId="{0D1F1388-93D8-4A78-B851-77C8AA85071B}" type="presParOf" srcId="{FA62CB81-2D27-4CD3-9342-BA735361971C}" destId="{38C6BB7E-B944-41E4-8FAE-BB58C4E07633}" srcOrd="0" destOrd="0" presId="urn:microsoft.com/office/officeart/2008/layout/VerticalCurvedList"/>
    <dgm:cxn modelId="{892BDB06-69CB-4CE5-8CB5-E2908BBA2146}" type="presParOf" srcId="{3170B91E-7745-44B8-97A4-A475B63696D5}" destId="{CCABBA42-1EB1-4A7A-9E36-3E53ECC59FAB}" srcOrd="7" destOrd="0" presId="urn:microsoft.com/office/officeart/2008/layout/VerticalCurvedList"/>
    <dgm:cxn modelId="{8B19BEF5-43D0-4A9C-B10F-A5EB88FA5821}" type="presParOf" srcId="{3170B91E-7745-44B8-97A4-A475B63696D5}" destId="{5DC4F254-F26D-4895-A324-1CC20892DBDA}" srcOrd="8" destOrd="0" presId="urn:microsoft.com/office/officeart/2008/layout/VerticalCurvedList"/>
    <dgm:cxn modelId="{8B00D24F-B450-4460-8C3F-CD45EEC25036}" type="presParOf" srcId="{5DC4F254-F26D-4895-A324-1CC20892DBDA}" destId="{69030454-3431-4446-8576-CF94328D9C5A}" srcOrd="0" destOrd="0" presId="urn:microsoft.com/office/officeart/2008/layout/VerticalCurvedList"/>
    <dgm:cxn modelId="{BB221B7E-C708-40FD-A3D0-46E630504E2F}" type="presParOf" srcId="{3170B91E-7745-44B8-97A4-A475B63696D5}" destId="{AC72358D-7272-40EC-B7FB-D728770BA4F2}" srcOrd="9" destOrd="0" presId="urn:microsoft.com/office/officeart/2008/layout/VerticalCurvedList"/>
    <dgm:cxn modelId="{A9F5D0F2-582B-4903-B89D-AF6F9C7F774C}" type="presParOf" srcId="{3170B91E-7745-44B8-97A4-A475B63696D5}" destId="{8BECDF45-CDDC-42C3-B483-D7EDEAD94432}" srcOrd="10" destOrd="0" presId="urn:microsoft.com/office/officeart/2008/layout/VerticalCurvedList"/>
    <dgm:cxn modelId="{F3F9B089-CA6C-4A44-B633-BCEDAA64A670}" type="presParOf" srcId="{8BECDF45-CDDC-42C3-B483-D7EDEAD94432}" destId="{22575A18-223C-4A93-B3F0-1CA215286AC0}" srcOrd="0" destOrd="0" presId="urn:microsoft.com/office/officeart/2008/layout/VerticalCurvedList"/>
  </dgm:cxnLst>
  <dgm:bg>
    <a:effectLst>
      <a:innerShdw blurRad="114300">
        <a:prstClr val="black"/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/>
      <dgm:spPr/>
      <dgm:t>
        <a:bodyPr/>
        <a:lstStyle/>
        <a:p>
          <a:r>
            <a:rPr lang="ru-RU" sz="1000" dirty="0" smtClean="0"/>
            <a:t>   </a:t>
          </a:r>
          <a:r>
            <a:rPr lang="ru-RU" sz="16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библиотечного обслуживания населения» </a:t>
          </a:r>
          <a:r>
            <a:rPr lang="ru-RU" sz="16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8 897,9 тыс</a:t>
          </a:r>
          <a:r>
            <a:rPr lang="ru-RU" sz="16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6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71A1EDB5-EF27-44FF-8848-BD77D572C3EC}">
      <dgm:prSet phldrT="[Текст]" custT="1"/>
      <dgm:spPr/>
      <dgm:t>
        <a:bodyPr/>
        <a:lstStyle/>
        <a:p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досуга и предоставление услуг организаций культуры и доступа к музейным фондам»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24 197,4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72D8D-3946-49B3-965E-0252B20ADEE3}" type="parTrans" cxnId="{4D330D37-7588-4370-9E3F-20337A2ED8EA}">
      <dgm:prSet/>
      <dgm:spPr/>
      <dgm:t>
        <a:bodyPr/>
        <a:lstStyle/>
        <a:p>
          <a:endParaRPr lang="ru-RU"/>
        </a:p>
      </dgm:t>
    </dgm:pt>
    <dgm:pt modelId="{48AC3733-19A1-4E9E-AA34-D0954457B576}" type="sibTrans" cxnId="{4D330D37-7588-4370-9E3F-20337A2ED8EA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 custT="1"/>
      <dgm:spPr/>
      <dgm:t>
        <a:bodyPr/>
        <a:lstStyle/>
        <a:p>
          <a:r>
            <a:rPr lang="ru-RU" sz="1300" dirty="0" smtClean="0"/>
            <a:t>   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«Реализация национальной политики, развитие местного народного творчества» </a:t>
          </a:r>
          <a:r>
            <a:rPr lang="ru-RU" sz="1600" b="0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2 080,6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CBB4E34-E3CA-428E-AD35-4B75275A533C}">
      <dgm:prSet phldrT="[Текст]" custT="1"/>
      <dgm:spPr/>
      <dgm:t>
        <a:bodyPr/>
        <a:lstStyle/>
        <a:p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«Развитие туризма» 486,7 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2F7691-A078-43AC-90E0-C236136448A4}" type="parTrans" cxnId="{F2EAB584-69D8-4582-999A-185677CE7C09}">
      <dgm:prSet/>
      <dgm:spPr/>
    </dgm:pt>
    <dgm:pt modelId="{E79AD3A6-8BFE-4303-A196-0D1BA3FA7D82}" type="sibTrans" cxnId="{F2EAB584-69D8-4582-999A-185677CE7C09}">
      <dgm:prSet/>
      <dgm:spPr/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4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4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4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4" custScaleX="97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ABF9D1C6-CDD4-4E4B-8A98-3FF90DFDD12A}" type="pres">
      <dgm:prSet presAssocID="{71A1EDB5-EF27-44FF-8848-BD77D572C3EC}" presName="text_2" presStyleLbl="node1" presStyleIdx="1" presStyleCnt="4" custScaleX="97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0D0C5-5F25-48A0-9048-83C9F54662E6}" type="pres">
      <dgm:prSet presAssocID="{71A1EDB5-EF27-44FF-8848-BD77D572C3EC}" presName="accent_2" presStyleCnt="0"/>
      <dgm:spPr/>
      <dgm:t>
        <a:bodyPr/>
        <a:lstStyle/>
        <a:p>
          <a:endParaRPr lang="ru-RU"/>
        </a:p>
      </dgm:t>
    </dgm:pt>
    <dgm:pt modelId="{9A094A17-BD9E-4F96-872F-1B0CA58639B0}" type="pres">
      <dgm:prSet presAssocID="{71A1EDB5-EF27-44FF-8848-BD77D572C3EC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4BCD9386-B42A-43E9-9E42-8860F332838C}" type="pres">
      <dgm:prSet presAssocID="{6986C4B9-B145-472D-B5FE-F8225511AC7D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AD00A-B1DB-482E-8C94-79FE8E0B3C25}" type="pres">
      <dgm:prSet presAssocID="{6986C4B9-B145-472D-B5FE-F8225511AC7D}" presName="accent_3" presStyleCnt="0"/>
      <dgm:spPr/>
    </dgm:pt>
    <dgm:pt modelId="{7FF197B5-19DF-437E-8EA4-F5EF1D7448A3}" type="pres">
      <dgm:prSet presAssocID="{6986C4B9-B145-472D-B5FE-F8225511AC7D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282BE2ED-63AA-4D5A-965B-EA46E39189CB}" type="pres">
      <dgm:prSet presAssocID="{6CBB4E34-E3CA-428E-AD35-4B75275A533C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CEEA2-50F2-49C6-8B9B-0FD45564D81B}" type="pres">
      <dgm:prSet presAssocID="{6CBB4E34-E3CA-428E-AD35-4B75275A533C}" presName="accent_4" presStyleCnt="0"/>
      <dgm:spPr/>
    </dgm:pt>
    <dgm:pt modelId="{F38EA63D-4708-4292-AAC1-A30C189F8AD1}" type="pres">
      <dgm:prSet presAssocID="{6CBB4E34-E3CA-428E-AD35-4B75275A533C}" presName="accentRepeatNode" presStyleLbl="solidFgAcc1" presStyleIdx="3" presStyleCnt="4"/>
      <dgm:spPr/>
    </dgm:pt>
  </dgm:ptLst>
  <dgm:cxnLst>
    <dgm:cxn modelId="{78B8ACB8-A8BD-4997-AA22-FC37C8D8B14D}" type="presOf" srcId="{A42DB187-3135-4C98-9D1D-37EECE5C3DAA}" destId="{854879FE-BE8F-4624-AAD6-7DAD88595B55}" srcOrd="0" destOrd="0" presId="urn:microsoft.com/office/officeart/2008/layout/VerticalCurvedList"/>
    <dgm:cxn modelId="{4D330D37-7588-4370-9E3F-20337A2ED8EA}" srcId="{F84F6C66-5521-40C2-99FF-C86F056ED85A}" destId="{71A1EDB5-EF27-44FF-8848-BD77D572C3EC}" srcOrd="1" destOrd="0" parTransId="{44C72D8D-3946-49B3-965E-0252B20ADEE3}" sibTransId="{48AC3733-19A1-4E9E-AA34-D0954457B576}"/>
    <dgm:cxn modelId="{7D62BAFF-7F47-4B97-B4DE-8E37A9DAE2F0}" type="presOf" srcId="{6AB27FEB-6B46-4226-A3D0-F39ED297C4D3}" destId="{30C4D84D-83B0-4115-B1BA-BB76086E6A0A}" srcOrd="0" destOrd="0" presId="urn:microsoft.com/office/officeart/2008/layout/VerticalCurvedList"/>
    <dgm:cxn modelId="{AA12733F-E9AE-4BF9-8B87-079B3FF10231}" srcId="{F84F6C66-5521-40C2-99FF-C86F056ED85A}" destId="{6986C4B9-B145-472D-B5FE-F8225511AC7D}" srcOrd="2" destOrd="0" parTransId="{739FDE78-2533-4329-8AC3-3A63DB680452}" sibTransId="{60A19B1F-4756-4B09-ADE7-D83714F4E966}"/>
    <dgm:cxn modelId="{F2EAB584-69D8-4582-999A-185677CE7C09}" srcId="{F84F6C66-5521-40C2-99FF-C86F056ED85A}" destId="{6CBB4E34-E3CA-428E-AD35-4B75275A533C}" srcOrd="3" destOrd="0" parTransId="{582F7691-A078-43AC-90E0-C236136448A4}" sibTransId="{E79AD3A6-8BFE-4303-A196-0D1BA3FA7D82}"/>
    <dgm:cxn modelId="{4543DCC3-4F77-48CC-B0C6-3388E983832B}" type="presOf" srcId="{6CBB4E34-E3CA-428E-AD35-4B75275A533C}" destId="{282BE2ED-63AA-4D5A-965B-EA46E39189CB}" srcOrd="0" destOrd="0" presId="urn:microsoft.com/office/officeart/2008/layout/VerticalCurvedList"/>
    <dgm:cxn modelId="{88684AFA-3354-4201-8766-EE9A2893EA95}" type="presOf" srcId="{71A1EDB5-EF27-44FF-8848-BD77D572C3EC}" destId="{ABF9D1C6-CDD4-4E4B-8A98-3FF90DFDD12A}" srcOrd="0" destOrd="0" presId="urn:microsoft.com/office/officeart/2008/layout/VerticalCurvedList"/>
    <dgm:cxn modelId="{AC41D241-A6AC-4286-B272-479F7E042781}" type="presOf" srcId="{F84F6C66-5521-40C2-99FF-C86F056ED85A}" destId="{CC40E849-C888-4AC7-910D-E24D8544BF0D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69566A3C-212D-4B3D-A22C-246022A9C46E}" type="presOf" srcId="{6986C4B9-B145-472D-B5FE-F8225511AC7D}" destId="{4BCD9386-B42A-43E9-9E42-8860F332838C}" srcOrd="0" destOrd="0" presId="urn:microsoft.com/office/officeart/2008/layout/VerticalCurvedList"/>
    <dgm:cxn modelId="{D39552C1-0078-48C2-91FB-B658128E9ABA}" type="presParOf" srcId="{CC40E849-C888-4AC7-910D-E24D8544BF0D}" destId="{3170B91E-7745-44B8-97A4-A475B63696D5}" srcOrd="0" destOrd="0" presId="urn:microsoft.com/office/officeart/2008/layout/VerticalCurvedList"/>
    <dgm:cxn modelId="{17B1D579-85E2-4FC9-87F7-4E835A3CA522}" type="presParOf" srcId="{3170B91E-7745-44B8-97A4-A475B63696D5}" destId="{B63202F2-F136-4A53-BBC0-18A18E8C1FF9}" srcOrd="0" destOrd="0" presId="urn:microsoft.com/office/officeart/2008/layout/VerticalCurvedList"/>
    <dgm:cxn modelId="{49DDE468-C1B5-4EA3-B82B-21322A89BCA3}" type="presParOf" srcId="{B63202F2-F136-4A53-BBC0-18A18E8C1FF9}" destId="{7E7B918D-80DD-4DD8-AF7E-2AC82BB8EC7D}" srcOrd="0" destOrd="0" presId="urn:microsoft.com/office/officeart/2008/layout/VerticalCurvedList"/>
    <dgm:cxn modelId="{BB565844-6C22-42FC-8C42-3EFCF7F238CB}" type="presParOf" srcId="{B63202F2-F136-4A53-BBC0-18A18E8C1FF9}" destId="{30C4D84D-83B0-4115-B1BA-BB76086E6A0A}" srcOrd="1" destOrd="0" presId="urn:microsoft.com/office/officeart/2008/layout/VerticalCurvedList"/>
    <dgm:cxn modelId="{E2596E7A-280A-429F-B1BD-027A98A07E69}" type="presParOf" srcId="{B63202F2-F136-4A53-BBC0-18A18E8C1FF9}" destId="{A159ED3E-2BCE-454E-809E-1592E13B2FD6}" srcOrd="2" destOrd="0" presId="urn:microsoft.com/office/officeart/2008/layout/VerticalCurvedList"/>
    <dgm:cxn modelId="{59AC0AC1-0925-4714-A19C-829CFF0DC8F1}" type="presParOf" srcId="{B63202F2-F136-4A53-BBC0-18A18E8C1FF9}" destId="{566083D9-89B6-435D-846D-36DACD77A22D}" srcOrd="3" destOrd="0" presId="urn:microsoft.com/office/officeart/2008/layout/VerticalCurvedList"/>
    <dgm:cxn modelId="{69424C91-AE26-4E28-A671-8B083F56FF7D}" type="presParOf" srcId="{3170B91E-7745-44B8-97A4-A475B63696D5}" destId="{854879FE-BE8F-4624-AAD6-7DAD88595B55}" srcOrd="1" destOrd="0" presId="urn:microsoft.com/office/officeart/2008/layout/VerticalCurvedList"/>
    <dgm:cxn modelId="{25964F51-1E5E-4985-A6DC-9274505DD340}" type="presParOf" srcId="{3170B91E-7745-44B8-97A4-A475B63696D5}" destId="{576EA7A6-9687-48F0-B5E9-2EC6C67105D3}" srcOrd="2" destOrd="0" presId="urn:microsoft.com/office/officeart/2008/layout/VerticalCurvedList"/>
    <dgm:cxn modelId="{F5E36092-269D-48ED-9975-B588B36A983A}" type="presParOf" srcId="{576EA7A6-9687-48F0-B5E9-2EC6C67105D3}" destId="{2CC09460-0385-4576-B212-932E023A1EEB}" srcOrd="0" destOrd="0" presId="urn:microsoft.com/office/officeart/2008/layout/VerticalCurvedList"/>
    <dgm:cxn modelId="{6CFD455F-D015-440D-BC03-EABD7EA6CC39}" type="presParOf" srcId="{3170B91E-7745-44B8-97A4-A475B63696D5}" destId="{ABF9D1C6-CDD4-4E4B-8A98-3FF90DFDD12A}" srcOrd="3" destOrd="0" presId="urn:microsoft.com/office/officeart/2008/layout/VerticalCurvedList"/>
    <dgm:cxn modelId="{432DF648-B3C1-4B6C-9FF0-AADE9C3132C9}" type="presParOf" srcId="{3170B91E-7745-44B8-97A4-A475B63696D5}" destId="{E8D0D0C5-5F25-48A0-9048-83C9F54662E6}" srcOrd="4" destOrd="0" presId="urn:microsoft.com/office/officeart/2008/layout/VerticalCurvedList"/>
    <dgm:cxn modelId="{9E4A08D3-6925-41D5-AE86-25D32FBD0FAB}" type="presParOf" srcId="{E8D0D0C5-5F25-48A0-9048-83C9F54662E6}" destId="{9A094A17-BD9E-4F96-872F-1B0CA58639B0}" srcOrd="0" destOrd="0" presId="urn:microsoft.com/office/officeart/2008/layout/VerticalCurvedList"/>
    <dgm:cxn modelId="{FAE5F4AE-9F3E-4070-88EA-19C45C8FD25D}" type="presParOf" srcId="{3170B91E-7745-44B8-97A4-A475B63696D5}" destId="{4BCD9386-B42A-43E9-9E42-8860F332838C}" srcOrd="5" destOrd="0" presId="urn:microsoft.com/office/officeart/2008/layout/VerticalCurvedList"/>
    <dgm:cxn modelId="{969E0A1B-1995-4203-9041-3CADD3DDEBEE}" type="presParOf" srcId="{3170B91E-7745-44B8-97A4-A475B63696D5}" destId="{26AAD00A-B1DB-482E-8C94-79FE8E0B3C25}" srcOrd="6" destOrd="0" presId="urn:microsoft.com/office/officeart/2008/layout/VerticalCurvedList"/>
    <dgm:cxn modelId="{3D7863F9-98E7-4C35-AB63-5AAEA65CA94E}" type="presParOf" srcId="{26AAD00A-B1DB-482E-8C94-79FE8E0B3C25}" destId="{7FF197B5-19DF-437E-8EA4-F5EF1D7448A3}" srcOrd="0" destOrd="0" presId="urn:microsoft.com/office/officeart/2008/layout/VerticalCurvedList"/>
    <dgm:cxn modelId="{414A7833-F796-49C7-969C-04920EF189F2}" type="presParOf" srcId="{3170B91E-7745-44B8-97A4-A475B63696D5}" destId="{282BE2ED-63AA-4D5A-965B-EA46E39189CB}" srcOrd="7" destOrd="0" presId="urn:microsoft.com/office/officeart/2008/layout/VerticalCurvedList"/>
    <dgm:cxn modelId="{03C01F55-682A-4103-B3D8-56CE0108A590}" type="presParOf" srcId="{3170B91E-7745-44B8-97A4-A475B63696D5}" destId="{095CEEA2-50F2-49C6-8B9B-0FD45564D81B}" srcOrd="8" destOrd="0" presId="urn:microsoft.com/office/officeart/2008/layout/VerticalCurvedList"/>
    <dgm:cxn modelId="{A12D4589-2F93-44B4-8479-7AF6C2AA4E2B}" type="presParOf" srcId="{095CEEA2-50F2-49C6-8B9B-0FD45564D81B}" destId="{F38EA63D-4708-4292-AAC1-A30C189F8AD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/>
      <dgm:spPr/>
      <dgm:t>
        <a:bodyPr/>
        <a:lstStyle/>
        <a:p>
          <a:r>
            <a:rPr lang="ru-RU" sz="1500" dirty="0" smtClean="0"/>
            <a:t> 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Выплата денежных средств на содержание усыновленных (удочеренных) детей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120,0 </a:t>
          </a:r>
          <a:r>
            <a: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FEE30B3A-C4F8-4EC6-8EA4-5753C35FC2EA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Доплата к пенсии муниципальных служащих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573,5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рублей; социальная поддержка старшего поколения 19,0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/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1 926,9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AF01EF08-2799-4C6A-929A-2A15551D8D32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Субсидии гражданам на приобретение жилья 8 917,6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CF450B-01A7-4768-BEA0-6B0BAEEC488E}" type="parTrans" cxnId="{21355851-7154-443D-B2FD-8DD1657782CE}">
      <dgm:prSet/>
      <dgm:spPr/>
      <dgm:t>
        <a:bodyPr/>
        <a:lstStyle/>
        <a:p>
          <a:endParaRPr lang="ru-RU"/>
        </a:p>
      </dgm:t>
    </dgm:pt>
    <dgm:pt modelId="{C70B2A5A-3523-499F-B32C-4564AFC3CDF7}" type="sibTrans" cxnId="{21355851-7154-443D-B2FD-8DD1657782CE}">
      <dgm:prSet/>
      <dgm:spPr/>
      <dgm:t>
        <a:bodyPr/>
        <a:lstStyle/>
        <a:p>
          <a:endParaRPr lang="ru-RU"/>
        </a:p>
      </dgm:t>
    </dgm:pt>
    <dgm:pt modelId="{A72E44ED-20D6-43BA-8BFB-3D49339C0985}">
      <dgm:prSet phldrT="[Текст]"/>
      <dgm:spPr/>
      <dgm:t>
        <a:bodyPr/>
        <a:lstStyle/>
        <a:p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</a:t>
          </a:r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5 495,1 </a:t>
          </a:r>
          <a:r>
            <a:rPr lang="ru-RU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699D2A-0A7A-4462-B74C-D68DABE3F582}" type="parTrans" cxnId="{0112D811-2DA9-4E58-AE9D-962FE2A4A61D}">
      <dgm:prSet/>
      <dgm:spPr/>
      <dgm:t>
        <a:bodyPr/>
        <a:lstStyle/>
        <a:p>
          <a:endParaRPr lang="ru-RU"/>
        </a:p>
      </dgm:t>
    </dgm:pt>
    <dgm:pt modelId="{1A4B600A-EDBA-43AD-8598-AA4063970E68}" type="sibTrans" cxnId="{0112D811-2DA9-4E58-AE9D-962FE2A4A61D}">
      <dgm:prSet/>
      <dgm:spPr/>
      <dgm:t>
        <a:bodyPr/>
        <a:lstStyle/>
        <a:p>
          <a:endParaRPr lang="ru-RU"/>
        </a:p>
      </dgm:t>
    </dgm:pt>
    <dgm:pt modelId="{C7DCCDF0-352F-4595-829A-4603F3C4EC74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Выплата пособия на содержание опекаемых детей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8 027,0 </a:t>
          </a:r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C7C7D0-253A-4AD4-B86B-C3C35DB6D635}" type="parTrans" cxnId="{77BC41C9-1A5C-4368-8283-D87EBA899CEB}">
      <dgm:prSet/>
      <dgm:spPr/>
      <dgm:t>
        <a:bodyPr/>
        <a:lstStyle/>
        <a:p>
          <a:endParaRPr lang="ru-RU"/>
        </a:p>
      </dgm:t>
    </dgm:pt>
    <dgm:pt modelId="{935EA0A0-AC9C-44F7-935D-C0DD386484C4}" type="sibTrans" cxnId="{77BC41C9-1A5C-4368-8283-D87EBA899CEB}">
      <dgm:prSet/>
      <dgm:spPr/>
      <dgm:t>
        <a:bodyPr/>
        <a:lstStyle/>
        <a:p>
          <a:endParaRPr lang="ru-RU"/>
        </a:p>
      </dgm:t>
    </dgm:pt>
    <dgm:pt modelId="{91FB4317-D3A8-44DC-A93C-55047236B7F6}">
      <dgm:prSet phldrT="[Текст]"/>
      <dgm:spPr/>
      <dgm:t>
        <a:bodyPr/>
        <a:lstStyle/>
        <a:p>
          <a:r>
            <a: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Прочие выплаты социального характера  населению 41,2 тыс. рублей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A55E2F4-D6DD-42A0-9A42-B19A7A17F0D2}" type="parTrans" cxnId="{DFE5AF8B-60E1-483E-9525-191B30AEB6B9}">
      <dgm:prSet/>
      <dgm:spPr/>
    </dgm:pt>
    <dgm:pt modelId="{ED001D6B-89D0-4A75-9B86-699501C06558}" type="sibTrans" cxnId="{DFE5AF8B-60E1-483E-9525-191B30AEB6B9}">
      <dgm:prSet/>
      <dgm:spPr/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7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7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7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7" custScaleX="96997" custScaleY="152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7"/>
      <dgm:spPr/>
      <dgm:t>
        <a:bodyPr/>
        <a:lstStyle/>
        <a:p>
          <a:endParaRPr lang="ru-RU"/>
        </a:p>
      </dgm:t>
    </dgm:pt>
    <dgm:pt modelId="{795C9425-59D1-4304-8D8F-B1459E316A31}" type="pres">
      <dgm:prSet presAssocID="{FEE30B3A-C4F8-4EC6-8EA4-5753C35FC2EA}" presName="text_2" presStyleLbl="node1" presStyleIdx="1" presStyleCnt="7" custScaleX="103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AF7C8-D31D-4C62-A0DF-286D92E11F56}" type="pres">
      <dgm:prSet presAssocID="{FEE30B3A-C4F8-4EC6-8EA4-5753C35FC2EA}" presName="accent_2" presStyleCnt="0"/>
      <dgm:spPr/>
      <dgm:t>
        <a:bodyPr/>
        <a:lstStyle/>
        <a:p>
          <a:endParaRPr lang="ru-RU"/>
        </a:p>
      </dgm:t>
    </dgm:pt>
    <dgm:pt modelId="{666F0470-AA64-4EAB-A3C2-C237F6CC60A4}" type="pres">
      <dgm:prSet presAssocID="{FEE30B3A-C4F8-4EC6-8EA4-5753C35FC2EA}" presName="accentRepeatNode" presStyleLbl="solidFgAcc1" presStyleIdx="1" presStyleCnt="7"/>
      <dgm:spPr/>
      <dgm:t>
        <a:bodyPr/>
        <a:lstStyle/>
        <a:p>
          <a:endParaRPr lang="ru-RU"/>
        </a:p>
      </dgm:t>
    </dgm:pt>
    <dgm:pt modelId="{870E73E8-2D0B-42DF-AF4F-02EC8D9DBDB3}" type="pres">
      <dgm:prSet presAssocID="{6986C4B9-B145-472D-B5FE-F8225511AC7D}" presName="text_3" presStyleLbl="node1" presStyleIdx="2" presStyleCnt="7" custScaleX="101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C3DDB-803F-4CBA-85B3-C01905E6E50A}" type="pres">
      <dgm:prSet presAssocID="{6986C4B9-B145-472D-B5FE-F8225511AC7D}" presName="accent_3" presStyleCnt="0"/>
      <dgm:spPr/>
      <dgm:t>
        <a:bodyPr/>
        <a:lstStyle/>
        <a:p>
          <a:endParaRPr lang="ru-RU"/>
        </a:p>
      </dgm:t>
    </dgm:pt>
    <dgm:pt modelId="{7FF197B5-19DF-437E-8EA4-F5EF1D7448A3}" type="pres">
      <dgm:prSet presAssocID="{6986C4B9-B145-472D-B5FE-F8225511AC7D}" presName="accentRepeatNode" presStyleLbl="solidFgAcc1" presStyleIdx="2" presStyleCnt="7"/>
      <dgm:spPr/>
      <dgm:t>
        <a:bodyPr/>
        <a:lstStyle/>
        <a:p>
          <a:endParaRPr lang="ru-RU"/>
        </a:p>
      </dgm:t>
    </dgm:pt>
    <dgm:pt modelId="{FC094EB2-9670-487C-8CA7-CF75A35D8C25}" type="pres">
      <dgm:prSet presAssocID="{AF01EF08-2799-4C6A-929A-2A15551D8D32}" presName="text_4" presStyleLbl="node1" presStyleIdx="3" presStyleCnt="7" custScaleX="103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B57CED-87B7-4FFB-AE9F-F571FFA99BFC}" type="pres">
      <dgm:prSet presAssocID="{AF01EF08-2799-4C6A-929A-2A15551D8D32}" presName="accent_4" presStyleCnt="0"/>
      <dgm:spPr/>
      <dgm:t>
        <a:bodyPr/>
        <a:lstStyle/>
        <a:p>
          <a:endParaRPr lang="ru-RU"/>
        </a:p>
      </dgm:t>
    </dgm:pt>
    <dgm:pt modelId="{AEA2F258-E6EB-4F32-89BB-D45632EC2648}" type="pres">
      <dgm:prSet presAssocID="{AF01EF08-2799-4C6A-929A-2A15551D8D32}" presName="accentRepeatNode" presStyleLbl="solidFgAcc1" presStyleIdx="3" presStyleCnt="7"/>
      <dgm:spPr/>
      <dgm:t>
        <a:bodyPr/>
        <a:lstStyle/>
        <a:p>
          <a:endParaRPr lang="ru-RU"/>
        </a:p>
      </dgm:t>
    </dgm:pt>
    <dgm:pt modelId="{946925DD-9FFB-40C3-86A1-CCB64CFCD7E0}" type="pres">
      <dgm:prSet presAssocID="{A72E44ED-20D6-43BA-8BFB-3D49339C0985}" presName="text_5" presStyleLbl="node1" presStyleIdx="4" presStyleCnt="7" custScaleX="103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1D3E6-BB08-4ED5-A688-EAEDA5C3C452}" type="pres">
      <dgm:prSet presAssocID="{A72E44ED-20D6-43BA-8BFB-3D49339C0985}" presName="accent_5" presStyleCnt="0"/>
      <dgm:spPr/>
      <dgm:t>
        <a:bodyPr/>
        <a:lstStyle/>
        <a:p>
          <a:endParaRPr lang="ru-RU"/>
        </a:p>
      </dgm:t>
    </dgm:pt>
    <dgm:pt modelId="{C7062D9B-4A87-46F0-8AA9-37927D866D8E}" type="pres">
      <dgm:prSet presAssocID="{A72E44ED-20D6-43BA-8BFB-3D49339C0985}" presName="accentRepeatNode" presStyleLbl="solidFgAcc1" presStyleIdx="4" presStyleCnt="7"/>
      <dgm:spPr/>
      <dgm:t>
        <a:bodyPr/>
        <a:lstStyle/>
        <a:p>
          <a:endParaRPr lang="ru-RU"/>
        </a:p>
      </dgm:t>
    </dgm:pt>
    <dgm:pt modelId="{274959B3-744C-4D42-B123-D07AF2306DE6}" type="pres">
      <dgm:prSet presAssocID="{C7DCCDF0-352F-4595-829A-4603F3C4EC74}" presName="text_6" presStyleLbl="node1" presStyleIdx="5" presStyleCnt="7" custScaleX="102564" custLinFactNeighborX="467" custLinFactNeighborY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A0273-FEEE-429E-8788-34CBE89111AD}" type="pres">
      <dgm:prSet presAssocID="{C7DCCDF0-352F-4595-829A-4603F3C4EC74}" presName="accent_6" presStyleCnt="0"/>
      <dgm:spPr/>
      <dgm:t>
        <a:bodyPr/>
        <a:lstStyle/>
        <a:p>
          <a:endParaRPr lang="ru-RU"/>
        </a:p>
      </dgm:t>
    </dgm:pt>
    <dgm:pt modelId="{EDEB7342-95E5-451F-BEA3-9E3A2F970986}" type="pres">
      <dgm:prSet presAssocID="{C7DCCDF0-352F-4595-829A-4603F3C4EC74}" presName="accentRepeatNode" presStyleLbl="solidFgAcc1" presStyleIdx="5" presStyleCnt="7" custLinFactNeighborX="9378" custLinFactNeighborY="3369"/>
      <dgm:spPr/>
      <dgm:t>
        <a:bodyPr/>
        <a:lstStyle/>
        <a:p>
          <a:endParaRPr lang="ru-RU"/>
        </a:p>
      </dgm:t>
    </dgm:pt>
    <dgm:pt modelId="{3C357ECD-D60F-44A1-811C-D0B9CFA69896}" type="pres">
      <dgm:prSet presAssocID="{91FB4317-D3A8-44DC-A93C-55047236B7F6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30BE96-471E-4BA4-81C6-5E91C3E2E7A1}" type="pres">
      <dgm:prSet presAssocID="{91FB4317-D3A8-44DC-A93C-55047236B7F6}" presName="accent_7" presStyleCnt="0"/>
      <dgm:spPr/>
    </dgm:pt>
    <dgm:pt modelId="{C32CA786-8128-4D93-9C20-28834DFCFD5F}" type="pres">
      <dgm:prSet presAssocID="{91FB4317-D3A8-44DC-A93C-55047236B7F6}" presName="accentRepeatNode" presStyleLbl="solidFgAcc1" presStyleIdx="6" presStyleCnt="7"/>
      <dgm:spPr/>
    </dgm:pt>
  </dgm:ptLst>
  <dgm:cxnLst>
    <dgm:cxn modelId="{77BC41C9-1A5C-4368-8283-D87EBA899CEB}" srcId="{F84F6C66-5521-40C2-99FF-C86F056ED85A}" destId="{C7DCCDF0-352F-4595-829A-4603F3C4EC74}" srcOrd="5" destOrd="0" parTransId="{26C7C7D0-253A-4AD4-B86B-C3C35DB6D635}" sibTransId="{935EA0A0-AC9C-44F7-935D-C0DD386484C4}"/>
    <dgm:cxn modelId="{87A77F23-99C9-4787-BAC0-A378B6B09F72}" srcId="{F84F6C66-5521-40C2-99FF-C86F056ED85A}" destId="{FEE30B3A-C4F8-4EC6-8EA4-5753C35FC2EA}" srcOrd="1" destOrd="0" parTransId="{1D84F916-3CFF-412E-BF63-BD08EBD75A9E}" sibTransId="{309CF2EB-9F89-4689-B3E6-BCE404DB5074}"/>
    <dgm:cxn modelId="{0112D811-2DA9-4E58-AE9D-962FE2A4A61D}" srcId="{F84F6C66-5521-40C2-99FF-C86F056ED85A}" destId="{A72E44ED-20D6-43BA-8BFB-3D49339C0985}" srcOrd="4" destOrd="0" parTransId="{77699D2A-0A7A-4462-B74C-D68DABE3F582}" sibTransId="{1A4B600A-EDBA-43AD-8598-AA4063970E68}"/>
    <dgm:cxn modelId="{1779FA15-BD1E-4431-B22F-8DCFA1B54B28}" type="presOf" srcId="{FEE30B3A-C4F8-4EC6-8EA4-5753C35FC2EA}" destId="{795C9425-59D1-4304-8D8F-B1459E316A31}" srcOrd="0" destOrd="0" presId="urn:microsoft.com/office/officeart/2008/layout/VerticalCurvedList"/>
    <dgm:cxn modelId="{D4FDB69D-B751-4982-AB4A-343348F630F3}" type="presOf" srcId="{A42DB187-3135-4C98-9D1D-37EECE5C3DAA}" destId="{854879FE-BE8F-4624-AAD6-7DAD88595B55}" srcOrd="0" destOrd="0" presId="urn:microsoft.com/office/officeart/2008/layout/VerticalCurvedList"/>
    <dgm:cxn modelId="{1FD86F06-6EA7-47D2-B6F2-4EDE39DC77FD}" type="presOf" srcId="{91FB4317-D3A8-44DC-A93C-55047236B7F6}" destId="{3C357ECD-D60F-44A1-811C-D0B9CFA69896}" srcOrd="0" destOrd="0" presId="urn:microsoft.com/office/officeart/2008/layout/VerticalCurvedList"/>
    <dgm:cxn modelId="{41F5046C-E5FB-4F44-B16D-9AEA25F40187}" type="presOf" srcId="{F84F6C66-5521-40C2-99FF-C86F056ED85A}" destId="{CC40E849-C888-4AC7-910D-E24D8544BF0D}" srcOrd="0" destOrd="0" presId="urn:microsoft.com/office/officeart/2008/layout/VerticalCurvedList"/>
    <dgm:cxn modelId="{DC03328A-76DE-45B4-B3F3-1BA6037733B3}" type="presOf" srcId="{C7DCCDF0-352F-4595-829A-4603F3C4EC74}" destId="{274959B3-744C-4D42-B123-D07AF2306DE6}" srcOrd="0" destOrd="0" presId="urn:microsoft.com/office/officeart/2008/layout/VerticalCurvedList"/>
    <dgm:cxn modelId="{21355851-7154-443D-B2FD-8DD1657782CE}" srcId="{F84F6C66-5521-40C2-99FF-C86F056ED85A}" destId="{AF01EF08-2799-4C6A-929A-2A15551D8D32}" srcOrd="3" destOrd="0" parTransId="{ECCF450B-01A7-4768-BEA0-6B0BAEEC488E}" sibTransId="{C70B2A5A-3523-499F-B32C-4564AFC3CDF7}"/>
    <dgm:cxn modelId="{AA12733F-E9AE-4BF9-8B87-079B3FF10231}" srcId="{F84F6C66-5521-40C2-99FF-C86F056ED85A}" destId="{6986C4B9-B145-472D-B5FE-F8225511AC7D}" srcOrd="2" destOrd="0" parTransId="{739FDE78-2533-4329-8AC3-3A63DB680452}" sibTransId="{60A19B1F-4756-4B09-ADE7-D83714F4E966}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8C8B6863-356A-47A4-9373-4A5D0187B2E3}" type="presOf" srcId="{A72E44ED-20D6-43BA-8BFB-3D49339C0985}" destId="{946925DD-9FFB-40C3-86A1-CCB64CFCD7E0}" srcOrd="0" destOrd="0" presId="urn:microsoft.com/office/officeart/2008/layout/VerticalCurvedList"/>
    <dgm:cxn modelId="{D57A534F-73A3-4E0A-909C-30CD7F72FFD0}" type="presOf" srcId="{6986C4B9-B145-472D-B5FE-F8225511AC7D}" destId="{870E73E8-2D0B-42DF-AF4F-02EC8D9DBDB3}" srcOrd="0" destOrd="0" presId="urn:microsoft.com/office/officeart/2008/layout/VerticalCurvedList"/>
    <dgm:cxn modelId="{BC045FE6-AD94-49E6-8531-66DCDA89E2E3}" type="presOf" srcId="{AF01EF08-2799-4C6A-929A-2A15551D8D32}" destId="{FC094EB2-9670-487C-8CA7-CF75A35D8C25}" srcOrd="0" destOrd="0" presId="urn:microsoft.com/office/officeart/2008/layout/VerticalCurvedList"/>
    <dgm:cxn modelId="{DFE5AF8B-60E1-483E-9525-191B30AEB6B9}" srcId="{F84F6C66-5521-40C2-99FF-C86F056ED85A}" destId="{91FB4317-D3A8-44DC-A93C-55047236B7F6}" srcOrd="6" destOrd="0" parTransId="{EA55E2F4-D6DD-42A0-9A42-B19A7A17F0D2}" sibTransId="{ED001D6B-89D0-4A75-9B86-699501C06558}"/>
    <dgm:cxn modelId="{9445D3F1-64C4-4033-B729-30961863C3B3}" type="presOf" srcId="{6AB27FEB-6B46-4226-A3D0-F39ED297C4D3}" destId="{30C4D84D-83B0-4115-B1BA-BB76086E6A0A}" srcOrd="0" destOrd="0" presId="urn:microsoft.com/office/officeart/2008/layout/VerticalCurvedList"/>
    <dgm:cxn modelId="{CBB39713-9604-4FD8-B5FA-DDAF64B35EBE}" type="presParOf" srcId="{CC40E849-C888-4AC7-910D-E24D8544BF0D}" destId="{3170B91E-7745-44B8-97A4-A475B63696D5}" srcOrd="0" destOrd="0" presId="urn:microsoft.com/office/officeart/2008/layout/VerticalCurvedList"/>
    <dgm:cxn modelId="{22012E61-1079-4153-A1BF-983C7DC9B97A}" type="presParOf" srcId="{3170B91E-7745-44B8-97A4-A475B63696D5}" destId="{B63202F2-F136-4A53-BBC0-18A18E8C1FF9}" srcOrd="0" destOrd="0" presId="urn:microsoft.com/office/officeart/2008/layout/VerticalCurvedList"/>
    <dgm:cxn modelId="{5BC6BD11-628C-43F4-A772-7CF7505FF71F}" type="presParOf" srcId="{B63202F2-F136-4A53-BBC0-18A18E8C1FF9}" destId="{7E7B918D-80DD-4DD8-AF7E-2AC82BB8EC7D}" srcOrd="0" destOrd="0" presId="urn:microsoft.com/office/officeart/2008/layout/VerticalCurvedList"/>
    <dgm:cxn modelId="{FC99753F-4CB2-4146-9AD8-AB85EF0D316F}" type="presParOf" srcId="{B63202F2-F136-4A53-BBC0-18A18E8C1FF9}" destId="{30C4D84D-83B0-4115-B1BA-BB76086E6A0A}" srcOrd="1" destOrd="0" presId="urn:microsoft.com/office/officeart/2008/layout/VerticalCurvedList"/>
    <dgm:cxn modelId="{4AF675C7-288B-4BD6-9B07-00E85AA0D68C}" type="presParOf" srcId="{B63202F2-F136-4A53-BBC0-18A18E8C1FF9}" destId="{A159ED3E-2BCE-454E-809E-1592E13B2FD6}" srcOrd="2" destOrd="0" presId="urn:microsoft.com/office/officeart/2008/layout/VerticalCurvedList"/>
    <dgm:cxn modelId="{F033EB66-FF4E-4D73-A414-D7E2D5040F39}" type="presParOf" srcId="{B63202F2-F136-4A53-BBC0-18A18E8C1FF9}" destId="{566083D9-89B6-435D-846D-36DACD77A22D}" srcOrd="3" destOrd="0" presId="urn:microsoft.com/office/officeart/2008/layout/VerticalCurvedList"/>
    <dgm:cxn modelId="{E552805A-5E19-4FA1-9542-D65E66E6F308}" type="presParOf" srcId="{3170B91E-7745-44B8-97A4-A475B63696D5}" destId="{854879FE-BE8F-4624-AAD6-7DAD88595B55}" srcOrd="1" destOrd="0" presId="urn:microsoft.com/office/officeart/2008/layout/VerticalCurvedList"/>
    <dgm:cxn modelId="{68BFBC90-849F-4076-885D-8BC31254F3B2}" type="presParOf" srcId="{3170B91E-7745-44B8-97A4-A475B63696D5}" destId="{576EA7A6-9687-48F0-B5E9-2EC6C67105D3}" srcOrd="2" destOrd="0" presId="urn:microsoft.com/office/officeart/2008/layout/VerticalCurvedList"/>
    <dgm:cxn modelId="{24FE4B5D-2B96-432C-97E2-907963BFB0FF}" type="presParOf" srcId="{576EA7A6-9687-48F0-B5E9-2EC6C67105D3}" destId="{2CC09460-0385-4576-B212-932E023A1EEB}" srcOrd="0" destOrd="0" presId="urn:microsoft.com/office/officeart/2008/layout/VerticalCurvedList"/>
    <dgm:cxn modelId="{775060A2-A633-4C2C-9611-769E99F9F728}" type="presParOf" srcId="{3170B91E-7745-44B8-97A4-A475B63696D5}" destId="{795C9425-59D1-4304-8D8F-B1459E316A31}" srcOrd="3" destOrd="0" presId="urn:microsoft.com/office/officeart/2008/layout/VerticalCurvedList"/>
    <dgm:cxn modelId="{55B57A88-0DA0-4CBE-879D-76FEB6004E2E}" type="presParOf" srcId="{3170B91E-7745-44B8-97A4-A475B63696D5}" destId="{D95AF7C8-D31D-4C62-A0DF-286D92E11F56}" srcOrd="4" destOrd="0" presId="urn:microsoft.com/office/officeart/2008/layout/VerticalCurvedList"/>
    <dgm:cxn modelId="{2566A1E3-5A03-41FD-AD1B-5EC6DDD7E71F}" type="presParOf" srcId="{D95AF7C8-D31D-4C62-A0DF-286D92E11F56}" destId="{666F0470-AA64-4EAB-A3C2-C237F6CC60A4}" srcOrd="0" destOrd="0" presId="urn:microsoft.com/office/officeart/2008/layout/VerticalCurvedList"/>
    <dgm:cxn modelId="{26729EEE-B408-45B8-B3D9-422A541EC7C4}" type="presParOf" srcId="{3170B91E-7745-44B8-97A4-A475B63696D5}" destId="{870E73E8-2D0B-42DF-AF4F-02EC8D9DBDB3}" srcOrd="5" destOrd="0" presId="urn:microsoft.com/office/officeart/2008/layout/VerticalCurvedList"/>
    <dgm:cxn modelId="{A54D9D02-56DF-45D4-BD21-2C54B3C982EA}" type="presParOf" srcId="{3170B91E-7745-44B8-97A4-A475B63696D5}" destId="{4A7C3DDB-803F-4CBA-85B3-C01905E6E50A}" srcOrd="6" destOrd="0" presId="urn:microsoft.com/office/officeart/2008/layout/VerticalCurvedList"/>
    <dgm:cxn modelId="{298EE33C-C0A1-4C0D-8A03-868250BF526F}" type="presParOf" srcId="{4A7C3DDB-803F-4CBA-85B3-C01905E6E50A}" destId="{7FF197B5-19DF-437E-8EA4-F5EF1D7448A3}" srcOrd="0" destOrd="0" presId="urn:microsoft.com/office/officeart/2008/layout/VerticalCurvedList"/>
    <dgm:cxn modelId="{7DF426B5-2E4E-4CB5-AEDB-231406B077DF}" type="presParOf" srcId="{3170B91E-7745-44B8-97A4-A475B63696D5}" destId="{FC094EB2-9670-487C-8CA7-CF75A35D8C25}" srcOrd="7" destOrd="0" presId="urn:microsoft.com/office/officeart/2008/layout/VerticalCurvedList"/>
    <dgm:cxn modelId="{086AC3B9-3D03-459F-BE2A-2C56A7104536}" type="presParOf" srcId="{3170B91E-7745-44B8-97A4-A475B63696D5}" destId="{7DB57CED-87B7-4FFB-AE9F-F571FFA99BFC}" srcOrd="8" destOrd="0" presId="urn:microsoft.com/office/officeart/2008/layout/VerticalCurvedList"/>
    <dgm:cxn modelId="{A50E844F-4835-4B8B-9365-972C5652D757}" type="presParOf" srcId="{7DB57CED-87B7-4FFB-AE9F-F571FFA99BFC}" destId="{AEA2F258-E6EB-4F32-89BB-D45632EC2648}" srcOrd="0" destOrd="0" presId="urn:microsoft.com/office/officeart/2008/layout/VerticalCurvedList"/>
    <dgm:cxn modelId="{3E1F254A-222E-4AA1-93DC-9462A7EF2D7F}" type="presParOf" srcId="{3170B91E-7745-44B8-97A4-A475B63696D5}" destId="{946925DD-9FFB-40C3-86A1-CCB64CFCD7E0}" srcOrd="9" destOrd="0" presId="urn:microsoft.com/office/officeart/2008/layout/VerticalCurvedList"/>
    <dgm:cxn modelId="{9E2DB0AD-3110-4A47-880C-006A5D1A5E98}" type="presParOf" srcId="{3170B91E-7745-44B8-97A4-A475B63696D5}" destId="{C031D3E6-BB08-4ED5-A688-EAEDA5C3C452}" srcOrd="10" destOrd="0" presId="urn:microsoft.com/office/officeart/2008/layout/VerticalCurvedList"/>
    <dgm:cxn modelId="{364999E1-C070-4C19-A626-5DE01A656E73}" type="presParOf" srcId="{C031D3E6-BB08-4ED5-A688-EAEDA5C3C452}" destId="{C7062D9B-4A87-46F0-8AA9-37927D866D8E}" srcOrd="0" destOrd="0" presId="urn:microsoft.com/office/officeart/2008/layout/VerticalCurvedList"/>
    <dgm:cxn modelId="{01FB551D-4066-4BBF-9BB9-D29C40F06159}" type="presParOf" srcId="{3170B91E-7745-44B8-97A4-A475B63696D5}" destId="{274959B3-744C-4D42-B123-D07AF2306DE6}" srcOrd="11" destOrd="0" presId="urn:microsoft.com/office/officeart/2008/layout/VerticalCurvedList"/>
    <dgm:cxn modelId="{1EDBD3BA-276C-472E-9F6C-29B1AA6B512C}" type="presParOf" srcId="{3170B91E-7745-44B8-97A4-A475B63696D5}" destId="{2CCA0273-FEEE-429E-8788-34CBE89111AD}" srcOrd="12" destOrd="0" presId="urn:microsoft.com/office/officeart/2008/layout/VerticalCurvedList"/>
    <dgm:cxn modelId="{0E28F2D7-D010-4163-BEEA-BA6DB4CA97FF}" type="presParOf" srcId="{2CCA0273-FEEE-429E-8788-34CBE89111AD}" destId="{EDEB7342-95E5-451F-BEA3-9E3A2F970986}" srcOrd="0" destOrd="0" presId="urn:microsoft.com/office/officeart/2008/layout/VerticalCurvedList"/>
    <dgm:cxn modelId="{977B1282-90D6-45B1-9E3E-64B656965AD7}" type="presParOf" srcId="{3170B91E-7745-44B8-97A4-A475B63696D5}" destId="{3C357ECD-D60F-44A1-811C-D0B9CFA69896}" srcOrd="13" destOrd="0" presId="urn:microsoft.com/office/officeart/2008/layout/VerticalCurvedList"/>
    <dgm:cxn modelId="{8A1D7AFF-90EA-417E-85F3-3574D25B1C75}" type="presParOf" srcId="{3170B91E-7745-44B8-97A4-A475B63696D5}" destId="{9630BE96-471E-4BA4-81C6-5E91C3E2E7A1}" srcOrd="14" destOrd="0" presId="urn:microsoft.com/office/officeart/2008/layout/VerticalCurvedList"/>
    <dgm:cxn modelId="{51E1951B-CBB1-481F-8D86-4369D97D3E05}" type="presParOf" srcId="{9630BE96-471E-4BA4-81C6-5E91C3E2E7A1}" destId="{C32CA786-8128-4D93-9C20-28834DFCFD5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FEC88-9754-416A-8186-33A3B3C28868}">
      <dsp:nvSpPr>
        <dsp:cNvPr id="0" name=""/>
        <dsp:cNvSpPr/>
      </dsp:nvSpPr>
      <dsp:spPr>
        <a:xfrm>
          <a:off x="0" y="101433"/>
          <a:ext cx="8686800" cy="6800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сбалансированности и повышение устойчивости бюджета</a:t>
          </a:r>
          <a:b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196" y="134629"/>
        <a:ext cx="8620408" cy="613638"/>
      </dsp:txXfrm>
    </dsp:sp>
    <dsp:sp modelId="{BE009EB4-12F8-493B-809A-503A74EE649C}">
      <dsp:nvSpPr>
        <dsp:cNvPr id="0" name=""/>
        <dsp:cNvSpPr/>
      </dsp:nvSpPr>
      <dsp:spPr>
        <a:xfrm>
          <a:off x="0" y="763353"/>
          <a:ext cx="8686800" cy="74526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Гарантированное исполнение социальных обязательств бюджета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6381" y="799734"/>
        <a:ext cx="8614038" cy="672503"/>
      </dsp:txXfrm>
    </dsp:sp>
    <dsp:sp modelId="{CAC9EF1D-A7CD-466F-A821-633F432D6349}">
      <dsp:nvSpPr>
        <dsp:cNvPr id="0" name=""/>
        <dsp:cNvSpPr/>
      </dsp:nvSpPr>
      <dsp:spPr>
        <a:xfrm>
          <a:off x="0" y="1497846"/>
          <a:ext cx="8686800" cy="85836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условий для поступательного социально-экономического развития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902" y="1539748"/>
        <a:ext cx="8602996" cy="774560"/>
      </dsp:txXfrm>
    </dsp:sp>
    <dsp:sp modelId="{71226DFC-4BFE-474B-8791-807BACD1654A}">
      <dsp:nvSpPr>
        <dsp:cNvPr id="0" name=""/>
        <dsp:cNvSpPr/>
      </dsp:nvSpPr>
      <dsp:spPr>
        <a:xfrm>
          <a:off x="0" y="2377472"/>
          <a:ext cx="8686800" cy="14699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достижения целей и показателей региональных проектов и муниципальных программ, разработанных в рамках реализации Указа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757" y="2449229"/>
        <a:ext cx="8543286" cy="13264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B9877-007F-4FF8-A415-B5437830542E}">
      <dsp:nvSpPr>
        <dsp:cNvPr id="0" name=""/>
        <dsp:cNvSpPr/>
      </dsp:nvSpPr>
      <dsp:spPr>
        <a:xfrm>
          <a:off x="0" y="0"/>
          <a:ext cx="8686800" cy="61733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Формирование основных характеристик бюджета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 с учетом: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136" y="30136"/>
        <a:ext cx="8626528" cy="5570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F27C9-391B-4FFF-A627-649ACE127A65}">
      <dsp:nvSpPr>
        <dsp:cNvPr id="0" name=""/>
        <dsp:cNvSpPr/>
      </dsp:nvSpPr>
      <dsp:spPr>
        <a:xfrm>
          <a:off x="0" y="0"/>
          <a:ext cx="8686800" cy="56049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Повышение эффективности управления бюджетными ресурсами, в том числе за счет: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361" y="27361"/>
        <a:ext cx="8632078" cy="5057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F27C9-391B-4FFF-A627-649ACE127A65}">
      <dsp:nvSpPr>
        <dsp:cNvPr id="0" name=""/>
        <dsp:cNvSpPr/>
      </dsp:nvSpPr>
      <dsp:spPr>
        <a:xfrm>
          <a:off x="0" y="0"/>
          <a:ext cx="8686800" cy="56049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открытости бюджетного процесса в муниципальном образовании «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 и вовлечение в него граждан;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361" y="27361"/>
        <a:ext cx="8632078" cy="505775"/>
      </dsp:txXfrm>
    </dsp:sp>
    <dsp:sp modelId="{4676942F-5B98-4889-B706-55B5B9D69E0D}">
      <dsp:nvSpPr>
        <dsp:cNvPr id="0" name=""/>
        <dsp:cNvSpPr/>
      </dsp:nvSpPr>
      <dsp:spPr>
        <a:xfrm>
          <a:off x="0" y="558801"/>
          <a:ext cx="8686800" cy="893276"/>
        </a:xfrm>
        <a:prstGeom prst="roundRect">
          <a:avLst/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Формирование </a:t>
          </a:r>
          <a:r>
            <a: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продвижение положительного инвестиционного имиджа </a:t>
          </a:r>
          <a:r>
            <a:rPr lang="ru-RU" sz="16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муни-ципального</a:t>
          </a:r>
          <a:r>
            <a: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образования «</a:t>
          </a:r>
          <a:r>
            <a:rPr lang="ru-RU" sz="16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район», работа с инвесторами, содействие в организации финансирования инвестиционных и инфраструктурных проектов, повышение их социальной и бюджетной эффективности;</a:t>
          </a:r>
        </a:p>
      </dsp:txBody>
      <dsp:txXfrm>
        <a:off x="43606" y="602407"/>
        <a:ext cx="8599588" cy="806064"/>
      </dsp:txXfrm>
    </dsp:sp>
    <dsp:sp modelId="{A1CC4FC0-F5F6-4AF5-AA3B-2DD0039CF50B}">
      <dsp:nvSpPr>
        <dsp:cNvPr id="0" name=""/>
        <dsp:cNvSpPr/>
      </dsp:nvSpPr>
      <dsp:spPr>
        <a:xfrm>
          <a:off x="0" y="1473196"/>
          <a:ext cx="8686800" cy="630729"/>
        </a:xfrm>
        <a:prstGeom prst="roundRect">
          <a:avLst/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Реализация </a:t>
          </a:r>
          <a:r>
            <a: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мероприятий Подпрограммы «Управление муниципальными финансами муниципального образования «</a:t>
          </a:r>
          <a:r>
            <a:rPr lang="ru-RU" sz="1600" b="1" kern="1200" dirty="0" err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район»;</a:t>
          </a:r>
        </a:p>
      </dsp:txBody>
      <dsp:txXfrm>
        <a:off x="30790" y="1503986"/>
        <a:ext cx="8625220" cy="569149"/>
      </dsp:txXfrm>
    </dsp:sp>
    <dsp:sp modelId="{63B0F66A-B1CF-42A6-A39D-6127461354E8}">
      <dsp:nvSpPr>
        <dsp:cNvPr id="0" name=""/>
        <dsp:cNvSpPr/>
      </dsp:nvSpPr>
      <dsp:spPr>
        <a:xfrm>
          <a:off x="0" y="2082798"/>
          <a:ext cx="8686800" cy="478321"/>
        </a:xfrm>
        <a:prstGeom prst="round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Ориентация </a:t>
          </a:r>
          <a:r>
            <a:rPr lang="ru-RU" sz="16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бюджетной политики в сфере межбюджетных отношений на решение следующих задач:</a:t>
          </a:r>
        </a:p>
      </dsp:txBody>
      <dsp:txXfrm>
        <a:off x="23350" y="2106148"/>
        <a:ext cx="8640100" cy="4316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F4C371-C09B-4697-A66E-94C5AA04B36B}">
      <dsp:nvSpPr>
        <dsp:cNvPr id="0" name=""/>
        <dsp:cNvSpPr/>
      </dsp:nvSpPr>
      <dsp:spPr>
        <a:xfrm rot="5400000">
          <a:off x="-207328" y="213182"/>
          <a:ext cx="1382192" cy="96753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>
            <a:solidFill>
              <a:schemeClr val="tx1"/>
            </a:solidFill>
          </a:endParaRPr>
        </a:p>
      </dsp:txBody>
      <dsp:txXfrm rot="-5400000">
        <a:off x="1" y="489620"/>
        <a:ext cx="967534" cy="414658"/>
      </dsp:txXfrm>
    </dsp:sp>
    <dsp:sp modelId="{8C28AE45-F4AA-44F1-A906-48F3FE2B673E}">
      <dsp:nvSpPr>
        <dsp:cNvPr id="0" name=""/>
        <dsp:cNvSpPr/>
      </dsp:nvSpPr>
      <dsp:spPr>
        <a:xfrm rot="5400000">
          <a:off x="4339854" y="-3366466"/>
          <a:ext cx="898425" cy="76430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укрепление доходной базы консолидированного бюджета муниципального образования «</a:t>
          </a:r>
          <a:r>
            <a:rPr lang="ru-RU" sz="1400" b="1" i="1" kern="1200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 район», в том числе для обеспечения достижения целей, обозначенных в Указе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года»;</a:t>
          </a:r>
          <a:endParaRPr lang="ru-RU" sz="1400" b="1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67535" y="49710"/>
        <a:ext cx="7599208" cy="810711"/>
      </dsp:txXfrm>
    </dsp:sp>
    <dsp:sp modelId="{1E81F90D-7C12-449C-BF74-DFBDC81748F0}">
      <dsp:nvSpPr>
        <dsp:cNvPr id="0" name=""/>
        <dsp:cNvSpPr/>
      </dsp:nvSpPr>
      <dsp:spPr>
        <a:xfrm rot="5400000">
          <a:off x="-207328" y="1450349"/>
          <a:ext cx="1382192" cy="967534"/>
        </a:xfrm>
        <a:prstGeom prst="chevron">
          <a:avLst/>
        </a:prstGeom>
        <a:gradFill rotWithShape="0">
          <a:gsLst>
            <a:gs pos="0">
              <a:schemeClr val="accent3">
                <a:hueOff val="5865114"/>
                <a:satOff val="-13363"/>
                <a:lumOff val="5360"/>
                <a:alphaOff val="0"/>
                <a:tint val="92000"/>
                <a:satMod val="170000"/>
              </a:schemeClr>
            </a:gs>
            <a:gs pos="15000">
              <a:schemeClr val="accent3">
                <a:hueOff val="5865114"/>
                <a:satOff val="-13363"/>
                <a:lumOff val="536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5865114"/>
                <a:satOff val="-13363"/>
                <a:lumOff val="536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5865114"/>
                <a:satOff val="-13363"/>
                <a:lumOff val="536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5865114"/>
                <a:satOff val="-13363"/>
                <a:lumOff val="536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3">
              <a:hueOff val="5865114"/>
              <a:satOff val="-13363"/>
              <a:lumOff val="536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/>
        </a:p>
      </dsp:txBody>
      <dsp:txXfrm rot="-5400000">
        <a:off x="1" y="1726787"/>
        <a:ext cx="967534" cy="414658"/>
      </dsp:txXfrm>
    </dsp:sp>
    <dsp:sp modelId="{A01E7E39-A97B-4A9B-BDBA-F06392B84135}">
      <dsp:nvSpPr>
        <dsp:cNvPr id="0" name=""/>
        <dsp:cNvSpPr/>
      </dsp:nvSpPr>
      <dsp:spPr>
        <a:xfrm rot="5400000">
          <a:off x="4339854" y="-2129299"/>
          <a:ext cx="898425" cy="76430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865114"/>
              <a:satOff val="-13363"/>
              <a:lumOff val="536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повышение качества администрирования доходов консолидированного бюджета муниципального образования «</a:t>
          </a:r>
          <a:r>
            <a:rPr lang="ru-RU" sz="1400" b="1" i="1" kern="1200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 район» на основе межведомственного взаимодействия органов местного самоуправления муниципального образования «Мало-</a:t>
          </a:r>
          <a:r>
            <a:rPr lang="ru-RU" sz="1400" b="1" i="1" kern="1200" dirty="0" err="1" smtClean="0">
              <a:latin typeface="Times New Roman" pitchFamily="18" charset="0"/>
              <a:cs typeface="Times New Roman" pitchFamily="18" charset="0"/>
            </a:rPr>
            <a:t>пургинский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 район», исполнительных органов государственной власти Удмуртской </a:t>
          </a:r>
          <a:r>
            <a:rPr lang="ru-RU" sz="1400" b="1" i="1" kern="1200" dirty="0" err="1" smtClean="0">
              <a:latin typeface="Times New Roman" pitchFamily="18" charset="0"/>
              <a:cs typeface="Times New Roman" pitchFamily="18" charset="0"/>
            </a:rPr>
            <a:t>Рес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-публики и Управления Федеральной налоговой службы по Удмуртской Республике;</a:t>
          </a:r>
          <a:endParaRPr lang="ru-RU" sz="1400" b="1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67535" y="1286877"/>
        <a:ext cx="7599208" cy="810711"/>
      </dsp:txXfrm>
    </dsp:sp>
    <dsp:sp modelId="{2A41DBF3-99E0-4EBA-96C1-D30741F1C516}">
      <dsp:nvSpPr>
        <dsp:cNvPr id="0" name=""/>
        <dsp:cNvSpPr/>
      </dsp:nvSpPr>
      <dsp:spPr>
        <a:xfrm rot="5400000">
          <a:off x="-207328" y="2687516"/>
          <a:ext cx="1382192" cy="967534"/>
        </a:xfrm>
        <a:prstGeom prst="chevron">
          <a:avLst/>
        </a:prstGeom>
        <a:gradFill rotWithShape="0">
          <a:gsLst>
            <a:gs pos="0">
              <a:schemeClr val="accent3">
                <a:hueOff val="11730227"/>
                <a:satOff val="-26725"/>
                <a:lumOff val="10720"/>
                <a:alphaOff val="0"/>
                <a:tint val="92000"/>
                <a:satMod val="170000"/>
              </a:schemeClr>
            </a:gs>
            <a:gs pos="15000">
              <a:schemeClr val="accent3">
                <a:hueOff val="11730227"/>
                <a:satOff val="-26725"/>
                <a:lumOff val="1072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11730227"/>
                <a:satOff val="-26725"/>
                <a:lumOff val="1072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11730227"/>
                <a:satOff val="-26725"/>
                <a:lumOff val="1072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11730227"/>
                <a:satOff val="-26725"/>
                <a:lumOff val="1072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3">
              <a:hueOff val="11730227"/>
              <a:satOff val="-26725"/>
              <a:lumOff val="1072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chemeClr val="tx1"/>
            </a:solidFill>
          </a:endParaRPr>
        </a:p>
      </dsp:txBody>
      <dsp:txXfrm rot="-5400000">
        <a:off x="1" y="2963954"/>
        <a:ext cx="967534" cy="414658"/>
      </dsp:txXfrm>
    </dsp:sp>
    <dsp:sp modelId="{F462966B-4B80-426D-9FF6-EEF2EC55E311}">
      <dsp:nvSpPr>
        <dsp:cNvPr id="0" name=""/>
        <dsp:cNvSpPr/>
      </dsp:nvSpPr>
      <dsp:spPr>
        <a:xfrm rot="5400000">
          <a:off x="4339854" y="-892132"/>
          <a:ext cx="898425" cy="76430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730227"/>
              <a:satOff val="-26725"/>
              <a:lumOff val="1072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i="1" kern="1200" dirty="0" smtClean="0">
              <a:latin typeface="Times New Roman" pitchFamily="18" charset="0"/>
              <a:cs typeface="Times New Roman" pitchFamily="18" charset="0"/>
            </a:rPr>
            <a:t>расширение налоговой базы на основе повышения инвестиционной </a:t>
          </a:r>
          <a:r>
            <a:rPr lang="ru-RU" sz="1500" b="1" i="1" kern="1200" dirty="0" err="1" smtClean="0">
              <a:latin typeface="Times New Roman" pitchFamily="18" charset="0"/>
              <a:cs typeface="Times New Roman" pitchFamily="18" charset="0"/>
            </a:rPr>
            <a:t>привлекатель-ности</a:t>
          </a:r>
          <a:r>
            <a:rPr lang="ru-RU" sz="1500" b="1" i="1" kern="1200" dirty="0" smtClean="0">
              <a:latin typeface="Times New Roman" pitchFamily="18" charset="0"/>
              <a:cs typeface="Times New Roman" pitchFamily="18" charset="0"/>
            </a:rPr>
            <a:t> муниципального образования «</a:t>
          </a:r>
          <a:r>
            <a:rPr lang="ru-RU" sz="1500" b="1" i="1" kern="1200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500" b="1" i="1" kern="1200" dirty="0" smtClean="0">
              <a:latin typeface="Times New Roman" pitchFamily="18" charset="0"/>
              <a:cs typeface="Times New Roman" pitchFamily="18" charset="0"/>
            </a:rPr>
            <a:t> район», обеспечение роста объемов налоговых доходов консолидированного бюджета муниципального образования «</a:t>
          </a:r>
          <a:r>
            <a:rPr lang="ru-RU" sz="1500" b="1" i="1" kern="1200" dirty="0" err="1" smtClean="0">
              <a:latin typeface="Times New Roman" pitchFamily="18" charset="0"/>
              <a:cs typeface="Times New Roman" pitchFamily="18" charset="0"/>
            </a:rPr>
            <a:t>Малопургинский</a:t>
          </a:r>
          <a:r>
            <a:rPr lang="ru-RU" sz="1500" b="1" i="1" kern="1200" dirty="0" smtClean="0">
              <a:latin typeface="Times New Roman" pitchFamily="18" charset="0"/>
              <a:cs typeface="Times New Roman" pitchFamily="18" charset="0"/>
            </a:rPr>
            <a:t> район»;</a:t>
          </a:r>
          <a:endParaRPr lang="ru-RU" sz="1500" b="1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67535" y="2524044"/>
        <a:ext cx="7599208" cy="810711"/>
      </dsp:txXfrm>
    </dsp:sp>
    <dsp:sp modelId="{85C8A1A4-1AB8-4974-B763-DB81763921CB}">
      <dsp:nvSpPr>
        <dsp:cNvPr id="0" name=""/>
        <dsp:cNvSpPr/>
      </dsp:nvSpPr>
      <dsp:spPr>
        <a:xfrm rot="5400000">
          <a:off x="-207328" y="3924683"/>
          <a:ext cx="1382192" cy="967534"/>
        </a:xfrm>
        <a:prstGeom prst="chevron">
          <a:avLst/>
        </a:prstGeom>
        <a:gradFill rotWithShape="0">
          <a:gsLst>
            <a:gs pos="0">
              <a:schemeClr val="accent3">
                <a:hueOff val="17595341"/>
                <a:satOff val="-40088"/>
                <a:lumOff val="16080"/>
                <a:alphaOff val="0"/>
                <a:tint val="92000"/>
                <a:satMod val="170000"/>
              </a:schemeClr>
            </a:gs>
            <a:gs pos="15000">
              <a:schemeClr val="accent3">
                <a:hueOff val="17595341"/>
                <a:satOff val="-40088"/>
                <a:lumOff val="1608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17595341"/>
                <a:satOff val="-40088"/>
                <a:lumOff val="1608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17595341"/>
                <a:satOff val="-40088"/>
                <a:lumOff val="1608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17595341"/>
                <a:satOff val="-40088"/>
                <a:lumOff val="1608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chemeClr val="tx1"/>
            </a:solidFill>
          </a:endParaRPr>
        </a:p>
      </dsp:txBody>
      <dsp:txXfrm rot="-5400000">
        <a:off x="1" y="4201121"/>
        <a:ext cx="967534" cy="414658"/>
      </dsp:txXfrm>
    </dsp:sp>
    <dsp:sp modelId="{FB21711F-29FA-4DD0-8F3C-2057DF279F2E}">
      <dsp:nvSpPr>
        <dsp:cNvPr id="0" name=""/>
        <dsp:cNvSpPr/>
      </dsp:nvSpPr>
      <dsp:spPr>
        <a:xfrm rot="5400000">
          <a:off x="4339854" y="345034"/>
          <a:ext cx="898425" cy="76430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вовлечение в экономику </a:t>
          </a:r>
          <a:r>
            <a:rPr lang="ru-RU" sz="1400" b="1" i="1" kern="1200" dirty="0" err="1" smtClean="0">
              <a:latin typeface="Times New Roman" pitchFamily="18" charset="0"/>
              <a:cs typeface="Times New Roman" pitchFamily="18" charset="0"/>
            </a:rPr>
            <a:t>самозанятых</a:t>
          </a:r>
          <a:r>
            <a:rPr lang="ru-RU" sz="1400" b="1" i="1" kern="1200" dirty="0" smtClean="0">
              <a:latin typeface="Times New Roman" pitchFamily="18" charset="0"/>
              <a:cs typeface="Times New Roman" pitchFamily="18" charset="0"/>
            </a:rPr>
            <a:t> граждан.</a:t>
          </a:r>
          <a:endParaRPr lang="ru-RU" sz="1400" b="1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67535" y="3761211"/>
        <a:ext cx="7599208" cy="8107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4543619" y="-686932"/>
          <a:ext cx="5336265" cy="5336265"/>
        </a:xfrm>
        <a:prstGeom prst="blockArc">
          <a:avLst>
            <a:gd name="adj1" fmla="val 18900000"/>
            <a:gd name="adj2" fmla="val 2700000"/>
            <a:gd name="adj3" fmla="val 405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185766" y="247570"/>
          <a:ext cx="8508370" cy="4954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  </a:t>
          </a:r>
          <a:r>
            <a:rPr lang="ru-RU" sz="21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Дошкольное образование </a:t>
          </a:r>
          <a:r>
            <a:rPr lang="ru-RU" sz="21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64 809,0 </a:t>
          </a:r>
          <a:r>
            <a:rPr lang="ru-RU" sz="21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1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5766" y="247570"/>
        <a:ext cx="8508370" cy="495458"/>
      </dsp:txXfrm>
    </dsp:sp>
    <dsp:sp modelId="{2CC09460-0385-4576-B212-932E023A1EEB}">
      <dsp:nvSpPr>
        <dsp:cNvPr id="0" name=""/>
        <dsp:cNvSpPr/>
      </dsp:nvSpPr>
      <dsp:spPr>
        <a:xfrm>
          <a:off x="25967" y="17144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E7858-2E8A-4A1B-8B00-797726621971}">
      <dsp:nvSpPr>
        <dsp:cNvPr id="0" name=""/>
        <dsp:cNvSpPr/>
      </dsp:nvSpPr>
      <dsp:spPr>
        <a:xfrm>
          <a:off x="547956" y="990520"/>
          <a:ext cx="8139021" cy="495458"/>
        </a:xfrm>
        <a:prstGeom prst="rect">
          <a:avLst/>
        </a:prstGeom>
        <a:solidFill>
          <a:schemeClr val="accent3">
            <a:hueOff val="4398835"/>
            <a:satOff val="-10022"/>
            <a:lumOff val="4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  </a:t>
          </a:r>
          <a:r>
            <a:rPr lang="ru-RU" sz="21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Общее образование </a:t>
          </a:r>
          <a:r>
            <a:rPr lang="ru-RU" sz="21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247 683,0 </a:t>
          </a:r>
          <a:r>
            <a:rPr lang="ru-RU" sz="21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1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7956" y="990520"/>
        <a:ext cx="8139021" cy="495458"/>
      </dsp:txXfrm>
    </dsp:sp>
    <dsp:sp modelId="{5586553E-F5FE-4248-95EC-7786E1F5D059}">
      <dsp:nvSpPr>
        <dsp:cNvPr id="0" name=""/>
        <dsp:cNvSpPr/>
      </dsp:nvSpPr>
      <dsp:spPr>
        <a:xfrm>
          <a:off x="380998" y="91439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4398835"/>
              <a:satOff val="-10022"/>
              <a:lumOff val="4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355CA9-0854-4CE8-BC1C-D943F1375366}">
      <dsp:nvSpPr>
        <dsp:cNvPr id="0" name=""/>
        <dsp:cNvSpPr/>
      </dsp:nvSpPr>
      <dsp:spPr>
        <a:xfrm>
          <a:off x="658744" y="1733470"/>
          <a:ext cx="8026412" cy="495458"/>
        </a:xfrm>
        <a:prstGeom prst="rect">
          <a:avLst/>
        </a:prstGeom>
        <a:solidFill>
          <a:schemeClr val="accent3">
            <a:hueOff val="8797670"/>
            <a:satOff val="-20044"/>
            <a:lumOff val="8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1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</a:t>
          </a:r>
          <a:r>
            <a:rPr lang="ru-RU" sz="21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20 684,7 </a:t>
          </a:r>
          <a:r>
            <a:rPr lang="ru-RU" sz="21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1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8744" y="1733470"/>
        <a:ext cx="8026412" cy="495458"/>
      </dsp:txXfrm>
    </dsp:sp>
    <dsp:sp modelId="{38C6BB7E-B944-41E4-8FAE-BB58C4E07633}">
      <dsp:nvSpPr>
        <dsp:cNvPr id="0" name=""/>
        <dsp:cNvSpPr/>
      </dsp:nvSpPr>
      <dsp:spPr>
        <a:xfrm>
          <a:off x="489964" y="165734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8797670"/>
              <a:satOff val="-20044"/>
              <a:lumOff val="8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ABBA42-1EB1-4A7A-9E36-3E53ECC59FAB}">
      <dsp:nvSpPr>
        <dsp:cNvPr id="0" name=""/>
        <dsp:cNvSpPr/>
      </dsp:nvSpPr>
      <dsp:spPr>
        <a:xfrm>
          <a:off x="537485" y="2476420"/>
          <a:ext cx="8159965" cy="495458"/>
        </a:xfrm>
        <a:prstGeom prst="rect">
          <a:avLst/>
        </a:prstGeom>
        <a:solidFill>
          <a:schemeClr val="accent3">
            <a:hueOff val="13196505"/>
            <a:satOff val="-30066"/>
            <a:lumOff val="120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1" u="none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1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</a:t>
          </a:r>
          <a:r>
            <a:rPr lang="ru-RU" sz="21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673,6 </a:t>
          </a:r>
          <a:r>
            <a:rPr lang="ru-RU" sz="21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100" b="0" i="1" u="none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7485" y="2476420"/>
        <a:ext cx="8159965" cy="495458"/>
      </dsp:txXfrm>
    </dsp:sp>
    <dsp:sp modelId="{69030454-3431-4446-8576-CF94328D9C5A}">
      <dsp:nvSpPr>
        <dsp:cNvPr id="0" name=""/>
        <dsp:cNvSpPr/>
      </dsp:nvSpPr>
      <dsp:spPr>
        <a:xfrm>
          <a:off x="380998" y="240029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3196505"/>
              <a:satOff val="-30066"/>
              <a:lumOff val="120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72358D-7272-40EC-B7FB-D728770BA4F2}">
      <dsp:nvSpPr>
        <dsp:cNvPr id="0" name=""/>
        <dsp:cNvSpPr/>
      </dsp:nvSpPr>
      <dsp:spPr>
        <a:xfrm>
          <a:off x="182463" y="3219370"/>
          <a:ext cx="8514976" cy="495458"/>
        </a:xfrm>
        <a:prstGeom prst="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27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21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</a:t>
          </a:r>
          <a:r>
            <a:rPr lang="ru-RU" sz="21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2 486,3 </a:t>
          </a:r>
          <a:r>
            <a:rPr lang="ru-RU" sz="21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1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2463" y="3219370"/>
        <a:ext cx="8514976" cy="495458"/>
      </dsp:txXfrm>
    </dsp:sp>
    <dsp:sp modelId="{22575A18-223C-4A93-B3F0-1CA215286AC0}">
      <dsp:nvSpPr>
        <dsp:cNvPr id="0" name=""/>
        <dsp:cNvSpPr/>
      </dsp:nvSpPr>
      <dsp:spPr>
        <a:xfrm>
          <a:off x="25967" y="3143249"/>
          <a:ext cx="619323" cy="6193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5655811" y="-865780"/>
          <a:ext cx="6733772" cy="6733772"/>
        </a:xfrm>
        <a:prstGeom prst="blockArc">
          <a:avLst>
            <a:gd name="adj1" fmla="val 18900000"/>
            <a:gd name="adj2" fmla="val 2700000"/>
            <a:gd name="adj3" fmla="val 321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682446" y="384570"/>
          <a:ext cx="7816178" cy="7695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823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   </a:t>
          </a:r>
          <a:r>
            <a:rPr lang="ru-RU" sz="16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библиотечного обслуживания населения» </a:t>
          </a:r>
          <a:r>
            <a:rPr lang="ru-RU" sz="16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8 897,9 тыс</a:t>
          </a:r>
          <a:r>
            <a:rPr lang="ru-RU" sz="16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6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2446" y="384570"/>
        <a:ext cx="7816178" cy="769540"/>
      </dsp:txXfrm>
    </dsp:sp>
    <dsp:sp modelId="{2CC09460-0385-4576-B212-932E023A1EEB}">
      <dsp:nvSpPr>
        <dsp:cNvPr id="0" name=""/>
        <dsp:cNvSpPr/>
      </dsp:nvSpPr>
      <dsp:spPr>
        <a:xfrm>
          <a:off x="83313" y="288377"/>
          <a:ext cx="961925" cy="961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9D1C6-CDD4-4E4B-8A98-3FF90DFDD12A}">
      <dsp:nvSpPr>
        <dsp:cNvPr id="0" name=""/>
        <dsp:cNvSpPr/>
      </dsp:nvSpPr>
      <dsp:spPr>
        <a:xfrm>
          <a:off x="1088244" y="1539080"/>
          <a:ext cx="7445778" cy="769540"/>
        </a:xfrm>
        <a:prstGeom prst="rect">
          <a:avLst/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82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«Организация досуга и предоставление услуг организаций культуры и доступа к музейным фондам»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24 197,4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88244" y="1539080"/>
        <a:ext cx="7445778" cy="769540"/>
      </dsp:txXfrm>
    </dsp:sp>
    <dsp:sp modelId="{9A094A17-BD9E-4F96-872F-1B0CA58639B0}">
      <dsp:nvSpPr>
        <dsp:cNvPr id="0" name=""/>
        <dsp:cNvSpPr/>
      </dsp:nvSpPr>
      <dsp:spPr>
        <a:xfrm>
          <a:off x="524508" y="1442888"/>
          <a:ext cx="961925" cy="961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865114"/>
              <a:satOff val="-13363"/>
              <a:lumOff val="53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D9386-B42A-43E9-9E42-8860F332838C}">
      <dsp:nvSpPr>
        <dsp:cNvPr id="0" name=""/>
        <dsp:cNvSpPr/>
      </dsp:nvSpPr>
      <dsp:spPr>
        <a:xfrm>
          <a:off x="1005470" y="2693591"/>
          <a:ext cx="7611324" cy="769540"/>
        </a:xfrm>
        <a:prstGeom prst="rect">
          <a:avLst/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823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   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«Реализация национальной политики, развитие местного народного творчества» </a:t>
          </a:r>
          <a:r>
            <a:rPr lang="ru-RU" sz="1600" b="0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2 080,6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05470" y="2693591"/>
        <a:ext cx="7611324" cy="769540"/>
      </dsp:txXfrm>
    </dsp:sp>
    <dsp:sp modelId="{7FF197B5-19DF-437E-8EA4-F5EF1D7448A3}">
      <dsp:nvSpPr>
        <dsp:cNvPr id="0" name=""/>
        <dsp:cNvSpPr/>
      </dsp:nvSpPr>
      <dsp:spPr>
        <a:xfrm>
          <a:off x="524508" y="2597398"/>
          <a:ext cx="961925" cy="961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730227"/>
              <a:satOff val="-26725"/>
              <a:lumOff val="107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2BE2ED-63AA-4D5A-965B-EA46E39189CB}">
      <dsp:nvSpPr>
        <dsp:cNvPr id="0" name=""/>
        <dsp:cNvSpPr/>
      </dsp:nvSpPr>
      <dsp:spPr>
        <a:xfrm>
          <a:off x="564275" y="3848101"/>
          <a:ext cx="8052519" cy="769540"/>
        </a:xfrm>
        <a:prstGeom prst="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082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Подпрограмма «Развитие туризма» 486,7 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4275" y="3848101"/>
        <a:ext cx="8052519" cy="769540"/>
      </dsp:txXfrm>
    </dsp:sp>
    <dsp:sp modelId="{F38EA63D-4708-4292-AAC1-A30C189F8AD1}">
      <dsp:nvSpPr>
        <dsp:cNvPr id="0" name=""/>
        <dsp:cNvSpPr/>
      </dsp:nvSpPr>
      <dsp:spPr>
        <a:xfrm>
          <a:off x="83313" y="3751909"/>
          <a:ext cx="961925" cy="961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5751613" y="-870422"/>
          <a:ext cx="6770044" cy="6770044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408366" y="108374"/>
          <a:ext cx="8018607" cy="69755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Выплата денежных средств на содержание усыновленных (удочеренных) детей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120,0 </a:t>
          </a:r>
          <a:r>
            <a:rPr lang="ru-RU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8366" y="108374"/>
        <a:ext cx="8018607" cy="697559"/>
      </dsp:txXfrm>
    </dsp:sp>
    <dsp:sp modelId="{2CC09460-0385-4576-B212-932E023A1EEB}">
      <dsp:nvSpPr>
        <dsp:cNvPr id="0" name=""/>
        <dsp:cNvSpPr/>
      </dsp:nvSpPr>
      <dsp:spPr>
        <a:xfrm>
          <a:off x="-1419" y="171495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5C9425-59D1-4304-8D8F-B1459E316A31}">
      <dsp:nvSpPr>
        <dsp:cNvPr id="0" name=""/>
        <dsp:cNvSpPr/>
      </dsp:nvSpPr>
      <dsp:spPr>
        <a:xfrm>
          <a:off x="564171" y="914610"/>
          <a:ext cx="8120901" cy="457053"/>
        </a:xfrm>
        <a:prstGeom prst="rect">
          <a:avLst/>
        </a:prstGeom>
        <a:solidFill>
          <a:schemeClr val="accent3">
            <a:hueOff val="2932557"/>
            <a:satOff val="-6681"/>
            <a:lumOff val="2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Доплата к пенсии муниципальных служащих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573,5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рублей; социальная поддержка старшего поколения 19,0 тыс. рублей</a:t>
          </a:r>
          <a:endParaRPr lang="ru-RU" sz="1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4171" y="914610"/>
        <a:ext cx="8120901" cy="457053"/>
      </dsp:txXfrm>
    </dsp:sp>
    <dsp:sp modelId="{666F0470-AA64-4EAB-A3C2-C237F6CC60A4}">
      <dsp:nvSpPr>
        <dsp:cNvPr id="0" name=""/>
        <dsp:cNvSpPr/>
      </dsp:nvSpPr>
      <dsp:spPr>
        <a:xfrm>
          <a:off x="412483" y="857478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932557"/>
              <a:satOff val="-6681"/>
              <a:lumOff val="2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E73E8-2D0B-42DF-AF4F-02EC8D9DBDB3}">
      <dsp:nvSpPr>
        <dsp:cNvPr id="0" name=""/>
        <dsp:cNvSpPr/>
      </dsp:nvSpPr>
      <dsp:spPr>
        <a:xfrm>
          <a:off x="870432" y="1600090"/>
          <a:ext cx="7735195" cy="457053"/>
        </a:xfrm>
        <a:prstGeom prst="rect">
          <a:avLst/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1 926,9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70432" y="1600090"/>
        <a:ext cx="7735195" cy="457053"/>
      </dsp:txXfrm>
    </dsp:sp>
    <dsp:sp modelId="{7FF197B5-19DF-437E-8EA4-F5EF1D7448A3}">
      <dsp:nvSpPr>
        <dsp:cNvPr id="0" name=""/>
        <dsp:cNvSpPr/>
      </dsp:nvSpPr>
      <dsp:spPr>
        <a:xfrm>
          <a:off x="639300" y="1542958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865114"/>
              <a:satOff val="-13363"/>
              <a:lumOff val="53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94EB2-9670-487C-8CA7-CF75A35D8C25}">
      <dsp:nvSpPr>
        <dsp:cNvPr id="0" name=""/>
        <dsp:cNvSpPr/>
      </dsp:nvSpPr>
      <dsp:spPr>
        <a:xfrm>
          <a:off x="861677" y="2286073"/>
          <a:ext cx="7825126" cy="457053"/>
        </a:xfrm>
        <a:prstGeom prst="rect">
          <a:avLst/>
        </a:prstGeom>
        <a:solidFill>
          <a:schemeClr val="accent3">
            <a:hueOff val="8797670"/>
            <a:satOff val="-20044"/>
            <a:lumOff val="8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Субсидии гражданам на приобретение жилья 8 917,6 тыс. рублей</a:t>
          </a:r>
          <a:endParaRPr lang="ru-RU" sz="1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61677" y="2286073"/>
        <a:ext cx="7825126" cy="457053"/>
      </dsp:txXfrm>
    </dsp:sp>
    <dsp:sp modelId="{AEA2F258-E6EB-4F32-89BB-D45632EC2648}">
      <dsp:nvSpPr>
        <dsp:cNvPr id="0" name=""/>
        <dsp:cNvSpPr/>
      </dsp:nvSpPr>
      <dsp:spPr>
        <a:xfrm>
          <a:off x="711721" y="2228941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8797670"/>
              <a:satOff val="-20044"/>
              <a:lumOff val="8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925DD-9FFB-40C3-86A1-CCB64CFCD7E0}">
      <dsp:nvSpPr>
        <dsp:cNvPr id="0" name=""/>
        <dsp:cNvSpPr/>
      </dsp:nvSpPr>
      <dsp:spPr>
        <a:xfrm>
          <a:off x="787841" y="2972056"/>
          <a:ext cx="7900377" cy="457053"/>
        </a:xfrm>
        <a:prstGeom prst="rect">
          <a:avLst/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</a:t>
          </a:r>
          <a:r>
            <a:rPr lang="ru-RU" sz="14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5 495,1 </a:t>
          </a:r>
          <a:r>
            <a:rPr lang="ru-RU" sz="14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87841" y="2972056"/>
        <a:ext cx="7900377" cy="457053"/>
      </dsp:txXfrm>
    </dsp:sp>
    <dsp:sp modelId="{C7062D9B-4A87-46F0-8AA9-37927D866D8E}">
      <dsp:nvSpPr>
        <dsp:cNvPr id="0" name=""/>
        <dsp:cNvSpPr/>
      </dsp:nvSpPr>
      <dsp:spPr>
        <a:xfrm>
          <a:off x="639300" y="2914924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730227"/>
              <a:satOff val="-26725"/>
              <a:lumOff val="107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4959B3-744C-4D42-B123-D07AF2306DE6}">
      <dsp:nvSpPr>
        <dsp:cNvPr id="0" name=""/>
        <dsp:cNvSpPr/>
      </dsp:nvSpPr>
      <dsp:spPr>
        <a:xfrm>
          <a:off x="632491" y="3657577"/>
          <a:ext cx="8054308" cy="457053"/>
        </a:xfrm>
        <a:prstGeom prst="rect">
          <a:avLst/>
        </a:prstGeom>
        <a:solidFill>
          <a:schemeClr val="accent3">
            <a:hueOff val="14662784"/>
            <a:satOff val="-33407"/>
            <a:lumOff val="134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  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Выплата пособия на содержание опекаемых детей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8 027,0 </a:t>
          </a: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</a:t>
          </a:r>
          <a:endParaRPr lang="ru-RU" sz="1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2491" y="3657577"/>
        <a:ext cx="8054308" cy="457053"/>
      </dsp:txXfrm>
    </dsp:sp>
    <dsp:sp modelId="{EDEB7342-95E5-451F-BEA3-9E3A2F970986}">
      <dsp:nvSpPr>
        <dsp:cNvPr id="0" name=""/>
        <dsp:cNvSpPr/>
      </dsp:nvSpPr>
      <dsp:spPr>
        <a:xfrm>
          <a:off x="466062" y="3619651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4662784"/>
              <a:satOff val="-33407"/>
              <a:lumOff val="134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357ECD-D60F-44A1-811C-D0B9CFA69896}">
      <dsp:nvSpPr>
        <dsp:cNvPr id="0" name=""/>
        <dsp:cNvSpPr/>
      </dsp:nvSpPr>
      <dsp:spPr>
        <a:xfrm>
          <a:off x="284239" y="4343518"/>
          <a:ext cx="8266861" cy="457053"/>
        </a:xfrm>
        <a:prstGeom prst="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Прочие выплаты социального характера  населению 41,2 тыс. рублей</a:t>
          </a:r>
          <a:endParaRPr lang="ru-RU" sz="14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4239" y="4343518"/>
        <a:ext cx="8266861" cy="457053"/>
      </dsp:txXfrm>
    </dsp:sp>
    <dsp:sp modelId="{C32CA786-8128-4D93-9C20-28834DFCFD5F}">
      <dsp:nvSpPr>
        <dsp:cNvPr id="0" name=""/>
        <dsp:cNvSpPr/>
      </dsp:nvSpPr>
      <dsp:spPr>
        <a:xfrm>
          <a:off x="-1419" y="4286387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7595341"/>
              <a:satOff val="-40088"/>
              <a:lumOff val="160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0.58462</cdr:y>
    </cdr:from>
    <cdr:to>
      <cdr:x>1</cdr:x>
      <cdr:y>0.92308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0" y="2895600"/>
          <a:ext cx="8686800" cy="1676400"/>
        </a:xfrm>
        <a:prstGeom xmlns:a="http://schemas.openxmlformats.org/drawingml/2006/main" prst="roundRect">
          <a:avLst/>
        </a:prstGeom>
        <a:gradFill xmlns:a="http://schemas.openxmlformats.org/drawingml/2006/main">
          <a:gsLst>
            <a:gs pos="0">
              <a:srgbClr val="FF66FF"/>
            </a:gs>
            <a:gs pos="51000">
              <a:schemeClr val="bg1"/>
            </a:gs>
            <a:gs pos="100000">
              <a:schemeClr val="accent1"/>
            </a:gs>
          </a:gsLst>
          <a:lin ang="18900000" scaled="1"/>
        </a:gradFill>
        <a:ln xmlns:a="http://schemas.openxmlformats.org/drawingml/2006/main">
          <a:solidFill>
            <a:schemeClr val="tx1"/>
          </a:solidFill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  <a:innerShdw blurRad="114300">
            <a:prstClr val="black"/>
          </a:innerShdw>
          <a:reflection blurRad="6350" stA="50000" endA="300" endPos="55500" dist="50800" dir="5400000" sy="-100000" algn="bl" rotWithShape="0"/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первом 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полугодии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2020 года сохранилась социальная направленность бюджета муниципального образования «</a:t>
          </a:r>
          <a:r>
            <a: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алопургинский район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82,0 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 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800" b="1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378AE-47F6-4CF3-99F7-41DE5E005EA0}" type="datetimeFigureOut">
              <a:rPr lang="ru-RU" smtClean="0"/>
              <a:pPr/>
              <a:t>05.08.2020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52F5E-54B1-493C-A8EC-56FCA59DDC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68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667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27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8B44B4-8A59-4247-A73F-0EA3BD31722C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8C3DF0-3E39-41C6-AF0A-F4DE5BCA67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740945-AE74-4E97-BC73-8B93EA020ED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9BE2-D30B-476E-B33D-EECC05711F8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6043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02ED3D-AE6F-4B50-891F-AF21B83345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8C0DED-1D59-4565-971A-72EFE641D4C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440551-6719-423A-A66C-EADCFD3CF8B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A23E2B-451B-462D-9AA6-D649AC1A16B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3286FB-90DD-4C52-BDAA-6C75EDF76CF8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CA5CD5-649D-499F-9CFC-13BE9103EA3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08EA64-D86A-4AB4-8F7C-B33916CCFD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713FA5-84CB-4ECE-A5D5-BD24261976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57C1408-2C2B-4E95-8ED4-2A456171D074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hyperlink" Target="mailto:rfompurga@udm.net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3144" y="304800"/>
            <a:ext cx="8686800" cy="838200"/>
          </a:xfr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eaLnBrk="1" hangingPunct="1">
              <a:lnSpc>
                <a:spcPct val="70000"/>
              </a:lnSpc>
            </a:pP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>Муниципальное образование 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</a:rPr>
              <a:t>«Малопургинский район»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idx="1"/>
          </p:nvPr>
        </p:nvSpPr>
        <p:spPr>
          <a:xfrm>
            <a:off x="481744" y="1143001"/>
            <a:ext cx="8229600" cy="44958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rgbClr val="FF33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b="1" u="sng" dirty="0" smtClean="0">
                <a:latin typeface="Times New Roman" pitchFamily="18" charset="0"/>
              </a:rPr>
              <a:t>БЮДЖЕТ ДЛЯ ГРАЖДАН</a:t>
            </a:r>
          </a:p>
          <a:p>
            <a:pPr algn="ctr">
              <a:lnSpc>
                <a:spcPct val="150000"/>
              </a:lnSpc>
              <a:buNone/>
            </a:pPr>
            <a:r>
              <a:rPr lang="ru-RU" b="1" i="1" dirty="0">
                <a:latin typeface="Times New Roman" pitchFamily="18" charset="0"/>
              </a:rPr>
              <a:t>(Исполнение бюджета муниципального образования «</a:t>
            </a:r>
            <a:r>
              <a:rPr lang="ru-RU" b="1" i="1" dirty="0" err="1">
                <a:latin typeface="Times New Roman" pitchFamily="18" charset="0"/>
              </a:rPr>
              <a:t>Малопургинский</a:t>
            </a:r>
            <a:r>
              <a:rPr lang="ru-RU" b="1" i="1" dirty="0">
                <a:latin typeface="Times New Roman" pitchFamily="18" charset="0"/>
              </a:rPr>
              <a:t> район» </a:t>
            </a:r>
            <a:r>
              <a:rPr lang="ru-RU" b="1" i="1">
                <a:latin typeface="Times New Roman" pitchFamily="18" charset="0"/>
              </a:rPr>
              <a:t>за </a:t>
            </a:r>
            <a:r>
              <a:rPr lang="ru-RU" b="1" i="1" smtClean="0">
                <a:latin typeface="Times New Roman" pitchFamily="18" charset="0"/>
              </a:rPr>
              <a:t>первое полугодие 2020 </a:t>
            </a:r>
            <a:r>
              <a:rPr lang="ru-RU" b="1" i="1" dirty="0">
                <a:latin typeface="Times New Roman" pitchFamily="18" charset="0"/>
              </a:rPr>
              <a:t>года</a:t>
            </a:r>
            <a:r>
              <a:rPr lang="ru-RU" b="1" dirty="0">
                <a:latin typeface="Times New Roman" pitchFamily="18" charset="0"/>
              </a:rPr>
              <a:t>)</a:t>
            </a: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5410200"/>
            <a:ext cx="8278688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финансов администрации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униципального образования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53000" y="5410200"/>
            <a:ext cx="3624681" cy="133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(34138) 4-12-79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Факс         (34138) 4-12-79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rfompurga@udm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net</a:t>
            </a:r>
            <a:endParaRPr lang="en-US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       427820,УР, с.Малая Пурга, пл.Победы,д.1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Начальник Управления финансов  Минагулова Р.Р.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86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382000" cy="13716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источники формирования налоговых и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неналоговых доходов бюджета муниципального образования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 за первое полугодие2020 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765003"/>
              </p:ext>
            </p:extLst>
          </p:nvPr>
        </p:nvGraphicFramePr>
        <p:xfrm>
          <a:off x="228600" y="1752600"/>
          <a:ext cx="8686800" cy="50292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609855"/>
                <a:gridCol w="1500177"/>
                <a:gridCol w="1576768"/>
              </a:tblGrid>
              <a:tr h="19015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73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01.07.2020 года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852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240 215,4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97 882,9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618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95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224 813,5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90 207,8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618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817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 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192 426,0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77 784,3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17 054,5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6 935,5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12 893,0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4 308,0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798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Налоги, сборы и регулярные 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518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2 419,0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1 180,0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14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15 402,0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7 675,1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9022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7 900,0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2 363,3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753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853,0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070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722,5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076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1 402,0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1 655,6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463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санкции,возмещение ущерба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4 247,0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2 683,4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463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5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410596"/>
              </p:ext>
            </p:extLst>
          </p:nvPr>
        </p:nvGraphicFramePr>
        <p:xfrm>
          <a:off x="228600" y="1524000"/>
          <a:ext cx="8686800" cy="508508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38255"/>
                <a:gridCol w="2053244"/>
                <a:gridCol w="1895301"/>
              </a:tblGrid>
              <a:tr h="526848"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трансферта</a:t>
                      </a:r>
                      <a:endParaRPr lang="ru-RU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01.07.2020 года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0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из бюджета УР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835 121,1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403 519,6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173 627,4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84 423,8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124 545,1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21 639,7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88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Субвенции, всего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530 708,9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297 456,1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на выполнение передаваемых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полномочий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507 489,4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285 687,4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73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из бюджета Удмуртской Республики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6 239,8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46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бюджетов поселений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16 379,0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8 102,7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119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</a:t>
                      </a:r>
                      <a:r>
                        <a:rPr lang="ru-RU" sz="15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субвенций иных МБТ прошлых лет, прочие безвозмездные поступления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14 625,6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-16 045,4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866 125,7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395 576,9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144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 в бюджет муниципального образования «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Малопругинский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за первое полугодие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 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2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 бюджета муниципального образования «Малопургинский район» за </a:t>
            </a:r>
            <a:r>
              <a:rPr lang="ru-RU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полугодие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316655"/>
              </p:ext>
            </p:extLst>
          </p:nvPr>
        </p:nvGraphicFramePr>
        <p:xfrm>
          <a:off x="228600" y="1066800"/>
          <a:ext cx="8686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53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268495"/>
              </p:ext>
            </p:extLst>
          </p:nvPr>
        </p:nvGraphicFramePr>
        <p:xfrm>
          <a:off x="2438400" y="2098675"/>
          <a:ext cx="4237038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Лист" r:id="rId3" imgW="4038600" imgH="1228547" progId="Excel.Sheet.8">
                  <p:embed/>
                </p:oleObj>
              </mc:Choice>
              <mc:Fallback>
                <p:oleObj name="Лист" r:id="rId3" imgW="4038600" imgH="122854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098675"/>
                        <a:ext cx="4237038" cy="128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954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социальной направленности бюджета муниципального образования «Малопургинский район»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первое полугодие 2020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Расходы бюджета ВСЕГО</a:t>
            </a:r>
          </a:p>
          <a:p>
            <a:pPr algn="ctr"/>
            <a:r>
              <a:rPr lang="ru-RU" sz="2400" b="1" dirty="0" smtClean="0"/>
              <a:t>490 230,7</a:t>
            </a:r>
            <a:endParaRPr lang="ru-RU" sz="2400" b="1" dirty="0"/>
          </a:p>
          <a:p>
            <a:pPr algn="ctr"/>
            <a:r>
              <a:rPr lang="ru-RU" sz="2400" b="1" dirty="0" smtClean="0"/>
              <a:t>тыс. рублей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2662823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82,0</a:t>
            </a:r>
            <a:r>
              <a:rPr lang="ru-RU" b="1" dirty="0" smtClean="0"/>
              <a:t>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401 893,5 </a:t>
            </a:r>
            <a:r>
              <a:rPr lang="ru-RU" sz="2400" b="1" dirty="0" smtClean="0"/>
              <a:t>тыс. рублей</a:t>
            </a:r>
            <a:endParaRPr lang="ru-RU" sz="2400" b="1" dirty="0"/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83,7%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525588" y="5229225"/>
            <a:ext cx="2808287" cy="935038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1,4%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5221288" y="5229225"/>
            <a:ext cx="2374900" cy="93662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6,2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8,7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2929732" y="4077057"/>
            <a:ext cx="1510106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1968900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39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358915"/>
              </p:ext>
            </p:extLst>
          </p:nvPr>
        </p:nvGraphicFramePr>
        <p:xfrm>
          <a:off x="228601" y="1752600"/>
          <a:ext cx="8686799" cy="464819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914399"/>
                <a:gridCol w="4368113"/>
                <a:gridCol w="1584754"/>
                <a:gridCol w="1819533"/>
              </a:tblGrid>
              <a:tr h="50541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01.07.2020г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602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1 126 156,6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490 230,7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119 257,8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56 624,1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0541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должностного лица субъекта Российской Федерации и муниципального образования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2 200,2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906,5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8966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1 294,9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506,7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3229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36 256,5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16 102,0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6079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Судебная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751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6 358,9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2 894,4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115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вопросы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72 755,3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36 212,7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799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первое полугодие 2020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года, тыс. руб.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9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39825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по разделам и подразделам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первое полугодие 2020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года, тыс. руб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(продолжение)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76045426"/>
              </p:ext>
            </p:extLst>
          </p:nvPr>
        </p:nvGraphicFramePr>
        <p:xfrm>
          <a:off x="228600" y="1676400"/>
          <a:ext cx="8686799" cy="483437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5"/>
                <a:gridCol w="4283074"/>
                <a:gridCol w="1628775"/>
                <a:gridCol w="1628775"/>
              </a:tblGrid>
              <a:tr h="531373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01.07.2020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682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2 094,9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1 283,6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3667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гражданская оборона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1 811,9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1 281,1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7388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безопасности и правоохранительной деятельности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283,0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396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35 765,8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9 247,8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32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27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111,6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8 737,1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6012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8 654,3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510,7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43 425,9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4 722,0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920,1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414,0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9629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19 173,8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501,9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9629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571,9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74,3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6145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22 760,1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3 731,7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0600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50 912,3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0605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50 912,3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76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по разделам и подразделам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первое полугодие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 года, тыс. руб. (продолжение)</a:t>
            </a:r>
            <a:endParaRPr lang="ru-RU" sz="2400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38625402"/>
              </p:ext>
            </p:extLst>
          </p:nvPr>
        </p:nvGraphicFramePr>
        <p:xfrm>
          <a:off x="228597" y="1600200"/>
          <a:ext cx="8686802" cy="489177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4"/>
                <a:gridCol w="1628776"/>
                <a:gridCol w="1628776"/>
              </a:tblGrid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01.07.2020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695 664,5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336 336,5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130 467,4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64 809,0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505 103,1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247 683,0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493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0703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50 380,2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20 684,7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62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0705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подготовка, переподготовка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повышение квалификации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180,5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70000"/>
                        </a:lnSpc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  <a:p>
                      <a:pPr algn="ctr">
                        <a:lnSpc>
                          <a:spcPct val="70000"/>
                        </a:lnSpc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4 396,0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673,6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области образования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5 137,4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2 486,3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78 315,3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35 212,6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76 33,2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33 848,7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1 985,1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1 363,9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45 930,7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25 120,3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1 200,0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273,5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9 017,6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35 713,1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15 580,2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51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по разделам и подразделам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первое полугодие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 года, тыс. руб. (продолжение)</a:t>
            </a:r>
            <a:endParaRPr lang="ru-RU" sz="2400" dirty="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41088746"/>
              </p:ext>
            </p:extLst>
          </p:nvPr>
        </p:nvGraphicFramePr>
        <p:xfrm>
          <a:off x="228600" y="1752600"/>
          <a:ext cx="8686801" cy="464819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3"/>
                <a:gridCol w="1628776"/>
                <a:gridCol w="1628776"/>
              </a:tblGrid>
              <a:tr h="50316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01.07.2020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8 920,1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5 224,1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r>
                        <a:rPr lang="ru-RU" sz="12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культура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4 029,1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3 918,0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4 981,0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1 306,1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525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122,0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58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1204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средств массовой информации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122,0</a:t>
                      </a:r>
                      <a:endParaRPr lang="ru-RU" sz="12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66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2 701,8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2 206,2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5480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внутреннего и муниципального долга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2 701,8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2 206,2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54805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42 922,9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14 131,6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2007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31 994,2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13 764,6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7061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дотации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10 928,7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367,0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3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033396"/>
              </p:ext>
            </p:extLst>
          </p:nvPr>
        </p:nvGraphicFramePr>
        <p:xfrm>
          <a:off x="228600" y="1524000"/>
          <a:ext cx="8686798" cy="4727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96537"/>
                <a:gridCol w="5704763"/>
                <a:gridCol w="1685498"/>
              </a:tblGrid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11,6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 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72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68,6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52728"/>
          </a:xfrm>
          <a:solidFill>
            <a:srgbClr val="CCFFCC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образования «Малопургинский район» по разделам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первое полугодие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 года в % к общему объему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5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9906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за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первое полугодие 2020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838101"/>
              </p:ext>
            </p:extLst>
          </p:nvPr>
        </p:nvGraphicFramePr>
        <p:xfrm>
          <a:off x="304800" y="2209800"/>
          <a:ext cx="86868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600200"/>
            <a:ext cx="8763000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Расходы на образование, всего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336 336,5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тыс. рублей, в том числе: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86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2020 год и на плановый период 2021 и 2022 годов</a:t>
            </a:r>
            <a:r>
              <a:rPr lang="ru-RU" sz="2400" b="1" dirty="0" smtClean="0"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(установлены Постановлением Администрации муниципального образования «Малопургинский район» от 22 октября 2019 года № 1198)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353676"/>
              </p:ext>
            </p:extLst>
          </p:nvPr>
        </p:nvGraphicFramePr>
        <p:xfrm>
          <a:off x="228600" y="1524000"/>
          <a:ext cx="8686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381000" y="5486400"/>
            <a:ext cx="8458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	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Поэтапное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объема муниципального долга муниципального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район», проведение мероприятий, направленных на снижение расходов по обслуживанию муниципального долга муниципального образования «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район»</a:t>
            </a:r>
          </a:p>
        </p:txBody>
      </p:sp>
    </p:spTree>
    <p:extLst>
      <p:ext uri="{BB962C8B-B14F-4D97-AF65-F5344CB8AC3E}">
        <p14:creationId xmlns:p14="http://schemas.microsoft.com/office/powerpoint/2010/main" val="23370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86800" cy="95707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культуры 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первое полугодие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года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011181"/>
              </p:ext>
            </p:extLst>
          </p:nvPr>
        </p:nvGraphicFramePr>
        <p:xfrm>
          <a:off x="200025" y="1647826"/>
          <a:ext cx="8686800" cy="5002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399" y="1171545"/>
            <a:ext cx="8743951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35 212,6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том числе: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8600"/>
            <a:ext cx="8686800" cy="80467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социальной политики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первое полугодие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года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414416"/>
              </p:ext>
            </p:extLst>
          </p:nvPr>
        </p:nvGraphicFramePr>
        <p:xfrm>
          <a:off x="228600" y="1556266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1148834"/>
            <a:ext cx="8686800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Общий объем расходов на социальную политику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25 120,3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07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1"/>
            <a:ext cx="8686800" cy="685799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«Малопургинский  район» на реализацию муниципальных программ за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первое полугодие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года,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893252"/>
              </p:ext>
            </p:extLst>
          </p:nvPr>
        </p:nvGraphicFramePr>
        <p:xfrm>
          <a:off x="228600" y="1066800"/>
          <a:ext cx="8686798" cy="55293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3400"/>
                <a:gridCol w="5029200"/>
                <a:gridCol w="1562099"/>
                <a:gridCol w="1562099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01.07.2020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40902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 на реализацию программ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1 080 878,3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475 619,1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7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 и воспитание в муниципальном образовании «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район»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671 764,3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334 660,8</a:t>
                      </a:r>
                      <a:endParaRPr lang="ru-RU" sz="16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62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здоровья и формирование здорового образа жизни населения муниципального образования «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район»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7 546,5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1 306,1</a:t>
                      </a:r>
                      <a:endParaRPr lang="ru-RU" sz="16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19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 в муниципальном образовании «Малопургинский район» на 2015-2021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78 696,3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35 662,8</a:t>
                      </a:r>
                      <a:endParaRPr lang="ru-RU" sz="16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8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населения муниципального образования «Малопургинский район» на 2015-2020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43 438,0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23 761,6</a:t>
                      </a:r>
                      <a:endParaRPr lang="ru-RU" sz="16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12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устойчивого экономического развития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18 814,1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10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"Обеспечение безопасности на территории муниципального образования "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Малопургинский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район" на 2019-2024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436,9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157,1</a:t>
                      </a:r>
                      <a:endParaRPr lang="ru-RU" sz="16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06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80000"/>
                        </a:lnSpc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хозяйство на 2015-2024 годы</a:t>
                      </a:r>
                      <a:endParaRPr lang="ru-RU" sz="16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51 415,6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9 570,3</a:t>
                      </a:r>
                      <a:endParaRPr lang="ru-RU" sz="16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район» на реализацию муниципальных программ за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первое полугодие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(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продолжение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тыс. рублей 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291016"/>
              </p:ext>
            </p:extLst>
          </p:nvPr>
        </p:nvGraphicFramePr>
        <p:xfrm>
          <a:off x="228600" y="1325102"/>
          <a:ext cx="8686798" cy="50284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5800"/>
                <a:gridCol w="4953000"/>
                <a:gridCol w="1609725"/>
                <a:gridCol w="1438273"/>
              </a:tblGrid>
              <a:tr h="43116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01.07.2020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69010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90000"/>
                        </a:lnSpc>
                      </a:pP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муниципального образования «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район» на 2015-2020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468,0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управление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155 787,2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70 091,0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3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 и охрана окружающей среды муниципального образования «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район» на 2015-2021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51 170,1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24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"Профилактика правонарушений и безнадзорности в муниципальном образовании "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Малопургинский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район" на 2015-2024 годы"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1 205,8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400,1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5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Противодействие коррупции в муниципальном образовании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«Малопургинский район» на 2016-2020 годы»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5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Комплексные меры противодействия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злоупотреблению наркотиками и их незаконному обороту в </a:t>
                      </a:r>
                      <a:r>
                        <a:rPr lang="ru-RU" sz="1400" u="none" strike="noStrike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Малопургинском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районе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0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природно-очаговых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инфекций в муниципальном образовании «Малопургинский район» на 2016-2020 годы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smtClean="0"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321" marR="823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6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5707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2022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годов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364560"/>
              </p:ext>
            </p:extLst>
          </p:nvPr>
        </p:nvGraphicFramePr>
        <p:xfrm>
          <a:off x="228600" y="1295400"/>
          <a:ext cx="8686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1841242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ru-RU" b="1" i="1" dirty="0"/>
              <a:t>ожидаемого исполнения бюджета за 2019 год и прогноза показателей социально-экономического развития муниципального образования «</a:t>
            </a:r>
            <a:r>
              <a:rPr lang="ru-RU" b="1" i="1" dirty="0" err="1"/>
              <a:t>Малопургинский</a:t>
            </a:r>
            <a:r>
              <a:rPr lang="ru-RU" b="1" i="1" dirty="0"/>
              <a:t> район» на 2020 год и на плановый период 2021 и 2022 годов</a:t>
            </a:r>
            <a:r>
              <a:rPr lang="ru-RU" b="1" i="1" dirty="0" smtClean="0"/>
              <a:t>;</a:t>
            </a:r>
            <a:endParaRPr lang="ru-RU" b="1" i="1" dirty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b="1" i="1" dirty="0"/>
              <a:t>сохранения достигнутых в 2018 году показателей по заработной плате работников бюджетной сферы в отраслях образования и культуры с учетом роста прогнозного показателя «Среднемесячный доход от трудовой деятельности» в 2020 - 2022 годах;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b="1" i="1" dirty="0"/>
              <a:t>повышения с 1 января очередного финансового года минимального размера оплаты труда, устанавливаемого федеральным законом в размере величины прожиточного минимума трудоспособного населения в целом по Российской Федерации за второй квартал текущего года;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b="1" i="1" dirty="0"/>
              <a:t>предоставления социальных выплат и льгот отдельным категориям граждан, установленных нормативными правовыми актами Удмуртской Республики и муниципального образования «</a:t>
            </a:r>
            <a:r>
              <a:rPr lang="ru-RU" b="1" i="1" dirty="0" err="1"/>
              <a:t>Малопургинский</a:t>
            </a:r>
            <a:r>
              <a:rPr lang="ru-RU" b="1" i="1" dirty="0"/>
              <a:t> район» с учетом адресности и критериев нуждаемости;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b="1" i="1" dirty="0"/>
              <a:t>обеспечения требуемого уровня </a:t>
            </a:r>
            <a:r>
              <a:rPr lang="ru-RU" b="1" i="1" dirty="0" err="1"/>
              <a:t>софинансирования</a:t>
            </a:r>
            <a:r>
              <a:rPr lang="ru-RU" b="1" i="1" dirty="0"/>
              <a:t> мероприятий, реализуемых в рамках национальных проектов</a:t>
            </a:r>
            <a:r>
              <a:rPr lang="ru-RU" b="1" i="1" dirty="0" smtClean="0"/>
              <a:t>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b="1" i="1" dirty="0"/>
              <a:t>объема целевых межбюджетных трансфертов, предоставляемых из бюджета Уд-</a:t>
            </a:r>
            <a:r>
              <a:rPr lang="ru-RU" b="1" i="1" dirty="0" err="1"/>
              <a:t>муртской</a:t>
            </a:r>
            <a:r>
              <a:rPr lang="ru-RU" b="1" i="1" dirty="0"/>
              <a:t> Республики;</a:t>
            </a:r>
          </a:p>
        </p:txBody>
      </p:sp>
    </p:spTree>
    <p:extLst>
      <p:ext uri="{BB962C8B-B14F-4D97-AF65-F5344CB8AC3E}">
        <p14:creationId xmlns:p14="http://schemas.microsoft.com/office/powerpoint/2010/main" val="279958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2022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годов(продолжение)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788134"/>
              </p:ext>
            </p:extLst>
          </p:nvPr>
        </p:nvGraphicFramePr>
        <p:xfrm>
          <a:off x="228600" y="1193800"/>
          <a:ext cx="8686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18288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b="1" i="1" dirty="0"/>
              <a:t>реализации муниципальных программ муниципального образования «</a:t>
            </a:r>
            <a:r>
              <a:rPr lang="ru-RU" b="1" i="1" dirty="0" err="1"/>
              <a:t>Малопургинский</a:t>
            </a:r>
            <a:r>
              <a:rPr lang="ru-RU" b="1" i="1" dirty="0"/>
              <a:t> район» как эффективного инструмента организации проектной и процессной (текущей) деятельности органов местного самоуправления муниципального образования «</a:t>
            </a:r>
            <a:r>
              <a:rPr lang="ru-RU" b="1" i="1" dirty="0" err="1"/>
              <a:t>Малопургинский</a:t>
            </a:r>
            <a:r>
              <a:rPr lang="ru-RU" b="1" i="1" dirty="0"/>
              <a:t> район», отражающего взаимосвязь затраченных ресурсов и полученных результатов</a:t>
            </a:r>
            <a:r>
              <a:rPr lang="ru-RU" b="1" i="1" dirty="0" smtClean="0"/>
              <a:t>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i="1" dirty="0"/>
              <a:t>актуализации расходов бюджетной сферы за счет интенсификации деятельности муниципальных учреждений в соответствии с показателями повышения эффективности оказания муниципальных услуг (работ);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i="1" dirty="0"/>
              <a:t>оптимизации деятельности органов местного самоуправления муниципального образования «</a:t>
            </a:r>
            <a:r>
              <a:rPr lang="ru-RU" b="1" i="1" dirty="0" err="1"/>
              <a:t>Малопургинский</a:t>
            </a:r>
            <a:r>
              <a:rPr lang="ru-RU" b="1" i="1" dirty="0"/>
              <a:t> район» за счет повышения эффективности использования финансовых, кадровых и информационно-коммуникационных ресурсов;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i="1" dirty="0"/>
              <a:t>формирования муниципальных заданий муниципальными учреждениям муниципального образования «</a:t>
            </a:r>
            <a:r>
              <a:rPr lang="ru-RU" b="1" i="1" dirty="0" err="1"/>
              <a:t>Малопургинский</a:t>
            </a:r>
            <a:r>
              <a:rPr lang="ru-RU" b="1" i="1" dirty="0"/>
              <a:t> район» в соответствии с общероссийскими и региональными перечнями услуг и работ;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i="1" dirty="0"/>
              <a:t>оперативного освоения средств федерального бюджета и бюджета Удмуртской Республики, в том числе поступивших в рамках реализации национальных проектов;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b="1" i="1" dirty="0"/>
              <a:t>дальнейшего развития контрактной системы в сфере закупок товаров, работ, услуг для обеспечения муниципальных нужд муниципального образования «</a:t>
            </a:r>
            <a:r>
              <a:rPr lang="ru-RU" b="1" i="1" dirty="0" err="1"/>
              <a:t>Малопургинский</a:t>
            </a:r>
            <a:r>
              <a:rPr lang="ru-RU" b="1" i="1" dirty="0"/>
              <a:t> район»</a:t>
            </a:r>
          </a:p>
        </p:txBody>
      </p:sp>
    </p:spTree>
    <p:extLst>
      <p:ext uri="{BB962C8B-B14F-4D97-AF65-F5344CB8AC3E}">
        <p14:creationId xmlns:p14="http://schemas.microsoft.com/office/powerpoint/2010/main" val="10587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2021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2022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годов(продолжение)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606923"/>
              </p:ext>
            </p:extLst>
          </p:nvPr>
        </p:nvGraphicFramePr>
        <p:xfrm>
          <a:off x="228600" y="1193800"/>
          <a:ext cx="8686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733800"/>
            <a:ext cx="8610600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ru-RU" sz="1550" b="1" i="1" dirty="0"/>
              <a:t>повышение качества формирования и обоснованность прогноза доходов и расходов бюджетов муниципальных образований поселений муниципального образования «</a:t>
            </a:r>
            <a:r>
              <a:rPr lang="ru-RU" sz="1550" b="1" i="1" dirty="0" err="1"/>
              <a:t>Малопургинский</a:t>
            </a:r>
            <a:r>
              <a:rPr lang="ru-RU" sz="1550" b="1" i="1" dirty="0"/>
              <a:t> район»;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550" b="1" i="1" dirty="0"/>
              <a:t>контроль за эффективностью выполнения утвержденного плана мероприятий по росту доходов бюджета, оптимизации расходов бюджета и сокращению муниципального долга в целях оздоровления муниципальных финансов муниципального образования «</a:t>
            </a:r>
            <a:r>
              <a:rPr lang="ru-RU" sz="1550" b="1" i="1" dirty="0" err="1"/>
              <a:t>Малопургинский</a:t>
            </a:r>
            <a:r>
              <a:rPr lang="ru-RU" sz="1550" b="1" i="1" dirty="0"/>
              <a:t> район»;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550" b="1" i="1" dirty="0"/>
              <a:t>соблюдение органами местного самоуправления муниципального образования «</a:t>
            </a:r>
            <a:r>
              <a:rPr lang="ru-RU" sz="1550" b="1" i="1" dirty="0" err="1"/>
              <a:t>Малопургинский</a:t>
            </a:r>
            <a:r>
              <a:rPr lang="ru-RU" sz="1550" b="1" i="1" dirty="0"/>
              <a:t> район» требований бюджетного законодательства и повышение качества управления бюджетным процессом в муниципальном образовании «</a:t>
            </a:r>
            <a:r>
              <a:rPr lang="ru-RU" sz="1550" b="1" i="1" dirty="0" err="1"/>
              <a:t>Малопургинский</a:t>
            </a:r>
            <a:r>
              <a:rPr lang="ru-RU" sz="1550" b="1" i="1" dirty="0"/>
              <a:t> район</a:t>
            </a:r>
            <a:r>
              <a:rPr lang="ru-RU" sz="1550" b="1" i="1" dirty="0" smtClean="0"/>
              <a:t>»;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ru-RU" sz="1550" b="1" i="1" dirty="0"/>
              <a:t>расширение практики общественного участия в управлении муниципальными финансами посредством развития механизмов инициативного бюджетирования.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39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 и на плановый период 2021 и 2022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(установлены Постановлением Администрации муниципального образования «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Малопургинский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 от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1198)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192450"/>
              </p:ext>
            </p:extLst>
          </p:nvPr>
        </p:nvGraphicFramePr>
        <p:xfrm>
          <a:off x="228600" y="1600200"/>
          <a:ext cx="8610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321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457200"/>
            <a:ext cx="8686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Бюджет муниципального образования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«</a:t>
            </a:r>
            <a:r>
              <a:rPr lang="ru-RU" sz="2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2800" b="1" dirty="0">
                <a:solidFill>
                  <a:srgbClr val="002060"/>
                </a:solidFill>
              </a:rPr>
              <a:t> район</a:t>
            </a:r>
            <a:r>
              <a:rPr lang="ru-RU" sz="2800" b="1" dirty="0" smtClean="0">
                <a:solidFill>
                  <a:srgbClr val="002060"/>
                </a:solidFill>
              </a:rPr>
              <a:t>»</a:t>
            </a:r>
          </a:p>
          <a:p>
            <a:pPr algn="ctr"/>
            <a:endParaRPr lang="ru-RU" sz="2800" b="1" dirty="0">
              <a:solidFill>
                <a:srgbClr val="002060"/>
              </a:solidFill>
            </a:endParaRP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утвержден решением Совета депутатов муниципального образования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 от </a:t>
            </a:r>
            <a:r>
              <a:rPr lang="ru-RU" sz="1800" b="1" dirty="0" smtClean="0">
                <a:solidFill>
                  <a:srgbClr val="002060"/>
                </a:solidFill>
              </a:rPr>
              <a:t>5 </a:t>
            </a:r>
            <a:r>
              <a:rPr lang="ru-RU" sz="1800" b="1" dirty="0">
                <a:solidFill>
                  <a:srgbClr val="002060"/>
                </a:solidFill>
              </a:rPr>
              <a:t>декабря </a:t>
            </a:r>
            <a:r>
              <a:rPr lang="ru-RU" sz="1800" b="1" dirty="0" smtClean="0">
                <a:solidFill>
                  <a:srgbClr val="002060"/>
                </a:solidFill>
              </a:rPr>
              <a:t>2019  </a:t>
            </a:r>
            <a:r>
              <a:rPr lang="ru-RU" sz="1800" b="1" dirty="0">
                <a:solidFill>
                  <a:srgbClr val="002060"/>
                </a:solidFill>
              </a:rPr>
              <a:t>года </a:t>
            </a:r>
            <a:r>
              <a:rPr lang="ru-RU" sz="1800" b="1" dirty="0" smtClean="0">
                <a:solidFill>
                  <a:srgbClr val="002060"/>
                </a:solidFill>
              </a:rPr>
              <a:t>№ 26-5-245 «</a:t>
            </a:r>
            <a:r>
              <a:rPr lang="ru-RU" sz="1800" b="1" dirty="0">
                <a:solidFill>
                  <a:srgbClr val="002060"/>
                </a:solidFill>
              </a:rPr>
              <a:t>О бюджете муниципального образования 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на </a:t>
            </a:r>
            <a:r>
              <a:rPr lang="ru-RU" sz="1800" b="1" dirty="0" smtClean="0">
                <a:solidFill>
                  <a:srgbClr val="002060"/>
                </a:solidFill>
              </a:rPr>
              <a:t>2020 </a:t>
            </a:r>
            <a:r>
              <a:rPr lang="ru-RU" sz="1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1800" b="1" dirty="0" smtClean="0">
                <a:solidFill>
                  <a:srgbClr val="002060"/>
                </a:solidFill>
              </a:rPr>
              <a:t>2021 </a:t>
            </a:r>
            <a:r>
              <a:rPr lang="ru-RU" sz="1800" b="1" dirty="0">
                <a:solidFill>
                  <a:srgbClr val="002060"/>
                </a:solidFill>
              </a:rPr>
              <a:t>и </a:t>
            </a:r>
            <a:r>
              <a:rPr lang="ru-RU" sz="1800" b="1" dirty="0" smtClean="0">
                <a:solidFill>
                  <a:srgbClr val="002060"/>
                </a:solidFill>
              </a:rPr>
              <a:t>2022 </a:t>
            </a:r>
            <a:r>
              <a:rPr lang="ru-RU" sz="1800" b="1" dirty="0">
                <a:solidFill>
                  <a:srgbClr val="002060"/>
                </a:solidFill>
              </a:rPr>
              <a:t>годов»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37642" y="3048000"/>
            <a:ext cx="7774632" cy="2057400"/>
          </a:xfrm>
          <a:prstGeom prst="roundRect">
            <a:avLst/>
          </a:prstGeom>
          <a:gradFill>
            <a:gsLst>
              <a:gs pos="2000">
                <a:schemeClr val="accent6">
                  <a:lumMod val="75000"/>
                </a:schemeClr>
              </a:gs>
              <a:gs pos="14000">
                <a:srgbClr val="C5B3F7"/>
              </a:gs>
              <a:gs pos="70000">
                <a:schemeClr val="bg1"/>
              </a:gs>
              <a:gs pos="100000">
                <a:schemeClr val="accent1"/>
              </a:gs>
            </a:gsLst>
            <a:lin ang="16200000" scaled="1"/>
          </a:gradFill>
          <a:ln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Публичные слушания по проекту бюджета муниципального образования «Малопургинский район» на 2020 год и на плановый период 2021 и 2022 год проведены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декабря 2019 года.</a:t>
            </a:r>
          </a:p>
        </p:txBody>
      </p:sp>
    </p:spTree>
    <p:extLst>
      <p:ext uri="{BB962C8B-B14F-4D97-AF65-F5344CB8AC3E}">
        <p14:creationId xmlns:p14="http://schemas.microsoft.com/office/powerpoint/2010/main" val="215018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098933"/>
              </p:ext>
            </p:extLst>
          </p:nvPr>
        </p:nvGraphicFramePr>
        <p:xfrm>
          <a:off x="228600" y="1557754"/>
          <a:ext cx="8686800" cy="46609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3900"/>
                <a:gridCol w="4665134"/>
                <a:gridCol w="1621366"/>
                <a:gridCol w="1676400"/>
              </a:tblGrid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2020 год 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01.07.2020 год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объем доходов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1 106 341,1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493 459,8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240 215,4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97 882,9</a:t>
                      </a:r>
                    </a:p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866 125,7</a:t>
                      </a:r>
                    </a:p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395 576,9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 объем расходов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1 126 156,6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490 230,7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(-)/</a:t>
                      </a:r>
                    </a:p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-19 815,5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3 229,1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2800" y="12192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Тыс. рублей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711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39825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муниципального образования «Малопургинский район» за первое полугодие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2020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162453242"/>
              </p:ext>
            </p:extLst>
          </p:nvPr>
        </p:nvGraphicFramePr>
        <p:xfrm>
          <a:off x="381000" y="1524000"/>
          <a:ext cx="815340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879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12987</TotalTime>
  <Words>2490</Words>
  <Application>Microsoft Office PowerPoint</Application>
  <PresentationFormat>Экран (4:3)</PresentationFormat>
  <Paragraphs>529</Paragraphs>
  <Slides>23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Солнцестояние</vt:lpstr>
      <vt:lpstr>Лист</vt:lpstr>
      <vt:lpstr>Муниципальное образование  «Малопургинский район»</vt:lpstr>
      <vt:lpstr>Основные направления бюджетной политики на 2020 год и на плановый период 2021 и 2022 годов (установлены Постановлением Администрации муниципального образования «Малопургинский район» от 22 октября 2019 года № 1198) </vt:lpstr>
      <vt:lpstr>Основные направления бюджетной политики на 2020 год и на плановый период 2021 и 2022 годов(продолжение)</vt:lpstr>
      <vt:lpstr>Основные направления бюджетной политики на 2020 год и на плановый период 2021 и 2022 годов(продолжение)</vt:lpstr>
      <vt:lpstr>Основные направления бюджетной политики на 2020 год и на плановый период 2021 и 2022 годов(продолжение)</vt:lpstr>
      <vt:lpstr>Основные направления налоговой политики на 2020 год и на плановый период 2021 и 2022 годов (установлены Постановлением Администрации муниципального образования «Малопургинский район» от 22 октября 2019 года № 1198) </vt:lpstr>
      <vt:lpstr>Презентация PowerPoint</vt:lpstr>
      <vt:lpstr>Основные характеристики бюджета муниципального образования «Малопургинский район»  </vt:lpstr>
      <vt:lpstr>Структура доходов бюджета муниципального образования «Малопургинский район» за первое полугодие  2020 года</vt:lpstr>
      <vt:lpstr>Основные источники формирования налоговых и  неналоговых доходов бюджета муниципального образования  «Малопургинский район» за первое полугодие2020 года </vt:lpstr>
      <vt:lpstr>Безвозмездные поступления  в бюджет муниципального образования «Малопругинский район» за первое полугодие 2020 года                                                                                                                                            тыс. руб. </vt:lpstr>
      <vt:lpstr>Структура расходов  бюджета муниципального образования «Малопургинский район» за первое полугодие 2020 года</vt:lpstr>
      <vt:lpstr>Расходы социальной направленности бюджета муниципального образования «Малопургинский район»  за первое полугодие 2020 года</vt:lpstr>
      <vt:lpstr>Расходы бюджета муниципального образования «Малопургинский район» по разделам и подразделам  за первое полугодие 2020 года, тыс. руб.                                                                                             </vt:lpstr>
      <vt:lpstr>Расходы бюджета муниципального образования «Малопургинский район» по разделам и подразделам  за первое полугодие 2020 года, тыс. руб. (продолжение)</vt:lpstr>
      <vt:lpstr>Расходы бюджета муниципального образования «Малопургинский район» по разделам и подразделам  за первое полугодие 2020 года, тыс. руб. (продолжение)</vt:lpstr>
      <vt:lpstr>Расходы бюджета муниципального образования «Малопургинский район» по разделам и подразделам  за первое полугодие 2020 года, тыс. руб. (продолжение)</vt:lpstr>
      <vt:lpstr>Структура расходов бюджета муниципального образования «Малопургинский район» по разделам за первое полугодие 2020 года в % к общему объему</vt:lpstr>
      <vt:lpstr>Основные направления расходов в области образования за первое полугодие 2020 года</vt:lpstr>
      <vt:lpstr>Основные направления расходов в области культуры  за первое полугодие 2020 года </vt:lpstr>
      <vt:lpstr>Основные направления расходов в области социальной политики за первое полугодие 2020 года</vt:lpstr>
      <vt:lpstr>Расходы муниципального образования «Малопургинский  район» на реализацию муниципальных программ за первое полугодие 2020 года, тыс. рублей</vt:lpstr>
      <vt:lpstr>Расходы муниципального образования «Малопургинский  район» на реализацию муниципальных программ за первое полугодие 2020 года (продолжение), тыс. рублей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ovk1963@yandex.ru</cp:lastModifiedBy>
  <cp:revision>1085</cp:revision>
  <cp:lastPrinted>2020-08-05T05:10:35Z</cp:lastPrinted>
  <dcterms:created xsi:type="dcterms:W3CDTF">1601-01-01T00:00:00Z</dcterms:created>
  <dcterms:modified xsi:type="dcterms:W3CDTF">2020-08-05T07:10:50Z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