
<file path=[Content_Types].xml><?xml version="1.0" encoding="utf-8"?>
<Types xmlns="http://schemas.openxmlformats.org/package/2006/content-types">
  <Default Extension="bin" ContentType="application/vnd.ms-office.activeX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24"/>
  </p:notesMasterIdLst>
  <p:sldIdLst>
    <p:sldId id="256" r:id="rId2"/>
    <p:sldId id="315" r:id="rId3"/>
    <p:sldId id="316" r:id="rId4"/>
    <p:sldId id="318" r:id="rId5"/>
    <p:sldId id="314" r:id="rId6"/>
    <p:sldId id="319" r:id="rId7"/>
    <p:sldId id="271" r:id="rId8"/>
    <p:sldId id="272" r:id="rId9"/>
    <p:sldId id="273" r:id="rId10"/>
    <p:sldId id="288" r:id="rId11"/>
    <p:sldId id="299" r:id="rId12"/>
    <p:sldId id="300" r:id="rId13"/>
    <p:sldId id="277" r:id="rId14"/>
    <p:sldId id="306" r:id="rId15"/>
    <p:sldId id="307" r:id="rId16"/>
    <p:sldId id="308" r:id="rId17"/>
    <p:sldId id="278" r:id="rId18"/>
    <p:sldId id="301" r:id="rId19"/>
    <p:sldId id="302" r:id="rId20"/>
    <p:sldId id="303" r:id="rId21"/>
    <p:sldId id="285" r:id="rId22"/>
    <p:sldId id="286" r:id="rId23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1B6FD"/>
    <a:srgbClr val="F273AF"/>
    <a:srgbClr val="4584D3"/>
    <a:srgbClr val="DBFDEB"/>
    <a:srgbClr val="CCFFCC"/>
    <a:srgbClr val="98A32D"/>
    <a:srgbClr val="FFFFFF"/>
    <a:srgbClr val="DCEEA7"/>
    <a:srgbClr val="DAB8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451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235055314347389"/>
          <c:y val="0.182610755386346"/>
          <c:w val="0.45958005249343825"/>
          <c:h val="0.631578047936315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explosion val="16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rgbClr val="FF66FF"/>
              </a:solidFill>
            </c:spPr>
          </c:dPt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 ##0,0</c:formatCode>
                <c:ptCount val="3"/>
                <c:pt idx="0">
                  <c:v>20</c:v>
                </c:pt>
                <c:pt idx="1">
                  <c:v>1</c:v>
                </c:pt>
                <c:pt idx="2">
                  <c:v>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740436351706045"/>
          <c:y val="0.35766699835597526"/>
          <c:w val="0.32595636482939694"/>
          <c:h val="0.37761919183179032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rgbClr val="CCFFCC">
        <a:alpha val="0"/>
      </a:srgb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1767901737135881E-2"/>
          <c:y val="2.8960074822556817E-2"/>
          <c:w val="0.60158677505336722"/>
          <c:h val="0.5091914102941865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30"/>
          <c:dPt>
            <c:idx val="0"/>
            <c:bubble3D val="0"/>
            <c:explosion val="77"/>
            <c:spPr>
              <a:solidFill>
                <a:srgbClr val="FFFF00"/>
              </a:solidFill>
            </c:spPr>
          </c:dPt>
          <c:dPt>
            <c:idx val="1"/>
            <c:bubble3D val="0"/>
            <c:explosion val="37"/>
            <c:spPr>
              <a:solidFill>
                <a:srgbClr val="FF66FF"/>
              </a:solidFill>
            </c:spPr>
          </c:dPt>
          <c:dPt>
            <c:idx val="2"/>
            <c:bubble3D val="0"/>
            <c:spPr>
              <a:solidFill>
                <a:srgbClr val="00FF00"/>
              </a:solidFill>
            </c:spPr>
          </c:dPt>
          <c:dPt>
            <c:idx val="3"/>
            <c:bubble3D val="0"/>
            <c:explosion val="20"/>
            <c:spPr>
              <a:solidFill>
                <a:srgbClr val="FF0000"/>
              </a:solidFill>
            </c:spPr>
          </c:dPt>
          <c:dPt>
            <c:idx val="4"/>
            <c:bubble3D val="0"/>
            <c:spPr>
              <a:solidFill>
                <a:srgbClr val="B3D8EF"/>
              </a:solidFill>
            </c:spPr>
          </c:dPt>
          <c:dPt>
            <c:idx val="5"/>
            <c:bubble3D val="0"/>
            <c:explosion val="23"/>
            <c:spPr>
              <a:solidFill>
                <a:srgbClr val="00CC99"/>
              </a:solidFill>
            </c:spPr>
          </c:dPt>
          <c:dPt>
            <c:idx val="6"/>
            <c:bubble3D val="0"/>
            <c:explosion val="29"/>
            <c:spPr>
              <a:solidFill>
                <a:srgbClr val="002060"/>
              </a:solidFill>
            </c:spPr>
          </c:dPt>
          <c:dPt>
            <c:idx val="7"/>
            <c:bubble3D val="0"/>
            <c:spPr>
              <a:solidFill>
                <a:schemeClr val="tx1"/>
              </a:solidFill>
            </c:spPr>
          </c:dPt>
          <c:dLbls>
            <c:dLbl>
              <c:idx val="2"/>
              <c:layout>
                <c:manualLayout>
                  <c:x val="5.3785588124060082E-3"/>
                  <c:y val="-3.679056259471834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5.439836779251658E-3"/>
                  <c:y val="-2.227236879783310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Расходы социальной направленности</c:v>
                </c:pt>
                <c:pt idx="1">
                  <c:v>Межбюджетные трансферты</c:v>
                </c:pt>
                <c:pt idx="2">
                  <c:v>Общегосударственные вопросы</c:v>
                </c:pt>
                <c:pt idx="3">
                  <c:v>Расходы на обеспечение безопасности</c:v>
                </c:pt>
                <c:pt idx="4">
                  <c:v>Национальная экономика</c:v>
                </c:pt>
                <c:pt idx="5">
                  <c:v>Жилищно-коммунальное хозяйство</c:v>
                </c:pt>
                <c:pt idx="6">
                  <c:v>Обслуживание муниципального долга</c:v>
                </c:pt>
                <c:pt idx="7">
                  <c:v>Средства массовой информации</c:v>
                </c:pt>
              </c:strCache>
            </c:strRef>
          </c:cat>
          <c:val>
            <c:numRef>
              <c:f>Лист1!$B$2:$B$9</c:f>
              <c:numCache>
                <c:formatCode>Основной</c:formatCode>
                <c:ptCount val="8"/>
                <c:pt idx="0">
                  <c:v>550468.9</c:v>
                </c:pt>
                <c:pt idx="1">
                  <c:v>15310.7</c:v>
                </c:pt>
                <c:pt idx="2">
                  <c:v>44148.6</c:v>
                </c:pt>
                <c:pt idx="3">
                  <c:v>4099</c:v>
                </c:pt>
                <c:pt idx="4">
                  <c:v>13860.8</c:v>
                </c:pt>
                <c:pt idx="5">
                  <c:v>4633</c:v>
                </c:pt>
                <c:pt idx="6">
                  <c:v>22.9</c:v>
                </c:pt>
                <c:pt idx="7">
                  <c:v>373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60431086340477058"/>
          <c:y val="1.7157916431185588E-3"/>
          <c:w val="0.3956891365952297"/>
          <c:h val="0.54853285222736914"/>
        </c:manualLayout>
      </c:layout>
      <c:overlay val="0"/>
      <c:spPr>
        <a:scene3d>
          <a:camera prst="orthographicFront"/>
          <a:lightRig rig="threePt" dir="t"/>
        </a:scene3d>
        <a:sp3d>
          <a:bevelT/>
        </a:sp3d>
      </c:spPr>
      <c:txPr>
        <a:bodyPr/>
        <a:lstStyle/>
        <a:p>
          <a:pPr>
            <a:defRPr sz="140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0A6D7A-C020-493A-AB44-A8475828C5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B3DA8C3-8B91-472B-A367-1715EA9F1B6B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45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</a:rPr>
            <a:t>Повышение устойчивости бюджета и гарантированное исполнение всех социальных обязательств</a:t>
          </a:r>
          <a:endParaRPr lang="ru-RU" sz="2000" b="1" dirty="0">
            <a:solidFill>
              <a:schemeClr val="tx1"/>
            </a:solidFill>
          </a:endParaRPr>
        </a:p>
      </dgm:t>
    </dgm:pt>
    <dgm:pt modelId="{F1807FC3-64EC-48DA-A5C0-E5B7EAC8F9C3}" type="parTrans" cxnId="{C9C2CE3A-E657-49E8-9664-802A8120C9F9}">
      <dgm:prSet/>
      <dgm:spPr/>
      <dgm:t>
        <a:bodyPr/>
        <a:lstStyle/>
        <a:p>
          <a:endParaRPr lang="ru-RU"/>
        </a:p>
      </dgm:t>
    </dgm:pt>
    <dgm:pt modelId="{9325C95A-899F-40E5-AC32-BA48E2804A2D}" type="sibTrans" cxnId="{C9C2CE3A-E657-49E8-9664-802A8120C9F9}">
      <dgm:prSet/>
      <dgm:spPr/>
      <dgm:t>
        <a:bodyPr/>
        <a:lstStyle/>
        <a:p>
          <a:endParaRPr lang="ru-RU"/>
        </a:p>
      </dgm:t>
    </dgm:pt>
    <dgm:pt modelId="{D8EA9587-6B91-4F5E-9880-25966FAE98D4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58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  <a:latin typeface="+mn-lt"/>
            </a:rPr>
            <a:t>Планирование бюджета района </a:t>
          </a:r>
          <a:r>
            <a:rPr lang="ru-RU" sz="2000" b="1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на 2018 год и на плановый период 2019 и 2020 годов </a:t>
          </a:r>
          <a:r>
            <a:rPr lang="ru-RU" sz="2000" b="1" dirty="0" smtClean="0">
              <a:solidFill>
                <a:schemeClr val="tx1"/>
              </a:solidFill>
              <a:latin typeface="+mn-lt"/>
            </a:rPr>
            <a:t>с учетом:</a:t>
          </a:r>
          <a:endParaRPr lang="ru-RU" sz="2000" b="1" dirty="0">
            <a:solidFill>
              <a:schemeClr val="tx1"/>
            </a:solidFill>
            <a:latin typeface="+mn-lt"/>
          </a:endParaRPr>
        </a:p>
      </dgm:t>
    </dgm:pt>
    <dgm:pt modelId="{6A3D511E-D3E7-4513-82AF-ED58DD4D79EE}" type="parTrans" cxnId="{775DFC5C-BFD6-4473-8C0B-FE169AB5D60F}">
      <dgm:prSet/>
      <dgm:spPr/>
      <dgm:t>
        <a:bodyPr/>
        <a:lstStyle/>
        <a:p>
          <a:endParaRPr lang="ru-RU"/>
        </a:p>
      </dgm:t>
    </dgm:pt>
    <dgm:pt modelId="{F76A8C4C-0D77-493F-BDB1-EF54A4B02EC2}" type="sibTrans" cxnId="{775DFC5C-BFD6-4473-8C0B-FE169AB5D60F}">
      <dgm:prSet/>
      <dgm:spPr/>
      <dgm:t>
        <a:bodyPr/>
        <a:lstStyle/>
        <a:p>
          <a:endParaRPr lang="ru-RU"/>
        </a:p>
      </dgm:t>
    </dgm:pt>
    <dgm:pt modelId="{01149224-ABF0-4F25-948A-12FDBCF1CF19}">
      <dgm:prSet phldrT="[Текст]" custT="1"/>
      <dgm:spPr/>
      <dgm:t>
        <a:bodyPr/>
        <a:lstStyle/>
        <a:p>
          <a:r>
            <a:rPr lang="ru-RU" sz="1600" b="1" dirty="0" smtClean="0"/>
            <a:t>оценки ожидаемого исполнения бюджета в 2017 году, уточненного прогноза показателей социально-экономического развития муниципального образования «</a:t>
          </a:r>
          <a:r>
            <a:rPr lang="ru-RU" sz="1600" b="1" dirty="0" err="1" smtClean="0"/>
            <a:t>Малопургинский</a:t>
          </a:r>
          <a:r>
            <a:rPr lang="ru-RU" sz="1600" b="1" dirty="0" smtClean="0"/>
            <a:t> район» на 2018 год и на плановый период 2019 и 2020 годов</a:t>
          </a:r>
          <a:endParaRPr lang="ru-RU" sz="1600" b="1" dirty="0"/>
        </a:p>
      </dgm:t>
    </dgm:pt>
    <dgm:pt modelId="{CE322773-5592-4274-AF87-6D0739CAD9A3}" type="parTrans" cxnId="{49740248-08CD-48A8-8A2E-35A5C950A6C0}">
      <dgm:prSet/>
      <dgm:spPr/>
      <dgm:t>
        <a:bodyPr/>
        <a:lstStyle/>
        <a:p>
          <a:endParaRPr lang="ru-RU"/>
        </a:p>
      </dgm:t>
    </dgm:pt>
    <dgm:pt modelId="{AA04FD06-BCF2-4F30-B501-2681E839BADF}" type="sibTrans" cxnId="{49740248-08CD-48A8-8A2E-35A5C950A6C0}">
      <dgm:prSet/>
      <dgm:spPr/>
      <dgm:t>
        <a:bodyPr/>
        <a:lstStyle/>
        <a:p>
          <a:endParaRPr lang="ru-RU"/>
        </a:p>
      </dgm:t>
    </dgm:pt>
    <dgm:pt modelId="{38D3D982-60EA-444C-946E-7E540EE3CC92}">
      <dgm:prSet phldrT="[Текст]" custT="1"/>
      <dgm:spPr/>
      <dgm:t>
        <a:bodyPr/>
        <a:lstStyle/>
        <a:p>
          <a:r>
            <a:rPr lang="ru-RU" sz="1600" b="1" dirty="0" smtClean="0"/>
            <a:t>планов мероприятий («дорожных карт») по развитию отраслей социальной сферы с учетом достижения целевых показателей повышения оплаты труда работников бюджетной сферы в 2018 году</a:t>
          </a:r>
          <a:endParaRPr lang="ru-RU" sz="1600" b="1" dirty="0"/>
        </a:p>
      </dgm:t>
    </dgm:pt>
    <dgm:pt modelId="{EC839429-38EE-4E1F-A197-FACD6CEE3226}" type="parTrans" cxnId="{012AC9C8-657F-4D09-998A-95E202A6A0DF}">
      <dgm:prSet/>
      <dgm:spPr/>
      <dgm:t>
        <a:bodyPr/>
        <a:lstStyle/>
        <a:p>
          <a:endParaRPr lang="ru-RU"/>
        </a:p>
      </dgm:t>
    </dgm:pt>
    <dgm:pt modelId="{9FF27EDB-D537-4311-A53F-74B1CB298475}" type="sibTrans" cxnId="{012AC9C8-657F-4D09-998A-95E202A6A0DF}">
      <dgm:prSet/>
      <dgm:spPr/>
      <dgm:t>
        <a:bodyPr/>
        <a:lstStyle/>
        <a:p>
          <a:endParaRPr lang="ru-RU"/>
        </a:p>
      </dgm:t>
    </dgm:pt>
    <dgm:pt modelId="{E9B0EE86-FA64-4401-87E7-10BE7A132296}">
      <dgm:prSet phldrT="[Текст]" custT="1"/>
      <dgm:spPr/>
      <dgm:t>
        <a:bodyPr/>
        <a:lstStyle/>
        <a:p>
          <a:r>
            <a:rPr lang="ru-RU" sz="1600" b="1" dirty="0" smtClean="0"/>
            <a:t>ежегодного изменения объемов целевых межбюджетных трансфертов, предоставляемых из республиканского бюджета</a:t>
          </a:r>
          <a:endParaRPr lang="ru-RU" sz="1600" b="1" dirty="0"/>
        </a:p>
      </dgm:t>
    </dgm:pt>
    <dgm:pt modelId="{C6EFECA1-8138-4776-A948-78BB049D35BF}" type="parTrans" cxnId="{76776CE7-3EC9-471B-A401-5B8F7EB75CE2}">
      <dgm:prSet/>
      <dgm:spPr/>
      <dgm:t>
        <a:bodyPr/>
        <a:lstStyle/>
        <a:p>
          <a:endParaRPr lang="ru-RU"/>
        </a:p>
      </dgm:t>
    </dgm:pt>
    <dgm:pt modelId="{A00190CE-3839-4BFE-9450-888189F84D34}" type="sibTrans" cxnId="{76776CE7-3EC9-471B-A401-5B8F7EB75CE2}">
      <dgm:prSet/>
      <dgm:spPr/>
      <dgm:t>
        <a:bodyPr/>
        <a:lstStyle/>
        <a:p>
          <a:endParaRPr lang="ru-RU"/>
        </a:p>
      </dgm:t>
    </dgm:pt>
    <dgm:pt modelId="{DC15CA21-C4C2-450A-9C64-6D0AA0C97003}">
      <dgm:prSet phldrT="[Текст]" custT="1"/>
      <dgm:spPr>
        <a:gradFill rotWithShape="0">
          <a:gsLst>
            <a:gs pos="24000">
              <a:schemeClr val="bg2">
                <a:lumMod val="75000"/>
              </a:schemeClr>
            </a:gs>
            <a:gs pos="58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</a:rPr>
            <a:t>Соблюдение обязательств по заключенным соглашениям о</a:t>
          </a:r>
          <a:br>
            <a:rPr lang="ru-RU" sz="1800" b="1" dirty="0" smtClean="0">
              <a:solidFill>
                <a:schemeClr val="tx1"/>
              </a:solidFill>
            </a:rPr>
          </a:br>
          <a:r>
            <a:rPr lang="ru-RU" sz="1800" b="1" dirty="0" smtClean="0">
              <a:solidFill>
                <a:schemeClr val="tx1"/>
              </a:solidFill>
            </a:rPr>
            <a:t>предоставлении бюджетных кредитов из республиканского бюджета для частичного покрытия дефицита бюджета района и соглашениям о предоставлении межбюджетных трансфертов из республиканского бюджета бюджету муниципального образования «</a:t>
          </a:r>
          <a:r>
            <a:rPr lang="ru-RU" sz="1800" b="1" dirty="0" err="1" smtClean="0">
              <a:solidFill>
                <a:schemeClr val="tx1"/>
              </a:solidFill>
            </a:rPr>
            <a:t>Малопургинский</a:t>
          </a:r>
          <a:r>
            <a:rPr lang="ru-RU" sz="1800" b="1" dirty="0" smtClean="0">
              <a:solidFill>
                <a:schemeClr val="tx1"/>
              </a:solidFill>
            </a:rPr>
            <a:t> район»</a:t>
          </a:r>
          <a:endParaRPr lang="ru-RU" sz="1800" b="1" dirty="0">
            <a:solidFill>
              <a:schemeClr val="tx1"/>
            </a:solidFill>
            <a:latin typeface="+mn-lt"/>
          </a:endParaRPr>
        </a:p>
      </dgm:t>
    </dgm:pt>
    <dgm:pt modelId="{6EB5FB2D-A067-413B-9A96-9C1D37140FBF}" type="parTrans" cxnId="{CC661907-4AE1-45C3-956B-FBC679BDF189}">
      <dgm:prSet/>
      <dgm:spPr/>
      <dgm:t>
        <a:bodyPr/>
        <a:lstStyle/>
        <a:p>
          <a:endParaRPr lang="ru-RU"/>
        </a:p>
      </dgm:t>
    </dgm:pt>
    <dgm:pt modelId="{CA95B858-D11D-4DE6-B9FD-8AD7045AB03A}" type="sibTrans" cxnId="{CC661907-4AE1-45C3-956B-FBC679BDF189}">
      <dgm:prSet/>
      <dgm:spPr/>
      <dgm:t>
        <a:bodyPr/>
        <a:lstStyle/>
        <a:p>
          <a:endParaRPr lang="ru-RU"/>
        </a:p>
      </dgm:t>
    </dgm:pt>
    <dgm:pt modelId="{259DFEA1-F96D-44E6-B20E-A6B1A23D2ACF}" type="pres">
      <dgm:prSet presAssocID="{480A6D7A-C020-493A-AB44-A8475828C5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3FEC88-9754-416A-8186-33A3B3C28868}" type="pres">
      <dgm:prSet presAssocID="{FB3DA8C3-8B91-472B-A367-1715EA9F1B6B}" presName="parentText" presStyleLbl="node1" presStyleIdx="0" presStyleCnt="3" custScaleY="48175" custLinFactY="-248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EF8FC2-EB53-432C-91F1-3156E57D4F86}" type="pres">
      <dgm:prSet presAssocID="{9325C95A-899F-40E5-AC32-BA48E2804A2D}" presName="spacer" presStyleCnt="0"/>
      <dgm:spPr/>
    </dgm:pt>
    <dgm:pt modelId="{BE009EB4-12F8-493B-809A-503A74EE649C}" type="pres">
      <dgm:prSet presAssocID="{D8EA9587-6B91-4F5E-9880-25966FAE98D4}" presName="parentText" presStyleLbl="node1" presStyleIdx="1" presStyleCnt="3" custScaleY="47489" custLinFactNeighborX="-2632" custLinFactNeighborY="-911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8F962C-A6E7-4ABE-8F7B-C52F89CE76DD}" type="pres">
      <dgm:prSet presAssocID="{F76A8C4C-0D77-493F-BDB1-EF54A4B02EC2}" presName="spacer" presStyleCnt="0"/>
      <dgm:spPr/>
    </dgm:pt>
    <dgm:pt modelId="{18ACF8EE-347B-4FB8-B874-E7A967D09165}" type="pres">
      <dgm:prSet presAssocID="{DC15CA21-C4C2-450A-9C64-6D0AA0C97003}" presName="parentText" presStyleLbl="node1" presStyleIdx="2" presStyleCnt="3" custScaleY="97292" custLinFactNeighborX="-877" custLinFactNeighborY="950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A3507F-C883-4546-B088-BB08FDF2DE76}" type="pres">
      <dgm:prSet presAssocID="{DC15CA21-C4C2-450A-9C64-6D0AA0C97003}" presName="childText" presStyleLbl="revTx" presStyleIdx="0" presStyleCnt="1" custScaleY="101069" custLinFactY="-741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2AC9C8-657F-4D09-998A-95E202A6A0DF}" srcId="{DC15CA21-C4C2-450A-9C64-6D0AA0C97003}" destId="{38D3D982-60EA-444C-946E-7E540EE3CC92}" srcOrd="1" destOrd="0" parTransId="{EC839429-38EE-4E1F-A197-FACD6CEE3226}" sibTransId="{9FF27EDB-D537-4311-A53F-74B1CB298475}"/>
    <dgm:cxn modelId="{C1EBDFEF-2F5C-415E-AD1C-B7C0FDA2F331}" type="presOf" srcId="{480A6D7A-C020-493A-AB44-A8475828C53A}" destId="{259DFEA1-F96D-44E6-B20E-A6B1A23D2ACF}" srcOrd="0" destOrd="0" presId="urn:microsoft.com/office/officeart/2005/8/layout/vList2"/>
    <dgm:cxn modelId="{CD934B30-DDBD-4366-A16A-F723A77A8EFD}" type="presOf" srcId="{38D3D982-60EA-444C-946E-7E540EE3CC92}" destId="{BDA3507F-C883-4546-B088-BB08FDF2DE76}" srcOrd="0" destOrd="1" presId="urn:microsoft.com/office/officeart/2005/8/layout/vList2"/>
    <dgm:cxn modelId="{FC833006-BB32-4151-898A-3ABB7E8B7086}" type="presOf" srcId="{D8EA9587-6B91-4F5E-9880-25966FAE98D4}" destId="{BE009EB4-12F8-493B-809A-503A74EE649C}" srcOrd="0" destOrd="0" presId="urn:microsoft.com/office/officeart/2005/8/layout/vList2"/>
    <dgm:cxn modelId="{E69E9309-D1FD-43E3-B958-5079F8CA6ED0}" type="presOf" srcId="{E9B0EE86-FA64-4401-87E7-10BE7A132296}" destId="{BDA3507F-C883-4546-B088-BB08FDF2DE76}" srcOrd="0" destOrd="2" presId="urn:microsoft.com/office/officeart/2005/8/layout/vList2"/>
    <dgm:cxn modelId="{C9C2CE3A-E657-49E8-9664-802A8120C9F9}" srcId="{480A6D7A-C020-493A-AB44-A8475828C53A}" destId="{FB3DA8C3-8B91-472B-A367-1715EA9F1B6B}" srcOrd="0" destOrd="0" parTransId="{F1807FC3-64EC-48DA-A5C0-E5B7EAC8F9C3}" sibTransId="{9325C95A-899F-40E5-AC32-BA48E2804A2D}"/>
    <dgm:cxn modelId="{76776CE7-3EC9-471B-A401-5B8F7EB75CE2}" srcId="{DC15CA21-C4C2-450A-9C64-6D0AA0C97003}" destId="{E9B0EE86-FA64-4401-87E7-10BE7A132296}" srcOrd="2" destOrd="0" parTransId="{C6EFECA1-8138-4776-A948-78BB049D35BF}" sibTransId="{A00190CE-3839-4BFE-9450-888189F84D34}"/>
    <dgm:cxn modelId="{CC661907-4AE1-45C3-956B-FBC679BDF189}" srcId="{480A6D7A-C020-493A-AB44-A8475828C53A}" destId="{DC15CA21-C4C2-450A-9C64-6D0AA0C97003}" srcOrd="2" destOrd="0" parTransId="{6EB5FB2D-A067-413B-9A96-9C1D37140FBF}" sibTransId="{CA95B858-D11D-4DE6-B9FD-8AD7045AB03A}"/>
    <dgm:cxn modelId="{D98BB645-557B-48A1-9FCE-7AA0F4CE6DE9}" type="presOf" srcId="{01149224-ABF0-4F25-948A-12FDBCF1CF19}" destId="{BDA3507F-C883-4546-B088-BB08FDF2DE76}" srcOrd="0" destOrd="0" presId="urn:microsoft.com/office/officeart/2005/8/layout/vList2"/>
    <dgm:cxn modelId="{49740248-08CD-48A8-8A2E-35A5C950A6C0}" srcId="{DC15CA21-C4C2-450A-9C64-6D0AA0C97003}" destId="{01149224-ABF0-4F25-948A-12FDBCF1CF19}" srcOrd="0" destOrd="0" parTransId="{CE322773-5592-4274-AF87-6D0739CAD9A3}" sibTransId="{AA04FD06-BCF2-4F30-B501-2681E839BADF}"/>
    <dgm:cxn modelId="{7863407E-085E-476B-8731-87994713D1D0}" type="presOf" srcId="{FB3DA8C3-8B91-472B-A367-1715EA9F1B6B}" destId="{AF3FEC88-9754-416A-8186-33A3B3C28868}" srcOrd="0" destOrd="0" presId="urn:microsoft.com/office/officeart/2005/8/layout/vList2"/>
    <dgm:cxn modelId="{B2D4A75A-4CA9-49E5-860C-63B00D76A36E}" type="presOf" srcId="{DC15CA21-C4C2-450A-9C64-6D0AA0C97003}" destId="{18ACF8EE-347B-4FB8-B874-E7A967D09165}" srcOrd="0" destOrd="0" presId="urn:microsoft.com/office/officeart/2005/8/layout/vList2"/>
    <dgm:cxn modelId="{775DFC5C-BFD6-4473-8C0B-FE169AB5D60F}" srcId="{480A6D7A-C020-493A-AB44-A8475828C53A}" destId="{D8EA9587-6B91-4F5E-9880-25966FAE98D4}" srcOrd="1" destOrd="0" parTransId="{6A3D511E-D3E7-4513-82AF-ED58DD4D79EE}" sibTransId="{F76A8C4C-0D77-493F-BDB1-EF54A4B02EC2}"/>
    <dgm:cxn modelId="{44AE3D81-C087-4824-9717-8BA91A73C682}" type="presParOf" srcId="{259DFEA1-F96D-44E6-B20E-A6B1A23D2ACF}" destId="{AF3FEC88-9754-416A-8186-33A3B3C28868}" srcOrd="0" destOrd="0" presId="urn:microsoft.com/office/officeart/2005/8/layout/vList2"/>
    <dgm:cxn modelId="{B8200899-0EA9-4020-AFDA-07B3846B22F6}" type="presParOf" srcId="{259DFEA1-F96D-44E6-B20E-A6B1A23D2ACF}" destId="{F7EF8FC2-EB53-432C-91F1-3156E57D4F86}" srcOrd="1" destOrd="0" presId="urn:microsoft.com/office/officeart/2005/8/layout/vList2"/>
    <dgm:cxn modelId="{E0BDD463-B12C-4C08-A292-071BC3A41A17}" type="presParOf" srcId="{259DFEA1-F96D-44E6-B20E-A6B1A23D2ACF}" destId="{BE009EB4-12F8-493B-809A-503A74EE649C}" srcOrd="2" destOrd="0" presId="urn:microsoft.com/office/officeart/2005/8/layout/vList2"/>
    <dgm:cxn modelId="{36F55C66-6C6F-4C7C-8C65-3B58E20EE28B}" type="presParOf" srcId="{259DFEA1-F96D-44E6-B20E-A6B1A23D2ACF}" destId="{6C8F962C-A6E7-4ABE-8F7B-C52F89CE76DD}" srcOrd="3" destOrd="0" presId="urn:microsoft.com/office/officeart/2005/8/layout/vList2"/>
    <dgm:cxn modelId="{856B911D-91DD-41A4-B6F9-8F3E9627CB44}" type="presParOf" srcId="{259DFEA1-F96D-44E6-B20E-A6B1A23D2ACF}" destId="{18ACF8EE-347B-4FB8-B874-E7A967D09165}" srcOrd="4" destOrd="0" presId="urn:microsoft.com/office/officeart/2005/8/layout/vList2"/>
    <dgm:cxn modelId="{B97E1117-06DC-4665-84E2-831FE6AD8589}" type="presParOf" srcId="{259DFEA1-F96D-44E6-B20E-A6B1A23D2ACF}" destId="{BDA3507F-C883-4546-B088-BB08FDF2DE76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6B326A-B1A6-4289-8661-B4FCEBAC4D5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0CB856-25D9-4CFB-A2AD-FD0F9CA12B7D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45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</a:rPr>
            <a:t>Совершенствование применяемых инструментов реализации</a:t>
          </a:r>
          <a:br>
            <a:rPr lang="ru-RU" sz="2000" b="1" dirty="0" smtClean="0">
              <a:solidFill>
                <a:schemeClr val="tx1"/>
              </a:solidFill>
            </a:rPr>
          </a:br>
          <a:r>
            <a:rPr lang="ru-RU" sz="2000" b="1" dirty="0" smtClean="0">
              <a:solidFill>
                <a:schemeClr val="tx1"/>
              </a:solidFill>
            </a:rPr>
            <a:t>бюджетной политики, в том числе за счет:</a:t>
          </a:r>
          <a:endParaRPr lang="ru-RU" sz="2000" b="1" dirty="0">
            <a:solidFill>
              <a:schemeClr val="tx1"/>
            </a:solidFill>
          </a:endParaRPr>
        </a:p>
      </dgm:t>
    </dgm:pt>
    <dgm:pt modelId="{4A253B56-A39F-4A6B-9E93-7FD696550198}" type="parTrans" cxnId="{03162FDF-2B5F-4BFD-945F-FE759B6F5D7E}">
      <dgm:prSet/>
      <dgm:spPr/>
      <dgm:t>
        <a:bodyPr/>
        <a:lstStyle/>
        <a:p>
          <a:endParaRPr lang="ru-RU"/>
        </a:p>
      </dgm:t>
    </dgm:pt>
    <dgm:pt modelId="{EF057A0D-4297-44E4-BC5D-339A246363B3}" type="sibTrans" cxnId="{03162FDF-2B5F-4BFD-945F-FE759B6F5D7E}">
      <dgm:prSet/>
      <dgm:spPr/>
      <dgm:t>
        <a:bodyPr/>
        <a:lstStyle/>
        <a:p>
          <a:endParaRPr lang="ru-RU"/>
        </a:p>
      </dgm:t>
    </dgm:pt>
    <dgm:pt modelId="{29B0CE07-02B5-479C-87F3-72F2FDA3CD79}">
      <dgm:prSet phldrT="[Текст]" custT="1"/>
      <dgm:spPr/>
      <dgm:t>
        <a:bodyPr/>
        <a:lstStyle/>
        <a:p>
          <a:r>
            <a:rPr lang="ru-RU" sz="1600" b="1" dirty="0" smtClean="0"/>
            <a:t>повышения качества оценки достигаемых результатов, корректировки целей и показателей, по результатам оценки, муниципальных программ муниципального образования «</a:t>
          </a:r>
          <a:r>
            <a:rPr lang="ru-RU" sz="1600" b="1" dirty="0" err="1" smtClean="0"/>
            <a:t>Малопургинский</a:t>
          </a:r>
          <a:r>
            <a:rPr lang="ru-RU" sz="1600" b="1" dirty="0" smtClean="0"/>
            <a:t> район»;</a:t>
          </a:r>
          <a:endParaRPr lang="ru-RU" sz="1600" b="1" dirty="0"/>
        </a:p>
      </dgm:t>
    </dgm:pt>
    <dgm:pt modelId="{82095353-BABB-47FE-84D6-F25EA08B49B5}" type="parTrans" cxnId="{737A1BFC-408B-42FF-848F-DA0257808157}">
      <dgm:prSet/>
      <dgm:spPr/>
      <dgm:t>
        <a:bodyPr/>
        <a:lstStyle/>
        <a:p>
          <a:endParaRPr lang="ru-RU"/>
        </a:p>
      </dgm:t>
    </dgm:pt>
    <dgm:pt modelId="{E8CF776B-B2DD-4492-B913-5820985C9555}" type="sibTrans" cxnId="{737A1BFC-408B-42FF-848F-DA0257808157}">
      <dgm:prSet/>
      <dgm:spPr/>
      <dgm:t>
        <a:bodyPr/>
        <a:lstStyle/>
        <a:p>
          <a:endParaRPr lang="ru-RU"/>
        </a:p>
      </dgm:t>
    </dgm:pt>
    <dgm:pt modelId="{00811474-F18E-416D-AA31-F3173855BFB5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45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</a:rPr>
            <a:t>Формирование благоприятной деловой среды для реализации</a:t>
          </a:r>
          <a:br>
            <a:rPr lang="ru-RU" sz="2000" b="1" dirty="0" smtClean="0">
              <a:solidFill>
                <a:schemeClr val="tx1"/>
              </a:solidFill>
            </a:rPr>
          </a:br>
          <a:r>
            <a:rPr lang="ru-RU" sz="2000" b="1" dirty="0" smtClean="0">
              <a:solidFill>
                <a:schemeClr val="tx1"/>
              </a:solidFill>
            </a:rPr>
            <a:t>инвестиционных проектов</a:t>
          </a:r>
          <a:endParaRPr lang="ru-RU" sz="2000" b="1" dirty="0">
            <a:solidFill>
              <a:schemeClr val="tx1"/>
            </a:solidFill>
          </a:endParaRPr>
        </a:p>
      </dgm:t>
    </dgm:pt>
    <dgm:pt modelId="{6CC6076E-D6B5-49C0-A517-FE79EE5083B6}" type="parTrans" cxnId="{B54376D6-0361-405A-A9C1-5C47F17F9CD8}">
      <dgm:prSet/>
      <dgm:spPr/>
      <dgm:t>
        <a:bodyPr/>
        <a:lstStyle/>
        <a:p>
          <a:endParaRPr lang="ru-RU"/>
        </a:p>
      </dgm:t>
    </dgm:pt>
    <dgm:pt modelId="{09D156B9-E58C-4AF9-A64C-804C0F64C0C5}" type="sibTrans" cxnId="{B54376D6-0361-405A-A9C1-5C47F17F9CD8}">
      <dgm:prSet/>
      <dgm:spPr/>
      <dgm:t>
        <a:bodyPr/>
        <a:lstStyle/>
        <a:p>
          <a:endParaRPr lang="ru-RU"/>
        </a:p>
      </dgm:t>
    </dgm:pt>
    <dgm:pt modelId="{13305821-EDD7-495F-9148-C2D7A21D2A89}">
      <dgm:prSet phldrT="[Текст]" custT="1"/>
      <dgm:spPr/>
      <dgm:t>
        <a:bodyPr/>
        <a:lstStyle/>
        <a:p>
          <a:r>
            <a:rPr lang="ru-RU" sz="1600" b="1" dirty="0" smtClean="0"/>
            <a:t>повышения эффективности процедур проведения закупок для обеспечения муниципальных нужд муниципального образования «</a:t>
          </a:r>
          <a:r>
            <a:rPr lang="ru-RU" sz="1600" b="1" dirty="0" err="1" smtClean="0"/>
            <a:t>Малопургинский</a:t>
          </a:r>
          <a:r>
            <a:rPr lang="ru-RU" sz="1600" b="1" dirty="0" smtClean="0"/>
            <a:t> район»;</a:t>
          </a:r>
          <a:endParaRPr lang="ru-RU" sz="1600" b="1" dirty="0"/>
        </a:p>
      </dgm:t>
    </dgm:pt>
    <dgm:pt modelId="{62DF9230-0CE4-42A9-A931-BCAD2E0383B9}" type="parTrans" cxnId="{6442E3E4-25A4-47B7-BD3E-06ECA589886A}">
      <dgm:prSet/>
      <dgm:spPr/>
      <dgm:t>
        <a:bodyPr/>
        <a:lstStyle/>
        <a:p>
          <a:endParaRPr lang="ru-RU"/>
        </a:p>
      </dgm:t>
    </dgm:pt>
    <dgm:pt modelId="{F1355606-17FA-429B-A292-92D44084F5E9}" type="sibTrans" cxnId="{6442E3E4-25A4-47B7-BD3E-06ECA589886A}">
      <dgm:prSet/>
      <dgm:spPr/>
      <dgm:t>
        <a:bodyPr/>
        <a:lstStyle/>
        <a:p>
          <a:endParaRPr lang="ru-RU"/>
        </a:p>
      </dgm:t>
    </dgm:pt>
    <dgm:pt modelId="{F8213379-0FFF-4F2A-B94B-8EE6CE5D5FA6}">
      <dgm:prSet phldrT="[Текст]" custT="1"/>
      <dgm:spPr/>
      <dgm:t>
        <a:bodyPr/>
        <a:lstStyle/>
        <a:p>
          <a:r>
            <a:rPr lang="ru-RU" sz="1600" b="1" dirty="0" smtClean="0"/>
            <a:t>обеспечения эффективного контроля расходования бюджетных средств на всех этапах планирования, размещения муниципального заказа и исполнения контрактов;</a:t>
          </a:r>
          <a:endParaRPr lang="ru-RU" sz="1600" b="1" dirty="0"/>
        </a:p>
      </dgm:t>
    </dgm:pt>
    <dgm:pt modelId="{492FD88D-3891-4634-9548-776568E33910}" type="parTrans" cxnId="{D82A43B8-534A-4B0C-8726-28BAA4109DAA}">
      <dgm:prSet/>
      <dgm:spPr/>
      <dgm:t>
        <a:bodyPr/>
        <a:lstStyle/>
        <a:p>
          <a:endParaRPr lang="ru-RU"/>
        </a:p>
      </dgm:t>
    </dgm:pt>
    <dgm:pt modelId="{8C594D8F-820C-4EC5-994D-458327962535}" type="sibTrans" cxnId="{D82A43B8-534A-4B0C-8726-28BAA4109DAA}">
      <dgm:prSet/>
      <dgm:spPr/>
      <dgm:t>
        <a:bodyPr/>
        <a:lstStyle/>
        <a:p>
          <a:endParaRPr lang="ru-RU"/>
        </a:p>
      </dgm:t>
    </dgm:pt>
    <dgm:pt modelId="{F7E0EA63-0535-4DA9-8269-B321BF55C485}">
      <dgm:prSet phldrT="[Текст]" custT="1"/>
      <dgm:spPr/>
      <dgm:t>
        <a:bodyPr/>
        <a:lstStyle/>
        <a:p>
          <a:r>
            <a:rPr lang="ru-RU" sz="1600" b="1" dirty="0" smtClean="0"/>
            <a:t>использования конкурентных способов отбора организаций для оказания муниципальных услуг, в том числе путем проведения конкурсов и аукционов;</a:t>
          </a:r>
          <a:endParaRPr lang="ru-RU" sz="1600" b="1" dirty="0"/>
        </a:p>
      </dgm:t>
    </dgm:pt>
    <dgm:pt modelId="{AC43B416-885B-497D-B7D9-F338D89DC09B}" type="parTrans" cxnId="{7E5B9852-AD84-4B15-BCA3-14000C3CCF6F}">
      <dgm:prSet/>
      <dgm:spPr/>
      <dgm:t>
        <a:bodyPr/>
        <a:lstStyle/>
        <a:p>
          <a:endParaRPr lang="ru-RU"/>
        </a:p>
      </dgm:t>
    </dgm:pt>
    <dgm:pt modelId="{6D061FEB-35EA-4494-8ED2-FC26FA28AF3D}" type="sibTrans" cxnId="{7E5B9852-AD84-4B15-BCA3-14000C3CCF6F}">
      <dgm:prSet/>
      <dgm:spPr/>
      <dgm:t>
        <a:bodyPr/>
        <a:lstStyle/>
        <a:p>
          <a:endParaRPr lang="ru-RU"/>
        </a:p>
      </dgm:t>
    </dgm:pt>
    <dgm:pt modelId="{8561EFF0-F126-46A1-96AA-2A36838AC04A}">
      <dgm:prSet phldrT="[Текст]" custT="1"/>
      <dgm:spPr/>
      <dgm:t>
        <a:bodyPr/>
        <a:lstStyle/>
        <a:p>
          <a:r>
            <a:rPr lang="ru-RU" sz="1600" b="1" dirty="0" smtClean="0"/>
            <a:t>применения введенных федеральных и региональных перечней муниципальных услуг и работ, не включенных в общероссийские базовые (отраслевые) перечни, в целях более оперативного включения новых услуг и работ, необходимых для формирования муниципального задания</a:t>
          </a:r>
          <a:r>
            <a:rPr lang="ru-RU" sz="1600" b="0" dirty="0" smtClean="0"/>
            <a:t>;</a:t>
          </a:r>
          <a:endParaRPr lang="ru-RU" sz="1600" b="0" dirty="0"/>
        </a:p>
      </dgm:t>
    </dgm:pt>
    <dgm:pt modelId="{7DAF9637-00C0-49F7-89C0-4AF8C7F1A742}" type="parTrans" cxnId="{38B33B49-3FB6-4504-A44A-414BDCCA49A0}">
      <dgm:prSet/>
      <dgm:spPr/>
      <dgm:t>
        <a:bodyPr/>
        <a:lstStyle/>
        <a:p>
          <a:endParaRPr lang="ru-RU"/>
        </a:p>
      </dgm:t>
    </dgm:pt>
    <dgm:pt modelId="{227A95E9-A4C7-40D9-A53B-FC3399CE7364}" type="sibTrans" cxnId="{38B33B49-3FB6-4504-A44A-414BDCCA49A0}">
      <dgm:prSet/>
      <dgm:spPr/>
      <dgm:t>
        <a:bodyPr/>
        <a:lstStyle/>
        <a:p>
          <a:endParaRPr lang="ru-RU"/>
        </a:p>
      </dgm:t>
    </dgm:pt>
    <dgm:pt modelId="{09067442-59A6-4F42-8A61-D24717270A7C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45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</a:rPr>
            <a:t>Сохранение безопасного уровня муниципального долга, в том числе за счет реализации мероприятий Плана оздоровления муниципальных финансов муниципального образования «</a:t>
          </a:r>
          <a:r>
            <a:rPr lang="ru-RU" sz="1800" b="1" dirty="0" err="1" smtClean="0">
              <a:solidFill>
                <a:schemeClr val="tx1"/>
              </a:solidFill>
            </a:rPr>
            <a:t>Малопургинский</a:t>
          </a:r>
          <a:r>
            <a:rPr lang="ru-RU" sz="1800" b="1" dirty="0" smtClean="0">
              <a:solidFill>
                <a:schemeClr val="tx1"/>
              </a:solidFill>
            </a:rPr>
            <a:t> район»</a:t>
          </a:r>
          <a:endParaRPr lang="ru-RU" sz="1800" b="1" dirty="0">
            <a:solidFill>
              <a:schemeClr val="tx1"/>
            </a:solidFill>
          </a:endParaRPr>
        </a:p>
      </dgm:t>
    </dgm:pt>
    <dgm:pt modelId="{85EB2677-95DA-4D5A-9953-5C768E071BD8}" type="parTrans" cxnId="{2C4BF0F2-B840-4249-ACD9-9DF46DAC9AF8}">
      <dgm:prSet/>
      <dgm:spPr/>
      <dgm:t>
        <a:bodyPr/>
        <a:lstStyle/>
        <a:p>
          <a:endParaRPr lang="ru-RU"/>
        </a:p>
      </dgm:t>
    </dgm:pt>
    <dgm:pt modelId="{94F2CDE2-1AE3-46FC-AA0E-52FB6C1D0912}" type="sibTrans" cxnId="{2C4BF0F2-B840-4249-ACD9-9DF46DAC9AF8}">
      <dgm:prSet/>
      <dgm:spPr/>
      <dgm:t>
        <a:bodyPr/>
        <a:lstStyle/>
        <a:p>
          <a:endParaRPr lang="ru-RU"/>
        </a:p>
      </dgm:t>
    </dgm:pt>
    <dgm:pt modelId="{1EDD2E1F-7D23-435C-8498-29151650CCEA}" type="pres">
      <dgm:prSet presAssocID="{A76B326A-B1A6-4289-8661-B4FCEBAC4D5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3B9877-007F-4FF8-A415-B5437830542E}" type="pres">
      <dgm:prSet presAssocID="{390CB856-25D9-4CFB-A2AD-FD0F9CA12B7D}" presName="parentText" presStyleLbl="node1" presStyleIdx="0" presStyleCnt="3" custScaleY="51527" custLinFactY="-852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114E1F-324D-4FB7-9CA1-D1BA73F37C2C}" type="pres">
      <dgm:prSet presAssocID="{EF057A0D-4297-44E4-BC5D-339A246363B3}" presName="spacer" presStyleCnt="0"/>
      <dgm:spPr/>
    </dgm:pt>
    <dgm:pt modelId="{7279439A-EF8C-446A-9EB9-80931C7D90B5}" type="pres">
      <dgm:prSet presAssocID="{00811474-F18E-416D-AA31-F3173855BFB5}" presName="parentText" presStyleLbl="node1" presStyleIdx="1" presStyleCnt="3" custScaleY="47763" custLinFactY="238058" custLinFactNeighborX="877" custLinFactNeighborY="3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88199A-D52B-4A77-9356-751F841D2317}" type="pres">
      <dgm:prSet presAssocID="{09D156B9-E58C-4AF9-A64C-804C0F64C0C5}" presName="spacer" presStyleCnt="0"/>
      <dgm:spPr/>
    </dgm:pt>
    <dgm:pt modelId="{62964730-F35C-4B94-B924-BBC8F782E8C3}" type="pres">
      <dgm:prSet presAssocID="{09067442-59A6-4F42-8A61-D24717270A7C}" presName="parentText" presStyleLbl="node1" presStyleIdx="2" presStyleCnt="3" custScaleY="70814" custLinFactNeighborY="9848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1821F8-B9CD-4082-B3DD-39FDDDB4C7BE}" type="pres">
      <dgm:prSet presAssocID="{09067442-59A6-4F42-8A61-D24717270A7C}" presName="childText" presStyleLbl="revTx" presStyleIdx="0" presStyleCnt="1" custLinFactY="-149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C3B454-FE14-4843-87EC-3C12CC083344}" type="presOf" srcId="{A76B326A-B1A6-4289-8661-B4FCEBAC4D59}" destId="{1EDD2E1F-7D23-435C-8498-29151650CCEA}" srcOrd="0" destOrd="0" presId="urn:microsoft.com/office/officeart/2005/8/layout/vList2"/>
    <dgm:cxn modelId="{E93DFABB-3F76-4E24-92F0-FEE4C13E7A21}" type="presOf" srcId="{8561EFF0-F126-46A1-96AA-2A36838AC04A}" destId="{931821F8-B9CD-4082-B3DD-39FDDDB4C7BE}" srcOrd="0" destOrd="4" presId="urn:microsoft.com/office/officeart/2005/8/layout/vList2"/>
    <dgm:cxn modelId="{B54376D6-0361-405A-A9C1-5C47F17F9CD8}" srcId="{A76B326A-B1A6-4289-8661-B4FCEBAC4D59}" destId="{00811474-F18E-416D-AA31-F3173855BFB5}" srcOrd="1" destOrd="0" parTransId="{6CC6076E-D6B5-49C0-A517-FE79EE5083B6}" sibTransId="{09D156B9-E58C-4AF9-A64C-804C0F64C0C5}"/>
    <dgm:cxn modelId="{38B33B49-3FB6-4504-A44A-414BDCCA49A0}" srcId="{09067442-59A6-4F42-8A61-D24717270A7C}" destId="{8561EFF0-F126-46A1-96AA-2A36838AC04A}" srcOrd="4" destOrd="0" parTransId="{7DAF9637-00C0-49F7-89C0-4AF8C7F1A742}" sibTransId="{227A95E9-A4C7-40D9-A53B-FC3399CE7364}"/>
    <dgm:cxn modelId="{B82D8EA5-321D-4849-8881-88056B93286E}" type="presOf" srcId="{F8213379-0FFF-4F2A-B94B-8EE6CE5D5FA6}" destId="{931821F8-B9CD-4082-B3DD-39FDDDB4C7BE}" srcOrd="0" destOrd="2" presId="urn:microsoft.com/office/officeart/2005/8/layout/vList2"/>
    <dgm:cxn modelId="{BDC58DF2-CB0F-4EDA-BF25-19E3803643E7}" type="presOf" srcId="{F7E0EA63-0535-4DA9-8269-B321BF55C485}" destId="{931821F8-B9CD-4082-B3DD-39FDDDB4C7BE}" srcOrd="0" destOrd="3" presId="urn:microsoft.com/office/officeart/2005/8/layout/vList2"/>
    <dgm:cxn modelId="{2C4BF0F2-B840-4249-ACD9-9DF46DAC9AF8}" srcId="{A76B326A-B1A6-4289-8661-B4FCEBAC4D59}" destId="{09067442-59A6-4F42-8A61-D24717270A7C}" srcOrd="2" destOrd="0" parTransId="{85EB2677-95DA-4D5A-9953-5C768E071BD8}" sibTransId="{94F2CDE2-1AE3-46FC-AA0E-52FB6C1D0912}"/>
    <dgm:cxn modelId="{6442E3E4-25A4-47B7-BD3E-06ECA589886A}" srcId="{09067442-59A6-4F42-8A61-D24717270A7C}" destId="{13305821-EDD7-495F-9148-C2D7A21D2A89}" srcOrd="1" destOrd="0" parTransId="{62DF9230-0CE4-42A9-A931-BCAD2E0383B9}" sibTransId="{F1355606-17FA-429B-A292-92D44084F5E9}"/>
    <dgm:cxn modelId="{8F919FFA-D1E9-4821-8586-BB26C2A692DD}" type="presOf" srcId="{29B0CE07-02B5-479C-87F3-72F2FDA3CD79}" destId="{931821F8-B9CD-4082-B3DD-39FDDDB4C7BE}" srcOrd="0" destOrd="0" presId="urn:microsoft.com/office/officeart/2005/8/layout/vList2"/>
    <dgm:cxn modelId="{03162FDF-2B5F-4BFD-945F-FE759B6F5D7E}" srcId="{A76B326A-B1A6-4289-8661-B4FCEBAC4D59}" destId="{390CB856-25D9-4CFB-A2AD-FD0F9CA12B7D}" srcOrd="0" destOrd="0" parTransId="{4A253B56-A39F-4A6B-9E93-7FD696550198}" sibTransId="{EF057A0D-4297-44E4-BC5D-339A246363B3}"/>
    <dgm:cxn modelId="{BD646788-7A0A-4955-8D59-ACBCCE08C228}" type="presOf" srcId="{13305821-EDD7-495F-9148-C2D7A21D2A89}" destId="{931821F8-B9CD-4082-B3DD-39FDDDB4C7BE}" srcOrd="0" destOrd="1" presId="urn:microsoft.com/office/officeart/2005/8/layout/vList2"/>
    <dgm:cxn modelId="{737A1BFC-408B-42FF-848F-DA0257808157}" srcId="{09067442-59A6-4F42-8A61-D24717270A7C}" destId="{29B0CE07-02B5-479C-87F3-72F2FDA3CD79}" srcOrd="0" destOrd="0" parTransId="{82095353-BABB-47FE-84D6-F25EA08B49B5}" sibTransId="{E8CF776B-B2DD-4492-B913-5820985C9555}"/>
    <dgm:cxn modelId="{B89F483B-0694-4D6B-9357-1D6F589472EC}" type="presOf" srcId="{390CB856-25D9-4CFB-A2AD-FD0F9CA12B7D}" destId="{FB3B9877-007F-4FF8-A415-B5437830542E}" srcOrd="0" destOrd="0" presId="urn:microsoft.com/office/officeart/2005/8/layout/vList2"/>
    <dgm:cxn modelId="{4A398D1A-186C-4481-9222-5DD8845F30A0}" type="presOf" srcId="{09067442-59A6-4F42-8A61-D24717270A7C}" destId="{62964730-F35C-4B94-B924-BBC8F782E8C3}" srcOrd="0" destOrd="0" presId="urn:microsoft.com/office/officeart/2005/8/layout/vList2"/>
    <dgm:cxn modelId="{06B4883A-51AF-4B20-8B01-F109DFF503B0}" type="presOf" srcId="{00811474-F18E-416D-AA31-F3173855BFB5}" destId="{7279439A-EF8C-446A-9EB9-80931C7D90B5}" srcOrd="0" destOrd="0" presId="urn:microsoft.com/office/officeart/2005/8/layout/vList2"/>
    <dgm:cxn modelId="{7E5B9852-AD84-4B15-BCA3-14000C3CCF6F}" srcId="{09067442-59A6-4F42-8A61-D24717270A7C}" destId="{F7E0EA63-0535-4DA9-8269-B321BF55C485}" srcOrd="3" destOrd="0" parTransId="{AC43B416-885B-497D-B7D9-F338D89DC09B}" sibTransId="{6D061FEB-35EA-4494-8ED2-FC26FA28AF3D}"/>
    <dgm:cxn modelId="{D82A43B8-534A-4B0C-8726-28BAA4109DAA}" srcId="{09067442-59A6-4F42-8A61-D24717270A7C}" destId="{F8213379-0FFF-4F2A-B94B-8EE6CE5D5FA6}" srcOrd="2" destOrd="0" parTransId="{492FD88D-3891-4634-9548-776568E33910}" sibTransId="{8C594D8F-820C-4EC5-994D-458327962535}"/>
    <dgm:cxn modelId="{98837059-2973-4AAD-951D-C1275EA413FC}" type="presParOf" srcId="{1EDD2E1F-7D23-435C-8498-29151650CCEA}" destId="{FB3B9877-007F-4FF8-A415-B5437830542E}" srcOrd="0" destOrd="0" presId="urn:microsoft.com/office/officeart/2005/8/layout/vList2"/>
    <dgm:cxn modelId="{D85520E1-9DE0-46EA-94B7-B7E69227590B}" type="presParOf" srcId="{1EDD2E1F-7D23-435C-8498-29151650CCEA}" destId="{EF114E1F-324D-4FB7-9CA1-D1BA73F37C2C}" srcOrd="1" destOrd="0" presId="urn:microsoft.com/office/officeart/2005/8/layout/vList2"/>
    <dgm:cxn modelId="{B3167F12-D171-4C44-92F1-A945AC02939E}" type="presParOf" srcId="{1EDD2E1F-7D23-435C-8498-29151650CCEA}" destId="{7279439A-EF8C-446A-9EB9-80931C7D90B5}" srcOrd="2" destOrd="0" presId="urn:microsoft.com/office/officeart/2005/8/layout/vList2"/>
    <dgm:cxn modelId="{2E549866-1A4C-49CE-84B1-D577D6E76531}" type="presParOf" srcId="{1EDD2E1F-7D23-435C-8498-29151650CCEA}" destId="{2188199A-D52B-4A77-9356-751F841D2317}" srcOrd="3" destOrd="0" presId="urn:microsoft.com/office/officeart/2005/8/layout/vList2"/>
    <dgm:cxn modelId="{DF432033-D5B4-4D7C-A9AC-C856426448BB}" type="presParOf" srcId="{1EDD2E1F-7D23-435C-8498-29151650CCEA}" destId="{62964730-F35C-4B94-B924-BBC8F782E8C3}" srcOrd="4" destOrd="0" presId="urn:microsoft.com/office/officeart/2005/8/layout/vList2"/>
    <dgm:cxn modelId="{7F4FB18D-A17F-4766-86CB-52B728A906D3}" type="presParOf" srcId="{1EDD2E1F-7D23-435C-8498-29151650CCEA}" destId="{931821F8-B9CD-4082-B3DD-39FDDDB4C7BE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B4CAF70-FD7D-4F4E-B149-9CD27B9DCC4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58B7E2-11AF-4B5D-9429-4597B18D61E6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</a:rPr>
            <a:t>Ориентация бюджетной политики в сфере межбюджетных отношений на 2018 год и на плановый период 2019 и 2020 годов на решение следующих задач:</a:t>
          </a:r>
          <a:endParaRPr lang="ru-RU" sz="2000" b="1" dirty="0">
            <a:solidFill>
              <a:schemeClr val="tx1"/>
            </a:solidFill>
          </a:endParaRPr>
        </a:p>
      </dgm:t>
    </dgm:pt>
    <dgm:pt modelId="{3B0DFB1D-BAFB-4AE2-8E8F-F253D00F2261}" type="parTrans" cxnId="{A2955C77-E41E-4AA2-819C-A00A206EBB65}">
      <dgm:prSet/>
      <dgm:spPr/>
      <dgm:t>
        <a:bodyPr/>
        <a:lstStyle/>
        <a:p>
          <a:endParaRPr lang="ru-RU"/>
        </a:p>
      </dgm:t>
    </dgm:pt>
    <dgm:pt modelId="{97D2008B-962E-4650-8E21-1CD69DE641CB}" type="sibTrans" cxnId="{A2955C77-E41E-4AA2-819C-A00A206EBB65}">
      <dgm:prSet/>
      <dgm:spPr/>
      <dgm:t>
        <a:bodyPr/>
        <a:lstStyle/>
        <a:p>
          <a:endParaRPr lang="ru-RU"/>
        </a:p>
      </dgm:t>
    </dgm:pt>
    <dgm:pt modelId="{8AFDED62-F94E-485A-92D8-3931281DEC45}">
      <dgm:prSet phldrT="[Текст]" custT="1"/>
      <dgm:spPr/>
      <dgm:t>
        <a:bodyPr/>
        <a:lstStyle/>
        <a:p>
          <a:r>
            <a:rPr lang="ru-RU" sz="1600" b="1" dirty="0" smtClean="0"/>
            <a:t>снижение рисков неисполнения социально значимых и первоочередных расходных обязательств;</a:t>
          </a:r>
          <a:endParaRPr lang="ru-RU" sz="1600" b="1" dirty="0"/>
        </a:p>
      </dgm:t>
    </dgm:pt>
    <dgm:pt modelId="{6ECE2691-58EE-4005-9782-2AB7E2F94817}" type="parTrans" cxnId="{3CB6F3CD-F8F0-4666-9679-A776E76D832A}">
      <dgm:prSet/>
      <dgm:spPr/>
      <dgm:t>
        <a:bodyPr/>
        <a:lstStyle/>
        <a:p>
          <a:endParaRPr lang="ru-RU"/>
        </a:p>
      </dgm:t>
    </dgm:pt>
    <dgm:pt modelId="{77279499-4989-4F3F-82F2-7748FBEE375E}" type="sibTrans" cxnId="{3CB6F3CD-F8F0-4666-9679-A776E76D832A}">
      <dgm:prSet/>
      <dgm:spPr/>
      <dgm:t>
        <a:bodyPr/>
        <a:lstStyle/>
        <a:p>
          <a:endParaRPr lang="ru-RU"/>
        </a:p>
      </dgm:t>
    </dgm:pt>
    <dgm:pt modelId="{7351717C-AB82-412A-8D5C-467E041E4F5F}">
      <dgm:prSet phldrT="[Текст]" custT="1"/>
      <dgm:spPr/>
      <dgm:t>
        <a:bodyPr/>
        <a:lstStyle/>
        <a:p>
          <a:r>
            <a:rPr lang="ru-RU" sz="1600" b="1" dirty="0" smtClean="0"/>
            <a:t>реализация мер, направленных на укрепление финансовой дисциплины, соблюдение органами местного самоуправления требований бюджетного законодательства, экономное и эффективное использование бюджетных ресурсов</a:t>
          </a:r>
          <a:r>
            <a:rPr lang="ru-RU" sz="1600" dirty="0" smtClean="0"/>
            <a:t>.</a:t>
          </a:r>
          <a:endParaRPr lang="ru-RU" sz="1600" dirty="0"/>
        </a:p>
      </dgm:t>
    </dgm:pt>
    <dgm:pt modelId="{B6E76B23-60A9-435A-BF8E-FABFEB2E44FE}" type="parTrans" cxnId="{A1BE65B8-FAD4-4988-814B-79568C3D09DE}">
      <dgm:prSet/>
      <dgm:spPr/>
      <dgm:t>
        <a:bodyPr/>
        <a:lstStyle/>
        <a:p>
          <a:endParaRPr lang="ru-RU"/>
        </a:p>
      </dgm:t>
    </dgm:pt>
    <dgm:pt modelId="{F2AF23FE-29D0-4232-9B7D-08B57536B267}" type="sibTrans" cxnId="{A1BE65B8-FAD4-4988-814B-79568C3D09DE}">
      <dgm:prSet/>
      <dgm:spPr/>
      <dgm:t>
        <a:bodyPr/>
        <a:lstStyle/>
        <a:p>
          <a:endParaRPr lang="ru-RU"/>
        </a:p>
      </dgm:t>
    </dgm:pt>
    <dgm:pt modelId="{A3342F4C-8476-45FB-8E53-A85DF2600BF6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</a:rPr>
            <a:t>Финансирование дефицита бюджета муниципального образования «</a:t>
          </a:r>
          <a:r>
            <a:rPr lang="ru-RU" sz="2000" b="1" dirty="0" err="1" smtClean="0">
              <a:solidFill>
                <a:schemeClr val="tx1"/>
              </a:solidFill>
            </a:rPr>
            <a:t>Малопургинский</a:t>
          </a:r>
          <a:r>
            <a:rPr lang="ru-RU" sz="2000" b="1" dirty="0" smtClean="0">
              <a:solidFill>
                <a:schemeClr val="tx1"/>
              </a:solidFill>
            </a:rPr>
            <a:t> район», позволяющее сохранять уровень муниципального долга на экономически безопасном уровне</a:t>
          </a:r>
          <a:endParaRPr lang="ru-RU" sz="2000" b="1" dirty="0">
            <a:solidFill>
              <a:schemeClr val="tx1"/>
            </a:solidFill>
          </a:endParaRPr>
        </a:p>
      </dgm:t>
    </dgm:pt>
    <dgm:pt modelId="{CB13DF37-9D5E-4E10-A8F2-4FB46B5B0B87}" type="parTrans" cxnId="{5A482628-AABE-48EA-8AAA-54F724534B0A}">
      <dgm:prSet/>
      <dgm:spPr/>
      <dgm:t>
        <a:bodyPr/>
        <a:lstStyle/>
        <a:p>
          <a:endParaRPr lang="ru-RU"/>
        </a:p>
      </dgm:t>
    </dgm:pt>
    <dgm:pt modelId="{3424F1F5-29C4-4A70-84D4-CC4CC913D0D6}" type="sibTrans" cxnId="{5A482628-AABE-48EA-8AAA-54F724534B0A}">
      <dgm:prSet/>
      <dgm:spPr/>
      <dgm:t>
        <a:bodyPr/>
        <a:lstStyle/>
        <a:p>
          <a:endParaRPr lang="ru-RU"/>
        </a:p>
      </dgm:t>
    </dgm:pt>
    <dgm:pt modelId="{83429FB5-E0E7-4728-BF1D-5693DA5A9B05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3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</a:rPr>
            <a:t>Оптимизация структуры муниципального долга и его обслуживания</a:t>
          </a:r>
          <a:endParaRPr lang="ru-RU" sz="2000" b="1" dirty="0">
            <a:solidFill>
              <a:schemeClr val="tx1"/>
            </a:solidFill>
          </a:endParaRPr>
        </a:p>
      </dgm:t>
    </dgm:pt>
    <dgm:pt modelId="{68CB53C5-B564-43BB-8C98-0CE135779DBA}" type="parTrans" cxnId="{A381CFCA-6BBF-43DB-9DE7-EF59FECD1A9B}">
      <dgm:prSet/>
      <dgm:spPr/>
      <dgm:t>
        <a:bodyPr/>
        <a:lstStyle/>
        <a:p>
          <a:endParaRPr lang="ru-RU"/>
        </a:p>
      </dgm:t>
    </dgm:pt>
    <dgm:pt modelId="{3B92519C-FA09-4F7D-B9CE-ED411060F2D1}" type="sibTrans" cxnId="{A381CFCA-6BBF-43DB-9DE7-EF59FECD1A9B}">
      <dgm:prSet/>
      <dgm:spPr/>
      <dgm:t>
        <a:bodyPr/>
        <a:lstStyle/>
        <a:p>
          <a:endParaRPr lang="ru-RU"/>
        </a:p>
      </dgm:t>
    </dgm:pt>
    <dgm:pt modelId="{9B0EECA9-2561-47D7-9765-85750F91C753}">
      <dgm:prSet phldrT="[Текст]" custT="1"/>
      <dgm:spPr/>
      <dgm:t>
        <a:bodyPr/>
        <a:lstStyle/>
        <a:p>
          <a:r>
            <a:rPr lang="ru-RU" sz="1600" b="1" dirty="0" smtClean="0"/>
            <a:t>содействие в обеспечении сбалансированности бюджетов муниципальных образований поселений муниципального образования «</a:t>
          </a:r>
          <a:r>
            <a:rPr lang="ru-RU" sz="1600" b="1" dirty="0" err="1" smtClean="0"/>
            <a:t>Малопургинский</a:t>
          </a:r>
          <a:r>
            <a:rPr lang="ru-RU" sz="1600" b="1" dirty="0" smtClean="0"/>
            <a:t> район»;</a:t>
          </a:r>
          <a:endParaRPr lang="ru-RU" sz="1600" b="1" dirty="0"/>
        </a:p>
      </dgm:t>
    </dgm:pt>
    <dgm:pt modelId="{54D018A5-5161-4E11-AD3E-B7C78C652D4F}" type="sibTrans" cxnId="{88C35548-6BB0-4EFD-B0F1-3A4B2BC44054}">
      <dgm:prSet/>
      <dgm:spPr/>
      <dgm:t>
        <a:bodyPr/>
        <a:lstStyle/>
        <a:p>
          <a:endParaRPr lang="ru-RU"/>
        </a:p>
      </dgm:t>
    </dgm:pt>
    <dgm:pt modelId="{FECBF7A4-A663-4BD7-BB2D-9DCA37604EFF}" type="parTrans" cxnId="{88C35548-6BB0-4EFD-B0F1-3A4B2BC44054}">
      <dgm:prSet/>
      <dgm:spPr/>
      <dgm:t>
        <a:bodyPr/>
        <a:lstStyle/>
        <a:p>
          <a:endParaRPr lang="ru-RU"/>
        </a:p>
      </dgm:t>
    </dgm:pt>
    <dgm:pt modelId="{EB1AC43C-8C51-471F-94EE-D590776F3B40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</a:rPr>
            <a:t>Обеспечение широкого вовлечения граждан в процедуры обсуждения и принятия бюджетных решений, общественного контроля их эффективности и результативности</a:t>
          </a:r>
          <a:endParaRPr lang="ru-RU" sz="2000" b="1" dirty="0">
            <a:solidFill>
              <a:schemeClr val="tx1"/>
            </a:solidFill>
          </a:endParaRPr>
        </a:p>
      </dgm:t>
    </dgm:pt>
    <dgm:pt modelId="{DA4592A2-7204-405B-BC6A-6E86201283F9}" type="parTrans" cxnId="{D7834AAC-7B7F-4CA5-90A5-1DABCC031900}">
      <dgm:prSet/>
      <dgm:spPr/>
      <dgm:t>
        <a:bodyPr/>
        <a:lstStyle/>
        <a:p>
          <a:endParaRPr lang="ru-RU"/>
        </a:p>
      </dgm:t>
    </dgm:pt>
    <dgm:pt modelId="{F8AC2A86-3A8D-4EA1-851A-29AC59DD5D95}" type="sibTrans" cxnId="{D7834AAC-7B7F-4CA5-90A5-1DABCC031900}">
      <dgm:prSet/>
      <dgm:spPr/>
      <dgm:t>
        <a:bodyPr/>
        <a:lstStyle/>
        <a:p>
          <a:endParaRPr lang="ru-RU"/>
        </a:p>
      </dgm:t>
    </dgm:pt>
    <dgm:pt modelId="{7501055E-F915-45B3-A34B-8BF86EDF43BE}" type="pres">
      <dgm:prSet presAssocID="{7B4CAF70-FD7D-4F4E-B149-9CD27B9DCC4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CF27C9-391B-4FFF-A627-649ACE127A65}" type="pres">
      <dgm:prSet presAssocID="{83429FB5-E0E7-4728-BF1D-5693DA5A9B05}" presName="parentText" presStyleLbl="node1" presStyleIdx="0" presStyleCnt="4" custScaleY="43669" custLinFactY="-52813" custLinFactNeighborX="-87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F33424-F2EC-415C-877D-CCC9BEF6B615}" type="pres">
      <dgm:prSet presAssocID="{3B92519C-FA09-4F7D-B9CE-ED411060F2D1}" presName="spacer" presStyleCnt="0"/>
      <dgm:spPr/>
    </dgm:pt>
    <dgm:pt modelId="{E6EDC012-DDED-4393-A5F1-02F1897793BE}" type="pres">
      <dgm:prSet presAssocID="{A3342F4C-8476-45FB-8E53-A85DF2600BF6}" presName="parentText" presStyleLbl="node1" presStyleIdx="1" presStyleCnt="4" custScaleY="74186" custLinFactY="-535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EC26CC-60AF-49C9-9BC3-76BD5566BE00}" type="pres">
      <dgm:prSet presAssocID="{3424F1F5-29C4-4A70-84D4-CC4CC913D0D6}" presName="spacer" presStyleCnt="0"/>
      <dgm:spPr/>
    </dgm:pt>
    <dgm:pt modelId="{14BF6014-1F8D-4B4F-8072-3D866266C5A9}" type="pres">
      <dgm:prSet presAssocID="{0A58B7E2-11AF-4B5D-9429-4597B18D61E6}" presName="parentText" presStyleLbl="node1" presStyleIdx="2" presStyleCnt="4" custScaleY="75057" custLinFactNeighborX="-877" custLinFactNeighborY="-1922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65A4D4-C4D3-4733-B549-DE7420F482CC}" type="pres">
      <dgm:prSet presAssocID="{0A58B7E2-11AF-4B5D-9429-4597B18D61E6}" presName="childText" presStyleLbl="revTx" presStyleIdx="0" presStyleCnt="1" custLinFactNeighborY="-200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CF41FE-D620-43B7-B5B3-C3B68ED91B20}" type="pres">
      <dgm:prSet presAssocID="{EB1AC43C-8C51-471F-94EE-D590776F3B40}" presName="parentText" presStyleLbl="node1" presStyleIdx="3" presStyleCnt="4" custScaleY="78084" custLinFactNeighborY="-330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5733F6-B27F-4F11-A6F3-48395B846C39}" type="presOf" srcId="{9B0EECA9-2561-47D7-9765-85750F91C753}" destId="{6D65A4D4-C4D3-4733-B549-DE7420F482CC}" srcOrd="0" destOrd="0" presId="urn:microsoft.com/office/officeart/2005/8/layout/vList2"/>
    <dgm:cxn modelId="{84BC1ABD-2F45-4A8E-B857-ADAC913C0F48}" type="presOf" srcId="{83429FB5-E0E7-4728-BF1D-5693DA5A9B05}" destId="{CECF27C9-391B-4FFF-A627-649ACE127A65}" srcOrd="0" destOrd="0" presId="urn:microsoft.com/office/officeart/2005/8/layout/vList2"/>
    <dgm:cxn modelId="{5A482628-AABE-48EA-8AAA-54F724534B0A}" srcId="{7B4CAF70-FD7D-4F4E-B149-9CD27B9DCC44}" destId="{A3342F4C-8476-45FB-8E53-A85DF2600BF6}" srcOrd="1" destOrd="0" parTransId="{CB13DF37-9D5E-4E10-A8F2-4FB46B5B0B87}" sibTransId="{3424F1F5-29C4-4A70-84D4-CC4CC913D0D6}"/>
    <dgm:cxn modelId="{C4E43B89-1FBB-4220-B8C1-54CCA70D833B}" type="presOf" srcId="{A3342F4C-8476-45FB-8E53-A85DF2600BF6}" destId="{E6EDC012-DDED-4393-A5F1-02F1897793BE}" srcOrd="0" destOrd="0" presId="urn:microsoft.com/office/officeart/2005/8/layout/vList2"/>
    <dgm:cxn modelId="{A2955C77-E41E-4AA2-819C-A00A206EBB65}" srcId="{7B4CAF70-FD7D-4F4E-B149-9CD27B9DCC44}" destId="{0A58B7E2-11AF-4B5D-9429-4597B18D61E6}" srcOrd="2" destOrd="0" parTransId="{3B0DFB1D-BAFB-4AE2-8E8F-F253D00F2261}" sibTransId="{97D2008B-962E-4650-8E21-1CD69DE641CB}"/>
    <dgm:cxn modelId="{3CB6F3CD-F8F0-4666-9679-A776E76D832A}" srcId="{0A58B7E2-11AF-4B5D-9429-4597B18D61E6}" destId="{8AFDED62-F94E-485A-92D8-3931281DEC45}" srcOrd="1" destOrd="0" parTransId="{6ECE2691-58EE-4005-9782-2AB7E2F94817}" sibTransId="{77279499-4989-4F3F-82F2-7748FBEE375E}"/>
    <dgm:cxn modelId="{D5B6B842-39C0-470B-A8E2-C0D6094E2AE1}" type="presOf" srcId="{8AFDED62-F94E-485A-92D8-3931281DEC45}" destId="{6D65A4D4-C4D3-4733-B549-DE7420F482CC}" srcOrd="0" destOrd="1" presId="urn:microsoft.com/office/officeart/2005/8/layout/vList2"/>
    <dgm:cxn modelId="{5979E1D9-9E7A-45DE-8E7F-8556E9C2B2E1}" type="presOf" srcId="{7351717C-AB82-412A-8D5C-467E041E4F5F}" destId="{6D65A4D4-C4D3-4733-B549-DE7420F482CC}" srcOrd="0" destOrd="2" presId="urn:microsoft.com/office/officeart/2005/8/layout/vList2"/>
    <dgm:cxn modelId="{A1BE65B8-FAD4-4988-814B-79568C3D09DE}" srcId="{0A58B7E2-11AF-4B5D-9429-4597B18D61E6}" destId="{7351717C-AB82-412A-8D5C-467E041E4F5F}" srcOrd="2" destOrd="0" parTransId="{B6E76B23-60A9-435A-BF8E-FABFEB2E44FE}" sibTransId="{F2AF23FE-29D0-4232-9B7D-08B57536B267}"/>
    <dgm:cxn modelId="{9906F8A2-2E6C-467E-8F61-C474E02B7B7B}" type="presOf" srcId="{0A58B7E2-11AF-4B5D-9429-4597B18D61E6}" destId="{14BF6014-1F8D-4B4F-8072-3D866266C5A9}" srcOrd="0" destOrd="0" presId="urn:microsoft.com/office/officeart/2005/8/layout/vList2"/>
    <dgm:cxn modelId="{DB00593C-4A5C-4957-AAC7-827F5E444BF6}" type="presOf" srcId="{7B4CAF70-FD7D-4F4E-B149-9CD27B9DCC44}" destId="{7501055E-F915-45B3-A34B-8BF86EDF43BE}" srcOrd="0" destOrd="0" presId="urn:microsoft.com/office/officeart/2005/8/layout/vList2"/>
    <dgm:cxn modelId="{88C35548-6BB0-4EFD-B0F1-3A4B2BC44054}" srcId="{0A58B7E2-11AF-4B5D-9429-4597B18D61E6}" destId="{9B0EECA9-2561-47D7-9765-85750F91C753}" srcOrd="0" destOrd="0" parTransId="{FECBF7A4-A663-4BD7-BB2D-9DCA37604EFF}" sibTransId="{54D018A5-5161-4E11-AD3E-B7C78C652D4F}"/>
    <dgm:cxn modelId="{D7834AAC-7B7F-4CA5-90A5-1DABCC031900}" srcId="{7B4CAF70-FD7D-4F4E-B149-9CD27B9DCC44}" destId="{EB1AC43C-8C51-471F-94EE-D590776F3B40}" srcOrd="3" destOrd="0" parTransId="{DA4592A2-7204-405B-BC6A-6E86201283F9}" sibTransId="{F8AC2A86-3A8D-4EA1-851A-29AC59DD5D95}"/>
    <dgm:cxn modelId="{A381CFCA-6BBF-43DB-9DE7-EF59FECD1A9B}" srcId="{7B4CAF70-FD7D-4F4E-B149-9CD27B9DCC44}" destId="{83429FB5-E0E7-4728-BF1D-5693DA5A9B05}" srcOrd="0" destOrd="0" parTransId="{68CB53C5-B564-43BB-8C98-0CE135779DBA}" sibTransId="{3B92519C-FA09-4F7D-B9CE-ED411060F2D1}"/>
    <dgm:cxn modelId="{5CF206FA-EF22-47B3-8428-59B34F241529}" type="presOf" srcId="{EB1AC43C-8C51-471F-94EE-D590776F3B40}" destId="{8ECF41FE-D620-43B7-B5B3-C3B68ED91B20}" srcOrd="0" destOrd="0" presId="urn:microsoft.com/office/officeart/2005/8/layout/vList2"/>
    <dgm:cxn modelId="{879482DF-9745-4974-B2D4-703B9D376A09}" type="presParOf" srcId="{7501055E-F915-45B3-A34B-8BF86EDF43BE}" destId="{CECF27C9-391B-4FFF-A627-649ACE127A65}" srcOrd="0" destOrd="0" presId="urn:microsoft.com/office/officeart/2005/8/layout/vList2"/>
    <dgm:cxn modelId="{4A096F44-3390-489F-BD86-6B394D949838}" type="presParOf" srcId="{7501055E-F915-45B3-A34B-8BF86EDF43BE}" destId="{C5F33424-F2EC-415C-877D-CCC9BEF6B615}" srcOrd="1" destOrd="0" presId="urn:microsoft.com/office/officeart/2005/8/layout/vList2"/>
    <dgm:cxn modelId="{4B50E61D-AE9A-4536-80ED-1783182A84D2}" type="presParOf" srcId="{7501055E-F915-45B3-A34B-8BF86EDF43BE}" destId="{E6EDC012-DDED-4393-A5F1-02F1897793BE}" srcOrd="2" destOrd="0" presId="urn:microsoft.com/office/officeart/2005/8/layout/vList2"/>
    <dgm:cxn modelId="{FEC72D5D-DCD3-4473-93CF-7A1DF8B1D8D2}" type="presParOf" srcId="{7501055E-F915-45B3-A34B-8BF86EDF43BE}" destId="{94EC26CC-60AF-49C9-9BC3-76BD5566BE00}" srcOrd="3" destOrd="0" presId="urn:microsoft.com/office/officeart/2005/8/layout/vList2"/>
    <dgm:cxn modelId="{6AEFED35-D62B-499C-AB22-3A69D5A33E4F}" type="presParOf" srcId="{7501055E-F915-45B3-A34B-8BF86EDF43BE}" destId="{14BF6014-1F8D-4B4F-8072-3D866266C5A9}" srcOrd="4" destOrd="0" presId="urn:microsoft.com/office/officeart/2005/8/layout/vList2"/>
    <dgm:cxn modelId="{16E5363F-C5E3-45B1-9AF8-97B252123607}" type="presParOf" srcId="{7501055E-F915-45B3-A34B-8BF86EDF43BE}" destId="{6D65A4D4-C4D3-4733-B549-DE7420F482CC}" srcOrd="5" destOrd="0" presId="urn:microsoft.com/office/officeart/2005/8/layout/vList2"/>
    <dgm:cxn modelId="{BA886819-9690-4561-B82E-AEB309999BE4}" type="presParOf" srcId="{7501055E-F915-45B3-A34B-8BF86EDF43BE}" destId="{8ECF41FE-D620-43B7-B5B3-C3B68ED91B2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B75A1A5-0896-433E-BA91-78C3856BD7D9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48E425-1F62-4E54-AB72-024F4DE93407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14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ru-RU" sz="1800" b="1" dirty="0" smtClean="0">
              <a:solidFill>
                <a:schemeClr val="tx1"/>
              </a:solidFill>
            </a:rPr>
            <a:t>Расширение мер налоговой политики, направленных на облегчение администрирования и снижение административных издержек</a:t>
          </a:r>
          <a:endParaRPr lang="ru-RU" sz="1800" b="1" dirty="0">
            <a:solidFill>
              <a:schemeClr val="tx1"/>
            </a:solidFill>
          </a:endParaRPr>
        </a:p>
      </dgm:t>
    </dgm:pt>
    <dgm:pt modelId="{9A75D3E3-D02A-4BE3-A087-B6E91E07991C}" type="parTrans" cxnId="{DEBF1D61-273D-4ED9-8958-0C051EC072B8}">
      <dgm:prSet/>
      <dgm:spPr/>
      <dgm:t>
        <a:bodyPr/>
        <a:lstStyle/>
        <a:p>
          <a:endParaRPr lang="ru-RU"/>
        </a:p>
      </dgm:t>
    </dgm:pt>
    <dgm:pt modelId="{4C985B15-CCC8-41E5-9AB2-556CFD98936E}" type="sibTrans" cxnId="{DEBF1D61-273D-4ED9-8958-0C051EC072B8}">
      <dgm:prSet/>
      <dgm:spPr/>
      <dgm:t>
        <a:bodyPr/>
        <a:lstStyle/>
        <a:p>
          <a:endParaRPr lang="ru-RU"/>
        </a:p>
      </dgm:t>
    </dgm:pt>
    <dgm:pt modelId="{E948EA84-102C-437F-80FA-896499AE9317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14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ru-RU" sz="1800" b="1" dirty="0" smtClean="0"/>
            <a:t>Укрепление доходной базы бюджета муниципального образования «</a:t>
          </a:r>
          <a:r>
            <a:rPr lang="ru-RU" sz="1800" b="1" dirty="0" err="1" smtClean="0"/>
            <a:t>Малопургинский</a:t>
          </a:r>
          <a:r>
            <a:rPr lang="ru-RU" sz="1800" b="1" dirty="0" smtClean="0"/>
            <a:t> район» за счет наращивания стабильных доходных источников и мобилизации в бюджет имеющихся резервов</a:t>
          </a:r>
          <a:endParaRPr lang="ru-RU" sz="1800" b="1" dirty="0"/>
        </a:p>
      </dgm:t>
    </dgm:pt>
    <dgm:pt modelId="{9D60C099-0732-487A-9511-D9BA8DBD8245}" type="parTrans" cxnId="{6FBF8FDE-9725-478F-92D6-1E36D3881D33}">
      <dgm:prSet/>
      <dgm:spPr/>
      <dgm:t>
        <a:bodyPr/>
        <a:lstStyle/>
        <a:p>
          <a:endParaRPr lang="ru-RU"/>
        </a:p>
      </dgm:t>
    </dgm:pt>
    <dgm:pt modelId="{AFFD2F5B-1ECB-4E46-AC3B-08F56C5DB04C}" type="sibTrans" cxnId="{6FBF8FDE-9725-478F-92D6-1E36D3881D33}">
      <dgm:prSet/>
      <dgm:spPr/>
      <dgm:t>
        <a:bodyPr/>
        <a:lstStyle/>
        <a:p>
          <a:endParaRPr lang="ru-RU"/>
        </a:p>
      </dgm:t>
    </dgm:pt>
    <dgm:pt modelId="{7AF7F297-943D-4165-A8A8-54DA59560CD7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22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ru-RU" sz="1800" b="1" dirty="0" smtClean="0">
              <a:solidFill>
                <a:schemeClr val="tx1"/>
              </a:solidFill>
            </a:rPr>
            <a:t>Повышение уровня собираемости налогов, рост налоговой базы, включая снижение доли теневого сектора</a:t>
          </a:r>
        </a:p>
      </dgm:t>
    </dgm:pt>
    <dgm:pt modelId="{9537DFCC-875F-4684-8B9E-802F2AC8EFFB}" type="parTrans" cxnId="{1439231D-97B4-4F40-B5C8-D1C188E4E197}">
      <dgm:prSet/>
      <dgm:spPr/>
      <dgm:t>
        <a:bodyPr/>
        <a:lstStyle/>
        <a:p>
          <a:endParaRPr lang="ru-RU"/>
        </a:p>
      </dgm:t>
    </dgm:pt>
    <dgm:pt modelId="{C885DA16-C873-468A-A64B-CC8D27ABB87D}" type="sibTrans" cxnId="{1439231D-97B4-4F40-B5C8-D1C188E4E197}">
      <dgm:prSet/>
      <dgm:spPr/>
      <dgm:t>
        <a:bodyPr/>
        <a:lstStyle/>
        <a:p>
          <a:endParaRPr lang="ru-RU"/>
        </a:p>
      </dgm:t>
    </dgm:pt>
    <dgm:pt modelId="{43E791CD-00E1-4D30-BCD5-1EA4857975C7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22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ru-RU" sz="1800" b="1" dirty="0" smtClean="0">
              <a:solidFill>
                <a:schemeClr val="tx1"/>
              </a:solidFill>
            </a:rPr>
            <a:t>Отмена неэффективных налоговых льгот, введение моратория на установление в 2018, 2019 годах налоговых льгот (пониженных ставок по налогам)</a:t>
          </a:r>
        </a:p>
      </dgm:t>
    </dgm:pt>
    <dgm:pt modelId="{69E93514-DF63-4B06-9BEE-ED636B95538A}" type="parTrans" cxnId="{3784C0E0-3FF5-4C52-ADA7-D95084A49CA0}">
      <dgm:prSet/>
      <dgm:spPr/>
      <dgm:t>
        <a:bodyPr/>
        <a:lstStyle/>
        <a:p>
          <a:endParaRPr lang="ru-RU"/>
        </a:p>
      </dgm:t>
    </dgm:pt>
    <dgm:pt modelId="{332F8DA6-6D9C-4BC0-BBC4-0C835E28C1AF}" type="sibTrans" cxnId="{3784C0E0-3FF5-4C52-ADA7-D95084A49CA0}">
      <dgm:prSet/>
      <dgm:spPr/>
      <dgm:t>
        <a:bodyPr/>
        <a:lstStyle/>
        <a:p>
          <a:endParaRPr lang="ru-RU"/>
        </a:p>
      </dgm:t>
    </dgm:pt>
    <dgm:pt modelId="{963A3835-8EFF-41D5-8904-0CD297DC390A}" type="pres">
      <dgm:prSet presAssocID="{FB75A1A5-0896-433E-BA91-78C3856BD7D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B44425-090D-436E-A93E-2DB3023FDB80}" type="pres">
      <dgm:prSet presAssocID="{9748E425-1F62-4E54-AB72-024F4DE93407}" presName="circle1" presStyleLbl="node1" presStyleIdx="0" presStyleCnt="4"/>
      <dgm:spPr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</dgm:pt>
    <dgm:pt modelId="{69C58063-E33C-4DC8-9D13-DB510B7D7715}" type="pres">
      <dgm:prSet presAssocID="{9748E425-1F62-4E54-AB72-024F4DE93407}" presName="space" presStyleCnt="0"/>
      <dgm:spPr/>
    </dgm:pt>
    <dgm:pt modelId="{5A29F06B-F30D-47DB-82D2-37109BE6ACC5}" type="pres">
      <dgm:prSet presAssocID="{9748E425-1F62-4E54-AB72-024F4DE93407}" presName="rect1" presStyleLbl="alignAcc1" presStyleIdx="0" presStyleCnt="4" custLinFactNeighborX="1229" custLinFactNeighborY="-230"/>
      <dgm:spPr/>
      <dgm:t>
        <a:bodyPr/>
        <a:lstStyle/>
        <a:p>
          <a:endParaRPr lang="ru-RU"/>
        </a:p>
      </dgm:t>
    </dgm:pt>
    <dgm:pt modelId="{3E16006F-EFE1-4A67-96C1-8B4039A64510}" type="pres">
      <dgm:prSet presAssocID="{E948EA84-102C-437F-80FA-896499AE9317}" presName="vertSpace2" presStyleLbl="node1" presStyleIdx="0" presStyleCnt="4"/>
      <dgm:spPr/>
    </dgm:pt>
    <dgm:pt modelId="{FED84AB8-CAF6-4ECA-B669-59A6C428B38C}" type="pres">
      <dgm:prSet presAssocID="{E948EA84-102C-437F-80FA-896499AE9317}" presName="circle2" presStyleLbl="node1" presStyleIdx="1" presStyleCnt="4"/>
      <dgm:spPr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</dgm:pt>
    <dgm:pt modelId="{E28FA107-B120-49B7-BC8E-D3002C8C2448}" type="pres">
      <dgm:prSet presAssocID="{E948EA84-102C-437F-80FA-896499AE9317}" presName="rect2" presStyleLbl="alignAcc1" presStyleIdx="1" presStyleCnt="4"/>
      <dgm:spPr/>
      <dgm:t>
        <a:bodyPr/>
        <a:lstStyle/>
        <a:p>
          <a:endParaRPr lang="ru-RU"/>
        </a:p>
      </dgm:t>
    </dgm:pt>
    <dgm:pt modelId="{D5B5A5EF-AB45-4A57-B02F-DBC9282FAB4D}" type="pres">
      <dgm:prSet presAssocID="{7AF7F297-943D-4165-A8A8-54DA59560CD7}" presName="vertSpace3" presStyleLbl="node1" presStyleIdx="1" presStyleCnt="4"/>
      <dgm:spPr/>
    </dgm:pt>
    <dgm:pt modelId="{DDA6CF50-64D6-41CD-AAED-976FA2076C57}" type="pres">
      <dgm:prSet presAssocID="{7AF7F297-943D-4165-A8A8-54DA59560CD7}" presName="circle3" presStyleLbl="node1" presStyleIdx="2" presStyleCnt="4"/>
      <dgm:spPr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</dgm:pt>
    <dgm:pt modelId="{FE66C1EA-8C5C-40F8-B9B6-9040C8ED6543}" type="pres">
      <dgm:prSet presAssocID="{7AF7F297-943D-4165-A8A8-54DA59560CD7}" presName="rect3" presStyleLbl="alignAcc1" presStyleIdx="2" presStyleCnt="4"/>
      <dgm:spPr/>
      <dgm:t>
        <a:bodyPr/>
        <a:lstStyle/>
        <a:p>
          <a:endParaRPr lang="ru-RU"/>
        </a:p>
      </dgm:t>
    </dgm:pt>
    <dgm:pt modelId="{DAB1143D-0D6D-4AA0-A7F7-632965950060}" type="pres">
      <dgm:prSet presAssocID="{43E791CD-00E1-4D30-BCD5-1EA4857975C7}" presName="vertSpace4" presStyleLbl="node1" presStyleIdx="2" presStyleCnt="4"/>
      <dgm:spPr/>
    </dgm:pt>
    <dgm:pt modelId="{59226D8B-E096-4D70-8ADC-71973B6FCBDF}" type="pres">
      <dgm:prSet presAssocID="{43E791CD-00E1-4D30-BCD5-1EA4857975C7}" presName="circle4" presStyleLbl="node1" presStyleIdx="3" presStyleCnt="4"/>
      <dgm:spPr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</dgm:pt>
    <dgm:pt modelId="{FEC5023B-56E5-4574-9502-039874786CB2}" type="pres">
      <dgm:prSet presAssocID="{43E791CD-00E1-4D30-BCD5-1EA4857975C7}" presName="rect4" presStyleLbl="alignAcc1" presStyleIdx="3" presStyleCnt="4"/>
      <dgm:spPr/>
      <dgm:t>
        <a:bodyPr/>
        <a:lstStyle/>
        <a:p>
          <a:endParaRPr lang="ru-RU"/>
        </a:p>
      </dgm:t>
    </dgm:pt>
    <dgm:pt modelId="{91A15EB6-1FC2-4A38-A7EC-BAB9618152C7}" type="pres">
      <dgm:prSet presAssocID="{9748E425-1F62-4E54-AB72-024F4DE93407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983E83-3315-427C-BC88-AE28B653D585}" type="pres">
      <dgm:prSet presAssocID="{E948EA84-102C-437F-80FA-896499AE9317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E41196-343F-4FEA-BCB9-A7E7FA2836A7}" type="pres">
      <dgm:prSet presAssocID="{7AF7F297-943D-4165-A8A8-54DA59560CD7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606B47-766B-4858-A4BB-6D7E63AFD09F}" type="pres">
      <dgm:prSet presAssocID="{43E791CD-00E1-4D30-BCD5-1EA4857975C7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1D5113-0081-4BA2-8ACC-249C464CB195}" type="presOf" srcId="{7AF7F297-943D-4165-A8A8-54DA59560CD7}" destId="{BBE41196-343F-4FEA-BCB9-A7E7FA2836A7}" srcOrd="1" destOrd="0" presId="urn:microsoft.com/office/officeart/2005/8/layout/target3"/>
    <dgm:cxn modelId="{27DF66EA-7C2A-4F98-B8DC-F927417D3DA3}" type="presOf" srcId="{E948EA84-102C-437F-80FA-896499AE9317}" destId="{E28FA107-B120-49B7-BC8E-D3002C8C2448}" srcOrd="0" destOrd="0" presId="urn:microsoft.com/office/officeart/2005/8/layout/target3"/>
    <dgm:cxn modelId="{3784C0E0-3FF5-4C52-ADA7-D95084A49CA0}" srcId="{FB75A1A5-0896-433E-BA91-78C3856BD7D9}" destId="{43E791CD-00E1-4D30-BCD5-1EA4857975C7}" srcOrd="3" destOrd="0" parTransId="{69E93514-DF63-4B06-9BEE-ED636B95538A}" sibTransId="{332F8DA6-6D9C-4BC0-BBC4-0C835E28C1AF}"/>
    <dgm:cxn modelId="{DEBF1D61-273D-4ED9-8958-0C051EC072B8}" srcId="{FB75A1A5-0896-433E-BA91-78C3856BD7D9}" destId="{9748E425-1F62-4E54-AB72-024F4DE93407}" srcOrd="0" destOrd="0" parTransId="{9A75D3E3-D02A-4BE3-A087-B6E91E07991C}" sibTransId="{4C985B15-CCC8-41E5-9AB2-556CFD98936E}"/>
    <dgm:cxn modelId="{75A48F46-CC1B-4B44-9745-6D2E49F02AF3}" type="presOf" srcId="{9748E425-1F62-4E54-AB72-024F4DE93407}" destId="{5A29F06B-F30D-47DB-82D2-37109BE6ACC5}" srcOrd="0" destOrd="0" presId="urn:microsoft.com/office/officeart/2005/8/layout/target3"/>
    <dgm:cxn modelId="{EF96EBD5-3D1F-44B3-BC4A-0DB31BA063B1}" type="presOf" srcId="{FB75A1A5-0896-433E-BA91-78C3856BD7D9}" destId="{963A3835-8EFF-41D5-8904-0CD297DC390A}" srcOrd="0" destOrd="0" presId="urn:microsoft.com/office/officeart/2005/8/layout/target3"/>
    <dgm:cxn modelId="{33D35593-94EF-477A-AE17-E1DE258F07A6}" type="presOf" srcId="{43E791CD-00E1-4D30-BCD5-1EA4857975C7}" destId="{FEC5023B-56E5-4574-9502-039874786CB2}" srcOrd="0" destOrd="0" presId="urn:microsoft.com/office/officeart/2005/8/layout/target3"/>
    <dgm:cxn modelId="{6FBF8FDE-9725-478F-92D6-1E36D3881D33}" srcId="{FB75A1A5-0896-433E-BA91-78C3856BD7D9}" destId="{E948EA84-102C-437F-80FA-896499AE9317}" srcOrd="1" destOrd="0" parTransId="{9D60C099-0732-487A-9511-D9BA8DBD8245}" sibTransId="{AFFD2F5B-1ECB-4E46-AC3B-08F56C5DB04C}"/>
    <dgm:cxn modelId="{1439231D-97B4-4F40-B5C8-D1C188E4E197}" srcId="{FB75A1A5-0896-433E-BA91-78C3856BD7D9}" destId="{7AF7F297-943D-4165-A8A8-54DA59560CD7}" srcOrd="2" destOrd="0" parTransId="{9537DFCC-875F-4684-8B9E-802F2AC8EFFB}" sibTransId="{C885DA16-C873-468A-A64B-CC8D27ABB87D}"/>
    <dgm:cxn modelId="{9C976EF9-256F-4E99-AF13-4BB76C761104}" type="presOf" srcId="{9748E425-1F62-4E54-AB72-024F4DE93407}" destId="{91A15EB6-1FC2-4A38-A7EC-BAB9618152C7}" srcOrd="1" destOrd="0" presId="urn:microsoft.com/office/officeart/2005/8/layout/target3"/>
    <dgm:cxn modelId="{0F9D6D55-EA1C-4A8B-B9C9-EB56AE13007E}" type="presOf" srcId="{E948EA84-102C-437F-80FA-896499AE9317}" destId="{41983E83-3315-427C-BC88-AE28B653D585}" srcOrd="1" destOrd="0" presId="urn:microsoft.com/office/officeart/2005/8/layout/target3"/>
    <dgm:cxn modelId="{597C9B05-D5F3-45C7-B166-8B0F865553D8}" type="presOf" srcId="{43E791CD-00E1-4D30-BCD5-1EA4857975C7}" destId="{18606B47-766B-4858-A4BB-6D7E63AFD09F}" srcOrd="1" destOrd="0" presId="urn:microsoft.com/office/officeart/2005/8/layout/target3"/>
    <dgm:cxn modelId="{42CF4DC2-BDC7-4398-8DE0-187CA93758AE}" type="presOf" srcId="{7AF7F297-943D-4165-A8A8-54DA59560CD7}" destId="{FE66C1EA-8C5C-40F8-B9B6-9040C8ED6543}" srcOrd="0" destOrd="0" presId="urn:microsoft.com/office/officeart/2005/8/layout/target3"/>
    <dgm:cxn modelId="{DA41264B-1EC4-408C-A3C5-0115900C37CC}" type="presParOf" srcId="{963A3835-8EFF-41D5-8904-0CD297DC390A}" destId="{7DB44425-090D-436E-A93E-2DB3023FDB80}" srcOrd="0" destOrd="0" presId="urn:microsoft.com/office/officeart/2005/8/layout/target3"/>
    <dgm:cxn modelId="{48D59451-204F-41E7-B2A3-DA1F3371A83E}" type="presParOf" srcId="{963A3835-8EFF-41D5-8904-0CD297DC390A}" destId="{69C58063-E33C-4DC8-9D13-DB510B7D7715}" srcOrd="1" destOrd="0" presId="urn:microsoft.com/office/officeart/2005/8/layout/target3"/>
    <dgm:cxn modelId="{FEB8424D-2E0C-4639-932F-67D95044B999}" type="presParOf" srcId="{963A3835-8EFF-41D5-8904-0CD297DC390A}" destId="{5A29F06B-F30D-47DB-82D2-37109BE6ACC5}" srcOrd="2" destOrd="0" presId="urn:microsoft.com/office/officeart/2005/8/layout/target3"/>
    <dgm:cxn modelId="{A0EAE17B-2B65-42BC-9A60-5CABC361B50C}" type="presParOf" srcId="{963A3835-8EFF-41D5-8904-0CD297DC390A}" destId="{3E16006F-EFE1-4A67-96C1-8B4039A64510}" srcOrd="3" destOrd="0" presId="urn:microsoft.com/office/officeart/2005/8/layout/target3"/>
    <dgm:cxn modelId="{7A15AEE4-82CE-4387-A18F-326744FB08AF}" type="presParOf" srcId="{963A3835-8EFF-41D5-8904-0CD297DC390A}" destId="{FED84AB8-CAF6-4ECA-B669-59A6C428B38C}" srcOrd="4" destOrd="0" presId="urn:microsoft.com/office/officeart/2005/8/layout/target3"/>
    <dgm:cxn modelId="{5A82270A-9018-4C31-A2C0-28309B19DF59}" type="presParOf" srcId="{963A3835-8EFF-41D5-8904-0CD297DC390A}" destId="{E28FA107-B120-49B7-BC8E-D3002C8C2448}" srcOrd="5" destOrd="0" presId="urn:microsoft.com/office/officeart/2005/8/layout/target3"/>
    <dgm:cxn modelId="{B99DB8EB-E39E-4340-8253-EDBA3C1A2650}" type="presParOf" srcId="{963A3835-8EFF-41D5-8904-0CD297DC390A}" destId="{D5B5A5EF-AB45-4A57-B02F-DBC9282FAB4D}" srcOrd="6" destOrd="0" presId="urn:microsoft.com/office/officeart/2005/8/layout/target3"/>
    <dgm:cxn modelId="{0D664ED1-9C05-4C99-9591-A4F72A070F9F}" type="presParOf" srcId="{963A3835-8EFF-41D5-8904-0CD297DC390A}" destId="{DDA6CF50-64D6-41CD-AAED-976FA2076C57}" srcOrd="7" destOrd="0" presId="urn:microsoft.com/office/officeart/2005/8/layout/target3"/>
    <dgm:cxn modelId="{196E677A-71FE-4CF7-8851-3AC8A511A069}" type="presParOf" srcId="{963A3835-8EFF-41D5-8904-0CD297DC390A}" destId="{FE66C1EA-8C5C-40F8-B9B6-9040C8ED6543}" srcOrd="8" destOrd="0" presId="urn:microsoft.com/office/officeart/2005/8/layout/target3"/>
    <dgm:cxn modelId="{524F1DD2-DED1-4E5D-B37E-6653F9B16041}" type="presParOf" srcId="{963A3835-8EFF-41D5-8904-0CD297DC390A}" destId="{DAB1143D-0D6D-4AA0-A7F7-632965950060}" srcOrd="9" destOrd="0" presId="urn:microsoft.com/office/officeart/2005/8/layout/target3"/>
    <dgm:cxn modelId="{5D177606-9B0B-411D-A971-DEC734499829}" type="presParOf" srcId="{963A3835-8EFF-41D5-8904-0CD297DC390A}" destId="{59226D8B-E096-4D70-8ADC-71973B6FCBDF}" srcOrd="10" destOrd="0" presId="urn:microsoft.com/office/officeart/2005/8/layout/target3"/>
    <dgm:cxn modelId="{1391EF2B-F3B9-4CFB-BE9E-3ED319CF845A}" type="presParOf" srcId="{963A3835-8EFF-41D5-8904-0CD297DC390A}" destId="{FEC5023B-56E5-4574-9502-039874786CB2}" srcOrd="11" destOrd="0" presId="urn:microsoft.com/office/officeart/2005/8/layout/target3"/>
    <dgm:cxn modelId="{3CD5F7A2-ADBD-445F-8F33-DDFCE0D6DB64}" type="presParOf" srcId="{963A3835-8EFF-41D5-8904-0CD297DC390A}" destId="{91A15EB6-1FC2-4A38-A7EC-BAB9618152C7}" srcOrd="12" destOrd="0" presId="urn:microsoft.com/office/officeart/2005/8/layout/target3"/>
    <dgm:cxn modelId="{BFB96FC2-6F2C-4721-B927-374E8F4CBE60}" type="presParOf" srcId="{963A3835-8EFF-41D5-8904-0CD297DC390A}" destId="{41983E83-3315-427C-BC88-AE28B653D585}" srcOrd="13" destOrd="0" presId="urn:microsoft.com/office/officeart/2005/8/layout/target3"/>
    <dgm:cxn modelId="{D2714355-24BE-4279-A214-0AD45434E3E2}" type="presParOf" srcId="{963A3835-8EFF-41D5-8904-0CD297DC390A}" destId="{BBE41196-343F-4FEA-BCB9-A7E7FA2836A7}" srcOrd="14" destOrd="0" presId="urn:microsoft.com/office/officeart/2005/8/layout/target3"/>
    <dgm:cxn modelId="{6033B534-6345-4559-9BE6-90A539C5CB82}" type="presParOf" srcId="{963A3835-8EFF-41D5-8904-0CD297DC390A}" destId="{18606B47-766B-4858-A4BB-6D7E63AFD09F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84F6C66-5521-40C2-99FF-C86F056ED85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2DB187-3135-4C98-9D1D-37EECE5C3DAA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Общее образование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326 157,3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F8DFCD-AAF2-49B2-A066-9924369639BF}" type="parTrans" cxnId="{B2FD290F-A12C-411E-AC92-AF7C602D2D99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6AB27FEB-6B46-4226-A3D0-F39ED297C4D3}" type="sibTrans" cxnId="{B2FD290F-A12C-411E-AC92-AF7C602D2D99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0B81E8B2-E67E-483E-BE2D-6EED1DA71F03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Дошкольное образование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71 618,4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7A42DCA-4413-4F73-AE66-6C3190717D79}" type="parTrans" cxnId="{24F5D655-B0D5-4255-B0A0-34ECDA4485C4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DF16CE8A-802B-4020-A353-23D51D3C3CE5}" type="sibTrans" cxnId="{24F5D655-B0D5-4255-B0A0-34ECDA4485C4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6986C4B9-B145-472D-B5FE-F8225511AC7D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Молодежная политика и оздоровление детей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4 844,7тыс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39FDE78-2533-4329-8AC3-3A63DB680452}" type="parTrans" cxnId="{AA12733F-E9AE-4BF9-8B87-079B3FF10231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60A19B1F-4756-4B09-ADE7-D83714F4E966}" type="sibTrans" cxnId="{AA12733F-E9AE-4BF9-8B87-079B3FF10231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57D1A95B-FCA3-4CCF-BC28-0705EF0DA07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Повышение квалификации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339,3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191505A-3AE0-48A1-8DBF-71E3C42AB60A}" type="parTrans" cxnId="{02DF88C0-07CE-49E7-91D1-17FD22084D01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875898E9-CE1B-4FC3-A10D-75A6FED452FD}" type="sibTrans" cxnId="{02DF88C0-07CE-49E7-91D1-17FD22084D01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2815ED7F-5C07-4B2E-A9F5-C0DDA2F3A12D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Другие вопросы в области образования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13 310,0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501EADB-74A4-4A46-AC3B-1E1F29CDAC6C}" type="parTrans" cxnId="{60DB5BC7-8E16-4525-9BEF-AC00C43CCFAE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D938069B-EDE8-41B7-A708-CE011F6F123B}" type="sibTrans" cxnId="{60DB5BC7-8E16-4525-9BEF-AC00C43CCFAE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B21437FE-CCE5-410F-8F68-0F36BD4BB2ED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Дополнительное образование детей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31 360,4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16F42B0-3A3C-4DEE-A79B-0E61AD90DD92}" type="parTrans" cxnId="{BEB0B26D-3B23-489F-9EB5-461CC076AD1F}">
      <dgm:prSet/>
      <dgm:spPr/>
    </dgm:pt>
    <dgm:pt modelId="{48E5992C-3918-4A10-96C3-49F8147A85E4}" type="sibTrans" cxnId="{BEB0B26D-3B23-489F-9EB5-461CC076AD1F}">
      <dgm:prSet/>
      <dgm:spPr/>
    </dgm:pt>
    <dgm:pt modelId="{CC40E849-C888-4AC7-910D-E24D8544BF0D}" type="pres">
      <dgm:prSet presAssocID="{F84F6C66-5521-40C2-99FF-C86F056ED8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170B91E-7745-44B8-97A4-A475B63696D5}" type="pres">
      <dgm:prSet presAssocID="{F84F6C66-5521-40C2-99FF-C86F056ED85A}" presName="Name1" presStyleCnt="0"/>
      <dgm:spPr/>
      <dgm:t>
        <a:bodyPr/>
        <a:lstStyle/>
        <a:p>
          <a:endParaRPr lang="ru-RU"/>
        </a:p>
      </dgm:t>
    </dgm:pt>
    <dgm:pt modelId="{B63202F2-F136-4A53-BBC0-18A18E8C1FF9}" type="pres">
      <dgm:prSet presAssocID="{F84F6C66-5521-40C2-99FF-C86F056ED85A}" presName="cycle" presStyleCnt="0"/>
      <dgm:spPr/>
      <dgm:t>
        <a:bodyPr/>
        <a:lstStyle/>
        <a:p>
          <a:endParaRPr lang="ru-RU"/>
        </a:p>
      </dgm:t>
    </dgm:pt>
    <dgm:pt modelId="{7E7B918D-80DD-4DD8-AF7E-2AC82BB8EC7D}" type="pres">
      <dgm:prSet presAssocID="{F84F6C66-5521-40C2-99FF-C86F056ED85A}" presName="srcNode" presStyleLbl="node1" presStyleIdx="0" presStyleCnt="6"/>
      <dgm:spPr/>
      <dgm:t>
        <a:bodyPr/>
        <a:lstStyle/>
        <a:p>
          <a:endParaRPr lang="ru-RU"/>
        </a:p>
      </dgm:t>
    </dgm:pt>
    <dgm:pt modelId="{30C4D84D-83B0-4115-B1BA-BB76086E6A0A}" type="pres">
      <dgm:prSet presAssocID="{F84F6C66-5521-40C2-99FF-C86F056ED85A}" presName="conn" presStyleLbl="parChTrans1D2" presStyleIdx="0" presStyleCnt="1"/>
      <dgm:spPr/>
      <dgm:t>
        <a:bodyPr/>
        <a:lstStyle/>
        <a:p>
          <a:endParaRPr lang="ru-RU"/>
        </a:p>
      </dgm:t>
    </dgm:pt>
    <dgm:pt modelId="{A159ED3E-2BCE-454E-809E-1592E13B2FD6}" type="pres">
      <dgm:prSet presAssocID="{F84F6C66-5521-40C2-99FF-C86F056ED85A}" presName="extraNode" presStyleLbl="node1" presStyleIdx="0" presStyleCnt="6"/>
      <dgm:spPr/>
      <dgm:t>
        <a:bodyPr/>
        <a:lstStyle/>
        <a:p>
          <a:endParaRPr lang="ru-RU"/>
        </a:p>
      </dgm:t>
    </dgm:pt>
    <dgm:pt modelId="{566083D9-89B6-435D-846D-36DACD77A22D}" type="pres">
      <dgm:prSet presAssocID="{F84F6C66-5521-40C2-99FF-C86F056ED85A}" presName="dstNode" presStyleLbl="node1" presStyleIdx="0" presStyleCnt="6"/>
      <dgm:spPr/>
      <dgm:t>
        <a:bodyPr/>
        <a:lstStyle/>
        <a:p>
          <a:endParaRPr lang="ru-RU"/>
        </a:p>
      </dgm:t>
    </dgm:pt>
    <dgm:pt modelId="{854879FE-BE8F-4624-AAD6-7DAD88595B55}" type="pres">
      <dgm:prSet presAssocID="{A42DB187-3135-4C98-9D1D-37EECE5C3DAA}" presName="text_1" presStyleLbl="node1" presStyleIdx="0" presStyleCnt="6" custScaleX="103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EA7A6-9687-48F0-B5E9-2EC6C67105D3}" type="pres">
      <dgm:prSet presAssocID="{A42DB187-3135-4C98-9D1D-37EECE5C3DAA}" presName="accent_1" presStyleCnt="0"/>
      <dgm:spPr/>
      <dgm:t>
        <a:bodyPr/>
        <a:lstStyle/>
        <a:p>
          <a:endParaRPr lang="ru-RU"/>
        </a:p>
      </dgm:t>
    </dgm:pt>
    <dgm:pt modelId="{2CC09460-0385-4576-B212-932E023A1EEB}" type="pres">
      <dgm:prSet presAssocID="{A42DB187-3135-4C98-9D1D-37EECE5C3DAA}" presName="accentRepeatNode" presStyleLbl="solidFgAcc1" presStyleIdx="0" presStyleCnt="6"/>
      <dgm:spPr/>
      <dgm:t>
        <a:bodyPr/>
        <a:lstStyle/>
        <a:p>
          <a:endParaRPr lang="ru-RU"/>
        </a:p>
      </dgm:t>
    </dgm:pt>
    <dgm:pt modelId="{AC8E7858-2E8A-4A1B-8B00-797726621971}" type="pres">
      <dgm:prSet presAssocID="{0B81E8B2-E67E-483E-BE2D-6EED1DA71F03}" presName="text_2" presStyleLbl="node1" presStyleIdx="1" presStyleCnt="6" custScaleX="101067" custLinFactNeighborX="1380" custLinFactNeighborY="101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82A7B1-30B2-4C27-826B-A86D863469A9}" type="pres">
      <dgm:prSet presAssocID="{0B81E8B2-E67E-483E-BE2D-6EED1DA71F03}" presName="accent_2" presStyleCnt="0"/>
      <dgm:spPr/>
      <dgm:t>
        <a:bodyPr/>
        <a:lstStyle/>
        <a:p>
          <a:endParaRPr lang="ru-RU"/>
        </a:p>
      </dgm:t>
    </dgm:pt>
    <dgm:pt modelId="{5586553E-F5FE-4248-95EC-7786E1F5D059}" type="pres">
      <dgm:prSet presAssocID="{0B81E8B2-E67E-483E-BE2D-6EED1DA71F03}" presName="accentRepeatNode" presStyleLbl="solidFgAcc1" presStyleIdx="1" presStyleCnt="6" custLinFactNeighborX="2208" custLinFactNeighborY="3980"/>
      <dgm:spPr/>
      <dgm:t>
        <a:bodyPr/>
        <a:lstStyle/>
        <a:p>
          <a:endParaRPr lang="ru-RU"/>
        </a:p>
      </dgm:t>
    </dgm:pt>
    <dgm:pt modelId="{AA9CCE1E-8BA7-47B4-9968-9FF3F6A68D2B}" type="pres">
      <dgm:prSet presAssocID="{B21437FE-CCE5-410F-8F68-0F36BD4BB2ED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B2DC46-1168-42BC-80E9-3E7D57E8A64F}" type="pres">
      <dgm:prSet presAssocID="{B21437FE-CCE5-410F-8F68-0F36BD4BB2ED}" presName="accent_3" presStyleCnt="0"/>
      <dgm:spPr/>
    </dgm:pt>
    <dgm:pt modelId="{EEBB4D1A-25CF-4375-9E0A-BF247EBC6627}" type="pres">
      <dgm:prSet presAssocID="{B21437FE-CCE5-410F-8F68-0F36BD4BB2ED}" presName="accentRepeatNode" presStyleLbl="solidFgAcc1" presStyleIdx="2" presStyleCnt="6"/>
      <dgm:spPr/>
    </dgm:pt>
    <dgm:pt modelId="{68679E78-5FCB-43CF-9783-093C60655F8B}" type="pres">
      <dgm:prSet presAssocID="{2815ED7F-5C07-4B2E-A9F5-C0DDA2F3A12D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ADB6E0-55F9-4298-9916-A60C4BA70E60}" type="pres">
      <dgm:prSet presAssocID="{2815ED7F-5C07-4B2E-A9F5-C0DDA2F3A12D}" presName="accent_4" presStyleCnt="0"/>
      <dgm:spPr/>
    </dgm:pt>
    <dgm:pt modelId="{476526DF-747C-4FDA-AEBF-69A48C7254D0}" type="pres">
      <dgm:prSet presAssocID="{2815ED7F-5C07-4B2E-A9F5-C0DDA2F3A12D}" presName="accentRepeatNode" presStyleLbl="solidFgAcc1" presStyleIdx="3" presStyleCnt="6"/>
      <dgm:spPr/>
      <dgm:t>
        <a:bodyPr/>
        <a:lstStyle/>
        <a:p>
          <a:endParaRPr lang="ru-RU"/>
        </a:p>
      </dgm:t>
    </dgm:pt>
    <dgm:pt modelId="{89822CBE-0FD5-475B-A26B-CF6CE91B312A}" type="pres">
      <dgm:prSet presAssocID="{6986C4B9-B145-472D-B5FE-F8225511AC7D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C6ECF7-6452-4A2B-A3C4-78DDCF09000E}" type="pres">
      <dgm:prSet presAssocID="{6986C4B9-B145-472D-B5FE-F8225511AC7D}" presName="accent_5" presStyleCnt="0"/>
      <dgm:spPr/>
    </dgm:pt>
    <dgm:pt modelId="{7FF197B5-19DF-437E-8EA4-F5EF1D7448A3}" type="pres">
      <dgm:prSet presAssocID="{6986C4B9-B145-472D-B5FE-F8225511AC7D}" presName="accentRepeatNode" presStyleLbl="solidFgAcc1" presStyleIdx="4" presStyleCnt="6"/>
      <dgm:spPr/>
      <dgm:t>
        <a:bodyPr/>
        <a:lstStyle/>
        <a:p>
          <a:endParaRPr lang="ru-RU"/>
        </a:p>
      </dgm:t>
    </dgm:pt>
    <dgm:pt modelId="{9AFCB963-D131-4FB8-B267-3B1379C3876E}" type="pres">
      <dgm:prSet presAssocID="{57D1A95B-FCA3-4CCF-BC28-0705EF0DA074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359DD3-FA4A-416F-90CC-D95EC3E71733}" type="pres">
      <dgm:prSet presAssocID="{57D1A95B-FCA3-4CCF-BC28-0705EF0DA074}" presName="accent_6" presStyleCnt="0"/>
      <dgm:spPr/>
    </dgm:pt>
    <dgm:pt modelId="{22575A18-223C-4A93-B3F0-1CA215286AC0}" type="pres">
      <dgm:prSet presAssocID="{57D1A95B-FCA3-4CCF-BC28-0705EF0DA074}" presName="accentRepeatNode" presStyleLbl="solidFgAcc1" presStyleIdx="5" presStyleCnt="6"/>
      <dgm:spPr/>
      <dgm:t>
        <a:bodyPr/>
        <a:lstStyle/>
        <a:p>
          <a:endParaRPr lang="ru-RU"/>
        </a:p>
      </dgm:t>
    </dgm:pt>
  </dgm:ptLst>
  <dgm:cxnLst>
    <dgm:cxn modelId="{E97748F5-1984-4CE3-810C-DB0F8460335A}" type="presOf" srcId="{57D1A95B-FCA3-4CCF-BC28-0705EF0DA074}" destId="{9AFCB963-D131-4FB8-B267-3B1379C3876E}" srcOrd="0" destOrd="0" presId="urn:microsoft.com/office/officeart/2008/layout/VerticalCurvedList"/>
    <dgm:cxn modelId="{E8567E05-0BF9-47CD-97A5-48535B341541}" type="presOf" srcId="{0B81E8B2-E67E-483E-BE2D-6EED1DA71F03}" destId="{AC8E7858-2E8A-4A1B-8B00-797726621971}" srcOrd="0" destOrd="0" presId="urn:microsoft.com/office/officeart/2008/layout/VerticalCurvedList"/>
    <dgm:cxn modelId="{24F5D655-B0D5-4255-B0A0-34ECDA4485C4}" srcId="{F84F6C66-5521-40C2-99FF-C86F056ED85A}" destId="{0B81E8B2-E67E-483E-BE2D-6EED1DA71F03}" srcOrd="1" destOrd="0" parTransId="{87A42DCA-4413-4F73-AE66-6C3190717D79}" sibTransId="{DF16CE8A-802B-4020-A353-23D51D3C3CE5}"/>
    <dgm:cxn modelId="{BB61CA37-333B-40EB-9061-EB53D29D6A5A}" type="presOf" srcId="{F84F6C66-5521-40C2-99FF-C86F056ED85A}" destId="{CC40E849-C888-4AC7-910D-E24D8544BF0D}" srcOrd="0" destOrd="0" presId="urn:microsoft.com/office/officeart/2008/layout/VerticalCurvedList"/>
    <dgm:cxn modelId="{AA12733F-E9AE-4BF9-8B87-079B3FF10231}" srcId="{F84F6C66-5521-40C2-99FF-C86F056ED85A}" destId="{6986C4B9-B145-472D-B5FE-F8225511AC7D}" srcOrd="4" destOrd="0" parTransId="{739FDE78-2533-4329-8AC3-3A63DB680452}" sibTransId="{60A19B1F-4756-4B09-ADE7-D83714F4E966}"/>
    <dgm:cxn modelId="{BEB0B26D-3B23-489F-9EB5-461CC076AD1F}" srcId="{F84F6C66-5521-40C2-99FF-C86F056ED85A}" destId="{B21437FE-CCE5-410F-8F68-0F36BD4BB2ED}" srcOrd="2" destOrd="0" parTransId="{116F42B0-3A3C-4DEE-A79B-0E61AD90DD92}" sibTransId="{48E5992C-3918-4A10-96C3-49F8147A85E4}"/>
    <dgm:cxn modelId="{FF5C2553-A24B-4AF2-8B02-EFBADEF42345}" type="presOf" srcId="{2815ED7F-5C07-4B2E-A9F5-C0DDA2F3A12D}" destId="{68679E78-5FCB-43CF-9783-093C60655F8B}" srcOrd="0" destOrd="0" presId="urn:microsoft.com/office/officeart/2008/layout/VerticalCurvedList"/>
    <dgm:cxn modelId="{62776639-E03C-4C37-87C5-C67D35C35C06}" type="presOf" srcId="{A42DB187-3135-4C98-9D1D-37EECE5C3DAA}" destId="{854879FE-BE8F-4624-AAD6-7DAD88595B55}" srcOrd="0" destOrd="0" presId="urn:microsoft.com/office/officeart/2008/layout/VerticalCurvedList"/>
    <dgm:cxn modelId="{02DF88C0-07CE-49E7-91D1-17FD22084D01}" srcId="{F84F6C66-5521-40C2-99FF-C86F056ED85A}" destId="{57D1A95B-FCA3-4CCF-BC28-0705EF0DA074}" srcOrd="5" destOrd="0" parTransId="{1191505A-3AE0-48A1-8DBF-71E3C42AB60A}" sibTransId="{875898E9-CE1B-4FC3-A10D-75A6FED452FD}"/>
    <dgm:cxn modelId="{98862C94-77C9-43A0-9D69-DFA9B2497749}" type="presOf" srcId="{6AB27FEB-6B46-4226-A3D0-F39ED297C4D3}" destId="{30C4D84D-83B0-4115-B1BA-BB76086E6A0A}" srcOrd="0" destOrd="0" presId="urn:microsoft.com/office/officeart/2008/layout/VerticalCurvedList"/>
    <dgm:cxn modelId="{6A411436-AD4A-4816-A2EA-35C29998E5D5}" type="presOf" srcId="{6986C4B9-B145-472D-B5FE-F8225511AC7D}" destId="{89822CBE-0FD5-475B-A26B-CF6CE91B312A}" srcOrd="0" destOrd="0" presId="urn:microsoft.com/office/officeart/2008/layout/VerticalCurvedList"/>
    <dgm:cxn modelId="{0125DB1F-4689-44FE-9CFC-86E6013DAF29}" type="presOf" srcId="{B21437FE-CCE5-410F-8F68-0F36BD4BB2ED}" destId="{AA9CCE1E-8BA7-47B4-9968-9FF3F6A68D2B}" srcOrd="0" destOrd="0" presId="urn:microsoft.com/office/officeart/2008/layout/VerticalCurvedList"/>
    <dgm:cxn modelId="{B2FD290F-A12C-411E-AC92-AF7C602D2D99}" srcId="{F84F6C66-5521-40C2-99FF-C86F056ED85A}" destId="{A42DB187-3135-4C98-9D1D-37EECE5C3DAA}" srcOrd="0" destOrd="0" parTransId="{3FF8DFCD-AAF2-49B2-A066-9924369639BF}" sibTransId="{6AB27FEB-6B46-4226-A3D0-F39ED297C4D3}"/>
    <dgm:cxn modelId="{60DB5BC7-8E16-4525-9BEF-AC00C43CCFAE}" srcId="{F84F6C66-5521-40C2-99FF-C86F056ED85A}" destId="{2815ED7F-5C07-4B2E-A9F5-C0DDA2F3A12D}" srcOrd="3" destOrd="0" parTransId="{B501EADB-74A4-4A46-AC3B-1E1F29CDAC6C}" sibTransId="{D938069B-EDE8-41B7-A708-CE011F6F123B}"/>
    <dgm:cxn modelId="{AF4248A5-9D85-423D-84A9-B48ED106C61F}" type="presParOf" srcId="{CC40E849-C888-4AC7-910D-E24D8544BF0D}" destId="{3170B91E-7745-44B8-97A4-A475B63696D5}" srcOrd="0" destOrd="0" presId="urn:microsoft.com/office/officeart/2008/layout/VerticalCurvedList"/>
    <dgm:cxn modelId="{1041C82D-E407-40AA-98FD-F28078B14E36}" type="presParOf" srcId="{3170B91E-7745-44B8-97A4-A475B63696D5}" destId="{B63202F2-F136-4A53-BBC0-18A18E8C1FF9}" srcOrd="0" destOrd="0" presId="urn:microsoft.com/office/officeart/2008/layout/VerticalCurvedList"/>
    <dgm:cxn modelId="{85B57E0B-04B7-4433-95BD-3D8541D13447}" type="presParOf" srcId="{B63202F2-F136-4A53-BBC0-18A18E8C1FF9}" destId="{7E7B918D-80DD-4DD8-AF7E-2AC82BB8EC7D}" srcOrd="0" destOrd="0" presId="urn:microsoft.com/office/officeart/2008/layout/VerticalCurvedList"/>
    <dgm:cxn modelId="{D89D9C9E-598F-4ABA-A930-DFCF78601D5B}" type="presParOf" srcId="{B63202F2-F136-4A53-BBC0-18A18E8C1FF9}" destId="{30C4D84D-83B0-4115-B1BA-BB76086E6A0A}" srcOrd="1" destOrd="0" presId="urn:microsoft.com/office/officeart/2008/layout/VerticalCurvedList"/>
    <dgm:cxn modelId="{BA0DEAFE-9811-4D83-8D82-70C42663BB17}" type="presParOf" srcId="{B63202F2-F136-4A53-BBC0-18A18E8C1FF9}" destId="{A159ED3E-2BCE-454E-809E-1592E13B2FD6}" srcOrd="2" destOrd="0" presId="urn:microsoft.com/office/officeart/2008/layout/VerticalCurvedList"/>
    <dgm:cxn modelId="{33FE8F07-3458-44F4-B39F-45ACD02BAF3F}" type="presParOf" srcId="{B63202F2-F136-4A53-BBC0-18A18E8C1FF9}" destId="{566083D9-89B6-435D-846D-36DACD77A22D}" srcOrd="3" destOrd="0" presId="urn:microsoft.com/office/officeart/2008/layout/VerticalCurvedList"/>
    <dgm:cxn modelId="{7C796CAD-BEC0-485C-BC03-F1EE6867C5BA}" type="presParOf" srcId="{3170B91E-7745-44B8-97A4-A475B63696D5}" destId="{854879FE-BE8F-4624-AAD6-7DAD88595B55}" srcOrd="1" destOrd="0" presId="urn:microsoft.com/office/officeart/2008/layout/VerticalCurvedList"/>
    <dgm:cxn modelId="{D25D5B2B-2EEC-49C5-8679-DF31289330BB}" type="presParOf" srcId="{3170B91E-7745-44B8-97A4-A475B63696D5}" destId="{576EA7A6-9687-48F0-B5E9-2EC6C67105D3}" srcOrd="2" destOrd="0" presId="urn:microsoft.com/office/officeart/2008/layout/VerticalCurvedList"/>
    <dgm:cxn modelId="{CCE99931-D0D4-4259-BF1D-D5F0698F4847}" type="presParOf" srcId="{576EA7A6-9687-48F0-B5E9-2EC6C67105D3}" destId="{2CC09460-0385-4576-B212-932E023A1EEB}" srcOrd="0" destOrd="0" presId="urn:microsoft.com/office/officeart/2008/layout/VerticalCurvedList"/>
    <dgm:cxn modelId="{828B1AD5-F446-45B5-8F60-25EC84A6E252}" type="presParOf" srcId="{3170B91E-7745-44B8-97A4-A475B63696D5}" destId="{AC8E7858-2E8A-4A1B-8B00-797726621971}" srcOrd="3" destOrd="0" presId="urn:microsoft.com/office/officeart/2008/layout/VerticalCurvedList"/>
    <dgm:cxn modelId="{9553C468-E574-446C-90F4-688A683EB9FE}" type="presParOf" srcId="{3170B91E-7745-44B8-97A4-A475B63696D5}" destId="{0082A7B1-30B2-4C27-826B-A86D863469A9}" srcOrd="4" destOrd="0" presId="urn:microsoft.com/office/officeart/2008/layout/VerticalCurvedList"/>
    <dgm:cxn modelId="{D84F0352-3D30-433C-A937-66D95C9E1C40}" type="presParOf" srcId="{0082A7B1-30B2-4C27-826B-A86D863469A9}" destId="{5586553E-F5FE-4248-95EC-7786E1F5D059}" srcOrd="0" destOrd="0" presId="urn:microsoft.com/office/officeart/2008/layout/VerticalCurvedList"/>
    <dgm:cxn modelId="{DC8B459D-D9DF-4560-A200-806838DAC25A}" type="presParOf" srcId="{3170B91E-7745-44B8-97A4-A475B63696D5}" destId="{AA9CCE1E-8BA7-47B4-9968-9FF3F6A68D2B}" srcOrd="5" destOrd="0" presId="urn:microsoft.com/office/officeart/2008/layout/VerticalCurvedList"/>
    <dgm:cxn modelId="{0B193C6C-EF30-4638-939D-4A0AA64B50C3}" type="presParOf" srcId="{3170B91E-7745-44B8-97A4-A475B63696D5}" destId="{CBB2DC46-1168-42BC-80E9-3E7D57E8A64F}" srcOrd="6" destOrd="0" presId="urn:microsoft.com/office/officeart/2008/layout/VerticalCurvedList"/>
    <dgm:cxn modelId="{43B4C82D-4FC5-4D5F-8908-12E695237857}" type="presParOf" srcId="{CBB2DC46-1168-42BC-80E9-3E7D57E8A64F}" destId="{EEBB4D1A-25CF-4375-9E0A-BF247EBC6627}" srcOrd="0" destOrd="0" presId="urn:microsoft.com/office/officeart/2008/layout/VerticalCurvedList"/>
    <dgm:cxn modelId="{EDF189D2-7BB9-4CCA-887B-EC04F680C326}" type="presParOf" srcId="{3170B91E-7745-44B8-97A4-A475B63696D5}" destId="{68679E78-5FCB-43CF-9783-093C60655F8B}" srcOrd="7" destOrd="0" presId="urn:microsoft.com/office/officeart/2008/layout/VerticalCurvedList"/>
    <dgm:cxn modelId="{0C92AC60-8F1F-44F9-B5CE-16537BE4DBE7}" type="presParOf" srcId="{3170B91E-7745-44B8-97A4-A475B63696D5}" destId="{4AADB6E0-55F9-4298-9916-A60C4BA70E60}" srcOrd="8" destOrd="0" presId="urn:microsoft.com/office/officeart/2008/layout/VerticalCurvedList"/>
    <dgm:cxn modelId="{2B087366-0416-4B17-99A5-7F3B0DF41FB4}" type="presParOf" srcId="{4AADB6E0-55F9-4298-9916-A60C4BA70E60}" destId="{476526DF-747C-4FDA-AEBF-69A48C7254D0}" srcOrd="0" destOrd="0" presId="urn:microsoft.com/office/officeart/2008/layout/VerticalCurvedList"/>
    <dgm:cxn modelId="{ECC46E9E-F317-4648-84CF-9A3EC75260F6}" type="presParOf" srcId="{3170B91E-7745-44B8-97A4-A475B63696D5}" destId="{89822CBE-0FD5-475B-A26B-CF6CE91B312A}" srcOrd="9" destOrd="0" presId="urn:microsoft.com/office/officeart/2008/layout/VerticalCurvedList"/>
    <dgm:cxn modelId="{191E45CE-AEF1-449B-8E2B-B778651F5524}" type="presParOf" srcId="{3170B91E-7745-44B8-97A4-A475B63696D5}" destId="{D4C6ECF7-6452-4A2B-A3C4-78DDCF09000E}" srcOrd="10" destOrd="0" presId="urn:microsoft.com/office/officeart/2008/layout/VerticalCurvedList"/>
    <dgm:cxn modelId="{ED4E1F5D-F94B-4DE6-B628-ADF390810EE1}" type="presParOf" srcId="{D4C6ECF7-6452-4A2B-A3C4-78DDCF09000E}" destId="{7FF197B5-19DF-437E-8EA4-F5EF1D7448A3}" srcOrd="0" destOrd="0" presId="urn:microsoft.com/office/officeart/2008/layout/VerticalCurvedList"/>
    <dgm:cxn modelId="{8D4D4798-B01C-4AF7-8A10-A84840A432EF}" type="presParOf" srcId="{3170B91E-7745-44B8-97A4-A475B63696D5}" destId="{9AFCB963-D131-4FB8-B267-3B1379C3876E}" srcOrd="11" destOrd="0" presId="urn:microsoft.com/office/officeart/2008/layout/VerticalCurvedList"/>
    <dgm:cxn modelId="{7225AF6E-60CA-4ADA-8872-DB1E38E42796}" type="presParOf" srcId="{3170B91E-7745-44B8-97A4-A475B63696D5}" destId="{48359DD3-FA4A-416F-90CC-D95EC3E71733}" srcOrd="12" destOrd="0" presId="urn:microsoft.com/office/officeart/2008/layout/VerticalCurvedList"/>
    <dgm:cxn modelId="{0514B043-AA02-48FE-AE5D-8F01FBC07B19}" type="presParOf" srcId="{48359DD3-FA4A-416F-90CC-D95EC3E71733}" destId="{22575A18-223C-4A93-B3F0-1CA215286AC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84F6C66-5521-40C2-99FF-C86F056ED85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E30B3A-C4F8-4EC6-8EA4-5753C35FC2EA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Содержание аппарата Управления культуры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10 534,8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D84F916-3CFF-412E-BF63-BD08EBD75A9E}" type="parTrans" cxnId="{87A77F23-99C9-4787-BAC0-A378B6B09F72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309CF2EB-9F89-4689-B3E6-BCE404DB5074}" type="sibTrans" cxnId="{87A77F23-99C9-4787-BAC0-A378B6B09F72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6986C4B9-B145-472D-B5FE-F8225511AC7D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Развитие народного творчества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3 368,8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39FDE78-2533-4329-8AC3-3A63DB680452}" type="parTrans" cxnId="{AA12733F-E9AE-4BF9-8B87-079B3FF10231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60A19B1F-4756-4B09-ADE7-D83714F4E966}" type="sibTrans" cxnId="{AA12733F-E9AE-4BF9-8B87-079B3FF10231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8678C995-4796-4396-A4B9-CBFBF977C27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Содержание музеев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982,7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9979F80-664D-409F-8156-F6A53063E4C6}" type="parTrans" cxnId="{3BB5F01D-973D-47C3-A94D-2B7D03D48391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3EE69CA6-255F-4562-BF96-1129304495E1}" type="sibTrans" cxnId="{3BB5F01D-973D-47C3-A94D-2B7D03D48391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2528276B-DE6A-466B-872E-9FFF419418FA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Содержание домов культуры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34 773,8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116D8C7-316A-491B-9EE5-3D15DA2EC3FD}" type="parTrans" cxnId="{DA5ADEE2-A986-4034-AD6C-3E5A54F59532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C1CBC224-4EBC-4170-9C71-98C50133E661}" type="sibTrans" cxnId="{DA5ADEE2-A986-4034-AD6C-3E5A54F59532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2B05BCF7-3AAC-47F4-A3BD-FB51C00B789E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Содержание библиотечной системы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12 270,4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E0FBBB0-6D54-4822-B7FA-0372503D3DEF}" type="parTrans" cxnId="{59F3D217-83EB-45D4-A643-1229BE00F62E}">
      <dgm:prSet/>
      <dgm:spPr/>
      <dgm:t>
        <a:bodyPr/>
        <a:lstStyle/>
        <a:p>
          <a:endParaRPr lang="ru-RU"/>
        </a:p>
      </dgm:t>
    </dgm:pt>
    <dgm:pt modelId="{849C4A93-60DD-4B29-8AAD-1C66FE29F739}" type="sibTrans" cxnId="{59F3D217-83EB-45D4-A643-1229BE00F62E}">
      <dgm:prSet/>
      <dgm:spPr/>
      <dgm:t>
        <a:bodyPr/>
        <a:lstStyle/>
        <a:p>
          <a:endParaRPr lang="ru-RU"/>
        </a:p>
      </dgm:t>
    </dgm:pt>
    <dgm:pt modelId="{53B0B4D8-CCD8-45C5-91EE-36E4847CE85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Проведение </a:t>
          </a:r>
          <a:r>
            <a:rPr lang="ru-RU" sz="1600" b="1" baseline="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общерайонных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праздников и мероприятий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84,3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629AF9F-AEE3-43D5-B7A1-97C8D0556406}" type="parTrans" cxnId="{ADDA18CF-769F-44AF-996C-F21D4CE9058E}">
      <dgm:prSet/>
      <dgm:spPr/>
      <dgm:t>
        <a:bodyPr/>
        <a:lstStyle/>
        <a:p>
          <a:endParaRPr lang="ru-RU"/>
        </a:p>
      </dgm:t>
    </dgm:pt>
    <dgm:pt modelId="{D71A760A-9E5B-4981-901C-75694F769644}" type="sibTrans" cxnId="{ADDA18CF-769F-44AF-996C-F21D4CE9058E}">
      <dgm:prSet/>
      <dgm:spPr/>
      <dgm:t>
        <a:bodyPr/>
        <a:lstStyle/>
        <a:p>
          <a:endParaRPr lang="ru-RU"/>
        </a:p>
      </dgm:t>
    </dgm:pt>
    <dgm:pt modelId="{CC40E849-C888-4AC7-910D-E24D8544BF0D}" type="pres">
      <dgm:prSet presAssocID="{F84F6C66-5521-40C2-99FF-C86F056ED8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170B91E-7745-44B8-97A4-A475B63696D5}" type="pres">
      <dgm:prSet presAssocID="{F84F6C66-5521-40C2-99FF-C86F056ED85A}" presName="Name1" presStyleCnt="0"/>
      <dgm:spPr/>
    </dgm:pt>
    <dgm:pt modelId="{B63202F2-F136-4A53-BBC0-18A18E8C1FF9}" type="pres">
      <dgm:prSet presAssocID="{F84F6C66-5521-40C2-99FF-C86F056ED85A}" presName="cycle" presStyleCnt="0"/>
      <dgm:spPr/>
    </dgm:pt>
    <dgm:pt modelId="{7E7B918D-80DD-4DD8-AF7E-2AC82BB8EC7D}" type="pres">
      <dgm:prSet presAssocID="{F84F6C66-5521-40C2-99FF-C86F056ED85A}" presName="srcNode" presStyleLbl="node1" presStyleIdx="0" presStyleCnt="6"/>
      <dgm:spPr/>
    </dgm:pt>
    <dgm:pt modelId="{30C4D84D-83B0-4115-B1BA-BB76086E6A0A}" type="pres">
      <dgm:prSet presAssocID="{F84F6C66-5521-40C2-99FF-C86F056ED85A}" presName="conn" presStyleLbl="parChTrans1D2" presStyleIdx="0" presStyleCnt="1"/>
      <dgm:spPr/>
      <dgm:t>
        <a:bodyPr/>
        <a:lstStyle/>
        <a:p>
          <a:endParaRPr lang="ru-RU"/>
        </a:p>
      </dgm:t>
    </dgm:pt>
    <dgm:pt modelId="{A159ED3E-2BCE-454E-809E-1592E13B2FD6}" type="pres">
      <dgm:prSet presAssocID="{F84F6C66-5521-40C2-99FF-C86F056ED85A}" presName="extraNode" presStyleLbl="node1" presStyleIdx="0" presStyleCnt="6"/>
      <dgm:spPr/>
    </dgm:pt>
    <dgm:pt modelId="{566083D9-89B6-435D-846D-36DACD77A22D}" type="pres">
      <dgm:prSet presAssocID="{F84F6C66-5521-40C2-99FF-C86F056ED85A}" presName="dstNode" presStyleLbl="node1" presStyleIdx="0" presStyleCnt="6"/>
      <dgm:spPr/>
    </dgm:pt>
    <dgm:pt modelId="{286C3E9D-37B6-4091-B940-C72C7EB043F6}" type="pres">
      <dgm:prSet presAssocID="{2528276B-DE6A-466B-872E-9FFF419418FA}" presName="text_1" presStyleLbl="node1" presStyleIdx="0" presStyleCnt="6" custScaleX="97260" custScaleY="119463" custLinFactNeighborX="6526" custLinFactNeighborY="-5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2E5EAF-7F0B-43E9-A4E4-905B6BDD2072}" type="pres">
      <dgm:prSet presAssocID="{2528276B-DE6A-466B-872E-9FFF419418FA}" presName="accent_1" presStyleCnt="0"/>
      <dgm:spPr/>
    </dgm:pt>
    <dgm:pt modelId="{55455E02-F49A-458F-9ACC-1718D8D45F00}" type="pres">
      <dgm:prSet presAssocID="{2528276B-DE6A-466B-872E-9FFF419418FA}" presName="accentRepeatNode" presStyleLbl="solidFgAcc1" presStyleIdx="0" presStyleCnt="6" custLinFactNeighborX="26396" custLinFactNeighborY="1792"/>
      <dgm:spPr/>
    </dgm:pt>
    <dgm:pt modelId="{7D31B7A9-4B07-4470-896E-A1626929347B}" type="pres">
      <dgm:prSet presAssocID="{2B05BCF7-3AAC-47F4-A3BD-FB51C00B789E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05F21C-A8DF-4BE0-A611-1A23CA69511F}" type="pres">
      <dgm:prSet presAssocID="{2B05BCF7-3AAC-47F4-A3BD-FB51C00B789E}" presName="accent_2" presStyleCnt="0"/>
      <dgm:spPr/>
    </dgm:pt>
    <dgm:pt modelId="{34A4C31D-3746-431C-8D59-28391305E069}" type="pres">
      <dgm:prSet presAssocID="{2B05BCF7-3AAC-47F4-A3BD-FB51C00B789E}" presName="accentRepeatNode" presStyleLbl="solidFgAcc1" presStyleIdx="1" presStyleCnt="6"/>
      <dgm:spPr/>
    </dgm:pt>
    <dgm:pt modelId="{C4366844-5D70-47CC-8F2D-622A3F956373}" type="pres">
      <dgm:prSet presAssocID="{FEE30B3A-C4F8-4EC6-8EA4-5753C35FC2EA}" presName="text_3" presStyleLbl="node1" presStyleIdx="2" presStyleCnt="6" custScaleY="1194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9DC040-BAFB-4C0E-B877-EB0501A0F5AA}" type="pres">
      <dgm:prSet presAssocID="{FEE30B3A-C4F8-4EC6-8EA4-5753C35FC2EA}" presName="accent_3" presStyleCnt="0"/>
      <dgm:spPr/>
    </dgm:pt>
    <dgm:pt modelId="{666F0470-AA64-4EAB-A3C2-C237F6CC60A4}" type="pres">
      <dgm:prSet presAssocID="{FEE30B3A-C4F8-4EC6-8EA4-5753C35FC2EA}" presName="accentRepeatNode" presStyleLbl="solidFgAcc1" presStyleIdx="2" presStyleCnt="6"/>
      <dgm:spPr/>
    </dgm:pt>
    <dgm:pt modelId="{C923594B-622C-4AAA-B00F-1961072950D7}" type="pres">
      <dgm:prSet presAssocID="{6986C4B9-B145-472D-B5FE-F8225511AC7D}" presName="text_4" presStyleLbl="node1" presStyleIdx="3" presStyleCnt="6" custScaleY="1194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C46DCD-294C-4E09-88DD-50908AF0A420}" type="pres">
      <dgm:prSet presAssocID="{6986C4B9-B145-472D-B5FE-F8225511AC7D}" presName="accent_4" presStyleCnt="0"/>
      <dgm:spPr/>
    </dgm:pt>
    <dgm:pt modelId="{7FF197B5-19DF-437E-8EA4-F5EF1D7448A3}" type="pres">
      <dgm:prSet presAssocID="{6986C4B9-B145-472D-B5FE-F8225511AC7D}" presName="accentRepeatNode" presStyleLbl="solidFgAcc1" presStyleIdx="3" presStyleCnt="6"/>
      <dgm:spPr/>
    </dgm:pt>
    <dgm:pt modelId="{7C3813A0-B8F6-4EF9-A9D5-093D1AEB0CA1}" type="pres">
      <dgm:prSet presAssocID="{8678C995-4796-4396-A4B9-CBFBF977C272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6F1EC8-1E12-4589-8004-E413AF65FE5C}" type="pres">
      <dgm:prSet presAssocID="{8678C995-4796-4396-A4B9-CBFBF977C272}" presName="accent_5" presStyleCnt="0"/>
      <dgm:spPr/>
    </dgm:pt>
    <dgm:pt modelId="{40BF02B9-9F94-4357-980E-8F3E7121E9A6}" type="pres">
      <dgm:prSet presAssocID="{8678C995-4796-4396-A4B9-CBFBF977C272}" presName="accentRepeatNode" presStyleLbl="solidFgAcc1" presStyleIdx="4" presStyleCnt="6"/>
      <dgm:spPr/>
    </dgm:pt>
    <dgm:pt modelId="{08263B5E-5746-4767-B882-5746FCD45AA7}" type="pres">
      <dgm:prSet presAssocID="{53B0B4D8-CCD8-45C5-91EE-36E4847CE858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8BFB70-2C80-4F06-8024-A0F41BD86064}" type="pres">
      <dgm:prSet presAssocID="{53B0B4D8-CCD8-45C5-91EE-36E4847CE858}" presName="accent_6" presStyleCnt="0"/>
      <dgm:spPr/>
    </dgm:pt>
    <dgm:pt modelId="{250C04FA-2EB6-44AF-8246-70079309B7DD}" type="pres">
      <dgm:prSet presAssocID="{53B0B4D8-CCD8-45C5-91EE-36E4847CE858}" presName="accentRepeatNode" presStyleLbl="solidFgAcc1" presStyleIdx="5" presStyleCnt="6"/>
      <dgm:spPr/>
    </dgm:pt>
  </dgm:ptLst>
  <dgm:cxnLst>
    <dgm:cxn modelId="{00B3C519-7898-49CD-8D60-D3CCFF15DF15}" type="presOf" srcId="{FEE30B3A-C4F8-4EC6-8EA4-5753C35FC2EA}" destId="{C4366844-5D70-47CC-8F2D-622A3F956373}" srcOrd="0" destOrd="0" presId="urn:microsoft.com/office/officeart/2008/layout/VerticalCurvedList"/>
    <dgm:cxn modelId="{B457C16C-024D-486D-A4B8-16E4F0D9310D}" type="presOf" srcId="{2528276B-DE6A-466B-872E-9FFF419418FA}" destId="{286C3E9D-37B6-4091-B940-C72C7EB043F6}" srcOrd="0" destOrd="0" presId="urn:microsoft.com/office/officeart/2008/layout/VerticalCurvedList"/>
    <dgm:cxn modelId="{AA12733F-E9AE-4BF9-8B87-079B3FF10231}" srcId="{F84F6C66-5521-40C2-99FF-C86F056ED85A}" destId="{6986C4B9-B145-472D-B5FE-F8225511AC7D}" srcOrd="3" destOrd="0" parTransId="{739FDE78-2533-4329-8AC3-3A63DB680452}" sibTransId="{60A19B1F-4756-4B09-ADE7-D83714F4E966}"/>
    <dgm:cxn modelId="{87A77F23-99C9-4787-BAC0-A378B6B09F72}" srcId="{F84F6C66-5521-40C2-99FF-C86F056ED85A}" destId="{FEE30B3A-C4F8-4EC6-8EA4-5753C35FC2EA}" srcOrd="2" destOrd="0" parTransId="{1D84F916-3CFF-412E-BF63-BD08EBD75A9E}" sibTransId="{309CF2EB-9F89-4689-B3E6-BCE404DB5074}"/>
    <dgm:cxn modelId="{4D5DCF47-46B4-461D-9D91-86A519DAFBF6}" type="presOf" srcId="{2B05BCF7-3AAC-47F4-A3BD-FB51C00B789E}" destId="{7D31B7A9-4B07-4470-896E-A1626929347B}" srcOrd="0" destOrd="0" presId="urn:microsoft.com/office/officeart/2008/layout/VerticalCurvedList"/>
    <dgm:cxn modelId="{78BA1611-E491-4123-BAF7-D10448407031}" type="presOf" srcId="{8678C995-4796-4396-A4B9-CBFBF977C272}" destId="{7C3813A0-B8F6-4EF9-A9D5-093D1AEB0CA1}" srcOrd="0" destOrd="0" presId="urn:microsoft.com/office/officeart/2008/layout/VerticalCurvedList"/>
    <dgm:cxn modelId="{92A0834A-AB9B-4614-A974-307BB76A966C}" type="presOf" srcId="{6986C4B9-B145-472D-B5FE-F8225511AC7D}" destId="{C923594B-622C-4AAA-B00F-1961072950D7}" srcOrd="0" destOrd="0" presId="urn:microsoft.com/office/officeart/2008/layout/VerticalCurvedList"/>
    <dgm:cxn modelId="{3BB5F01D-973D-47C3-A94D-2B7D03D48391}" srcId="{F84F6C66-5521-40C2-99FF-C86F056ED85A}" destId="{8678C995-4796-4396-A4B9-CBFBF977C272}" srcOrd="4" destOrd="0" parTransId="{19979F80-664D-409F-8156-F6A53063E4C6}" sibTransId="{3EE69CA6-255F-4562-BF96-1129304495E1}"/>
    <dgm:cxn modelId="{F4822C2C-9F8C-4F55-9BB3-9CBC63621A02}" type="presOf" srcId="{53B0B4D8-CCD8-45C5-91EE-36E4847CE858}" destId="{08263B5E-5746-4767-B882-5746FCD45AA7}" srcOrd="0" destOrd="0" presId="urn:microsoft.com/office/officeart/2008/layout/VerticalCurvedList"/>
    <dgm:cxn modelId="{DA5ADEE2-A986-4034-AD6C-3E5A54F59532}" srcId="{F84F6C66-5521-40C2-99FF-C86F056ED85A}" destId="{2528276B-DE6A-466B-872E-9FFF419418FA}" srcOrd="0" destOrd="0" parTransId="{8116D8C7-316A-491B-9EE5-3D15DA2EC3FD}" sibTransId="{C1CBC224-4EBC-4170-9C71-98C50133E661}"/>
    <dgm:cxn modelId="{ADDA18CF-769F-44AF-996C-F21D4CE9058E}" srcId="{F84F6C66-5521-40C2-99FF-C86F056ED85A}" destId="{53B0B4D8-CCD8-45C5-91EE-36E4847CE858}" srcOrd="5" destOrd="0" parTransId="{8629AF9F-AEE3-43D5-B7A1-97C8D0556406}" sibTransId="{D71A760A-9E5B-4981-901C-75694F769644}"/>
    <dgm:cxn modelId="{AC41D241-A6AC-4286-B272-479F7E042781}" type="presOf" srcId="{F84F6C66-5521-40C2-99FF-C86F056ED85A}" destId="{CC40E849-C888-4AC7-910D-E24D8544BF0D}" srcOrd="0" destOrd="0" presId="urn:microsoft.com/office/officeart/2008/layout/VerticalCurvedList"/>
    <dgm:cxn modelId="{59F3D217-83EB-45D4-A643-1229BE00F62E}" srcId="{F84F6C66-5521-40C2-99FF-C86F056ED85A}" destId="{2B05BCF7-3AAC-47F4-A3BD-FB51C00B789E}" srcOrd="1" destOrd="0" parTransId="{CE0FBBB0-6D54-4822-B7FA-0372503D3DEF}" sibTransId="{849C4A93-60DD-4B29-8AAD-1C66FE29F739}"/>
    <dgm:cxn modelId="{B856117C-04E1-4BA1-9B79-FD6089DE2C11}" type="presOf" srcId="{C1CBC224-4EBC-4170-9C71-98C50133E661}" destId="{30C4D84D-83B0-4115-B1BA-BB76086E6A0A}" srcOrd="0" destOrd="0" presId="urn:microsoft.com/office/officeart/2008/layout/VerticalCurvedList"/>
    <dgm:cxn modelId="{D39552C1-0078-48C2-91FB-B658128E9ABA}" type="presParOf" srcId="{CC40E849-C888-4AC7-910D-E24D8544BF0D}" destId="{3170B91E-7745-44B8-97A4-A475B63696D5}" srcOrd="0" destOrd="0" presId="urn:microsoft.com/office/officeart/2008/layout/VerticalCurvedList"/>
    <dgm:cxn modelId="{17B1D579-85E2-4FC9-87F7-4E835A3CA522}" type="presParOf" srcId="{3170B91E-7745-44B8-97A4-A475B63696D5}" destId="{B63202F2-F136-4A53-BBC0-18A18E8C1FF9}" srcOrd="0" destOrd="0" presId="urn:microsoft.com/office/officeart/2008/layout/VerticalCurvedList"/>
    <dgm:cxn modelId="{49DDE468-C1B5-4EA3-B82B-21322A89BCA3}" type="presParOf" srcId="{B63202F2-F136-4A53-BBC0-18A18E8C1FF9}" destId="{7E7B918D-80DD-4DD8-AF7E-2AC82BB8EC7D}" srcOrd="0" destOrd="0" presId="urn:microsoft.com/office/officeart/2008/layout/VerticalCurvedList"/>
    <dgm:cxn modelId="{BB565844-6C22-42FC-8C42-3EFCF7F238CB}" type="presParOf" srcId="{B63202F2-F136-4A53-BBC0-18A18E8C1FF9}" destId="{30C4D84D-83B0-4115-B1BA-BB76086E6A0A}" srcOrd="1" destOrd="0" presId="urn:microsoft.com/office/officeart/2008/layout/VerticalCurvedList"/>
    <dgm:cxn modelId="{E2596E7A-280A-429F-B1BD-027A98A07E69}" type="presParOf" srcId="{B63202F2-F136-4A53-BBC0-18A18E8C1FF9}" destId="{A159ED3E-2BCE-454E-809E-1592E13B2FD6}" srcOrd="2" destOrd="0" presId="urn:microsoft.com/office/officeart/2008/layout/VerticalCurvedList"/>
    <dgm:cxn modelId="{59AC0AC1-0925-4714-A19C-829CFF0DC8F1}" type="presParOf" srcId="{B63202F2-F136-4A53-BBC0-18A18E8C1FF9}" destId="{566083D9-89B6-435D-846D-36DACD77A22D}" srcOrd="3" destOrd="0" presId="urn:microsoft.com/office/officeart/2008/layout/VerticalCurvedList"/>
    <dgm:cxn modelId="{437DB370-14A2-41B5-BB5C-6CFF6236004E}" type="presParOf" srcId="{3170B91E-7745-44B8-97A4-A475B63696D5}" destId="{286C3E9D-37B6-4091-B940-C72C7EB043F6}" srcOrd="1" destOrd="0" presId="urn:microsoft.com/office/officeart/2008/layout/VerticalCurvedList"/>
    <dgm:cxn modelId="{15B17765-2EBC-41AB-A798-F8F34FDD6B59}" type="presParOf" srcId="{3170B91E-7745-44B8-97A4-A475B63696D5}" destId="{602E5EAF-7F0B-43E9-A4E4-905B6BDD2072}" srcOrd="2" destOrd="0" presId="urn:microsoft.com/office/officeart/2008/layout/VerticalCurvedList"/>
    <dgm:cxn modelId="{F9CE79A7-1EB4-4EC9-8BBE-191C6E106D7E}" type="presParOf" srcId="{602E5EAF-7F0B-43E9-A4E4-905B6BDD2072}" destId="{55455E02-F49A-458F-9ACC-1718D8D45F00}" srcOrd="0" destOrd="0" presId="urn:microsoft.com/office/officeart/2008/layout/VerticalCurvedList"/>
    <dgm:cxn modelId="{467C09FC-22CA-4C7E-A805-D5133FCC1BB8}" type="presParOf" srcId="{3170B91E-7745-44B8-97A4-A475B63696D5}" destId="{7D31B7A9-4B07-4470-896E-A1626929347B}" srcOrd="3" destOrd="0" presId="urn:microsoft.com/office/officeart/2008/layout/VerticalCurvedList"/>
    <dgm:cxn modelId="{50D57208-64FD-42F7-82F2-B27573559434}" type="presParOf" srcId="{3170B91E-7745-44B8-97A4-A475B63696D5}" destId="{A205F21C-A8DF-4BE0-A611-1A23CA69511F}" srcOrd="4" destOrd="0" presId="urn:microsoft.com/office/officeart/2008/layout/VerticalCurvedList"/>
    <dgm:cxn modelId="{813F2343-341A-4F9B-A096-A60CDCF96A4D}" type="presParOf" srcId="{A205F21C-A8DF-4BE0-A611-1A23CA69511F}" destId="{34A4C31D-3746-431C-8D59-28391305E069}" srcOrd="0" destOrd="0" presId="urn:microsoft.com/office/officeart/2008/layout/VerticalCurvedList"/>
    <dgm:cxn modelId="{F417F009-B679-48CB-936A-2CE4A29190CC}" type="presParOf" srcId="{3170B91E-7745-44B8-97A4-A475B63696D5}" destId="{C4366844-5D70-47CC-8F2D-622A3F956373}" srcOrd="5" destOrd="0" presId="urn:microsoft.com/office/officeart/2008/layout/VerticalCurvedList"/>
    <dgm:cxn modelId="{08790DA6-31A7-47BA-97AF-1D036187CB53}" type="presParOf" srcId="{3170B91E-7745-44B8-97A4-A475B63696D5}" destId="{729DC040-BAFB-4C0E-B877-EB0501A0F5AA}" srcOrd="6" destOrd="0" presId="urn:microsoft.com/office/officeart/2008/layout/VerticalCurvedList"/>
    <dgm:cxn modelId="{F1D49A2B-BFDE-4A2B-B38B-12F9600699B1}" type="presParOf" srcId="{729DC040-BAFB-4C0E-B877-EB0501A0F5AA}" destId="{666F0470-AA64-4EAB-A3C2-C237F6CC60A4}" srcOrd="0" destOrd="0" presId="urn:microsoft.com/office/officeart/2008/layout/VerticalCurvedList"/>
    <dgm:cxn modelId="{1D353B26-3BA1-4B9C-A901-B4E5CC8D4E47}" type="presParOf" srcId="{3170B91E-7745-44B8-97A4-A475B63696D5}" destId="{C923594B-622C-4AAA-B00F-1961072950D7}" srcOrd="7" destOrd="0" presId="urn:microsoft.com/office/officeart/2008/layout/VerticalCurvedList"/>
    <dgm:cxn modelId="{AFFDC104-5F3A-459F-ADCF-86D4A8F285A1}" type="presParOf" srcId="{3170B91E-7745-44B8-97A4-A475B63696D5}" destId="{04C46DCD-294C-4E09-88DD-50908AF0A420}" srcOrd="8" destOrd="0" presId="urn:microsoft.com/office/officeart/2008/layout/VerticalCurvedList"/>
    <dgm:cxn modelId="{D3F3192C-5750-4A9C-97A5-E16DEC037BFF}" type="presParOf" srcId="{04C46DCD-294C-4E09-88DD-50908AF0A420}" destId="{7FF197B5-19DF-437E-8EA4-F5EF1D7448A3}" srcOrd="0" destOrd="0" presId="urn:microsoft.com/office/officeart/2008/layout/VerticalCurvedList"/>
    <dgm:cxn modelId="{C1A2F228-908E-426C-8C9E-6ADAC39F5D80}" type="presParOf" srcId="{3170B91E-7745-44B8-97A4-A475B63696D5}" destId="{7C3813A0-B8F6-4EF9-A9D5-093D1AEB0CA1}" srcOrd="9" destOrd="0" presId="urn:microsoft.com/office/officeart/2008/layout/VerticalCurvedList"/>
    <dgm:cxn modelId="{01C1B4D0-8D79-4589-B9CA-270EB5E91277}" type="presParOf" srcId="{3170B91E-7745-44B8-97A4-A475B63696D5}" destId="{D26F1EC8-1E12-4589-8004-E413AF65FE5C}" srcOrd="10" destOrd="0" presId="urn:microsoft.com/office/officeart/2008/layout/VerticalCurvedList"/>
    <dgm:cxn modelId="{113A3138-CC7F-4215-A5C3-DF5FB1C909DA}" type="presParOf" srcId="{D26F1EC8-1E12-4589-8004-E413AF65FE5C}" destId="{40BF02B9-9F94-4357-980E-8F3E7121E9A6}" srcOrd="0" destOrd="0" presId="urn:microsoft.com/office/officeart/2008/layout/VerticalCurvedList"/>
    <dgm:cxn modelId="{5C1AFA55-B251-4106-9902-5F126CE0485E}" type="presParOf" srcId="{3170B91E-7745-44B8-97A4-A475B63696D5}" destId="{08263B5E-5746-4767-B882-5746FCD45AA7}" srcOrd="11" destOrd="0" presId="urn:microsoft.com/office/officeart/2008/layout/VerticalCurvedList"/>
    <dgm:cxn modelId="{28165709-474B-4920-8C0E-69992327F13F}" type="presParOf" srcId="{3170B91E-7745-44B8-97A4-A475B63696D5}" destId="{6A8BFB70-2C80-4F06-8024-A0F41BD86064}" srcOrd="12" destOrd="0" presId="urn:microsoft.com/office/officeart/2008/layout/VerticalCurvedList"/>
    <dgm:cxn modelId="{9D1FBA26-4757-4118-AFDF-55836BB6F3EF}" type="presParOf" srcId="{6A8BFB70-2C80-4F06-8024-A0F41BD86064}" destId="{250C04FA-2EB6-44AF-8246-70079309B7D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84F6C66-5521-40C2-99FF-C86F056ED85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2DB187-3135-4C98-9D1D-37EECE5C3DAA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Выплата денежных средств на содержание усыновленных (удочеренных) детей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180,0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F8DFCD-AAF2-49B2-A066-9924369639BF}" type="parTrans" cxnId="{B2FD290F-A12C-411E-AC92-AF7C602D2D99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6AB27FEB-6B46-4226-A3D0-F39ED297C4D3}" type="sibTrans" cxnId="{B2FD290F-A12C-411E-AC92-AF7C602D2D99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6986C4B9-B145-472D-B5FE-F8225511AC7D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Компенсация части родительской платы за содержание ребенка в детских садах          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4 559,8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39FDE78-2533-4329-8AC3-3A63DB680452}" type="parTrans" cxnId="{AA12733F-E9AE-4BF9-8B87-079B3FF10231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60A19B1F-4756-4B09-ADE7-D83714F4E966}" type="sibTrans" cxnId="{AA12733F-E9AE-4BF9-8B87-079B3FF10231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57D1A95B-FCA3-4CCF-BC28-0705EF0DA074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Оказание материальной помощи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110,0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191505A-3AE0-48A1-8DBF-71E3C42AB60A}" type="parTrans" cxnId="{02DF88C0-07CE-49E7-91D1-17FD22084D01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875898E9-CE1B-4FC3-A10D-75A6FED452FD}" type="sibTrans" cxnId="{02DF88C0-07CE-49E7-91D1-17FD22084D01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AF01EF08-2799-4C6A-929A-2A15551D8D3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Социальная поддержка старшего поколения, ветеранов и инвалидов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28,1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рублей;  доплата к пенсии муниципальных служащих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875,0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рублей</a:t>
          </a:r>
          <a:endParaRPr lang="ru-RU" sz="14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CCF450B-01A7-4768-BEA0-6B0BAEEC488E}" type="parTrans" cxnId="{21355851-7154-443D-B2FD-8DD1657782CE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C70B2A5A-3523-499F-B32C-4564AFC3CDF7}" type="sibTrans" cxnId="{21355851-7154-443D-B2FD-8DD1657782CE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A72E44ED-20D6-43BA-8BFB-3D49339C0985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Поддержка многодетных семей 6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453,4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рублей; на улучшение жилищных условий, на строительство, реконструкцию, капитальный ремонт и приобретение жилых помещений многодетным семьям 923,5 тыс. рублей</a:t>
          </a:r>
          <a:endParaRPr lang="ru-RU" sz="14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7699D2A-0A7A-4462-B74C-D68DABE3F582}" type="parTrans" cxnId="{0112D811-2DA9-4E58-AE9D-962FE2A4A61D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1A4B600A-EDBA-43AD-8598-AA4063970E68}" type="sibTrans" cxnId="{0112D811-2DA9-4E58-AE9D-962FE2A4A61D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C7DCCDF0-352F-4595-829A-4603F3C4EC7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Выплата пособия на содержание опекаемых детей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8 140,1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рублей;  выплата пособия при устройстве опекаемых детей в семью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3 854,5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6C7C7D0-253A-4AD4-B86B-C3C35DB6D635}" type="parTrans" cxnId="{77BC41C9-1A5C-4368-8283-D87EBA899CEB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935EA0A0-AC9C-44F7-935D-C0DD386484C4}" type="sibTrans" cxnId="{77BC41C9-1A5C-4368-8283-D87EBA899CEB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CC40E849-C888-4AC7-910D-E24D8544BF0D}" type="pres">
      <dgm:prSet presAssocID="{F84F6C66-5521-40C2-99FF-C86F056ED8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170B91E-7745-44B8-97A4-A475B63696D5}" type="pres">
      <dgm:prSet presAssocID="{F84F6C66-5521-40C2-99FF-C86F056ED85A}" presName="Name1" presStyleCnt="0"/>
      <dgm:spPr/>
    </dgm:pt>
    <dgm:pt modelId="{B63202F2-F136-4A53-BBC0-18A18E8C1FF9}" type="pres">
      <dgm:prSet presAssocID="{F84F6C66-5521-40C2-99FF-C86F056ED85A}" presName="cycle" presStyleCnt="0"/>
      <dgm:spPr/>
    </dgm:pt>
    <dgm:pt modelId="{7E7B918D-80DD-4DD8-AF7E-2AC82BB8EC7D}" type="pres">
      <dgm:prSet presAssocID="{F84F6C66-5521-40C2-99FF-C86F056ED85A}" presName="srcNode" presStyleLbl="node1" presStyleIdx="0" presStyleCnt="6"/>
      <dgm:spPr/>
    </dgm:pt>
    <dgm:pt modelId="{30C4D84D-83B0-4115-B1BA-BB76086E6A0A}" type="pres">
      <dgm:prSet presAssocID="{F84F6C66-5521-40C2-99FF-C86F056ED85A}" presName="conn" presStyleLbl="parChTrans1D2" presStyleIdx="0" presStyleCnt="1"/>
      <dgm:spPr/>
      <dgm:t>
        <a:bodyPr/>
        <a:lstStyle/>
        <a:p>
          <a:endParaRPr lang="ru-RU"/>
        </a:p>
      </dgm:t>
    </dgm:pt>
    <dgm:pt modelId="{A159ED3E-2BCE-454E-809E-1592E13B2FD6}" type="pres">
      <dgm:prSet presAssocID="{F84F6C66-5521-40C2-99FF-C86F056ED85A}" presName="extraNode" presStyleLbl="node1" presStyleIdx="0" presStyleCnt="6"/>
      <dgm:spPr/>
    </dgm:pt>
    <dgm:pt modelId="{566083D9-89B6-435D-846D-36DACD77A22D}" type="pres">
      <dgm:prSet presAssocID="{F84F6C66-5521-40C2-99FF-C86F056ED85A}" presName="dstNode" presStyleLbl="node1" presStyleIdx="0" presStyleCnt="6"/>
      <dgm:spPr/>
    </dgm:pt>
    <dgm:pt modelId="{854879FE-BE8F-4624-AAD6-7DAD88595B55}" type="pres">
      <dgm:prSet presAssocID="{A42DB187-3135-4C98-9D1D-37EECE5C3DAA}" presName="text_1" presStyleLbl="node1" presStyleIdx="0" presStyleCnt="6" custScaleX="103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EA7A6-9687-48F0-B5E9-2EC6C67105D3}" type="pres">
      <dgm:prSet presAssocID="{A42DB187-3135-4C98-9D1D-37EECE5C3DAA}" presName="accent_1" presStyleCnt="0"/>
      <dgm:spPr/>
    </dgm:pt>
    <dgm:pt modelId="{2CC09460-0385-4576-B212-932E023A1EEB}" type="pres">
      <dgm:prSet presAssocID="{A42DB187-3135-4C98-9D1D-37EECE5C3DAA}" presName="accentRepeatNode" presStyleLbl="solidFgAcc1" presStyleIdx="0" presStyleCnt="6"/>
      <dgm:spPr/>
    </dgm:pt>
    <dgm:pt modelId="{6D8C2A91-E19F-463D-BD24-AB9142C0ABED}" type="pres">
      <dgm:prSet presAssocID="{6986C4B9-B145-472D-B5FE-F8225511AC7D}" presName="text_2" presStyleLbl="node1" presStyleIdx="1" presStyleCnt="6" custLinFactNeighborX="1532" custLinFactNeighborY="-42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753EA5-A45D-491F-AA72-02A8019248CE}" type="pres">
      <dgm:prSet presAssocID="{6986C4B9-B145-472D-B5FE-F8225511AC7D}" presName="accent_2" presStyleCnt="0"/>
      <dgm:spPr/>
    </dgm:pt>
    <dgm:pt modelId="{7FF197B5-19DF-437E-8EA4-F5EF1D7448A3}" type="pres">
      <dgm:prSet presAssocID="{6986C4B9-B145-472D-B5FE-F8225511AC7D}" presName="accentRepeatNode" presStyleLbl="solidFgAcc1" presStyleIdx="1" presStyleCnt="6"/>
      <dgm:spPr/>
    </dgm:pt>
    <dgm:pt modelId="{516DD1F4-A210-4170-91D2-7E7F9DCC880D}" type="pres">
      <dgm:prSet presAssocID="{57D1A95B-FCA3-4CCF-BC28-0705EF0DA074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1040A0-D0FE-4D55-B1B6-846EE577A400}" type="pres">
      <dgm:prSet presAssocID="{57D1A95B-FCA3-4CCF-BC28-0705EF0DA074}" presName="accent_3" presStyleCnt="0"/>
      <dgm:spPr/>
    </dgm:pt>
    <dgm:pt modelId="{22575A18-223C-4A93-B3F0-1CA215286AC0}" type="pres">
      <dgm:prSet presAssocID="{57D1A95B-FCA3-4CCF-BC28-0705EF0DA074}" presName="accentRepeatNode" presStyleLbl="solidFgAcc1" presStyleIdx="2" presStyleCnt="6"/>
      <dgm:spPr/>
    </dgm:pt>
    <dgm:pt modelId="{FFB87230-A43F-4ADE-AA01-F0A3AFAA6F65}" type="pres">
      <dgm:prSet presAssocID="{AF01EF08-2799-4C6A-929A-2A15551D8D32}" presName="text_4" presStyleLbl="node1" presStyleIdx="3" presStyleCnt="6" custScaleY="149886" custLinFactNeighborX="1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D36DD9-5FA3-413F-B45E-60A64B3D0AAD}" type="pres">
      <dgm:prSet presAssocID="{AF01EF08-2799-4C6A-929A-2A15551D8D32}" presName="accent_4" presStyleCnt="0"/>
      <dgm:spPr/>
    </dgm:pt>
    <dgm:pt modelId="{AEA2F258-E6EB-4F32-89BB-D45632EC2648}" type="pres">
      <dgm:prSet presAssocID="{AF01EF08-2799-4C6A-929A-2A15551D8D32}" presName="accentRepeatNode" presStyleLbl="solidFgAcc1" presStyleIdx="3" presStyleCnt="6"/>
      <dgm:spPr/>
    </dgm:pt>
    <dgm:pt modelId="{C9F3000D-81A3-4133-ACCB-CC43B086927C}" type="pres">
      <dgm:prSet presAssocID="{A72E44ED-20D6-43BA-8BFB-3D49339C0985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D264E3-A62B-402D-97D0-CE4F9EF248C7}" type="pres">
      <dgm:prSet presAssocID="{A72E44ED-20D6-43BA-8BFB-3D49339C0985}" presName="accent_5" presStyleCnt="0"/>
      <dgm:spPr/>
    </dgm:pt>
    <dgm:pt modelId="{C7062D9B-4A87-46F0-8AA9-37927D866D8E}" type="pres">
      <dgm:prSet presAssocID="{A72E44ED-20D6-43BA-8BFB-3D49339C0985}" presName="accentRepeatNode" presStyleLbl="solidFgAcc1" presStyleIdx="4" presStyleCnt="6"/>
      <dgm:spPr/>
    </dgm:pt>
    <dgm:pt modelId="{6B199D4B-ED6D-41D8-96F2-5E5C719FEC3E}" type="pres">
      <dgm:prSet presAssocID="{C7DCCDF0-352F-4595-829A-4603F3C4EC74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A75861-1759-4098-A633-B6E3FBA9A330}" type="pres">
      <dgm:prSet presAssocID="{C7DCCDF0-352F-4595-829A-4603F3C4EC74}" presName="accent_6" presStyleCnt="0"/>
      <dgm:spPr/>
    </dgm:pt>
    <dgm:pt modelId="{EDEB7342-95E5-451F-BEA3-9E3A2F970986}" type="pres">
      <dgm:prSet presAssocID="{C7DCCDF0-352F-4595-829A-4603F3C4EC74}" presName="accentRepeatNode" presStyleLbl="solidFgAcc1" presStyleIdx="5" presStyleCnt="6"/>
      <dgm:spPr/>
    </dgm:pt>
  </dgm:ptLst>
  <dgm:cxnLst>
    <dgm:cxn modelId="{77BC41C9-1A5C-4368-8283-D87EBA899CEB}" srcId="{F84F6C66-5521-40C2-99FF-C86F056ED85A}" destId="{C7DCCDF0-352F-4595-829A-4603F3C4EC74}" srcOrd="5" destOrd="0" parTransId="{26C7C7D0-253A-4AD4-B86B-C3C35DB6D635}" sibTransId="{935EA0A0-AC9C-44F7-935D-C0DD386484C4}"/>
    <dgm:cxn modelId="{41F5046C-E5FB-4F44-B16D-9AEA25F40187}" type="presOf" srcId="{F84F6C66-5521-40C2-99FF-C86F056ED85A}" destId="{CC40E849-C888-4AC7-910D-E24D8544BF0D}" srcOrd="0" destOrd="0" presId="urn:microsoft.com/office/officeart/2008/layout/VerticalCurvedList"/>
    <dgm:cxn modelId="{AA12733F-E9AE-4BF9-8B87-079B3FF10231}" srcId="{F84F6C66-5521-40C2-99FF-C86F056ED85A}" destId="{6986C4B9-B145-472D-B5FE-F8225511AC7D}" srcOrd="1" destOrd="0" parTransId="{739FDE78-2533-4329-8AC3-3A63DB680452}" sibTransId="{60A19B1F-4756-4B09-ADE7-D83714F4E966}"/>
    <dgm:cxn modelId="{4F6FC983-8B0B-4BA3-BC75-B9742F5FCCEE}" type="presOf" srcId="{A42DB187-3135-4C98-9D1D-37EECE5C3DAA}" destId="{854879FE-BE8F-4624-AAD6-7DAD88595B55}" srcOrd="0" destOrd="0" presId="urn:microsoft.com/office/officeart/2008/layout/VerticalCurvedList"/>
    <dgm:cxn modelId="{D49B0FDF-1DCE-407D-B3D6-087A057D1B9A}" type="presOf" srcId="{6AB27FEB-6B46-4226-A3D0-F39ED297C4D3}" destId="{30C4D84D-83B0-4115-B1BA-BB76086E6A0A}" srcOrd="0" destOrd="0" presId="urn:microsoft.com/office/officeart/2008/layout/VerticalCurvedList"/>
    <dgm:cxn modelId="{02DF88C0-07CE-49E7-91D1-17FD22084D01}" srcId="{F84F6C66-5521-40C2-99FF-C86F056ED85A}" destId="{57D1A95B-FCA3-4CCF-BC28-0705EF0DA074}" srcOrd="2" destOrd="0" parTransId="{1191505A-3AE0-48A1-8DBF-71E3C42AB60A}" sibTransId="{875898E9-CE1B-4FC3-A10D-75A6FED452FD}"/>
    <dgm:cxn modelId="{79A8392E-8D75-495D-B09C-4591DB89DA3E}" type="presOf" srcId="{6986C4B9-B145-472D-B5FE-F8225511AC7D}" destId="{6D8C2A91-E19F-463D-BD24-AB9142C0ABED}" srcOrd="0" destOrd="0" presId="urn:microsoft.com/office/officeart/2008/layout/VerticalCurvedList"/>
    <dgm:cxn modelId="{5DC86CE3-6FBC-4527-83B1-C83DE95D1261}" type="presOf" srcId="{A72E44ED-20D6-43BA-8BFB-3D49339C0985}" destId="{C9F3000D-81A3-4133-ACCB-CC43B086927C}" srcOrd="0" destOrd="0" presId="urn:microsoft.com/office/officeart/2008/layout/VerticalCurvedList"/>
    <dgm:cxn modelId="{323C8A49-5514-44AC-8783-F69B78E869B3}" type="presOf" srcId="{C7DCCDF0-352F-4595-829A-4603F3C4EC74}" destId="{6B199D4B-ED6D-41D8-96F2-5E5C719FEC3E}" srcOrd="0" destOrd="0" presId="urn:microsoft.com/office/officeart/2008/layout/VerticalCurvedList"/>
    <dgm:cxn modelId="{21355851-7154-443D-B2FD-8DD1657782CE}" srcId="{F84F6C66-5521-40C2-99FF-C86F056ED85A}" destId="{AF01EF08-2799-4C6A-929A-2A15551D8D32}" srcOrd="3" destOrd="0" parTransId="{ECCF450B-01A7-4768-BEA0-6B0BAEEC488E}" sibTransId="{C70B2A5A-3523-499F-B32C-4564AFC3CDF7}"/>
    <dgm:cxn modelId="{56491A57-B091-4F3C-8DEF-2F9DFA8F78A9}" type="presOf" srcId="{AF01EF08-2799-4C6A-929A-2A15551D8D32}" destId="{FFB87230-A43F-4ADE-AA01-F0A3AFAA6F65}" srcOrd="0" destOrd="0" presId="urn:microsoft.com/office/officeart/2008/layout/VerticalCurvedList"/>
    <dgm:cxn modelId="{0112D811-2DA9-4E58-AE9D-962FE2A4A61D}" srcId="{F84F6C66-5521-40C2-99FF-C86F056ED85A}" destId="{A72E44ED-20D6-43BA-8BFB-3D49339C0985}" srcOrd="4" destOrd="0" parTransId="{77699D2A-0A7A-4462-B74C-D68DABE3F582}" sibTransId="{1A4B600A-EDBA-43AD-8598-AA4063970E68}"/>
    <dgm:cxn modelId="{B2FD290F-A12C-411E-AC92-AF7C602D2D99}" srcId="{F84F6C66-5521-40C2-99FF-C86F056ED85A}" destId="{A42DB187-3135-4C98-9D1D-37EECE5C3DAA}" srcOrd="0" destOrd="0" parTransId="{3FF8DFCD-AAF2-49B2-A066-9924369639BF}" sibTransId="{6AB27FEB-6B46-4226-A3D0-F39ED297C4D3}"/>
    <dgm:cxn modelId="{B2F46F6A-3B4D-430F-8D80-2964926EBE63}" type="presOf" srcId="{57D1A95B-FCA3-4CCF-BC28-0705EF0DA074}" destId="{516DD1F4-A210-4170-91D2-7E7F9DCC880D}" srcOrd="0" destOrd="0" presId="urn:microsoft.com/office/officeart/2008/layout/VerticalCurvedList"/>
    <dgm:cxn modelId="{CBB39713-9604-4FD8-B5FA-DDAF64B35EBE}" type="presParOf" srcId="{CC40E849-C888-4AC7-910D-E24D8544BF0D}" destId="{3170B91E-7745-44B8-97A4-A475B63696D5}" srcOrd="0" destOrd="0" presId="urn:microsoft.com/office/officeart/2008/layout/VerticalCurvedList"/>
    <dgm:cxn modelId="{22012E61-1079-4153-A1BF-983C7DC9B97A}" type="presParOf" srcId="{3170B91E-7745-44B8-97A4-A475B63696D5}" destId="{B63202F2-F136-4A53-BBC0-18A18E8C1FF9}" srcOrd="0" destOrd="0" presId="urn:microsoft.com/office/officeart/2008/layout/VerticalCurvedList"/>
    <dgm:cxn modelId="{5BC6BD11-628C-43F4-A772-7CF7505FF71F}" type="presParOf" srcId="{B63202F2-F136-4A53-BBC0-18A18E8C1FF9}" destId="{7E7B918D-80DD-4DD8-AF7E-2AC82BB8EC7D}" srcOrd="0" destOrd="0" presId="urn:microsoft.com/office/officeart/2008/layout/VerticalCurvedList"/>
    <dgm:cxn modelId="{FC99753F-4CB2-4146-9AD8-AB85EF0D316F}" type="presParOf" srcId="{B63202F2-F136-4A53-BBC0-18A18E8C1FF9}" destId="{30C4D84D-83B0-4115-B1BA-BB76086E6A0A}" srcOrd="1" destOrd="0" presId="urn:microsoft.com/office/officeart/2008/layout/VerticalCurvedList"/>
    <dgm:cxn modelId="{4AF675C7-288B-4BD6-9B07-00E85AA0D68C}" type="presParOf" srcId="{B63202F2-F136-4A53-BBC0-18A18E8C1FF9}" destId="{A159ED3E-2BCE-454E-809E-1592E13B2FD6}" srcOrd="2" destOrd="0" presId="urn:microsoft.com/office/officeart/2008/layout/VerticalCurvedList"/>
    <dgm:cxn modelId="{F033EB66-FF4E-4D73-A414-D7E2D5040F39}" type="presParOf" srcId="{B63202F2-F136-4A53-BBC0-18A18E8C1FF9}" destId="{566083D9-89B6-435D-846D-36DACD77A22D}" srcOrd="3" destOrd="0" presId="urn:microsoft.com/office/officeart/2008/layout/VerticalCurvedList"/>
    <dgm:cxn modelId="{2EC07893-FD04-4ECF-9AF9-49E4B8699D42}" type="presParOf" srcId="{3170B91E-7745-44B8-97A4-A475B63696D5}" destId="{854879FE-BE8F-4624-AAD6-7DAD88595B55}" srcOrd="1" destOrd="0" presId="urn:microsoft.com/office/officeart/2008/layout/VerticalCurvedList"/>
    <dgm:cxn modelId="{0FE594E0-FEB8-4A81-A7A7-0D06AEA9B011}" type="presParOf" srcId="{3170B91E-7745-44B8-97A4-A475B63696D5}" destId="{576EA7A6-9687-48F0-B5E9-2EC6C67105D3}" srcOrd="2" destOrd="0" presId="urn:microsoft.com/office/officeart/2008/layout/VerticalCurvedList"/>
    <dgm:cxn modelId="{464EAF40-3C2D-4093-AEF1-E3D624B16284}" type="presParOf" srcId="{576EA7A6-9687-48F0-B5E9-2EC6C67105D3}" destId="{2CC09460-0385-4576-B212-932E023A1EEB}" srcOrd="0" destOrd="0" presId="urn:microsoft.com/office/officeart/2008/layout/VerticalCurvedList"/>
    <dgm:cxn modelId="{75047D52-5A45-45DC-ABD3-698C32EB23C6}" type="presParOf" srcId="{3170B91E-7745-44B8-97A4-A475B63696D5}" destId="{6D8C2A91-E19F-463D-BD24-AB9142C0ABED}" srcOrd="3" destOrd="0" presId="urn:microsoft.com/office/officeart/2008/layout/VerticalCurvedList"/>
    <dgm:cxn modelId="{F4D23DBD-4551-4A24-9E4F-7FA30BF47DA1}" type="presParOf" srcId="{3170B91E-7745-44B8-97A4-A475B63696D5}" destId="{70753EA5-A45D-491F-AA72-02A8019248CE}" srcOrd="4" destOrd="0" presId="urn:microsoft.com/office/officeart/2008/layout/VerticalCurvedList"/>
    <dgm:cxn modelId="{EA7407E6-EFB7-42FE-9C56-6E722191279D}" type="presParOf" srcId="{70753EA5-A45D-491F-AA72-02A8019248CE}" destId="{7FF197B5-19DF-437E-8EA4-F5EF1D7448A3}" srcOrd="0" destOrd="0" presId="urn:microsoft.com/office/officeart/2008/layout/VerticalCurvedList"/>
    <dgm:cxn modelId="{98F8CEF0-E808-41BC-BF98-5830FF3BFE1A}" type="presParOf" srcId="{3170B91E-7745-44B8-97A4-A475B63696D5}" destId="{516DD1F4-A210-4170-91D2-7E7F9DCC880D}" srcOrd="5" destOrd="0" presId="urn:microsoft.com/office/officeart/2008/layout/VerticalCurvedList"/>
    <dgm:cxn modelId="{8DE33EDC-9F8B-4C99-9F80-F28500722B14}" type="presParOf" srcId="{3170B91E-7745-44B8-97A4-A475B63696D5}" destId="{6C1040A0-D0FE-4D55-B1B6-846EE577A400}" srcOrd="6" destOrd="0" presId="urn:microsoft.com/office/officeart/2008/layout/VerticalCurvedList"/>
    <dgm:cxn modelId="{E99A6790-DCEB-45AA-A5CB-55F8B9DE2FFC}" type="presParOf" srcId="{6C1040A0-D0FE-4D55-B1B6-846EE577A400}" destId="{22575A18-223C-4A93-B3F0-1CA215286AC0}" srcOrd="0" destOrd="0" presId="urn:microsoft.com/office/officeart/2008/layout/VerticalCurvedList"/>
    <dgm:cxn modelId="{1B70F581-3359-41B1-8E39-CE44E2BCB0B6}" type="presParOf" srcId="{3170B91E-7745-44B8-97A4-A475B63696D5}" destId="{FFB87230-A43F-4ADE-AA01-F0A3AFAA6F65}" srcOrd="7" destOrd="0" presId="urn:microsoft.com/office/officeart/2008/layout/VerticalCurvedList"/>
    <dgm:cxn modelId="{99F3819F-A493-4C2C-A6BD-439824049E95}" type="presParOf" srcId="{3170B91E-7745-44B8-97A4-A475B63696D5}" destId="{C8D36DD9-5FA3-413F-B45E-60A64B3D0AAD}" srcOrd="8" destOrd="0" presId="urn:microsoft.com/office/officeart/2008/layout/VerticalCurvedList"/>
    <dgm:cxn modelId="{D4A2C4EF-918B-41D6-858F-3EC15873E1B2}" type="presParOf" srcId="{C8D36DD9-5FA3-413F-B45E-60A64B3D0AAD}" destId="{AEA2F258-E6EB-4F32-89BB-D45632EC2648}" srcOrd="0" destOrd="0" presId="urn:microsoft.com/office/officeart/2008/layout/VerticalCurvedList"/>
    <dgm:cxn modelId="{A7D5D66B-3F9A-4A49-9BE5-5694BDBBB225}" type="presParOf" srcId="{3170B91E-7745-44B8-97A4-A475B63696D5}" destId="{C9F3000D-81A3-4133-ACCB-CC43B086927C}" srcOrd="9" destOrd="0" presId="urn:microsoft.com/office/officeart/2008/layout/VerticalCurvedList"/>
    <dgm:cxn modelId="{7D044052-9A3E-479B-821E-236D631F1A34}" type="presParOf" srcId="{3170B91E-7745-44B8-97A4-A475B63696D5}" destId="{6DD264E3-A62B-402D-97D0-CE4F9EF248C7}" srcOrd="10" destOrd="0" presId="urn:microsoft.com/office/officeart/2008/layout/VerticalCurvedList"/>
    <dgm:cxn modelId="{68B382DA-8282-472A-BCB1-6926635630D6}" type="presParOf" srcId="{6DD264E3-A62B-402D-97D0-CE4F9EF248C7}" destId="{C7062D9B-4A87-46F0-8AA9-37927D866D8E}" srcOrd="0" destOrd="0" presId="urn:microsoft.com/office/officeart/2008/layout/VerticalCurvedList"/>
    <dgm:cxn modelId="{137A58EB-BC0F-4DB5-846C-5384D39648DE}" type="presParOf" srcId="{3170B91E-7745-44B8-97A4-A475B63696D5}" destId="{6B199D4B-ED6D-41D8-96F2-5E5C719FEC3E}" srcOrd="11" destOrd="0" presId="urn:microsoft.com/office/officeart/2008/layout/VerticalCurvedList"/>
    <dgm:cxn modelId="{3A972764-4E3E-4C38-AC6B-7FDA4DF43EAE}" type="presParOf" srcId="{3170B91E-7745-44B8-97A4-A475B63696D5}" destId="{65A75861-1759-4098-A633-B6E3FBA9A330}" srcOrd="12" destOrd="0" presId="urn:microsoft.com/office/officeart/2008/layout/VerticalCurvedList"/>
    <dgm:cxn modelId="{30C6B58C-5D6D-4C6D-A195-951C0DBC47E8}" type="presParOf" srcId="{65A75861-1759-4098-A633-B6E3FBA9A330}" destId="{EDEB7342-95E5-451F-BEA3-9E3A2F97098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3FEC88-9754-416A-8186-33A3B3C28868}">
      <dsp:nvSpPr>
        <dsp:cNvPr id="0" name=""/>
        <dsp:cNvSpPr/>
      </dsp:nvSpPr>
      <dsp:spPr>
        <a:xfrm>
          <a:off x="0" y="0"/>
          <a:ext cx="8686800" cy="745335"/>
        </a:xfrm>
        <a:prstGeom prst="round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45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 w="1587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Повышение устойчивости бюджета и гарантированное исполнение всех социальных обязательств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36384" y="36384"/>
        <a:ext cx="8614032" cy="672567"/>
      </dsp:txXfrm>
    </dsp:sp>
    <dsp:sp modelId="{BE009EB4-12F8-493B-809A-503A74EE649C}">
      <dsp:nvSpPr>
        <dsp:cNvPr id="0" name=""/>
        <dsp:cNvSpPr/>
      </dsp:nvSpPr>
      <dsp:spPr>
        <a:xfrm>
          <a:off x="0" y="762000"/>
          <a:ext cx="8686800" cy="734722"/>
        </a:xfrm>
        <a:prstGeom prst="round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58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 w="1587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+mn-lt"/>
            </a:rPr>
            <a:t>Планирование бюджета района </a:t>
          </a:r>
          <a:r>
            <a:rPr lang="ru-RU" sz="2000" b="1" kern="12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на 2018 год и на плановый период 2019 и 2020 годов </a:t>
          </a:r>
          <a:r>
            <a:rPr lang="ru-RU" sz="2000" b="1" kern="1200" dirty="0" smtClean="0">
              <a:solidFill>
                <a:schemeClr val="tx1"/>
              </a:solidFill>
              <a:latin typeface="+mn-lt"/>
            </a:rPr>
            <a:t>с учетом:</a:t>
          </a:r>
          <a:endParaRPr lang="ru-RU" sz="2000" b="1" kern="1200" dirty="0">
            <a:solidFill>
              <a:schemeClr val="tx1"/>
            </a:solidFill>
            <a:latin typeface="+mn-lt"/>
          </a:endParaRPr>
        </a:p>
      </dsp:txBody>
      <dsp:txXfrm>
        <a:off x="35866" y="797866"/>
        <a:ext cx="8615068" cy="662990"/>
      </dsp:txXfrm>
    </dsp:sp>
    <dsp:sp modelId="{18ACF8EE-347B-4FB8-B874-E7A967D09165}">
      <dsp:nvSpPr>
        <dsp:cNvPr id="0" name=""/>
        <dsp:cNvSpPr/>
      </dsp:nvSpPr>
      <dsp:spPr>
        <a:xfrm>
          <a:off x="0" y="3552809"/>
          <a:ext cx="8686800" cy="1505245"/>
        </a:xfrm>
        <a:prstGeom prst="roundRect">
          <a:avLst/>
        </a:prstGeom>
        <a:gradFill rotWithShape="0">
          <a:gsLst>
            <a:gs pos="24000">
              <a:schemeClr val="bg2">
                <a:lumMod val="75000"/>
              </a:schemeClr>
            </a:gs>
            <a:gs pos="58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 w="1587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Соблюдение обязательств по заключенным соглашениям о</a:t>
          </a:r>
          <a:br>
            <a:rPr lang="ru-RU" sz="1800" b="1" kern="1200" dirty="0" smtClean="0">
              <a:solidFill>
                <a:schemeClr val="tx1"/>
              </a:solidFill>
            </a:rPr>
          </a:br>
          <a:r>
            <a:rPr lang="ru-RU" sz="1800" b="1" kern="1200" dirty="0" smtClean="0">
              <a:solidFill>
                <a:schemeClr val="tx1"/>
              </a:solidFill>
            </a:rPr>
            <a:t>предоставлении бюджетных кредитов из республиканского бюджета для частичного покрытия дефицита бюджета района и соглашениям о предоставлении межбюджетных трансфертов из республиканского бюджета бюджету муниципального образования «</a:t>
          </a:r>
          <a:r>
            <a:rPr lang="ru-RU" sz="1800" b="1" kern="1200" dirty="0" err="1" smtClean="0">
              <a:solidFill>
                <a:schemeClr val="tx1"/>
              </a:solidFill>
            </a:rPr>
            <a:t>Малопургинский</a:t>
          </a:r>
          <a:r>
            <a:rPr lang="ru-RU" sz="1800" b="1" kern="1200" dirty="0" smtClean="0">
              <a:solidFill>
                <a:schemeClr val="tx1"/>
              </a:solidFill>
            </a:rPr>
            <a:t> район»</a:t>
          </a:r>
          <a:endParaRPr lang="ru-RU" sz="1800" b="1" kern="1200" dirty="0">
            <a:solidFill>
              <a:schemeClr val="tx1"/>
            </a:solidFill>
            <a:latin typeface="+mn-lt"/>
          </a:endParaRPr>
        </a:p>
      </dsp:txBody>
      <dsp:txXfrm>
        <a:off x="73480" y="3626289"/>
        <a:ext cx="8539840" cy="1358285"/>
      </dsp:txXfrm>
    </dsp:sp>
    <dsp:sp modelId="{BDA3507F-C883-4546-B088-BB08FDF2DE76}">
      <dsp:nvSpPr>
        <dsp:cNvPr id="0" name=""/>
        <dsp:cNvSpPr/>
      </dsp:nvSpPr>
      <dsp:spPr>
        <a:xfrm>
          <a:off x="0" y="1525827"/>
          <a:ext cx="8686800" cy="19582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806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b="1" kern="1200" dirty="0" smtClean="0"/>
            <a:t>оценки ожидаемого исполнения бюджета в 2017 году, уточненного прогноза показателей социально-экономического развития муниципального образования «</a:t>
          </a:r>
          <a:r>
            <a:rPr lang="ru-RU" sz="1600" b="1" kern="1200" dirty="0" err="1" smtClean="0"/>
            <a:t>Малопургинский</a:t>
          </a:r>
          <a:r>
            <a:rPr lang="ru-RU" sz="1600" b="1" kern="1200" dirty="0" smtClean="0"/>
            <a:t> район» на 2018 год и на плановый период 2019 и 2020 годов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b="1" kern="1200" dirty="0" smtClean="0"/>
            <a:t>планов мероприятий («дорожных карт») по развитию отраслей социальной сферы с учетом достижения целевых показателей повышения оплаты труда работников бюджетной сферы в 2018 году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b="1" kern="1200" dirty="0" smtClean="0"/>
            <a:t>ежегодного изменения объемов целевых межбюджетных трансфертов, предоставляемых из республиканского бюджета</a:t>
          </a:r>
          <a:endParaRPr lang="ru-RU" sz="1600" b="1" kern="1200" dirty="0"/>
        </a:p>
      </dsp:txBody>
      <dsp:txXfrm>
        <a:off x="0" y="1525827"/>
        <a:ext cx="8686800" cy="19582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3B9877-007F-4FF8-A415-B5437830542E}">
      <dsp:nvSpPr>
        <dsp:cNvPr id="0" name=""/>
        <dsp:cNvSpPr/>
      </dsp:nvSpPr>
      <dsp:spPr>
        <a:xfrm>
          <a:off x="0" y="0"/>
          <a:ext cx="8686800" cy="569105"/>
        </a:xfrm>
        <a:prstGeom prst="round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45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 w="1587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Совершенствование применяемых инструментов реализации</a:t>
          </a:r>
          <a:br>
            <a:rPr lang="ru-RU" sz="2000" b="1" kern="1200" dirty="0" smtClean="0">
              <a:solidFill>
                <a:schemeClr val="tx1"/>
              </a:solidFill>
            </a:rPr>
          </a:br>
          <a:r>
            <a:rPr lang="ru-RU" sz="2000" b="1" kern="1200" dirty="0" smtClean="0">
              <a:solidFill>
                <a:schemeClr val="tx1"/>
              </a:solidFill>
            </a:rPr>
            <a:t>бюджетной политики, в том числе за счет: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27781" y="27781"/>
        <a:ext cx="8631238" cy="513543"/>
      </dsp:txXfrm>
    </dsp:sp>
    <dsp:sp modelId="{7279439A-EF8C-446A-9EB9-80931C7D90B5}">
      <dsp:nvSpPr>
        <dsp:cNvPr id="0" name=""/>
        <dsp:cNvSpPr/>
      </dsp:nvSpPr>
      <dsp:spPr>
        <a:xfrm>
          <a:off x="0" y="3886196"/>
          <a:ext cx="8686800" cy="527532"/>
        </a:xfrm>
        <a:prstGeom prst="round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45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 w="1587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Формирование благоприятной деловой среды для реализации</a:t>
          </a:r>
          <a:br>
            <a:rPr lang="ru-RU" sz="2000" b="1" kern="1200" dirty="0" smtClean="0">
              <a:solidFill>
                <a:schemeClr val="tx1"/>
              </a:solidFill>
            </a:rPr>
          </a:br>
          <a:r>
            <a:rPr lang="ru-RU" sz="2000" b="1" kern="1200" dirty="0" smtClean="0">
              <a:solidFill>
                <a:schemeClr val="tx1"/>
              </a:solidFill>
            </a:rPr>
            <a:t>инвестиционных проектов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25752" y="3911948"/>
        <a:ext cx="8635296" cy="476028"/>
      </dsp:txXfrm>
    </dsp:sp>
    <dsp:sp modelId="{62964730-F35C-4B94-B924-BBC8F782E8C3}">
      <dsp:nvSpPr>
        <dsp:cNvPr id="0" name=""/>
        <dsp:cNvSpPr/>
      </dsp:nvSpPr>
      <dsp:spPr>
        <a:xfrm>
          <a:off x="0" y="4571985"/>
          <a:ext cx="8686800" cy="782126"/>
        </a:xfrm>
        <a:prstGeom prst="round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45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 w="1587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Сохранение безопасного уровня муниципального долга, в том числе за счет реализации мероприятий Плана оздоровления муниципальных финансов муниципального образования «</a:t>
          </a:r>
          <a:r>
            <a:rPr lang="ru-RU" sz="1800" b="1" kern="1200" dirty="0" err="1" smtClean="0">
              <a:solidFill>
                <a:schemeClr val="tx1"/>
              </a:solidFill>
            </a:rPr>
            <a:t>Малопургинский</a:t>
          </a:r>
          <a:r>
            <a:rPr lang="ru-RU" sz="1800" b="1" kern="1200" dirty="0" smtClean="0">
              <a:solidFill>
                <a:schemeClr val="tx1"/>
              </a:solidFill>
            </a:rPr>
            <a:t> район»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38180" y="4610165"/>
        <a:ext cx="8610440" cy="705766"/>
      </dsp:txXfrm>
    </dsp:sp>
    <dsp:sp modelId="{931821F8-B9CD-4082-B3DD-39FDDDB4C7BE}">
      <dsp:nvSpPr>
        <dsp:cNvPr id="0" name=""/>
        <dsp:cNvSpPr/>
      </dsp:nvSpPr>
      <dsp:spPr>
        <a:xfrm>
          <a:off x="0" y="649100"/>
          <a:ext cx="8686800" cy="3175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806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b="1" kern="1200" dirty="0" smtClean="0"/>
            <a:t>повышения качества оценки достигаемых результатов, корректировки целей и показателей, по результатам оценки, муниципальных программ муниципального образования «</a:t>
          </a:r>
          <a:r>
            <a:rPr lang="ru-RU" sz="1600" b="1" kern="1200" dirty="0" err="1" smtClean="0"/>
            <a:t>Малопургинский</a:t>
          </a:r>
          <a:r>
            <a:rPr lang="ru-RU" sz="1600" b="1" kern="1200" dirty="0" smtClean="0"/>
            <a:t> район»;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b="1" kern="1200" dirty="0" smtClean="0"/>
            <a:t>повышения эффективности процедур проведения закупок для обеспечения муниципальных нужд муниципального образования «</a:t>
          </a:r>
          <a:r>
            <a:rPr lang="ru-RU" sz="1600" b="1" kern="1200" dirty="0" err="1" smtClean="0"/>
            <a:t>Малопургинский</a:t>
          </a:r>
          <a:r>
            <a:rPr lang="ru-RU" sz="1600" b="1" kern="1200" dirty="0" smtClean="0"/>
            <a:t> район»;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b="1" kern="1200" dirty="0" smtClean="0"/>
            <a:t>обеспечения эффективного контроля расходования бюджетных средств на всех этапах планирования, размещения муниципального заказа и исполнения контрактов;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b="1" kern="1200" dirty="0" smtClean="0"/>
            <a:t>использования конкурентных способов отбора организаций для оказания муниципальных услуг, в том числе путем проведения конкурсов и аукционов;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b="1" kern="1200" dirty="0" smtClean="0"/>
            <a:t>применения введенных федеральных и региональных перечней муниципальных услуг и работ, не включенных в общероссийские базовые (отраслевые) перечни, в целях более оперативного включения новых услуг и работ, необходимых для формирования муниципального задания</a:t>
          </a:r>
          <a:r>
            <a:rPr lang="ru-RU" sz="1600" b="0" kern="1200" dirty="0" smtClean="0"/>
            <a:t>;</a:t>
          </a:r>
          <a:endParaRPr lang="ru-RU" sz="1600" b="0" kern="1200" dirty="0"/>
        </a:p>
      </dsp:txBody>
      <dsp:txXfrm>
        <a:off x="0" y="649100"/>
        <a:ext cx="8686800" cy="31753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CF27C9-391B-4FFF-A627-649ACE127A65}">
      <dsp:nvSpPr>
        <dsp:cNvPr id="0" name=""/>
        <dsp:cNvSpPr/>
      </dsp:nvSpPr>
      <dsp:spPr>
        <a:xfrm>
          <a:off x="0" y="0"/>
          <a:ext cx="8686800" cy="523189"/>
        </a:xfrm>
        <a:prstGeom prst="round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3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1587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Оптимизация структуры муниципального долга и его обслуживания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25540" y="25540"/>
        <a:ext cx="8635720" cy="472109"/>
      </dsp:txXfrm>
    </dsp:sp>
    <dsp:sp modelId="{E6EDC012-DDED-4393-A5F1-02F1897793BE}">
      <dsp:nvSpPr>
        <dsp:cNvPr id="0" name=""/>
        <dsp:cNvSpPr/>
      </dsp:nvSpPr>
      <dsp:spPr>
        <a:xfrm>
          <a:off x="0" y="609605"/>
          <a:ext cx="8686800" cy="888807"/>
        </a:xfrm>
        <a:prstGeom prst="round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1587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Финансирование дефицита бюджета муниципального образования «</a:t>
          </a:r>
          <a:r>
            <a:rPr lang="ru-RU" sz="2000" b="1" kern="1200" dirty="0" err="1" smtClean="0">
              <a:solidFill>
                <a:schemeClr val="tx1"/>
              </a:solidFill>
            </a:rPr>
            <a:t>Малопургинский</a:t>
          </a:r>
          <a:r>
            <a:rPr lang="ru-RU" sz="2000" b="1" kern="1200" dirty="0" smtClean="0">
              <a:solidFill>
                <a:schemeClr val="tx1"/>
              </a:solidFill>
            </a:rPr>
            <a:t> район», позволяющее сохранять уровень муниципального долга на экономически безопасном уровне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43388" y="652993"/>
        <a:ext cx="8600024" cy="802031"/>
      </dsp:txXfrm>
    </dsp:sp>
    <dsp:sp modelId="{14BF6014-1F8D-4B4F-8072-3D866266C5A9}">
      <dsp:nvSpPr>
        <dsp:cNvPr id="0" name=""/>
        <dsp:cNvSpPr/>
      </dsp:nvSpPr>
      <dsp:spPr>
        <a:xfrm>
          <a:off x="0" y="1600208"/>
          <a:ext cx="8686800" cy="899242"/>
        </a:xfrm>
        <a:prstGeom prst="round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1587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Ориентация бюджетной политики в сфере межбюджетных отношений на 2018 год и на плановый период 2019 и 2020 годов на решение следующих задач: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43897" y="1644105"/>
        <a:ext cx="8599006" cy="811448"/>
      </dsp:txXfrm>
    </dsp:sp>
    <dsp:sp modelId="{6D65A4D4-C4D3-4733-B549-DE7420F482CC}">
      <dsp:nvSpPr>
        <dsp:cNvPr id="0" name=""/>
        <dsp:cNvSpPr/>
      </dsp:nvSpPr>
      <dsp:spPr>
        <a:xfrm>
          <a:off x="0" y="2590801"/>
          <a:ext cx="8686800" cy="1722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806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b="1" kern="1200" dirty="0" smtClean="0"/>
            <a:t>содействие в обеспечении сбалансированности бюджетов муниципальных образований поселений муниципального образования «</a:t>
          </a:r>
          <a:r>
            <a:rPr lang="ru-RU" sz="1600" b="1" kern="1200" dirty="0" err="1" smtClean="0"/>
            <a:t>Малопургинский</a:t>
          </a:r>
          <a:r>
            <a:rPr lang="ru-RU" sz="1600" b="1" kern="1200" dirty="0" smtClean="0"/>
            <a:t> район»;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b="1" kern="1200" dirty="0" smtClean="0"/>
            <a:t>снижение рисков неисполнения социально значимых и первоочередных расходных обязательств;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b="1" kern="1200" dirty="0" smtClean="0"/>
            <a:t>реализация мер, направленных на укрепление финансовой дисциплины, соблюдение органами местного самоуправления требований бюджетного законодательства, экономное и эффективное использование бюджетных ресурсов</a:t>
          </a:r>
          <a:r>
            <a:rPr lang="ru-RU" sz="1600" kern="1200" dirty="0" smtClean="0"/>
            <a:t>.</a:t>
          </a:r>
          <a:endParaRPr lang="ru-RU" sz="1600" kern="1200" dirty="0"/>
        </a:p>
      </dsp:txBody>
      <dsp:txXfrm>
        <a:off x="0" y="2590801"/>
        <a:ext cx="8686800" cy="1722240"/>
      </dsp:txXfrm>
    </dsp:sp>
    <dsp:sp modelId="{8ECF41FE-D620-43B7-B5B3-C3B68ED91B20}">
      <dsp:nvSpPr>
        <dsp:cNvPr id="0" name=""/>
        <dsp:cNvSpPr/>
      </dsp:nvSpPr>
      <dsp:spPr>
        <a:xfrm>
          <a:off x="0" y="4495802"/>
          <a:ext cx="8686800" cy="935508"/>
        </a:xfrm>
        <a:prstGeom prst="round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1587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Обеспечение широкого вовлечения граждан в процедуры обсуждения и принятия бюджетных решений, общественного контроля их эффективности и результативности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45668" y="4541470"/>
        <a:ext cx="8595464" cy="8441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B44425-090D-436E-A93E-2DB3023FDB80}">
      <dsp:nvSpPr>
        <dsp:cNvPr id="0" name=""/>
        <dsp:cNvSpPr/>
      </dsp:nvSpPr>
      <dsp:spPr>
        <a:xfrm>
          <a:off x="0" y="0"/>
          <a:ext cx="4602163" cy="460216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1587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29F06B-F30D-47DB-82D2-37109BE6ACC5}">
      <dsp:nvSpPr>
        <dsp:cNvPr id="0" name=""/>
        <dsp:cNvSpPr/>
      </dsp:nvSpPr>
      <dsp:spPr>
        <a:xfrm>
          <a:off x="2301081" y="0"/>
          <a:ext cx="6309518" cy="4602163"/>
        </a:xfrm>
        <a:prstGeom prst="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14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15875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Расширение мер налоговой политики, направленных на облегчение администрирования и снижение административных издержек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2301081" y="0"/>
        <a:ext cx="6309518" cy="977959"/>
      </dsp:txXfrm>
    </dsp:sp>
    <dsp:sp modelId="{FED84AB8-CAF6-4ECA-B669-59A6C428B38C}">
      <dsp:nvSpPr>
        <dsp:cNvPr id="0" name=""/>
        <dsp:cNvSpPr/>
      </dsp:nvSpPr>
      <dsp:spPr>
        <a:xfrm>
          <a:off x="604033" y="977959"/>
          <a:ext cx="3394095" cy="339409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1587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8FA107-B120-49B7-BC8E-D3002C8C2448}">
      <dsp:nvSpPr>
        <dsp:cNvPr id="0" name=""/>
        <dsp:cNvSpPr/>
      </dsp:nvSpPr>
      <dsp:spPr>
        <a:xfrm>
          <a:off x="2301081" y="977959"/>
          <a:ext cx="6309518" cy="3394095"/>
        </a:xfrm>
        <a:prstGeom prst="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14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Укрепление доходной базы бюджета муниципального образования «</a:t>
          </a:r>
          <a:r>
            <a:rPr lang="ru-RU" sz="1800" b="1" kern="1200" dirty="0" err="1" smtClean="0"/>
            <a:t>Малопургинский</a:t>
          </a:r>
          <a:r>
            <a:rPr lang="ru-RU" sz="1800" b="1" kern="1200" dirty="0" smtClean="0"/>
            <a:t> район» за счет наращивания стабильных доходных источников и мобилизации в бюджет имеющихся резервов</a:t>
          </a:r>
          <a:endParaRPr lang="ru-RU" sz="1800" b="1" kern="1200" dirty="0"/>
        </a:p>
      </dsp:txBody>
      <dsp:txXfrm>
        <a:off x="2301081" y="977959"/>
        <a:ext cx="6309518" cy="977959"/>
      </dsp:txXfrm>
    </dsp:sp>
    <dsp:sp modelId="{DDA6CF50-64D6-41CD-AAED-976FA2076C57}">
      <dsp:nvSpPr>
        <dsp:cNvPr id="0" name=""/>
        <dsp:cNvSpPr/>
      </dsp:nvSpPr>
      <dsp:spPr>
        <a:xfrm>
          <a:off x="1208067" y="1955919"/>
          <a:ext cx="2186027" cy="218602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1587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66C1EA-8C5C-40F8-B9B6-9040C8ED6543}">
      <dsp:nvSpPr>
        <dsp:cNvPr id="0" name=""/>
        <dsp:cNvSpPr/>
      </dsp:nvSpPr>
      <dsp:spPr>
        <a:xfrm>
          <a:off x="2301081" y="1955919"/>
          <a:ext cx="6309518" cy="2186027"/>
        </a:xfrm>
        <a:prstGeom prst="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22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Повышение уровня собираемости налогов, рост налоговой базы, включая снижение доли теневого сектора</a:t>
          </a:r>
        </a:p>
      </dsp:txBody>
      <dsp:txXfrm>
        <a:off x="2301081" y="1955919"/>
        <a:ext cx="6309518" cy="977959"/>
      </dsp:txXfrm>
    </dsp:sp>
    <dsp:sp modelId="{59226D8B-E096-4D70-8ADC-71973B6FCBDF}">
      <dsp:nvSpPr>
        <dsp:cNvPr id="0" name=""/>
        <dsp:cNvSpPr/>
      </dsp:nvSpPr>
      <dsp:spPr>
        <a:xfrm>
          <a:off x="1812101" y="2933878"/>
          <a:ext cx="977959" cy="97795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1587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C5023B-56E5-4574-9502-039874786CB2}">
      <dsp:nvSpPr>
        <dsp:cNvPr id="0" name=""/>
        <dsp:cNvSpPr/>
      </dsp:nvSpPr>
      <dsp:spPr>
        <a:xfrm>
          <a:off x="2301081" y="2933878"/>
          <a:ext cx="6309518" cy="977959"/>
        </a:xfrm>
        <a:prstGeom prst="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22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15875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Отмена неэффективных налоговых льгот, введение моратория на установление в 2018, 2019 годах налоговых льгот (пониженных ставок по налогам)</a:t>
          </a:r>
        </a:p>
      </dsp:txBody>
      <dsp:txXfrm>
        <a:off x="2301081" y="2933878"/>
        <a:ext cx="6309518" cy="9779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4D84D-83B0-4115-B1BA-BB76086E6A0A}">
      <dsp:nvSpPr>
        <dsp:cNvPr id="0" name=""/>
        <dsp:cNvSpPr/>
      </dsp:nvSpPr>
      <dsp:spPr>
        <a:xfrm>
          <a:off x="-3963256" y="-599010"/>
          <a:ext cx="4649246" cy="4649246"/>
        </a:xfrm>
        <a:prstGeom prst="blockArc">
          <a:avLst>
            <a:gd name="adj1" fmla="val 18900000"/>
            <a:gd name="adj2" fmla="val 2700000"/>
            <a:gd name="adj3" fmla="val 465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4879FE-BE8F-4624-AAD6-7DAD88595B55}">
      <dsp:nvSpPr>
        <dsp:cNvPr id="0" name=""/>
        <dsp:cNvSpPr/>
      </dsp:nvSpPr>
      <dsp:spPr>
        <a:xfrm>
          <a:off x="93332" y="181741"/>
          <a:ext cx="8457762" cy="363344"/>
        </a:xfrm>
        <a:prstGeom prst="rect">
          <a:avLst/>
        </a:prstGeom>
        <a:gradFill rotWithShape="1">
          <a:gsLst>
            <a:gs pos="0">
              <a:schemeClr val="accent4">
                <a:tint val="0"/>
              </a:schemeClr>
            </a:gs>
            <a:gs pos="44000">
              <a:schemeClr val="accent4">
                <a:tint val="60000"/>
                <a:satMod val="120000"/>
              </a:schemeClr>
            </a:gs>
            <a:gs pos="100000">
              <a:schemeClr val="accent4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8840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Общее образование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326 157,3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3332" y="181741"/>
        <a:ext cx="8457762" cy="363344"/>
      </dsp:txXfrm>
    </dsp:sp>
    <dsp:sp modelId="{2CC09460-0385-4576-B212-932E023A1EEB}">
      <dsp:nvSpPr>
        <dsp:cNvPr id="0" name=""/>
        <dsp:cNvSpPr/>
      </dsp:nvSpPr>
      <dsp:spPr>
        <a:xfrm>
          <a:off x="-9351" y="136323"/>
          <a:ext cx="454181" cy="4541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8E7858-2E8A-4A1B-8B00-797726621971}">
      <dsp:nvSpPr>
        <dsp:cNvPr id="0" name=""/>
        <dsp:cNvSpPr/>
      </dsp:nvSpPr>
      <dsp:spPr>
        <a:xfrm>
          <a:off x="539926" y="763504"/>
          <a:ext cx="7994473" cy="363344"/>
        </a:xfrm>
        <a:prstGeom prst="rect">
          <a:avLst/>
        </a:prstGeom>
        <a:gradFill rotWithShape="1">
          <a:gsLst>
            <a:gs pos="0">
              <a:schemeClr val="accent4">
                <a:tint val="0"/>
              </a:schemeClr>
            </a:gs>
            <a:gs pos="44000">
              <a:schemeClr val="accent4">
                <a:tint val="60000"/>
                <a:satMod val="120000"/>
              </a:schemeClr>
            </a:gs>
            <a:gs pos="100000">
              <a:schemeClr val="accent4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8840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Дошкольное образование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71 618,4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39926" y="763504"/>
        <a:ext cx="7994473" cy="363344"/>
      </dsp:txXfrm>
    </dsp:sp>
    <dsp:sp modelId="{5586553E-F5FE-4248-95EC-7786E1F5D059}">
      <dsp:nvSpPr>
        <dsp:cNvPr id="0" name=""/>
        <dsp:cNvSpPr/>
      </dsp:nvSpPr>
      <dsp:spPr>
        <a:xfrm>
          <a:off x="299552" y="699348"/>
          <a:ext cx="454181" cy="4541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9CCE1E-8BA7-47B4-9968-9FF3F6A68D2B}">
      <dsp:nvSpPr>
        <dsp:cNvPr id="0" name=""/>
        <dsp:cNvSpPr/>
      </dsp:nvSpPr>
      <dsp:spPr>
        <a:xfrm>
          <a:off x="653283" y="1271638"/>
          <a:ext cx="7773404" cy="363344"/>
        </a:xfrm>
        <a:prstGeom prst="rect">
          <a:avLst/>
        </a:prstGeom>
        <a:gradFill rotWithShape="1">
          <a:gsLst>
            <a:gs pos="0">
              <a:schemeClr val="accent4">
                <a:tint val="0"/>
              </a:schemeClr>
            </a:gs>
            <a:gs pos="44000">
              <a:schemeClr val="accent4">
                <a:tint val="60000"/>
                <a:satMod val="120000"/>
              </a:schemeClr>
            </a:gs>
            <a:gs pos="100000">
              <a:schemeClr val="accent4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8840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Дополнительное образование детей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31 360,4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53283" y="1271638"/>
        <a:ext cx="7773404" cy="363344"/>
      </dsp:txXfrm>
    </dsp:sp>
    <dsp:sp modelId="{EEBB4D1A-25CF-4375-9E0A-BF247EBC6627}">
      <dsp:nvSpPr>
        <dsp:cNvPr id="0" name=""/>
        <dsp:cNvSpPr/>
      </dsp:nvSpPr>
      <dsp:spPr>
        <a:xfrm>
          <a:off x="426192" y="1226220"/>
          <a:ext cx="454181" cy="4541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679E78-5FCB-43CF-9783-093C60655F8B}">
      <dsp:nvSpPr>
        <dsp:cNvPr id="0" name=""/>
        <dsp:cNvSpPr/>
      </dsp:nvSpPr>
      <dsp:spPr>
        <a:xfrm>
          <a:off x="653283" y="1816241"/>
          <a:ext cx="7773404" cy="363344"/>
        </a:xfrm>
        <a:prstGeom prst="rect">
          <a:avLst/>
        </a:prstGeom>
        <a:gradFill rotWithShape="1">
          <a:gsLst>
            <a:gs pos="0">
              <a:schemeClr val="accent6">
                <a:tint val="0"/>
              </a:schemeClr>
            </a:gs>
            <a:gs pos="44000">
              <a:schemeClr val="accent6">
                <a:tint val="60000"/>
                <a:satMod val="120000"/>
              </a:schemeClr>
            </a:gs>
            <a:gs pos="100000">
              <a:schemeClr val="accent6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8840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Другие вопросы в области образования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13 310,0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53283" y="1816241"/>
        <a:ext cx="7773404" cy="363344"/>
      </dsp:txXfrm>
    </dsp:sp>
    <dsp:sp modelId="{476526DF-747C-4FDA-AEBF-69A48C7254D0}">
      <dsp:nvSpPr>
        <dsp:cNvPr id="0" name=""/>
        <dsp:cNvSpPr/>
      </dsp:nvSpPr>
      <dsp:spPr>
        <a:xfrm>
          <a:off x="426192" y="1770823"/>
          <a:ext cx="454181" cy="4541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822CBE-0FD5-475B-A26B-CF6CE91B312A}">
      <dsp:nvSpPr>
        <dsp:cNvPr id="0" name=""/>
        <dsp:cNvSpPr/>
      </dsp:nvSpPr>
      <dsp:spPr>
        <a:xfrm>
          <a:off x="516614" y="2361190"/>
          <a:ext cx="7910073" cy="363344"/>
        </a:xfrm>
        <a:prstGeom prst="rect">
          <a:avLst/>
        </a:prstGeom>
        <a:gradFill rotWithShape="1">
          <a:gsLst>
            <a:gs pos="0">
              <a:schemeClr val="accent1">
                <a:tint val="0"/>
              </a:schemeClr>
            </a:gs>
            <a:gs pos="44000">
              <a:schemeClr val="accent1">
                <a:tint val="60000"/>
                <a:satMod val="120000"/>
              </a:schemeClr>
            </a:gs>
            <a:gs pos="100000">
              <a:schemeClr val="accent1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8840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Молодежная политика и оздоровление детей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4 844,7тыс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16614" y="2361190"/>
        <a:ext cx="7910073" cy="363344"/>
      </dsp:txXfrm>
    </dsp:sp>
    <dsp:sp modelId="{7FF197B5-19DF-437E-8EA4-F5EF1D7448A3}">
      <dsp:nvSpPr>
        <dsp:cNvPr id="0" name=""/>
        <dsp:cNvSpPr/>
      </dsp:nvSpPr>
      <dsp:spPr>
        <a:xfrm>
          <a:off x="289524" y="2315771"/>
          <a:ext cx="454181" cy="4541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FCB963-D131-4FB8-B267-3B1379C3876E}">
      <dsp:nvSpPr>
        <dsp:cNvPr id="0" name=""/>
        <dsp:cNvSpPr/>
      </dsp:nvSpPr>
      <dsp:spPr>
        <a:xfrm>
          <a:off x="217738" y="2906138"/>
          <a:ext cx="8208949" cy="363344"/>
        </a:xfrm>
        <a:prstGeom prst="rect">
          <a:avLst/>
        </a:prstGeom>
        <a:gradFill rotWithShape="1">
          <a:gsLst>
            <a:gs pos="0">
              <a:schemeClr val="accent1">
                <a:tint val="0"/>
              </a:schemeClr>
            </a:gs>
            <a:gs pos="44000">
              <a:schemeClr val="accent1">
                <a:tint val="60000"/>
                <a:satMod val="120000"/>
              </a:schemeClr>
            </a:gs>
            <a:gs pos="100000">
              <a:schemeClr val="accent1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8840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Повышение квалификации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339,3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7738" y="2906138"/>
        <a:ext cx="8208949" cy="363344"/>
      </dsp:txXfrm>
    </dsp:sp>
    <dsp:sp modelId="{22575A18-223C-4A93-B3F0-1CA215286AC0}">
      <dsp:nvSpPr>
        <dsp:cNvPr id="0" name=""/>
        <dsp:cNvSpPr/>
      </dsp:nvSpPr>
      <dsp:spPr>
        <a:xfrm>
          <a:off x="-9351" y="2860720"/>
          <a:ext cx="454181" cy="4541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4D84D-83B0-4115-B1BA-BB76086E6A0A}">
      <dsp:nvSpPr>
        <dsp:cNvPr id="0" name=""/>
        <dsp:cNvSpPr/>
      </dsp:nvSpPr>
      <dsp:spPr>
        <a:xfrm>
          <a:off x="-3901053" y="-599010"/>
          <a:ext cx="4649246" cy="4649246"/>
        </a:xfrm>
        <a:prstGeom prst="blockArc">
          <a:avLst>
            <a:gd name="adj1" fmla="val 18900000"/>
            <a:gd name="adj2" fmla="val 2700000"/>
            <a:gd name="adj3" fmla="val 465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6C3E9D-37B6-4091-B940-C72C7EB043F6}">
      <dsp:nvSpPr>
        <dsp:cNvPr id="0" name=""/>
        <dsp:cNvSpPr/>
      </dsp:nvSpPr>
      <dsp:spPr>
        <a:xfrm>
          <a:off x="546199" y="144460"/>
          <a:ext cx="7835800" cy="434062"/>
        </a:xfrm>
        <a:prstGeom prst="rect">
          <a:avLst/>
        </a:prstGeom>
        <a:gradFill rotWithShape="1">
          <a:gsLst>
            <a:gs pos="0">
              <a:schemeClr val="accent4">
                <a:tint val="0"/>
              </a:schemeClr>
            </a:gs>
            <a:gs pos="44000">
              <a:schemeClr val="accent4">
                <a:tint val="60000"/>
                <a:satMod val="120000"/>
              </a:schemeClr>
            </a:gs>
            <a:gs pos="100000">
              <a:schemeClr val="accent4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8840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Содержание домов культуры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34 773,8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46199" y="144460"/>
        <a:ext cx="7835800" cy="434062"/>
      </dsp:txXfrm>
    </dsp:sp>
    <dsp:sp modelId="{55455E02-F49A-458F-9ACC-1718D8D45F00}">
      <dsp:nvSpPr>
        <dsp:cNvPr id="0" name=""/>
        <dsp:cNvSpPr/>
      </dsp:nvSpPr>
      <dsp:spPr>
        <a:xfrm>
          <a:off x="172737" y="144462"/>
          <a:ext cx="454181" cy="4541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31B7A9-4B07-4470-896E-A1626929347B}">
      <dsp:nvSpPr>
        <dsp:cNvPr id="0" name=""/>
        <dsp:cNvSpPr/>
      </dsp:nvSpPr>
      <dsp:spPr>
        <a:xfrm>
          <a:off x="578818" y="726689"/>
          <a:ext cx="7757673" cy="363344"/>
        </a:xfrm>
        <a:prstGeom prst="rect">
          <a:avLst/>
        </a:prstGeom>
        <a:gradFill rotWithShape="1">
          <a:gsLst>
            <a:gs pos="0">
              <a:schemeClr val="accent4">
                <a:tint val="0"/>
              </a:schemeClr>
            </a:gs>
            <a:gs pos="44000">
              <a:schemeClr val="accent4">
                <a:tint val="60000"/>
                <a:satMod val="120000"/>
              </a:schemeClr>
            </a:gs>
            <a:gs pos="100000">
              <a:schemeClr val="accent4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8840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Содержание библиотечной системы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12 270,4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78818" y="726689"/>
        <a:ext cx="7757673" cy="363344"/>
      </dsp:txXfrm>
    </dsp:sp>
    <dsp:sp modelId="{34A4C31D-3746-431C-8D59-28391305E069}">
      <dsp:nvSpPr>
        <dsp:cNvPr id="0" name=""/>
        <dsp:cNvSpPr/>
      </dsp:nvSpPr>
      <dsp:spPr>
        <a:xfrm>
          <a:off x="351727" y="681271"/>
          <a:ext cx="454181" cy="4541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366844-5D70-47CC-8F2D-622A3F956373}">
      <dsp:nvSpPr>
        <dsp:cNvPr id="0" name=""/>
        <dsp:cNvSpPr/>
      </dsp:nvSpPr>
      <dsp:spPr>
        <a:xfrm>
          <a:off x="715486" y="1236279"/>
          <a:ext cx="7621004" cy="434062"/>
        </a:xfrm>
        <a:prstGeom prst="rect">
          <a:avLst/>
        </a:prstGeom>
        <a:gradFill rotWithShape="1">
          <a:gsLst>
            <a:gs pos="0">
              <a:schemeClr val="accent6">
                <a:tint val="0"/>
              </a:schemeClr>
            </a:gs>
            <a:gs pos="44000">
              <a:schemeClr val="accent6">
                <a:tint val="60000"/>
                <a:satMod val="120000"/>
              </a:schemeClr>
            </a:gs>
            <a:gs pos="100000">
              <a:schemeClr val="accent6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8840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Содержание аппарата Управления культуры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10 534,8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15486" y="1236279"/>
        <a:ext cx="7621004" cy="434062"/>
      </dsp:txXfrm>
    </dsp:sp>
    <dsp:sp modelId="{666F0470-AA64-4EAB-A3C2-C237F6CC60A4}">
      <dsp:nvSpPr>
        <dsp:cNvPr id="0" name=""/>
        <dsp:cNvSpPr/>
      </dsp:nvSpPr>
      <dsp:spPr>
        <a:xfrm>
          <a:off x="488396" y="1226220"/>
          <a:ext cx="454181" cy="4541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23594B-622C-4AAA-B00F-1961072950D7}">
      <dsp:nvSpPr>
        <dsp:cNvPr id="0" name=""/>
        <dsp:cNvSpPr/>
      </dsp:nvSpPr>
      <dsp:spPr>
        <a:xfrm>
          <a:off x="715486" y="1780882"/>
          <a:ext cx="7621004" cy="434062"/>
        </a:xfrm>
        <a:prstGeom prst="rect">
          <a:avLst/>
        </a:prstGeom>
        <a:gradFill rotWithShape="1">
          <a:gsLst>
            <a:gs pos="0">
              <a:schemeClr val="accent1">
                <a:tint val="0"/>
              </a:schemeClr>
            </a:gs>
            <a:gs pos="44000">
              <a:schemeClr val="accent1">
                <a:tint val="60000"/>
                <a:satMod val="120000"/>
              </a:schemeClr>
            </a:gs>
            <a:gs pos="100000">
              <a:schemeClr val="accent1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8840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Развитие народного творчества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3 368,8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15486" y="1780882"/>
        <a:ext cx="7621004" cy="434062"/>
      </dsp:txXfrm>
    </dsp:sp>
    <dsp:sp modelId="{7FF197B5-19DF-437E-8EA4-F5EF1D7448A3}">
      <dsp:nvSpPr>
        <dsp:cNvPr id="0" name=""/>
        <dsp:cNvSpPr/>
      </dsp:nvSpPr>
      <dsp:spPr>
        <a:xfrm>
          <a:off x="488396" y="1770823"/>
          <a:ext cx="454181" cy="4541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3813A0-B8F6-4EF9-A9D5-093D1AEB0CA1}">
      <dsp:nvSpPr>
        <dsp:cNvPr id="0" name=""/>
        <dsp:cNvSpPr/>
      </dsp:nvSpPr>
      <dsp:spPr>
        <a:xfrm>
          <a:off x="578818" y="2361190"/>
          <a:ext cx="7757673" cy="363344"/>
        </a:xfrm>
        <a:prstGeom prst="rect">
          <a:avLst/>
        </a:prstGeom>
        <a:gradFill rotWithShape="1">
          <a:gsLst>
            <a:gs pos="0">
              <a:schemeClr val="accent1">
                <a:tint val="0"/>
              </a:schemeClr>
            </a:gs>
            <a:gs pos="44000">
              <a:schemeClr val="accent1">
                <a:tint val="60000"/>
                <a:satMod val="120000"/>
              </a:schemeClr>
            </a:gs>
            <a:gs pos="100000">
              <a:schemeClr val="accent1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8840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Содержание музеев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982,7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78818" y="2361190"/>
        <a:ext cx="7757673" cy="363344"/>
      </dsp:txXfrm>
    </dsp:sp>
    <dsp:sp modelId="{40BF02B9-9F94-4357-980E-8F3E7121E9A6}">
      <dsp:nvSpPr>
        <dsp:cNvPr id="0" name=""/>
        <dsp:cNvSpPr/>
      </dsp:nvSpPr>
      <dsp:spPr>
        <a:xfrm>
          <a:off x="351727" y="2315771"/>
          <a:ext cx="454181" cy="4541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263B5E-5746-4767-B882-5746FCD45AA7}">
      <dsp:nvSpPr>
        <dsp:cNvPr id="0" name=""/>
        <dsp:cNvSpPr/>
      </dsp:nvSpPr>
      <dsp:spPr>
        <a:xfrm>
          <a:off x="279942" y="2906138"/>
          <a:ext cx="8056549" cy="363344"/>
        </a:xfrm>
        <a:prstGeom prst="rect">
          <a:avLst/>
        </a:prstGeom>
        <a:gradFill rotWithShape="1">
          <a:gsLst>
            <a:gs pos="0">
              <a:schemeClr val="accent1">
                <a:tint val="0"/>
              </a:schemeClr>
            </a:gs>
            <a:gs pos="44000">
              <a:schemeClr val="accent1">
                <a:tint val="60000"/>
                <a:satMod val="120000"/>
              </a:schemeClr>
            </a:gs>
            <a:gs pos="100000">
              <a:schemeClr val="accent1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8840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Проведение </a:t>
          </a:r>
          <a:r>
            <a:rPr lang="ru-RU" sz="1600" b="1" kern="1200" baseline="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общерайонных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праздников и мероприятий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84,3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9942" y="2906138"/>
        <a:ext cx="8056549" cy="363344"/>
      </dsp:txXfrm>
    </dsp:sp>
    <dsp:sp modelId="{250C04FA-2EB6-44AF-8246-70079309B7DD}">
      <dsp:nvSpPr>
        <dsp:cNvPr id="0" name=""/>
        <dsp:cNvSpPr/>
      </dsp:nvSpPr>
      <dsp:spPr>
        <a:xfrm>
          <a:off x="52851" y="2860720"/>
          <a:ext cx="454181" cy="4541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4D84D-83B0-4115-B1BA-BB76086E6A0A}">
      <dsp:nvSpPr>
        <dsp:cNvPr id="0" name=""/>
        <dsp:cNvSpPr/>
      </dsp:nvSpPr>
      <dsp:spPr>
        <a:xfrm>
          <a:off x="-5745111" y="-870422"/>
          <a:ext cx="6770044" cy="6770044"/>
        </a:xfrm>
        <a:prstGeom prst="blockArc">
          <a:avLst>
            <a:gd name="adj1" fmla="val 18900000"/>
            <a:gd name="adj2" fmla="val 2700000"/>
            <a:gd name="adj3" fmla="val 319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4879FE-BE8F-4624-AAD6-7DAD88595B55}">
      <dsp:nvSpPr>
        <dsp:cNvPr id="0" name=""/>
        <dsp:cNvSpPr/>
      </dsp:nvSpPr>
      <dsp:spPr>
        <a:xfrm>
          <a:off x="227524" y="264837"/>
          <a:ext cx="7990410" cy="529474"/>
        </a:xfrm>
        <a:prstGeom prst="rect">
          <a:avLst/>
        </a:prstGeom>
        <a:gradFill rotWithShape="1">
          <a:gsLst>
            <a:gs pos="0">
              <a:schemeClr val="accent4">
                <a:tint val="0"/>
              </a:schemeClr>
            </a:gs>
            <a:gs pos="44000">
              <a:schemeClr val="accent4">
                <a:tint val="60000"/>
                <a:satMod val="120000"/>
              </a:schemeClr>
            </a:gs>
            <a:gs pos="100000">
              <a:schemeClr val="accent4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42027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Выплата денежных средств на содержание усыновленных (удочеренных) детей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180,0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27524" y="264837"/>
        <a:ext cx="7990410" cy="529474"/>
      </dsp:txXfrm>
    </dsp:sp>
    <dsp:sp modelId="{2CC09460-0385-4576-B212-932E023A1EEB}">
      <dsp:nvSpPr>
        <dsp:cNvPr id="0" name=""/>
        <dsp:cNvSpPr/>
      </dsp:nvSpPr>
      <dsp:spPr>
        <a:xfrm>
          <a:off x="14135" y="198653"/>
          <a:ext cx="661842" cy="6618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8C2A91-E19F-463D-BD24-AB9142C0ABED}">
      <dsp:nvSpPr>
        <dsp:cNvPr id="0" name=""/>
        <dsp:cNvSpPr/>
      </dsp:nvSpPr>
      <dsp:spPr>
        <a:xfrm>
          <a:off x="892724" y="1036710"/>
          <a:ext cx="7319817" cy="529474"/>
        </a:xfrm>
        <a:prstGeom prst="rect">
          <a:avLst/>
        </a:prstGeom>
        <a:gradFill rotWithShape="1">
          <a:gsLst>
            <a:gs pos="0">
              <a:schemeClr val="accent4">
                <a:tint val="0"/>
              </a:schemeClr>
            </a:gs>
            <a:gs pos="44000">
              <a:schemeClr val="accent4">
                <a:tint val="60000"/>
                <a:satMod val="120000"/>
              </a:schemeClr>
            </a:gs>
            <a:gs pos="100000">
              <a:schemeClr val="accent4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42027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Компенсация части родительской платы за содержание ребенка в детских садах          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4 559,8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92724" y="1036710"/>
        <a:ext cx="7319817" cy="529474"/>
      </dsp:txXfrm>
    </dsp:sp>
    <dsp:sp modelId="{7FF197B5-19DF-437E-8EA4-F5EF1D7448A3}">
      <dsp:nvSpPr>
        <dsp:cNvPr id="0" name=""/>
        <dsp:cNvSpPr/>
      </dsp:nvSpPr>
      <dsp:spPr>
        <a:xfrm>
          <a:off x="449663" y="992764"/>
          <a:ext cx="661842" cy="6618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6DD1F4-A210-4170-91D2-7E7F9DCC880D}">
      <dsp:nvSpPr>
        <dsp:cNvPr id="0" name=""/>
        <dsp:cNvSpPr/>
      </dsp:nvSpPr>
      <dsp:spPr>
        <a:xfrm>
          <a:off x="979741" y="1853059"/>
          <a:ext cx="7120661" cy="529474"/>
        </a:xfrm>
        <a:prstGeom prst="rect">
          <a:avLst/>
        </a:prstGeom>
        <a:gradFill rotWithShape="1">
          <a:gsLst>
            <a:gs pos="0">
              <a:schemeClr val="accent6">
                <a:tint val="0"/>
              </a:schemeClr>
            </a:gs>
            <a:gs pos="44000">
              <a:schemeClr val="accent6">
                <a:tint val="60000"/>
                <a:satMod val="120000"/>
              </a:schemeClr>
            </a:gs>
            <a:gs pos="100000">
              <a:schemeClr val="accent6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2027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Оказание материальной помощи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110,0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79741" y="1853059"/>
        <a:ext cx="7120661" cy="529474"/>
      </dsp:txXfrm>
    </dsp:sp>
    <dsp:sp modelId="{22575A18-223C-4A93-B3F0-1CA215286AC0}">
      <dsp:nvSpPr>
        <dsp:cNvPr id="0" name=""/>
        <dsp:cNvSpPr/>
      </dsp:nvSpPr>
      <dsp:spPr>
        <a:xfrm>
          <a:off x="648820" y="1786874"/>
          <a:ext cx="661842" cy="6618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B87230-A43F-4ADE-AA01-F0A3AFAA6F65}">
      <dsp:nvSpPr>
        <dsp:cNvPr id="0" name=""/>
        <dsp:cNvSpPr/>
      </dsp:nvSpPr>
      <dsp:spPr>
        <a:xfrm>
          <a:off x="990564" y="2514600"/>
          <a:ext cx="7120661" cy="793607"/>
        </a:xfrm>
        <a:prstGeom prst="rect">
          <a:avLst/>
        </a:prstGeom>
        <a:gradFill rotWithShape="1">
          <a:gsLst>
            <a:gs pos="0">
              <a:schemeClr val="accent1">
                <a:tint val="0"/>
              </a:schemeClr>
            </a:gs>
            <a:gs pos="44000">
              <a:schemeClr val="accent1">
                <a:tint val="60000"/>
                <a:satMod val="120000"/>
              </a:schemeClr>
            </a:gs>
            <a:gs pos="100000">
              <a:schemeClr val="accent1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2027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Социальная поддержка старшего поколения, ветеранов и инвалидов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28,1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рублей;  доплата к пенсии муниципальных служащих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875,0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рублей</a:t>
          </a:r>
          <a:endParaRPr lang="ru-RU" sz="14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90564" y="2514600"/>
        <a:ext cx="7120661" cy="793607"/>
      </dsp:txXfrm>
    </dsp:sp>
    <dsp:sp modelId="{AEA2F258-E6EB-4F32-89BB-D45632EC2648}">
      <dsp:nvSpPr>
        <dsp:cNvPr id="0" name=""/>
        <dsp:cNvSpPr/>
      </dsp:nvSpPr>
      <dsp:spPr>
        <a:xfrm>
          <a:off x="648820" y="2580482"/>
          <a:ext cx="661842" cy="6618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F3000D-81A3-4133-ACCB-CC43B086927C}">
      <dsp:nvSpPr>
        <dsp:cNvPr id="0" name=""/>
        <dsp:cNvSpPr/>
      </dsp:nvSpPr>
      <dsp:spPr>
        <a:xfrm>
          <a:off x="780585" y="3440777"/>
          <a:ext cx="7319817" cy="529474"/>
        </a:xfrm>
        <a:prstGeom prst="rect">
          <a:avLst/>
        </a:prstGeom>
        <a:gradFill rotWithShape="1">
          <a:gsLst>
            <a:gs pos="0">
              <a:schemeClr val="accent1">
                <a:tint val="0"/>
              </a:schemeClr>
            </a:gs>
            <a:gs pos="44000">
              <a:schemeClr val="accent1">
                <a:tint val="60000"/>
                <a:satMod val="120000"/>
              </a:schemeClr>
            </a:gs>
            <a:gs pos="100000">
              <a:schemeClr val="accent1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2027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Поддержка многодетных семей 6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453,4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рублей; на улучшение жилищных условий, на строительство, реконструкцию, капитальный ремонт и приобретение жилых помещений многодетным семьям 923,5 тыс. рублей</a:t>
          </a:r>
          <a:endParaRPr lang="ru-RU" sz="14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80585" y="3440777"/>
        <a:ext cx="7319817" cy="529474"/>
      </dsp:txXfrm>
    </dsp:sp>
    <dsp:sp modelId="{C7062D9B-4A87-46F0-8AA9-37927D866D8E}">
      <dsp:nvSpPr>
        <dsp:cNvPr id="0" name=""/>
        <dsp:cNvSpPr/>
      </dsp:nvSpPr>
      <dsp:spPr>
        <a:xfrm>
          <a:off x="449663" y="3374593"/>
          <a:ext cx="661842" cy="6618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199D4B-ED6D-41D8-96F2-5E5C719FEC3E}">
      <dsp:nvSpPr>
        <dsp:cNvPr id="0" name=""/>
        <dsp:cNvSpPr/>
      </dsp:nvSpPr>
      <dsp:spPr>
        <a:xfrm>
          <a:off x="345056" y="4234888"/>
          <a:ext cx="7755346" cy="529474"/>
        </a:xfrm>
        <a:prstGeom prst="rect">
          <a:avLst/>
        </a:prstGeom>
        <a:gradFill rotWithShape="1">
          <a:gsLst>
            <a:gs pos="0">
              <a:schemeClr val="accent1">
                <a:tint val="0"/>
              </a:schemeClr>
            </a:gs>
            <a:gs pos="44000">
              <a:schemeClr val="accent1">
                <a:tint val="60000"/>
                <a:satMod val="120000"/>
              </a:schemeClr>
            </a:gs>
            <a:gs pos="100000">
              <a:schemeClr val="accent1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2027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Выплата пособия на содержание опекаемых детей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8 140,1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рублей;  выплата пособия при устройстве опекаемых детей в семью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3 854,5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45056" y="4234888"/>
        <a:ext cx="7755346" cy="529474"/>
      </dsp:txXfrm>
    </dsp:sp>
    <dsp:sp modelId="{EDEB7342-95E5-451F-BEA3-9E3A2F970986}">
      <dsp:nvSpPr>
        <dsp:cNvPr id="0" name=""/>
        <dsp:cNvSpPr/>
      </dsp:nvSpPr>
      <dsp:spPr>
        <a:xfrm>
          <a:off x="14135" y="4168703"/>
          <a:ext cx="661842" cy="6618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0.00972</cdr:x>
      <cdr:y>0.70423</cdr:y>
    </cdr:from>
    <cdr:to>
      <cdr:x>0.99727</cdr:x>
      <cdr:y>0.99771</cdr:y>
    </cdr:to>
    <cdr:sp macro="" textlink="">
      <cdr:nvSpPr>
        <cdr:cNvPr id="3" name="Скругленный прямоугольник 2"/>
        <cdr:cNvSpPr/>
      </cdr:nvSpPr>
      <cdr:spPr>
        <a:xfrm xmlns:a="http://schemas.openxmlformats.org/drawingml/2006/main">
          <a:off x="72008" y="3600400"/>
          <a:ext cx="7316591" cy="1500456"/>
        </a:xfrm>
        <a:prstGeom xmlns:a="http://schemas.openxmlformats.org/drawingml/2006/main" prst="roundRect">
          <a:avLst/>
        </a:prstGeom>
        <a:solidFill xmlns:a="http://schemas.openxmlformats.org/drawingml/2006/main">
          <a:srgbClr val="F273AF">
            <a:alpha val="0"/>
          </a:srgbClr>
        </a:solidFill>
        <a:ln xmlns:a="http://schemas.openxmlformats.org/drawingml/2006/main">
          <a:prstDash val="solid"/>
        </a:ln>
        <a:effectLst xmlns:a="http://schemas.openxmlformats.org/drawingml/2006/main">
          <a:glow rad="63500">
            <a:schemeClr val="accent1">
              <a:satMod val="175000"/>
              <a:alpha val="40000"/>
            </a:schemeClr>
          </a:glow>
        </a:effectLst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 исполнении бюджета за </a:t>
          </a:r>
          <a:r>
            <a: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 месяцев 2018 </a:t>
          </a:r>
          <a:r>
            <a: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года сохранилась социальная направленность бюджета муниципального образования «</a:t>
          </a:r>
          <a:r>
            <a:rPr lang="ru-RU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</a:t>
          </a:r>
          <a:r>
            <a: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алопургинский район» </a:t>
          </a:r>
          <a:r>
            <a: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87,0% </a:t>
          </a:r>
          <a:r>
            <a: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всех расходов бюджета – это расходы на финансирование социальной сферы (образование, культуру, социальную политику, физическую культуру и спорт)</a:t>
          </a:r>
          <a:endParaRPr lang="ru-RU" sz="1600" b="1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378AE-47F6-4CF3-99F7-41DE5E005EA0}" type="datetimeFigureOut">
              <a:rPr lang="ru-RU" smtClean="0"/>
              <a:pPr/>
              <a:t>11.10.2018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B52F5E-54B1-493C-A8EC-56FCA59DDC2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8686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52F5E-54B1-493C-A8EC-56FCA59DDC22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8455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52F5E-54B1-493C-A8EC-56FCA59DDC22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0667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52F5E-54B1-493C-A8EC-56FCA59DDC22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3619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8B44B4-8A59-4247-A73F-0EA3BD31722C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8C3DF0-3E39-41C6-AF0A-F4DE5BCA67E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40945-AE74-4E97-BC73-8B93EA020ED2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D9BE2-D30B-476E-B33D-EECC05711F8D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752629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2ED3D-AE6F-4B50-891F-AF21B83345F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8C0DED-1D59-4565-971A-72EFE641D4CE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40551-6719-423A-A66C-EADCFD3CF8BE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A23E2B-451B-462D-9AA6-D649AC1A16B2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3286FB-90DD-4C52-BDAA-6C75EDF76CF8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CA5CD5-649D-499F-9CFC-13BE9103EA3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08EA64-D86A-4AB4-8F7C-B33916CCFDE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713FA5-84CB-4ECE-A5D5-BD24261976F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57C1408-2C2B-4E95-8ED4-2A456171D074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hyperlink" Target="mailto:rfompurga@udm.net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683125"/>
          </a:xfrm>
          <a:solidFill>
            <a:srgbClr val="CCFFCC">
              <a:alpha val="0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dirty="0" smtClean="0">
              <a:solidFill>
                <a:srgbClr val="FF33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b="1" dirty="0" smtClean="0">
              <a:solidFill>
                <a:srgbClr val="FF33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b="1" dirty="0" smtClean="0"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b="1" u="sng" dirty="0" smtClean="0">
                <a:solidFill>
                  <a:srgbClr val="000000"/>
                </a:solidFill>
                <a:latin typeface="Times New Roman" pitchFamily="18" charset="0"/>
              </a:rPr>
              <a:t>БЮДЖЕТ ДЛЯ ГРАЖДАН</a:t>
            </a:r>
          </a:p>
          <a:p>
            <a:pPr algn="ctr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ru-RU" sz="2400" b="1" i="1" dirty="0" smtClean="0">
                <a:solidFill>
                  <a:srgbClr val="000000"/>
                </a:solidFill>
                <a:latin typeface="Times New Roman" pitchFamily="18" charset="0"/>
              </a:rPr>
              <a:t>(Исполнение бюджета муниципального образования «Малопургинский район» за </a:t>
            </a:r>
            <a:r>
              <a:rPr lang="ru-RU" sz="2400" b="1" i="1" dirty="0" smtClean="0">
                <a:solidFill>
                  <a:srgbClr val="000000"/>
                </a:solidFill>
                <a:latin typeface="Times New Roman" pitchFamily="18" charset="0"/>
              </a:rPr>
              <a:t>9 месяцев </a:t>
            </a:r>
            <a:r>
              <a:rPr lang="ru-RU" sz="2400" b="1" i="1" dirty="0" smtClean="0">
                <a:solidFill>
                  <a:srgbClr val="000000"/>
                </a:solidFill>
                <a:latin typeface="Times New Roman" pitchFamily="18" charset="0"/>
              </a:rPr>
              <a:t>2018 года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</a:rPr>
              <a:t>)</a:t>
            </a: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6288" y="304800"/>
            <a:ext cx="8229600" cy="1252728"/>
          </a:xfrm>
          <a:solidFill>
            <a:srgbClr val="DBFDEB">
              <a:alpha val="0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ru-RU" sz="3600" b="1" i="1" dirty="0" smtClean="0">
                <a:solidFill>
                  <a:srgbClr val="000000"/>
                </a:solidFill>
                <a:latin typeface="Times New Roman" pitchFamily="18" charset="0"/>
              </a:rPr>
              <a:t>Муниципальное образование «Малопургинский район»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95300" y="5410200"/>
            <a:ext cx="8278688" cy="1331170"/>
          </a:xfrm>
          <a:prstGeom prst="rect">
            <a:avLst/>
          </a:prstGeom>
          <a:solidFill>
            <a:srgbClr val="98A32D">
              <a:alpha val="0"/>
            </a:srgbClr>
          </a:solidFill>
          <a:ln>
            <a:solidFill>
              <a:srgbClr val="DCEEA7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Управление финансов администрации</a:t>
            </a:r>
          </a:p>
          <a:p>
            <a:r>
              <a:rPr lang="ru-RU" dirty="0">
                <a:solidFill>
                  <a:schemeClr val="tx1"/>
                </a:solidFill>
              </a:rPr>
              <a:t>м</a:t>
            </a:r>
            <a:r>
              <a:rPr lang="ru-RU" dirty="0" smtClean="0">
                <a:solidFill>
                  <a:schemeClr val="tx1"/>
                </a:solidFill>
              </a:rPr>
              <a:t>униципального образования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«Малопургинский район»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53000" y="5410200"/>
            <a:ext cx="3624681" cy="1331170"/>
          </a:xfrm>
          <a:prstGeom prst="rect">
            <a:avLst/>
          </a:prstGeom>
          <a:solidFill>
            <a:srgbClr val="98A32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 smtClean="0">
                <a:solidFill>
                  <a:schemeClr val="tx1"/>
                </a:solidFill>
              </a:rPr>
              <a:t>Телефон (34138) 4-12-79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Факс         (34138) 4-12-79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E-mail       </a:t>
            </a:r>
            <a:r>
              <a:rPr lang="en-US" sz="1100" dirty="0" smtClean="0">
                <a:solidFill>
                  <a:schemeClr val="tx1"/>
                </a:solidFill>
                <a:hlinkClick r:id="rId4"/>
              </a:rPr>
              <a:t>rfompurga@udm</a:t>
            </a:r>
            <a:r>
              <a:rPr lang="ru-RU" sz="1100" dirty="0" smtClean="0">
                <a:solidFill>
                  <a:schemeClr val="tx1"/>
                </a:solidFill>
                <a:hlinkClick r:id="rId4"/>
              </a:rPr>
              <a:t>.</a:t>
            </a:r>
            <a:r>
              <a:rPr lang="en-US" sz="1100" dirty="0" smtClean="0">
                <a:solidFill>
                  <a:schemeClr val="tx1"/>
                </a:solidFill>
                <a:hlinkClick r:id="rId4"/>
              </a:rPr>
              <a:t>net</a:t>
            </a:r>
            <a:endParaRPr lang="en-US" sz="1100" dirty="0" smtClean="0">
              <a:solidFill>
                <a:schemeClr val="tx1"/>
              </a:solidFill>
            </a:endParaRPr>
          </a:p>
          <a:p>
            <a:r>
              <a:rPr lang="ru-RU" sz="1100" dirty="0" smtClean="0">
                <a:solidFill>
                  <a:schemeClr val="tx1"/>
                </a:solidFill>
              </a:rPr>
              <a:t>Адрес        427820,УР, с.Малая Пурга, пл.Победы,д.1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Заместитель главы Администрации - начальник управления финансов  Минагулова Р.Р.</a:t>
            </a:r>
            <a:endParaRPr lang="ru-RU" sz="1100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71" name="SapphireHiddenControl" r:id="rId2" imgW="6095880" imgH="4067280"/>
        </mc:Choice>
        <mc:Fallback>
          <p:control name="SapphireHiddenControl" r:id="rId2" imgW="6095880" imgH="4067280">
            <p:pic>
              <p:nvPicPr>
                <p:cNvPr id="0" name="SapphireHiddenControl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96000" cy="4067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0601352"/>
              </p:ext>
            </p:extLst>
          </p:nvPr>
        </p:nvGraphicFramePr>
        <p:xfrm>
          <a:off x="228600" y="1524000"/>
          <a:ext cx="8686800" cy="517504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738255"/>
                <a:gridCol w="2053244"/>
                <a:gridCol w="1895301"/>
              </a:tblGrid>
              <a:tr h="526848">
                <a:tc>
                  <a:txBody>
                    <a:bodyPr/>
                    <a:lstStyle/>
                    <a:p>
                      <a:pPr algn="ctr"/>
                      <a:r>
                        <a:rPr lang="ru-RU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трансферта</a:t>
                      </a:r>
                      <a:endParaRPr lang="ru-RU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2018 год</a:t>
                      </a:r>
                      <a:endParaRPr lang="ru-RU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</a:t>
                      </a:r>
                      <a:r>
                        <a:rPr lang="ru-RU" sz="18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01.10.2018 </a:t>
                      </a:r>
                      <a:r>
                        <a:rPr lang="ru-RU" sz="18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435408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из бюджета УР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689 828,2</a:t>
                      </a:r>
                      <a:endParaRPr lang="ru-RU" sz="14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514 889,6</a:t>
                      </a:r>
                      <a:endParaRPr lang="ru-RU" sz="14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175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160 775,0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119 924,0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175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34 653,3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22 076,8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71888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Субвенции, всего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481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566,1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361 547,0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Субвенции на выполнение передаваемых</a:t>
                      </a:r>
                      <a:r>
                        <a:rPr lang="ru-RU" sz="16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полномочий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455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883,4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340 818,8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70739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из бюджета Удмуртской Республики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1 721,6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1721,6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48461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</a:t>
                      </a:r>
                      <a:r>
                        <a:rPr lang="ru-RU" sz="16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из бюджетов поселений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1 141,8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900,6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50119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Возврат остатков субсидий,</a:t>
                      </a:r>
                      <a:r>
                        <a:rPr lang="ru-RU" sz="18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субвенций иных МБТ прошлых лет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970,4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14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719,6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679</a:t>
                      </a:r>
                      <a:r>
                        <a:rPr lang="ru-RU" sz="14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857,8</a:t>
                      </a:r>
                      <a:endParaRPr lang="ru-RU" sz="14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506 167,0</a:t>
                      </a:r>
                      <a:endParaRPr lang="ru-RU" sz="14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9144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 в бюджет муниципального образования «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Малопругинский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район» за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 месяцев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2018 года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</a:t>
            </a: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0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138891"/>
              </p:ext>
            </p:extLst>
          </p:nvPr>
        </p:nvGraphicFramePr>
        <p:xfrm>
          <a:off x="899592" y="1412776"/>
          <a:ext cx="7408862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8898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 бюджета муниципального образования «Малопургинский район» </a:t>
            </a:r>
            <a:b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месяцев 2018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34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983570"/>
              </p:ext>
            </p:extLst>
          </p:nvPr>
        </p:nvGraphicFramePr>
        <p:xfrm>
          <a:off x="2438400" y="2098675"/>
          <a:ext cx="4237038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8" name="Лист" r:id="rId3" imgW="4038600" imgH="1228547" progId="Excel.Sheet.8">
                  <p:embed/>
                </p:oleObj>
              </mc:Choice>
              <mc:Fallback>
                <p:oleObj name="Лист" r:id="rId3" imgW="4038600" imgH="1228547" progId="Excel.Sheet.8">
                  <p:embed/>
                  <p:pic>
                    <p:nvPicPr>
                      <p:cNvPr id="0" name="Содержимое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098675"/>
                        <a:ext cx="4237038" cy="1289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социальной направленности бюджета муниципального образования «Малопургинский район»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 месяцев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2018 года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6"/>
          <p:cNvSpPr>
            <a:spLocks/>
          </p:cNvSpPr>
          <p:nvPr/>
        </p:nvSpPr>
        <p:spPr bwMode="auto">
          <a:xfrm>
            <a:off x="6060275" y="1752600"/>
            <a:ext cx="360039" cy="1524000"/>
          </a:xfrm>
          <a:prstGeom prst="rightBrace">
            <a:avLst>
              <a:gd name="adj1" fmla="val 60417"/>
              <a:gd name="adj2" fmla="val 50398"/>
            </a:avLst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7" name="TextBox 6"/>
          <p:cNvSpPr txBox="1"/>
          <p:nvPr/>
        </p:nvSpPr>
        <p:spPr>
          <a:xfrm>
            <a:off x="6553200" y="1676400"/>
            <a:ext cx="213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Расходы бюджета ВСЕГО</a:t>
            </a:r>
          </a:p>
          <a:p>
            <a:pPr algn="ctr"/>
            <a:r>
              <a:rPr lang="ru-RU" sz="2400" b="1" dirty="0" smtClean="0"/>
              <a:t>632 916,8</a:t>
            </a:r>
            <a:endParaRPr lang="ru-RU" sz="2400" b="1" dirty="0"/>
          </a:p>
          <a:p>
            <a:pPr algn="ctr"/>
            <a:r>
              <a:rPr lang="ru-RU" sz="2400" b="1" dirty="0" smtClean="0"/>
              <a:t>тыс. рублей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62400" y="2662823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87,0 </a:t>
            </a:r>
            <a:r>
              <a:rPr lang="ru-RU" b="1" dirty="0" smtClean="0"/>
              <a:t>%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19401" y="3615392"/>
            <a:ext cx="3240874" cy="461665"/>
          </a:xfrm>
          <a:prstGeom prst="rect">
            <a:avLst/>
          </a:prstGeom>
          <a:solidFill>
            <a:srgbClr val="E3C9DA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550 468,9 </a:t>
            </a:r>
            <a:r>
              <a:rPr lang="ru-RU" sz="2400" b="1" dirty="0" smtClean="0"/>
              <a:t>тыс. рублей</a:t>
            </a:r>
            <a:endParaRPr lang="ru-RU" sz="2400" b="1" dirty="0"/>
          </a:p>
        </p:txBody>
      </p:sp>
      <p:sp>
        <p:nvSpPr>
          <p:cNvPr id="10" name="AutoShape 27"/>
          <p:cNvSpPr>
            <a:spLocks noChangeArrowheads="1"/>
          </p:cNvSpPr>
          <p:nvPr/>
        </p:nvSpPr>
        <p:spPr bwMode="auto">
          <a:xfrm>
            <a:off x="196850" y="4077057"/>
            <a:ext cx="2303463" cy="790575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Образование 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81,3%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27"/>
          <p:cNvSpPr>
            <a:spLocks noChangeArrowheads="1"/>
          </p:cNvSpPr>
          <p:nvPr/>
        </p:nvSpPr>
        <p:spPr bwMode="auto">
          <a:xfrm>
            <a:off x="1525588" y="5229225"/>
            <a:ext cx="2808287" cy="935038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Физическая культура 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спорт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2,8%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29"/>
          <p:cNvSpPr>
            <a:spLocks noChangeArrowheads="1"/>
          </p:cNvSpPr>
          <p:nvPr/>
        </p:nvSpPr>
        <p:spPr bwMode="auto">
          <a:xfrm>
            <a:off x="5221288" y="5229225"/>
            <a:ext cx="2374900" cy="936625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Социальная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4,6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</a:p>
        </p:txBody>
      </p:sp>
      <p:sp>
        <p:nvSpPr>
          <p:cNvPr id="13" name="AutoShape 30"/>
          <p:cNvSpPr>
            <a:spLocks noChangeArrowheads="1"/>
          </p:cNvSpPr>
          <p:nvPr/>
        </p:nvSpPr>
        <p:spPr bwMode="auto">
          <a:xfrm>
            <a:off x="6821488" y="4075470"/>
            <a:ext cx="1943100" cy="792162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Культура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11,3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</a:p>
        </p:txBody>
      </p:sp>
      <p:cxnSp>
        <p:nvCxnSpPr>
          <p:cNvPr id="19" name="Прямая со стрелкой 18"/>
          <p:cNvCxnSpPr>
            <a:stCxn id="9" idx="2"/>
            <a:endCxn id="11" idx="0"/>
          </p:cNvCxnSpPr>
          <p:nvPr/>
        </p:nvCxnSpPr>
        <p:spPr>
          <a:xfrm flipH="1">
            <a:off x="2929732" y="4077057"/>
            <a:ext cx="1510106" cy="115216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9" idx="2"/>
            <a:endCxn id="10" idx="3"/>
          </p:cNvCxnSpPr>
          <p:nvPr/>
        </p:nvCxnSpPr>
        <p:spPr>
          <a:xfrm flipH="1">
            <a:off x="2500313" y="4077057"/>
            <a:ext cx="1939525" cy="3952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9" idx="2"/>
            <a:endCxn id="12" idx="0"/>
          </p:cNvCxnSpPr>
          <p:nvPr/>
        </p:nvCxnSpPr>
        <p:spPr>
          <a:xfrm>
            <a:off x="4439838" y="4077057"/>
            <a:ext cx="1968900" cy="115216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9" idx="2"/>
            <a:endCxn id="13" idx="1"/>
          </p:cNvCxnSpPr>
          <p:nvPr/>
        </p:nvCxnSpPr>
        <p:spPr>
          <a:xfrm>
            <a:off x="4439838" y="4077057"/>
            <a:ext cx="2381650" cy="394494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914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1811728"/>
              </p:ext>
            </p:extLst>
          </p:nvPr>
        </p:nvGraphicFramePr>
        <p:xfrm>
          <a:off x="228601" y="1752600"/>
          <a:ext cx="8686799" cy="4668353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914399"/>
                <a:gridCol w="4368113"/>
                <a:gridCol w="1725183"/>
                <a:gridCol w="1679104"/>
              </a:tblGrid>
              <a:tr h="445974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2018 год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01.10.2018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6710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902 592,5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632 916,8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8339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0100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Обшегосударственные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вопросы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554,5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44 148,6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45974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высшего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должностного лица субъекта Российской Федерации и муниципального образования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2 088,7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1 309,3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085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691,2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1 111,6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22686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48 400,6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33 083,3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1952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Судебная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система</a:t>
                      </a:r>
                      <a:endParaRPr lang="ru-RU" sz="13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77,0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77,0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961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0106</a:t>
                      </a:r>
                    </a:p>
                    <a:p>
                      <a:pPr>
                        <a:lnSpc>
                          <a:spcPct val="70000"/>
                        </a:lnSpc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041,7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5 487,1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8339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0111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Резервные фонды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150,0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8339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0113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общегосударственные вопросы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105,2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3 080,2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8339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0200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687,8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1 093,7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8339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0203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Мобилизационная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вневойсковая оборона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687,8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1 093,7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799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«Малопургинский район» по разделам и подразделам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 месяцев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2018 года, тыс. руб.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«Малопургинский район» по разделам и подразделам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 месяцев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2018 года, тыс. руб. (продолжение)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397914376"/>
              </p:ext>
            </p:extLst>
          </p:nvPr>
        </p:nvGraphicFramePr>
        <p:xfrm>
          <a:off x="228600" y="1676400"/>
          <a:ext cx="8686799" cy="4238251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1146175"/>
                <a:gridCol w="4283074"/>
                <a:gridCol w="1628775"/>
                <a:gridCol w="1628775"/>
              </a:tblGrid>
              <a:tr h="31824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2018 год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01.10.2018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0300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правоохранительная деятельность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586,3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3 005,3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0309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 природного и техногенного характера,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гражданская оборона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4 252,9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2 916,0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0314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безопасности и правоохранительной деятельности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333,4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89,3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0400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экономика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26 133,6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13 860,8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0405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Сельское хозяйство и рыболовство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073,0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546,6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159124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0409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Дорожное хозяйство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22 295,9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13 181,4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0412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 экономики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764,7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132,8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0500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15 145,2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4 633,0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5 527,8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2 793,9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Коммунальное хозяйство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6 900,7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774,6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Благоустройство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381,6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302,5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жилищно-коммунального хозяйства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335,1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761,9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861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«Малопургинский район» по разделам и подразделам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 месяцев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2018 года, тыс. руб.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(продолжение)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2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284176616"/>
              </p:ext>
            </p:extLst>
          </p:nvPr>
        </p:nvGraphicFramePr>
        <p:xfrm>
          <a:off x="228597" y="1600200"/>
          <a:ext cx="8686802" cy="4911403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1146176"/>
                <a:gridCol w="4283074"/>
                <a:gridCol w="1628776"/>
                <a:gridCol w="1628776"/>
              </a:tblGrid>
              <a:tr h="31824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2018 год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01.10.2018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0700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632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995,8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447 630,0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Дошкольное образование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643,5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71 618,4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Общее образование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452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534,6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326 157,3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Дополнительное образование детей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042,1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31 360,4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Профессиональная подготовка, переподготовка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повышение квалификации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456,0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339,3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Молодежная политика и оздоровление детей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002,1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4 844,7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области образования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23 317,4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13 310,0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0800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713,3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62 014,8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0801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67 154,1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51 480,0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0804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культуры, кинематографии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15 559,1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10 534,8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 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199,2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25 124,3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Пенсионное обеспечение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1 090,0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875,0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Социальное обеспечение населения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468,1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7 515,0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Охрана семьи и детства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641,1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16 734,3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119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«Малопургинский район» по разделам и подразделам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 месяцев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2018 года, тыс. руб.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(продолжение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solidFill>
                <a:srgbClr val="0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260460670"/>
              </p:ext>
            </p:extLst>
          </p:nvPr>
        </p:nvGraphicFramePr>
        <p:xfrm>
          <a:off x="228600" y="1752600"/>
          <a:ext cx="8686801" cy="484378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1146176"/>
                <a:gridCol w="4283073"/>
                <a:gridCol w="1628776"/>
                <a:gridCol w="1628776"/>
              </a:tblGrid>
              <a:tr h="46002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2018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01.10.2018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232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05,6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15 699,8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232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1101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</a:t>
                      </a:r>
                      <a:r>
                        <a:rPr lang="ru-RU" sz="1200" b="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культура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</a:t>
                      </a: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200,3</a:t>
                      </a:r>
                      <a:endParaRPr lang="ru-RU" sz="1200" b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</a:t>
                      </a: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188,2</a:t>
                      </a:r>
                      <a:endParaRPr lang="ru-RU" sz="1200" b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232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1102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Массовый спорт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505,3</a:t>
                      </a:r>
                      <a:endParaRPr lang="ru-RU" sz="1200" b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2 511,5</a:t>
                      </a:r>
                      <a:endParaRPr lang="ru-RU" sz="1200" b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232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496,2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373,0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232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1202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Периодическая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печать и издательства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250,0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250,0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80222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1204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средств массовой информации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246,2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123,0</a:t>
                      </a:r>
                      <a:endParaRPr lang="ru-RU" sz="120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1346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94,0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22,9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07238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1301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внутреннего и муниципального долга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94,0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22,9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07238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 бюджетам поселений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21 281,2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15 310,7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016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1401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 на выравнивание бюджетной обеспеченности субъектов Российской Федерации и муниципальных образований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r>
                        <a:rPr lang="ru-RU" sz="1200" b="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394,6</a:t>
                      </a:r>
                      <a:endParaRPr lang="ru-RU" sz="1200" b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13 757,2</a:t>
                      </a:r>
                      <a:endParaRPr lang="ru-RU" sz="1200" b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38836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1402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Иные дотации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1 886,6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200" b="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553,5</a:t>
                      </a:r>
                      <a:endParaRPr lang="ru-RU" sz="1200" b="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7178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1403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межбюджетные трансферты общего характера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69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6701516"/>
              </p:ext>
            </p:extLst>
          </p:nvPr>
        </p:nvGraphicFramePr>
        <p:xfrm>
          <a:off x="228600" y="1752600"/>
          <a:ext cx="8686798" cy="4875057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296537"/>
                <a:gridCol w="5704763"/>
                <a:gridCol w="1685498"/>
              </a:tblGrid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  <a:endParaRPr lang="ru-RU" sz="1400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endParaRPr lang="ru-RU" sz="1400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Обшегосударственные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вопросы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6,9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5429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правоохранительная деятельность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04 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экономика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хозяйство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70,7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9,8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 бюджетам поселений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252728"/>
          </a:xfrm>
          <a:solidFill>
            <a:srgbClr val="CCFFCC">
              <a:alpha val="0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муниципального образования «Малопургинский район» по разделам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 месяцев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2018 года в % к общему объему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4959082"/>
              </p:ext>
            </p:extLst>
          </p:nvPr>
        </p:nvGraphicFramePr>
        <p:xfrm>
          <a:off x="304800" y="2674938"/>
          <a:ext cx="8534400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образование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 месяцев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2018 года</a:t>
            </a:r>
            <a:endParaRPr lang="ru-RU" sz="2400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2300" y="2290465"/>
            <a:ext cx="7924800" cy="40011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Расходы на образование всего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447 630,0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тыс. рублей, в том числе:</a:t>
            </a:r>
          </a:p>
        </p:txBody>
      </p:sp>
    </p:spTree>
    <p:extLst>
      <p:ext uri="{BB962C8B-B14F-4D97-AF65-F5344CB8AC3E}">
        <p14:creationId xmlns:p14="http://schemas.microsoft.com/office/powerpoint/2010/main" val="41887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9510371"/>
              </p:ext>
            </p:extLst>
          </p:nvPr>
        </p:nvGraphicFramePr>
        <p:xfrm>
          <a:off x="381000" y="2674938"/>
          <a:ext cx="8382000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381000"/>
            <a:ext cx="8229600" cy="1252728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расходов в области культуры </a:t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 месяцев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2018 года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4900" y="2057400"/>
            <a:ext cx="7162800" cy="40011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Расходы на культуру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62 014,8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тыс. рублей, в том числе :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80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7068017"/>
              </p:ext>
            </p:extLst>
          </p:nvPr>
        </p:nvGraphicFramePr>
        <p:xfrm>
          <a:off x="228600" y="1524000"/>
          <a:ext cx="86868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286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Основные направления бюджетной политики на 2018 год и на плановый период 2019 и 2020 годов</a:t>
            </a:r>
            <a:r>
              <a:rPr lang="ru-RU" sz="2400" b="1" dirty="0" smtClean="0">
                <a:latin typeface="Times New Roman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(установлены Постановлением Администрации муниципального образования «Малопургинский район» от 11 октября 2017 года № 1128)</a:t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04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1665886"/>
              </p:ext>
            </p:extLst>
          </p:nvPr>
        </p:nvGraphicFramePr>
        <p:xfrm>
          <a:off x="457200" y="1600200"/>
          <a:ext cx="8229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расходов в области социальной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политики за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 месяцев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2018 года</a:t>
            </a:r>
            <a:r>
              <a:rPr lang="ru-RU" sz="4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399064"/>
            <a:ext cx="8077200" cy="369332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Расходы на социальную политику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25 124,3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тыс. рублей, в том числе: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07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443312"/>
              </p:ext>
            </p:extLst>
          </p:nvPr>
        </p:nvGraphicFramePr>
        <p:xfrm>
          <a:off x="228601" y="1736486"/>
          <a:ext cx="8686798" cy="496911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884766"/>
                <a:gridCol w="5710766"/>
                <a:gridCol w="2091266"/>
              </a:tblGrid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программы</a:t>
                      </a:r>
                      <a:endParaRPr lang="ru-RU" sz="20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на </a:t>
                      </a:r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01.10.2018 </a:t>
                      </a:r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20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49501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r>
                        <a:rPr lang="ru-RU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расходов на реализацию программ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598 587,7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5961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 и воспитание в муниципальном образовании «Малопургинский район»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437 924,2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91923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здоровья и формирование здорового образа жизни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населения муниципального образования «Малопургинский район»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6 446,7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1365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 в муниципальном образовании «Малопургинский район»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61 930,5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5961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населения муниципального образования «Малопургинский район»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21 632,7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5961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условий для устойчивого экономического развития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553,6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8942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безопасности на территории муниципального образования «Малопургинский район»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3 340,9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7588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Муниципальное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хозяйство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15 801,7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550987"/>
          </a:xfrm>
          <a:solidFill>
            <a:srgbClr val="DBFDEB">
              <a:alpha val="0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муниципального образования «Малопургинский  район» за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 месяцев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2018 года на реализацию муниципальных программ (1)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b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тыс.руб.</a:t>
            </a:r>
            <a:endParaRPr lang="ru-RU" sz="1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5160758"/>
              </p:ext>
            </p:extLst>
          </p:nvPr>
        </p:nvGraphicFramePr>
        <p:xfrm>
          <a:off x="228601" y="1677441"/>
          <a:ext cx="8686798" cy="5062807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884766"/>
                <a:gridCol w="5710766"/>
                <a:gridCol w="2091266"/>
              </a:tblGrid>
              <a:tr h="662725"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программы</a:t>
                      </a:r>
                      <a:endParaRPr lang="ru-RU" sz="20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на </a:t>
                      </a:r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01.10.2018 </a:t>
                      </a:r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20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2238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Энергосбережение и повышение энергетической эффективности муниципального образования «Малопургинский район»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4576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Муниципальное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управление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50 559,8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915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Благоустройство и охрана окружающей среды муниципального образования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«Малопургинский район»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302,5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610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Профилактика правонарушений в муниципальном образовании «Малопургинский район»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89,3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610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Противодействие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коррупции в муниципальном образовании «Малопургинский район» на 2016-2020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8992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Комплексные меры противодействия злоупотреблению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наркотиками и их незаконному обороту в муниципальном образовании «Малопургинский район» на 2016-2020 годы»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915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Профилактика природно-очаговых инфекций в муниципальном образовании «Малопургинский район» на 2016-2020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550987"/>
          </a:xfrm>
          <a:solidFill>
            <a:srgbClr val="DBFDEB">
              <a:alpha val="0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муниципального образования «Малопургинский  район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 за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 месяцев 2018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года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реализацию муниципальных программ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</a:t>
            </a: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64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2327572"/>
              </p:ext>
            </p:extLst>
          </p:nvPr>
        </p:nvGraphicFramePr>
        <p:xfrm>
          <a:off x="228600" y="1295400"/>
          <a:ext cx="86868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57072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Основные направления бюджетной политики на 2018 год и на плановый период 2019 и 2020 годов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(продолжение)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71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3341225"/>
              </p:ext>
            </p:extLst>
          </p:nvPr>
        </p:nvGraphicFramePr>
        <p:xfrm>
          <a:off x="228600" y="1193800"/>
          <a:ext cx="86868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2847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Основные направления бюджетной политики на 2018 год и на плановый период 2019 и 2020 годов(продолжение)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84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налоговой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политики на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год и на плановый период 2019 и 2020 годов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2647"/>
              </p:ext>
            </p:extLst>
          </p:nvPr>
        </p:nvGraphicFramePr>
        <p:xfrm>
          <a:off x="304800" y="1752600"/>
          <a:ext cx="8610600" cy="4602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703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457200"/>
            <a:ext cx="8686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Бюджет муниципального образования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</a:rPr>
              <a:t>«</a:t>
            </a:r>
            <a:r>
              <a:rPr lang="ru-RU" sz="2800" b="1" dirty="0" err="1">
                <a:solidFill>
                  <a:srgbClr val="002060"/>
                </a:solidFill>
              </a:rPr>
              <a:t>Малопургинский</a:t>
            </a:r>
            <a:r>
              <a:rPr lang="ru-RU" sz="2800" b="1" dirty="0">
                <a:solidFill>
                  <a:srgbClr val="002060"/>
                </a:solidFill>
              </a:rPr>
              <a:t> район»</a:t>
            </a:r>
          </a:p>
          <a:p>
            <a:pPr algn="ctr"/>
            <a:r>
              <a:rPr lang="ru-RU" sz="1800" b="1" dirty="0">
                <a:solidFill>
                  <a:srgbClr val="002060"/>
                </a:solidFill>
              </a:rPr>
              <a:t>утвержден решением Совета депутатов муниципального образования</a:t>
            </a:r>
          </a:p>
          <a:p>
            <a:pPr algn="ctr"/>
            <a:r>
              <a:rPr lang="ru-RU" sz="1800" b="1" dirty="0">
                <a:solidFill>
                  <a:srgbClr val="002060"/>
                </a:solidFill>
              </a:rPr>
              <a:t>«</a:t>
            </a:r>
            <a:r>
              <a:rPr lang="ru-RU" sz="1800" b="1" dirty="0" err="1">
                <a:solidFill>
                  <a:srgbClr val="002060"/>
                </a:solidFill>
              </a:rPr>
              <a:t>Малопургинский</a:t>
            </a:r>
            <a:r>
              <a:rPr lang="ru-RU" sz="1800" b="1" dirty="0">
                <a:solidFill>
                  <a:srgbClr val="002060"/>
                </a:solidFill>
              </a:rPr>
              <a:t> район» от 15 декабря </a:t>
            </a:r>
            <a:r>
              <a:rPr lang="ru-RU" sz="1800" b="1" dirty="0" smtClean="0">
                <a:solidFill>
                  <a:srgbClr val="002060"/>
                </a:solidFill>
              </a:rPr>
              <a:t>2017  </a:t>
            </a:r>
            <a:r>
              <a:rPr lang="ru-RU" sz="1800" b="1" dirty="0">
                <a:solidFill>
                  <a:srgbClr val="002060"/>
                </a:solidFill>
              </a:rPr>
              <a:t>года </a:t>
            </a:r>
            <a:r>
              <a:rPr lang="ru-RU" sz="1800" b="1" dirty="0" smtClean="0">
                <a:solidFill>
                  <a:srgbClr val="002060"/>
                </a:solidFill>
              </a:rPr>
              <a:t>№ 13-6-114 «</a:t>
            </a:r>
            <a:r>
              <a:rPr lang="ru-RU" sz="1800" b="1" dirty="0">
                <a:solidFill>
                  <a:srgbClr val="002060"/>
                </a:solidFill>
              </a:rPr>
              <a:t>О бюджете муниципального образования «</a:t>
            </a:r>
            <a:r>
              <a:rPr lang="ru-RU" sz="1800" b="1" dirty="0" err="1">
                <a:solidFill>
                  <a:srgbClr val="002060"/>
                </a:solidFill>
              </a:rPr>
              <a:t>Малопургинский</a:t>
            </a:r>
            <a:r>
              <a:rPr lang="ru-RU" sz="1800" b="1" dirty="0">
                <a:solidFill>
                  <a:srgbClr val="002060"/>
                </a:solidFill>
              </a:rPr>
              <a:t> район»</a:t>
            </a:r>
          </a:p>
          <a:p>
            <a:pPr algn="ctr"/>
            <a:r>
              <a:rPr lang="ru-RU" sz="1800" b="1" dirty="0">
                <a:solidFill>
                  <a:srgbClr val="002060"/>
                </a:solidFill>
              </a:rPr>
              <a:t>на </a:t>
            </a:r>
            <a:r>
              <a:rPr lang="ru-RU" sz="1800" b="1" dirty="0" smtClean="0">
                <a:solidFill>
                  <a:srgbClr val="002060"/>
                </a:solidFill>
              </a:rPr>
              <a:t>2018 </a:t>
            </a:r>
            <a:r>
              <a:rPr lang="ru-RU" sz="1800" b="1" dirty="0">
                <a:solidFill>
                  <a:srgbClr val="002060"/>
                </a:solidFill>
              </a:rPr>
              <a:t>год и на плановый период </a:t>
            </a:r>
            <a:r>
              <a:rPr lang="ru-RU" sz="1800" b="1" dirty="0" smtClean="0">
                <a:solidFill>
                  <a:srgbClr val="002060"/>
                </a:solidFill>
              </a:rPr>
              <a:t>2019 </a:t>
            </a:r>
            <a:r>
              <a:rPr lang="ru-RU" sz="1800" b="1" dirty="0">
                <a:solidFill>
                  <a:srgbClr val="002060"/>
                </a:solidFill>
              </a:rPr>
              <a:t>и </a:t>
            </a:r>
            <a:r>
              <a:rPr lang="ru-RU" sz="1800" b="1" dirty="0" smtClean="0">
                <a:solidFill>
                  <a:srgbClr val="002060"/>
                </a:solidFill>
              </a:rPr>
              <a:t>2020 </a:t>
            </a:r>
            <a:r>
              <a:rPr lang="ru-RU" sz="1800" b="1" dirty="0">
                <a:solidFill>
                  <a:srgbClr val="002060"/>
                </a:solidFill>
              </a:rPr>
              <a:t>годов»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37642" y="3048000"/>
            <a:ext cx="7774632" cy="2057400"/>
          </a:xfrm>
          <a:prstGeom prst="roundRect">
            <a:avLst/>
          </a:prstGeom>
          <a:gradFill>
            <a:gsLst>
              <a:gs pos="2000">
                <a:schemeClr val="accent6">
                  <a:lumMod val="75000"/>
                </a:schemeClr>
              </a:gs>
              <a:gs pos="14000">
                <a:srgbClr val="C5B3F7"/>
              </a:gs>
              <a:gs pos="70000">
                <a:schemeClr val="bg1"/>
              </a:gs>
              <a:gs pos="100000">
                <a:schemeClr val="accent1"/>
              </a:gs>
            </a:gsLst>
            <a:lin ang="16200000" scaled="1"/>
          </a:gradFill>
          <a:ln>
            <a:solidFill>
              <a:srgbClr val="00206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innerShdw blurRad="114300">
              <a:prstClr val="black"/>
            </a:innerShdw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Публичные слушания по проекту бюджета муниципального образования «Малопургинский район» на 2018 год и на плановый период 2019 и 2020 год проведены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 декабря 2017 года.</a:t>
            </a:r>
          </a:p>
        </p:txBody>
      </p:sp>
    </p:spTree>
    <p:extLst>
      <p:ext uri="{BB962C8B-B14F-4D97-AF65-F5344CB8AC3E}">
        <p14:creationId xmlns:p14="http://schemas.microsoft.com/office/powerpoint/2010/main" val="373421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9777148"/>
              </p:ext>
            </p:extLst>
          </p:nvPr>
        </p:nvGraphicFramePr>
        <p:xfrm>
          <a:off x="228600" y="1557754"/>
          <a:ext cx="8686800" cy="46609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23900"/>
                <a:gridCol w="4665134"/>
                <a:gridCol w="1621366"/>
                <a:gridCol w="1676400"/>
              </a:tblGrid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2018 год 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на </a:t>
                      </a:r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01.10.2018 </a:t>
                      </a:r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Общий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объем доходов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890 165,1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654 807,8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200 336,9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139 918,2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689 828,2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514 889,6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Общий объем расходов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902 592,5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632 916,8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(-)/</a:t>
                      </a:r>
                    </a:p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ПРОФИЦИТ (+)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- 12 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427,4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21 891,0</a:t>
                      </a: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17587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бюджета муниципального образования «</a:t>
            </a:r>
            <a:r>
              <a:rPr lang="ru-RU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район» </a:t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62800" y="1219200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Тыс. рублей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6588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39825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Структура доходов бюджета муниципального образования «Малопургинский район» за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 месяцев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2018 года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685051281"/>
              </p:ext>
            </p:extLst>
          </p:nvPr>
        </p:nvGraphicFramePr>
        <p:xfrm>
          <a:off x="381000" y="1524000"/>
          <a:ext cx="8153400" cy="439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281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81000" y="381000"/>
            <a:ext cx="8382000" cy="1139825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источники формирования налоговых и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неналоговых </a:t>
            </a: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доходов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бюджета муниципального образования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«Малопургинский район» за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 месяцев 2018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513242"/>
              </p:ext>
            </p:extLst>
          </p:nvPr>
        </p:nvGraphicFramePr>
        <p:xfrm>
          <a:off x="228600" y="1354470"/>
          <a:ext cx="8686800" cy="521202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609855"/>
                <a:gridCol w="1500177"/>
                <a:gridCol w="1576768"/>
              </a:tblGrid>
              <a:tr h="28255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0377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algn="l" fontAlgn="b"/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2018 год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01.10.2018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8698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доходы, всего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r>
                        <a:rPr lang="ru-RU" sz="12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336,9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139 918,2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185022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3645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187 104,0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133 124,2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185022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lang="ru-RU" sz="12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43487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 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156 740,0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112 269,3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44334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13 082,0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10 251,4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44334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15 047,0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9064,0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0462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Налоги, сборы и регулярные платежи за пользование природными ресурсами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8,1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5953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2 215,0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1530,2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86845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Задолженность и перерасчеты по отмененным налогам, сборам и иным</a:t>
                      </a:r>
                      <a:r>
                        <a:rPr lang="ru-RU" sz="12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обязательным платежам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86845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232,9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6 794,0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68024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389,6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4 477,8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80611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Платежи за пользование природными ресурсами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363,0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342,0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44334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и компенсации затрат государства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310,5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457,3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55363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материальных и нематериальных активов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2 100,0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499,3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66104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санкции,возмещение ущерба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2 069,8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994,0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194096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</a:t>
                      </a:r>
                      <a:r>
                        <a:rPr lang="ru-RU" sz="12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неналоговые доходы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23,6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458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11311</TotalTime>
  <Words>2211</Words>
  <Application>Microsoft Office PowerPoint</Application>
  <PresentationFormat>Экран (4:3)</PresentationFormat>
  <Paragraphs>520</Paragraphs>
  <Slides>22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Волна</vt:lpstr>
      <vt:lpstr>Лист</vt:lpstr>
      <vt:lpstr>Муниципальное образование «Малопургинский район»</vt:lpstr>
      <vt:lpstr>Основные направления бюджетной политики на 2018 год и на плановый период 2019 и 2020 годов (установлены Постановлением Администрации муниципального образования «Малопургинский район» от 11 октября 2017 года № 1128) </vt:lpstr>
      <vt:lpstr>Основные направления бюджетной политики на 2018 год и на плановый период 2019 и 2020 годов(продолжение)</vt:lpstr>
      <vt:lpstr>Основные направления бюджетной политики на 2018 год и на плановый период 2019 и 2020 годов(продолжение)</vt:lpstr>
      <vt:lpstr>Основные направления налоговой политики на 2018 год и на плановый период 2019 и 2020 годов</vt:lpstr>
      <vt:lpstr>Презентация PowerPoint</vt:lpstr>
      <vt:lpstr>Основные характеристики бюджета муниципального образования «Малопургинский район»  </vt:lpstr>
      <vt:lpstr>Структура доходов бюджета муниципального образования «Малопургинский район» за 9 месяцев  2018 года</vt:lpstr>
      <vt:lpstr>Основные источники формирования налоговых и  неналоговых доходов бюджета муниципального образования  «Малопургинский район» за 9 месяцев 2018 года </vt:lpstr>
      <vt:lpstr>Безвозмездные поступления  в бюджет муниципального образования «Малопругинский район» за 9 месяцев 2018 года                                                                                                                                            тыс. руб. </vt:lpstr>
      <vt:lpstr>Структура расходов  бюджета муниципального образования «Малопургинский район»  за 9 месяцев 2018 года</vt:lpstr>
      <vt:lpstr>Расходы социальной направленности бюджета муниципального образования «Малопургинский район»  за 9 месяцев 2018 года</vt:lpstr>
      <vt:lpstr>Расходы бюджета муниципального образования «Малопургинский район» по разделам и подразделам  за 9 месяцев 2018 года, тыс. руб.                                                                                             </vt:lpstr>
      <vt:lpstr>Расходы бюджета муниципального образования «Малопургинский район» по разделам и подразделам  за 9 месяцев 2018 года, тыс. руб. (продолжение) </vt:lpstr>
      <vt:lpstr>Расходы бюджета муниципального образования «Малопургинский район» по разделам и подразделам  за 9 месяцев 2018 года, тыс. руб. (продолжение) </vt:lpstr>
      <vt:lpstr>Расходы бюджета муниципального образования «Малопургинский район» по разделам и подразделам  за 9 месяцев 2018 года, тыс. руб. (продолжение)</vt:lpstr>
      <vt:lpstr>Структура расходов бюджета муниципального образования «Малопургинский район» по разделам за 9 месяцев 2018 года в % к общему объему</vt:lpstr>
      <vt:lpstr>Расходы на образование за 9 месяцев 2018 года</vt:lpstr>
      <vt:lpstr>Основные направления расходов в области культуры  за 9 месяцев 2018 года </vt:lpstr>
      <vt:lpstr>Основные направления расходов в области социальной политики за 9 месяцев 2018 года </vt:lpstr>
      <vt:lpstr>Расходы муниципального образования «Малопургинский  район» за 9 месяцев 2018 года на реализацию муниципальных программ (1)                                                                                                                                                                   тыс.руб.</vt:lpstr>
      <vt:lpstr>Расходы муниципального образования «Малопургинский  район» за 9 месяцев 2018 года на реализацию муниципальных программ (2)                                                                                                                      тыс.руб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689</cp:revision>
  <cp:lastPrinted>2017-07-24T10:02:56Z</cp:lastPrinted>
  <dcterms:created xsi:type="dcterms:W3CDTF">1601-01-01T00:00:00Z</dcterms:created>
  <dcterms:modified xsi:type="dcterms:W3CDTF">2018-10-11T12:04:43Z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