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3"/>
  </p:notesMasterIdLst>
  <p:sldIdLst>
    <p:sldId id="256" r:id="rId2"/>
    <p:sldId id="326" r:id="rId3"/>
    <p:sldId id="327" r:id="rId4"/>
    <p:sldId id="328" r:id="rId5"/>
    <p:sldId id="329" r:id="rId6"/>
    <p:sldId id="305" r:id="rId7"/>
    <p:sldId id="271" r:id="rId8"/>
    <p:sldId id="272" r:id="rId9"/>
    <p:sldId id="325" r:id="rId10"/>
    <p:sldId id="273" r:id="rId11"/>
    <p:sldId id="288" r:id="rId12"/>
    <p:sldId id="317" r:id="rId13"/>
    <p:sldId id="299" r:id="rId14"/>
    <p:sldId id="319" r:id="rId15"/>
    <p:sldId id="330" r:id="rId16"/>
    <p:sldId id="277" r:id="rId17"/>
    <p:sldId id="306" r:id="rId18"/>
    <p:sldId id="307" r:id="rId19"/>
    <p:sldId id="308" r:id="rId20"/>
    <p:sldId id="278" r:id="rId21"/>
    <p:sldId id="301" r:id="rId22"/>
    <p:sldId id="302" r:id="rId23"/>
    <p:sldId id="318" r:id="rId24"/>
    <p:sldId id="303" r:id="rId25"/>
    <p:sldId id="320" r:id="rId26"/>
    <p:sldId id="321" r:id="rId27"/>
    <p:sldId id="322" r:id="rId28"/>
    <p:sldId id="323" r:id="rId29"/>
    <p:sldId id="314" r:id="rId30"/>
    <p:sldId id="285" r:id="rId31"/>
    <p:sldId id="286" r:id="rId3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3AF"/>
    <a:srgbClr val="009E47"/>
    <a:srgbClr val="007033"/>
    <a:srgbClr val="31B6FD"/>
    <a:srgbClr val="66FFFF"/>
    <a:srgbClr val="000000"/>
    <a:srgbClr val="4584D3"/>
    <a:srgbClr val="DBFDEB"/>
    <a:srgbClr val="CCFFCC"/>
    <a:srgbClr val="98A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124" autoAdjust="0"/>
  </p:normalViewPr>
  <p:slideViewPr>
    <p:cSldViewPr>
      <p:cViewPr varScale="1">
        <p:scale>
          <a:sx n="103" d="100"/>
          <a:sy n="103" d="100"/>
        </p:scale>
        <p:origin x="-2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35055314347389"/>
          <c:y val="0.18261075538634597"/>
          <c:w val="0.45958005249343825"/>
          <c:h val="0.63157804793631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66FF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192281.4</c:v>
                </c:pt>
                <c:pt idx="1">
                  <c:v>9292.7000000000007</c:v>
                </c:pt>
                <c:pt idx="2">
                  <c:v>772585.34700000007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404363517060428"/>
          <c:y val="0.35766699835597515"/>
          <c:w val="0.32595636482939688"/>
          <c:h val="0.3776191918317903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FFCC">
        <a:alpha val="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096245384581162E-2"/>
          <c:y val="9.6151713430187426E-4"/>
          <c:w val="0.4582274567373994"/>
          <c:h val="0.694176740231414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5.5884436585257352E-2"/>
                  <c:y val="-0.116342649070274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Налоги, сборы и регулярные платежи за пользование природными ресурсами</c:v>
                </c:pt>
                <c:pt idx="5">
                  <c:v>Доходы от использования имущества</c:v>
                </c:pt>
                <c:pt idx="6">
                  <c:v>Платежи за пользование природными ресурсами</c:v>
                </c:pt>
                <c:pt idx="7">
                  <c:v>Платные услуги и компенсация затрат государства</c:v>
                </c:pt>
                <c:pt idx="8">
                  <c:v>Доходы от продажи имущества</c:v>
                </c:pt>
                <c:pt idx="9">
                  <c:v>Штрафы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163816.875</c:v>
                </c:pt>
                <c:pt idx="1">
                  <c:v>14006.936000000002</c:v>
                </c:pt>
                <c:pt idx="2">
                  <c:v>12010.69</c:v>
                </c:pt>
                <c:pt idx="3">
                  <c:v>2446.5187299999998</c:v>
                </c:pt>
                <c:pt idx="4">
                  <c:v>9.1839999999999993</c:v>
                </c:pt>
                <c:pt idx="5">
                  <c:v>6078.7598499999995</c:v>
                </c:pt>
                <c:pt idx="6">
                  <c:v>368.52258</c:v>
                </c:pt>
                <c:pt idx="7">
                  <c:v>510.18199000000004</c:v>
                </c:pt>
                <c:pt idx="8">
                  <c:v>825.11789999999996</c:v>
                </c:pt>
                <c:pt idx="9">
                  <c:v>1486.5637400000001</c:v>
                </c:pt>
                <c:pt idx="10">
                  <c:v>23.600999999999999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954802259887006E-2"/>
          <c:y val="0.52320431777013787"/>
          <c:w val="0.49947395346768092"/>
          <c:h val="0.42384773206166132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816606893983859E-2"/>
          <c:y val="8.7499999999999994E-2"/>
          <c:w val="0.83250345152450378"/>
          <c:h val="0.813888888888888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B3D8E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273AF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0.10328138567776655"/>
                  <c:y val="-0.11987379702537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538228381182154E-4"/>
                  <c:y val="-2.0317147856517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203603.3</c:v>
                </c:pt>
                <c:pt idx="1">
                  <c:v>46239.14699999999</c:v>
                </c:pt>
                <c:pt idx="2">
                  <c:v>508466.8000000001</c:v>
                </c:pt>
                <c:pt idx="3">
                  <c:v>4756.4780000000001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39617360975993E-2"/>
          <c:y val="5.5682359494302766E-2"/>
          <c:w val="0.60158677505336733"/>
          <c:h val="0.50919141029418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0"/>
          <c:dPt>
            <c:idx val="0"/>
            <c:bubble3D val="0"/>
            <c:explosion val="77"/>
            <c:spPr>
              <a:solidFill>
                <a:srgbClr val="FFFF00"/>
              </a:solidFill>
            </c:spPr>
          </c:dPt>
          <c:dPt>
            <c:idx val="1"/>
            <c:bubble3D val="0"/>
            <c:explosion val="52"/>
            <c:spPr>
              <a:solidFill>
                <a:srgbClr val="FF66FF"/>
              </a:solidFill>
            </c:spPr>
          </c:dPt>
          <c:dPt>
            <c:idx val="2"/>
            <c:bubble3D val="0"/>
            <c:explosion val="50"/>
            <c:spPr>
              <a:solidFill>
                <a:srgbClr val="00FF00"/>
              </a:solidFill>
            </c:spPr>
          </c:dPt>
          <c:dPt>
            <c:idx val="3"/>
            <c:bubble3D val="0"/>
            <c:explosion val="63"/>
            <c:spPr>
              <a:solidFill>
                <a:srgbClr val="FF0000"/>
              </a:solidFill>
            </c:spPr>
          </c:dPt>
          <c:dPt>
            <c:idx val="4"/>
            <c:bubble3D val="0"/>
            <c:explosion val="54"/>
            <c:spPr>
              <a:solidFill>
                <a:srgbClr val="B3D8EF"/>
              </a:solidFill>
            </c:spPr>
          </c:dPt>
          <c:dPt>
            <c:idx val="5"/>
            <c:bubble3D val="0"/>
            <c:explosion val="36"/>
            <c:spPr>
              <a:solidFill>
                <a:srgbClr val="00CC99"/>
              </a:solidFill>
            </c:spPr>
          </c:dPt>
          <c:dPt>
            <c:idx val="6"/>
            <c:bubble3D val="0"/>
            <c:explosion val="29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chemeClr val="tx1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Расходы социальной направленности</c:v>
                </c:pt>
                <c:pt idx="1">
                  <c:v>Межбюджетные трансферты</c:v>
                </c:pt>
                <c:pt idx="2">
                  <c:v>Общегосударственные вопросы</c:v>
                </c:pt>
                <c:pt idx="3">
                  <c:v>Расходы на обеспечение безопасности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Обслуживание муниципального долга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831797.3</c:v>
                </c:pt>
                <c:pt idx="1">
                  <c:v>19685.484999999997</c:v>
                </c:pt>
                <c:pt idx="2">
                  <c:v>65789.112110000002</c:v>
                </c:pt>
                <c:pt idx="3">
                  <c:v>6230</c:v>
                </c:pt>
                <c:pt idx="4">
                  <c:v>24738.510529999996</c:v>
                </c:pt>
                <c:pt idx="5">
                  <c:v>15216.11621</c:v>
                </c:pt>
                <c:pt idx="6">
                  <c:v>49.764600000000002</c:v>
                </c:pt>
                <c:pt idx="7">
                  <c:v>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60431086340477036"/>
          <c:y val="1.7157916431185588E-3"/>
          <c:w val="0.39568913659522964"/>
          <c:h val="0.5385119969111497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28205128205128E-2"/>
          <c:y val="3.2508308001907217E-2"/>
          <c:w val="0.97275641025641024"/>
          <c:h val="0.8643468098924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5217929865482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83267794703153E-3"/>
                  <c:y val="-0.1214351425942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566535589405682E-3"/>
                  <c:y val="-0.15823367065317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17948717948718E-2"/>
                  <c:y val="-6.7971916731260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118483.6</c:v>
                </c:pt>
                <c:pt idx="1">
                  <c:v>95502.2</c:v>
                </c:pt>
                <c:pt idx="2">
                  <c:v>50689.4</c:v>
                </c:pt>
                <c:pt idx="3">
                  <c:v>48117.7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666176"/>
        <c:axId val="161667712"/>
        <c:axId val="0"/>
      </c:bar3DChart>
      <c:catAx>
        <c:axId val="161666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61667712"/>
        <c:crosses val="autoZero"/>
        <c:auto val="1"/>
        <c:lblAlgn val="ctr"/>
        <c:lblOffset val="100"/>
        <c:noMultiLvlLbl val="0"/>
      </c:catAx>
      <c:valAx>
        <c:axId val="161667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1666176"/>
        <c:crosses val="autoZero"/>
        <c:crossBetween val="between"/>
      </c:valAx>
    </c:plotArea>
    <c:plotVisOnly val="1"/>
    <c:dispBlanksAs val="gap"/>
    <c:showDLblsOverMax val="0"/>
  </c:chart>
  <c:spPr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</a:t>
            </a:r>
            <a:r>
              <a:rPr lang="ru-RU" dirty="0" smtClean="0"/>
              <a:t>бюджета</a:t>
            </a:r>
          </a:p>
          <a:p>
            <a:pPr>
              <a:defRPr/>
            </a:pPr>
            <a:r>
              <a:rPr lang="ru-RU" dirty="0" smtClean="0"/>
              <a:t> Всего 964 002,3 тыс.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1.7235845397039373E-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816202662167231E-2"/>
          <c:y val="0.3122584010025426"/>
          <c:w val="0.55402312992125979"/>
          <c:h val="0.595280806090590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Всего 964 002,3 тыс.руб.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        (911 249,9 тыс.руб)</c:v>
                </c:pt>
                <c:pt idx="1">
                  <c:v>Непрограммные направления деятельности (52 752,4 тыс.руб.)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911249.9</c:v>
                </c:pt>
                <c:pt idx="1">
                  <c:v>52752.360629999996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689116985376826"/>
          <c:y val="0.22437540293663841"/>
          <c:w val="0.45496660573678283"/>
          <c:h val="0.63947004324551426"/>
        </c:manualLayout>
      </c:layout>
      <c:overlay val="0"/>
      <c:txPr>
        <a:bodyPr/>
        <a:lstStyle/>
        <a:p>
          <a:pPr>
            <a:defRPr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A6D7A-C020-493A-AB44-A8475828C5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DA8C3-8B91-472B-A367-1715EA9F1B6B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Повышение устойчивости бюджета и гарантированное исполнение всех социальных обязательств</a:t>
          </a:r>
          <a:endParaRPr lang="ru-RU" sz="2000" b="1" dirty="0">
            <a:solidFill>
              <a:schemeClr val="tx1"/>
            </a:solidFill>
          </a:endParaRPr>
        </a:p>
      </dgm:t>
    </dgm:pt>
    <dgm:pt modelId="{F1807FC3-64EC-48DA-A5C0-E5B7EAC8F9C3}" type="parTrans" cxnId="{C9C2CE3A-E657-49E8-9664-802A8120C9F9}">
      <dgm:prSet/>
      <dgm:spPr/>
      <dgm:t>
        <a:bodyPr/>
        <a:lstStyle/>
        <a:p>
          <a:endParaRPr lang="ru-RU"/>
        </a:p>
      </dgm:t>
    </dgm:pt>
    <dgm:pt modelId="{9325C95A-899F-40E5-AC32-BA48E2804A2D}" type="sibTrans" cxnId="{C9C2CE3A-E657-49E8-9664-802A8120C9F9}">
      <dgm:prSet/>
      <dgm:spPr/>
      <dgm:t>
        <a:bodyPr/>
        <a:lstStyle/>
        <a:p>
          <a:endParaRPr lang="ru-RU"/>
        </a:p>
      </dgm:t>
    </dgm:pt>
    <dgm:pt modelId="{D8EA9587-6B91-4F5E-9880-25966FAE98D4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+mn-lt"/>
            </a:rPr>
            <a:t>Планирование бюджета района 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на 2018 год и на плановый период 2019 и 2020 годов </a:t>
          </a:r>
          <a:r>
            <a:rPr lang="ru-RU" sz="2000" b="1" dirty="0" smtClean="0">
              <a:solidFill>
                <a:schemeClr val="tx1"/>
              </a:solidFill>
              <a:latin typeface="+mn-lt"/>
            </a:rPr>
            <a:t>с учетом:</a:t>
          </a:r>
          <a:endParaRPr lang="ru-RU" sz="2000" b="1" dirty="0">
            <a:solidFill>
              <a:schemeClr val="tx1"/>
            </a:solidFill>
            <a:latin typeface="+mn-lt"/>
          </a:endParaRPr>
        </a:p>
      </dgm:t>
    </dgm:pt>
    <dgm:pt modelId="{6A3D511E-D3E7-4513-82AF-ED58DD4D79EE}" type="parTrans" cxnId="{775DFC5C-BFD6-4473-8C0B-FE169AB5D60F}">
      <dgm:prSet/>
      <dgm:spPr/>
      <dgm:t>
        <a:bodyPr/>
        <a:lstStyle/>
        <a:p>
          <a:endParaRPr lang="ru-RU"/>
        </a:p>
      </dgm:t>
    </dgm:pt>
    <dgm:pt modelId="{F76A8C4C-0D77-493F-BDB1-EF54A4B02EC2}" type="sibTrans" cxnId="{775DFC5C-BFD6-4473-8C0B-FE169AB5D60F}">
      <dgm:prSet/>
      <dgm:spPr/>
      <dgm:t>
        <a:bodyPr/>
        <a:lstStyle/>
        <a:p>
          <a:endParaRPr lang="ru-RU"/>
        </a:p>
      </dgm:t>
    </dgm:pt>
    <dgm:pt modelId="{01149224-ABF0-4F25-948A-12FDBCF1CF19}">
      <dgm:prSet phldrT="[Текст]" custT="1"/>
      <dgm:spPr/>
      <dgm:t>
        <a:bodyPr/>
        <a:lstStyle/>
        <a:p>
          <a:r>
            <a:rPr lang="ru-RU" sz="1600" b="1" dirty="0" smtClean="0"/>
            <a:t>оценки ожидаемого исполнения бюджета в 2017 году, уточненного прогноза показателей социально-экономического развития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 на 2018 год и на плановый период 2019 и 2020 годов</a:t>
          </a:r>
          <a:endParaRPr lang="ru-RU" sz="1600" b="1" dirty="0"/>
        </a:p>
      </dgm:t>
    </dgm:pt>
    <dgm:pt modelId="{CE322773-5592-4274-AF87-6D0739CAD9A3}" type="parTrans" cxnId="{49740248-08CD-48A8-8A2E-35A5C950A6C0}">
      <dgm:prSet/>
      <dgm:spPr/>
      <dgm:t>
        <a:bodyPr/>
        <a:lstStyle/>
        <a:p>
          <a:endParaRPr lang="ru-RU"/>
        </a:p>
      </dgm:t>
    </dgm:pt>
    <dgm:pt modelId="{AA04FD06-BCF2-4F30-B501-2681E839BADF}" type="sibTrans" cxnId="{49740248-08CD-48A8-8A2E-35A5C950A6C0}">
      <dgm:prSet/>
      <dgm:spPr/>
      <dgm:t>
        <a:bodyPr/>
        <a:lstStyle/>
        <a:p>
          <a:endParaRPr lang="ru-RU"/>
        </a:p>
      </dgm:t>
    </dgm:pt>
    <dgm:pt modelId="{38D3D982-60EA-444C-946E-7E540EE3CC92}">
      <dgm:prSet phldrT="[Текст]" custT="1"/>
      <dgm:spPr/>
      <dgm:t>
        <a:bodyPr/>
        <a:lstStyle/>
        <a:p>
          <a:r>
            <a:rPr lang="ru-RU" sz="1600" b="1" dirty="0" smtClean="0"/>
            <a:t>планов мероприятий («дорожных карт») по развитию отраслей социальной сферы с учетом достижения целевых показателей повышения оплаты труда работников бюджетной сферы в 2018 году</a:t>
          </a:r>
          <a:endParaRPr lang="ru-RU" sz="1600" b="1" dirty="0"/>
        </a:p>
      </dgm:t>
    </dgm:pt>
    <dgm:pt modelId="{EC839429-38EE-4E1F-A197-FACD6CEE3226}" type="parTrans" cxnId="{012AC9C8-657F-4D09-998A-95E202A6A0DF}">
      <dgm:prSet/>
      <dgm:spPr/>
      <dgm:t>
        <a:bodyPr/>
        <a:lstStyle/>
        <a:p>
          <a:endParaRPr lang="ru-RU"/>
        </a:p>
      </dgm:t>
    </dgm:pt>
    <dgm:pt modelId="{9FF27EDB-D537-4311-A53F-74B1CB298475}" type="sibTrans" cxnId="{012AC9C8-657F-4D09-998A-95E202A6A0DF}">
      <dgm:prSet/>
      <dgm:spPr/>
      <dgm:t>
        <a:bodyPr/>
        <a:lstStyle/>
        <a:p>
          <a:endParaRPr lang="ru-RU"/>
        </a:p>
      </dgm:t>
    </dgm:pt>
    <dgm:pt modelId="{E9B0EE86-FA64-4401-87E7-10BE7A132296}">
      <dgm:prSet phldrT="[Текст]" custT="1"/>
      <dgm:spPr/>
      <dgm:t>
        <a:bodyPr/>
        <a:lstStyle/>
        <a:p>
          <a:r>
            <a:rPr lang="ru-RU" sz="1600" b="1" dirty="0" smtClean="0"/>
            <a:t>ежегодного изменения объемов целевых межбюджетных трансфертов, предоставляемых из республиканского бюджета</a:t>
          </a:r>
          <a:endParaRPr lang="ru-RU" sz="1600" b="1" dirty="0"/>
        </a:p>
      </dgm:t>
    </dgm:pt>
    <dgm:pt modelId="{C6EFECA1-8138-4776-A948-78BB049D35BF}" type="parTrans" cxnId="{76776CE7-3EC9-471B-A401-5B8F7EB75CE2}">
      <dgm:prSet/>
      <dgm:spPr/>
      <dgm:t>
        <a:bodyPr/>
        <a:lstStyle/>
        <a:p>
          <a:endParaRPr lang="ru-RU"/>
        </a:p>
      </dgm:t>
    </dgm:pt>
    <dgm:pt modelId="{A00190CE-3839-4BFE-9450-888189F84D34}" type="sibTrans" cxnId="{76776CE7-3EC9-471B-A401-5B8F7EB75CE2}">
      <dgm:prSet/>
      <dgm:spPr/>
      <dgm:t>
        <a:bodyPr/>
        <a:lstStyle/>
        <a:p>
          <a:endParaRPr lang="ru-RU"/>
        </a:p>
      </dgm:t>
    </dgm:pt>
    <dgm:pt modelId="{DC15CA21-C4C2-450A-9C64-6D0AA0C97003}">
      <dgm:prSet phldrT="[Текст]" custT="1"/>
      <dgm:spPr>
        <a:gradFill rotWithShape="0">
          <a:gsLst>
            <a:gs pos="2400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Соблюдение обязательств по заключенным соглашениям о</a:t>
          </a:r>
          <a:br>
            <a:rPr lang="ru-RU" sz="1800" b="1" dirty="0" smtClean="0">
              <a:solidFill>
                <a:schemeClr val="tx1"/>
              </a:solidFill>
            </a:rPr>
          </a:br>
          <a:r>
            <a:rPr lang="ru-RU" sz="1800" b="1" dirty="0" smtClean="0">
              <a:solidFill>
                <a:schemeClr val="tx1"/>
              </a:solidFill>
            </a:rPr>
            <a:t>предоставлении бюджетных кредитов из республиканского бюджета для частичного покрытия дефицита бюджета района и соглашениям о предоставлении межбюджетных трансфертов из республиканского бюджета бюджету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</a:rPr>
            <a:t> район»</a:t>
          </a:r>
          <a:endParaRPr lang="ru-RU" sz="1800" b="1" dirty="0">
            <a:solidFill>
              <a:schemeClr val="tx1"/>
            </a:solidFill>
            <a:latin typeface="+mn-lt"/>
          </a:endParaRPr>
        </a:p>
      </dgm:t>
    </dgm:pt>
    <dgm:pt modelId="{6EB5FB2D-A067-413B-9A96-9C1D37140FBF}" type="parTrans" cxnId="{CC661907-4AE1-45C3-956B-FBC679BDF189}">
      <dgm:prSet/>
      <dgm:spPr/>
      <dgm:t>
        <a:bodyPr/>
        <a:lstStyle/>
        <a:p>
          <a:endParaRPr lang="ru-RU"/>
        </a:p>
      </dgm:t>
    </dgm:pt>
    <dgm:pt modelId="{CA95B858-D11D-4DE6-B9FD-8AD7045AB03A}" type="sibTrans" cxnId="{CC661907-4AE1-45C3-956B-FBC679BDF189}">
      <dgm:prSet/>
      <dgm:spPr/>
      <dgm:t>
        <a:bodyPr/>
        <a:lstStyle/>
        <a:p>
          <a:endParaRPr lang="ru-RU"/>
        </a:p>
      </dgm:t>
    </dgm:pt>
    <dgm:pt modelId="{259DFEA1-F96D-44E6-B20E-A6B1A23D2ACF}" type="pres">
      <dgm:prSet presAssocID="{480A6D7A-C020-493A-AB44-A8475828C5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FEC88-9754-416A-8186-33A3B3C28868}" type="pres">
      <dgm:prSet presAssocID="{FB3DA8C3-8B91-472B-A367-1715EA9F1B6B}" presName="parentText" presStyleLbl="node1" presStyleIdx="0" presStyleCnt="3" custScaleY="48175" custLinFactY="-24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F8FC2-EB53-432C-91F1-3156E57D4F86}" type="pres">
      <dgm:prSet presAssocID="{9325C95A-899F-40E5-AC32-BA48E2804A2D}" presName="spacer" presStyleCnt="0"/>
      <dgm:spPr/>
    </dgm:pt>
    <dgm:pt modelId="{BE009EB4-12F8-493B-809A-503A74EE649C}" type="pres">
      <dgm:prSet presAssocID="{D8EA9587-6B91-4F5E-9880-25966FAE98D4}" presName="parentText" presStyleLbl="node1" presStyleIdx="1" presStyleCnt="3" custScaleY="47489" custLinFactNeighborY="-785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F962C-A6E7-4ABE-8F7B-C52F89CE76DD}" type="pres">
      <dgm:prSet presAssocID="{F76A8C4C-0D77-493F-BDB1-EF54A4B02EC2}" presName="spacer" presStyleCnt="0"/>
      <dgm:spPr/>
    </dgm:pt>
    <dgm:pt modelId="{18ACF8EE-347B-4FB8-B874-E7A967D09165}" type="pres">
      <dgm:prSet presAssocID="{DC15CA21-C4C2-450A-9C64-6D0AA0C97003}" presName="parentText" presStyleLbl="node1" presStyleIdx="2" presStyleCnt="3" custScaleY="97292" custLinFactNeighborX="-877" custLinFactNeighborY="950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3507F-C883-4546-B088-BB08FDF2DE76}" type="pres">
      <dgm:prSet presAssocID="{DC15CA21-C4C2-450A-9C64-6D0AA0C97003}" presName="childText" presStyleLbl="revTx" presStyleIdx="0" presStyleCnt="1" custScaleY="101069" custLinFactY="-74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2AC9C8-657F-4D09-998A-95E202A6A0DF}" srcId="{DC15CA21-C4C2-450A-9C64-6D0AA0C97003}" destId="{38D3D982-60EA-444C-946E-7E540EE3CC92}" srcOrd="1" destOrd="0" parTransId="{EC839429-38EE-4E1F-A197-FACD6CEE3226}" sibTransId="{9FF27EDB-D537-4311-A53F-74B1CB298475}"/>
    <dgm:cxn modelId="{BD000CD7-16D6-4B3C-9D3B-F5ED3EE365F9}" type="presOf" srcId="{01149224-ABF0-4F25-948A-12FDBCF1CF19}" destId="{BDA3507F-C883-4546-B088-BB08FDF2DE76}" srcOrd="0" destOrd="0" presId="urn:microsoft.com/office/officeart/2005/8/layout/vList2"/>
    <dgm:cxn modelId="{92981109-D25D-42EF-9EAB-5A5FB6D780FA}" type="presOf" srcId="{38D3D982-60EA-444C-946E-7E540EE3CC92}" destId="{BDA3507F-C883-4546-B088-BB08FDF2DE76}" srcOrd="0" destOrd="1" presId="urn:microsoft.com/office/officeart/2005/8/layout/vList2"/>
    <dgm:cxn modelId="{C9C2CE3A-E657-49E8-9664-802A8120C9F9}" srcId="{480A6D7A-C020-493A-AB44-A8475828C53A}" destId="{FB3DA8C3-8B91-472B-A367-1715EA9F1B6B}" srcOrd="0" destOrd="0" parTransId="{F1807FC3-64EC-48DA-A5C0-E5B7EAC8F9C3}" sibTransId="{9325C95A-899F-40E5-AC32-BA48E2804A2D}"/>
    <dgm:cxn modelId="{76776CE7-3EC9-471B-A401-5B8F7EB75CE2}" srcId="{DC15CA21-C4C2-450A-9C64-6D0AA0C97003}" destId="{E9B0EE86-FA64-4401-87E7-10BE7A132296}" srcOrd="2" destOrd="0" parTransId="{C6EFECA1-8138-4776-A948-78BB049D35BF}" sibTransId="{A00190CE-3839-4BFE-9450-888189F84D34}"/>
    <dgm:cxn modelId="{F1015B6A-8F21-44C2-A9AD-A753D1F24162}" type="presOf" srcId="{E9B0EE86-FA64-4401-87E7-10BE7A132296}" destId="{BDA3507F-C883-4546-B088-BB08FDF2DE76}" srcOrd="0" destOrd="2" presId="urn:microsoft.com/office/officeart/2005/8/layout/vList2"/>
    <dgm:cxn modelId="{F20BC6A0-091B-46DF-98B2-E0F203B72AEE}" type="presOf" srcId="{480A6D7A-C020-493A-AB44-A8475828C53A}" destId="{259DFEA1-F96D-44E6-B20E-A6B1A23D2ACF}" srcOrd="0" destOrd="0" presId="urn:microsoft.com/office/officeart/2005/8/layout/vList2"/>
    <dgm:cxn modelId="{CC661907-4AE1-45C3-956B-FBC679BDF189}" srcId="{480A6D7A-C020-493A-AB44-A8475828C53A}" destId="{DC15CA21-C4C2-450A-9C64-6D0AA0C97003}" srcOrd="2" destOrd="0" parTransId="{6EB5FB2D-A067-413B-9A96-9C1D37140FBF}" sibTransId="{CA95B858-D11D-4DE6-B9FD-8AD7045AB03A}"/>
    <dgm:cxn modelId="{B0B3D0E6-85A3-4D01-8B3C-5550B33BB7F6}" type="presOf" srcId="{DC15CA21-C4C2-450A-9C64-6D0AA0C97003}" destId="{18ACF8EE-347B-4FB8-B874-E7A967D09165}" srcOrd="0" destOrd="0" presId="urn:microsoft.com/office/officeart/2005/8/layout/vList2"/>
    <dgm:cxn modelId="{6920000A-82D3-4F90-8209-99E7BA167D8B}" type="presOf" srcId="{D8EA9587-6B91-4F5E-9880-25966FAE98D4}" destId="{BE009EB4-12F8-493B-809A-503A74EE649C}" srcOrd="0" destOrd="0" presId="urn:microsoft.com/office/officeart/2005/8/layout/vList2"/>
    <dgm:cxn modelId="{49740248-08CD-48A8-8A2E-35A5C950A6C0}" srcId="{DC15CA21-C4C2-450A-9C64-6D0AA0C97003}" destId="{01149224-ABF0-4F25-948A-12FDBCF1CF19}" srcOrd="0" destOrd="0" parTransId="{CE322773-5592-4274-AF87-6D0739CAD9A3}" sibTransId="{AA04FD06-BCF2-4F30-B501-2681E839BADF}"/>
    <dgm:cxn modelId="{06743316-4663-4BF6-B1CF-91E204EDB471}" type="presOf" srcId="{FB3DA8C3-8B91-472B-A367-1715EA9F1B6B}" destId="{AF3FEC88-9754-416A-8186-33A3B3C28868}" srcOrd="0" destOrd="0" presId="urn:microsoft.com/office/officeart/2005/8/layout/vList2"/>
    <dgm:cxn modelId="{775DFC5C-BFD6-4473-8C0B-FE169AB5D60F}" srcId="{480A6D7A-C020-493A-AB44-A8475828C53A}" destId="{D8EA9587-6B91-4F5E-9880-25966FAE98D4}" srcOrd="1" destOrd="0" parTransId="{6A3D511E-D3E7-4513-82AF-ED58DD4D79EE}" sibTransId="{F76A8C4C-0D77-493F-BDB1-EF54A4B02EC2}"/>
    <dgm:cxn modelId="{EC3AA5B6-DE78-4B0A-A344-2733513A08E3}" type="presParOf" srcId="{259DFEA1-F96D-44E6-B20E-A6B1A23D2ACF}" destId="{AF3FEC88-9754-416A-8186-33A3B3C28868}" srcOrd="0" destOrd="0" presId="urn:microsoft.com/office/officeart/2005/8/layout/vList2"/>
    <dgm:cxn modelId="{7C9B99D0-337C-40D5-9EB1-5EF4CACA13BA}" type="presParOf" srcId="{259DFEA1-F96D-44E6-B20E-A6B1A23D2ACF}" destId="{F7EF8FC2-EB53-432C-91F1-3156E57D4F86}" srcOrd="1" destOrd="0" presId="urn:microsoft.com/office/officeart/2005/8/layout/vList2"/>
    <dgm:cxn modelId="{551C1574-8F8B-4766-9C1B-0E28B38578A3}" type="presParOf" srcId="{259DFEA1-F96D-44E6-B20E-A6B1A23D2ACF}" destId="{BE009EB4-12F8-493B-809A-503A74EE649C}" srcOrd="2" destOrd="0" presId="urn:microsoft.com/office/officeart/2005/8/layout/vList2"/>
    <dgm:cxn modelId="{076F9762-C4EA-4467-8141-AD1A357D294B}" type="presParOf" srcId="{259DFEA1-F96D-44E6-B20E-A6B1A23D2ACF}" destId="{6C8F962C-A6E7-4ABE-8F7B-C52F89CE76DD}" srcOrd="3" destOrd="0" presId="urn:microsoft.com/office/officeart/2005/8/layout/vList2"/>
    <dgm:cxn modelId="{E81894E4-A597-47DA-AD5C-284B6ACA7BFC}" type="presParOf" srcId="{259DFEA1-F96D-44E6-B20E-A6B1A23D2ACF}" destId="{18ACF8EE-347B-4FB8-B874-E7A967D09165}" srcOrd="4" destOrd="0" presId="urn:microsoft.com/office/officeart/2005/8/layout/vList2"/>
    <dgm:cxn modelId="{2D5D74FB-3EB3-4318-AA43-D69F12275316}" type="presParOf" srcId="{259DFEA1-F96D-44E6-B20E-A6B1A23D2ACF}" destId="{BDA3507F-C883-4546-B088-BB08FDF2DE7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816D5C-A86F-46B2-AE62-D48E72A9E066}" type="doc">
      <dgm:prSet loTypeId="urn:microsoft.com/office/officeart/2005/8/layout/pyramid2" loCatId="pyramid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CCE6D13-87B0-4332-AF3E-46CF4533EF61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Погашение бюджетных кредитов от других бюджетов  - 2 571,6 тыс.руб</a:t>
          </a:r>
          <a:r>
            <a: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46597-75AC-4A37-8F87-8137F0F59F06}" type="parTrans" cxnId="{36902F67-76AF-4F7F-A13C-C4B37D675303}">
      <dgm:prSet/>
      <dgm:spPr/>
      <dgm:t>
        <a:bodyPr/>
        <a:lstStyle/>
        <a:p>
          <a:endParaRPr lang="ru-RU"/>
        </a:p>
      </dgm:t>
    </dgm:pt>
    <dgm:pt modelId="{E1B704D9-38CA-4DF2-9C0B-C85755A40CA2}" type="sibTrans" cxnId="{36902F67-76AF-4F7F-A13C-C4B37D675303}">
      <dgm:prSet/>
      <dgm:spPr/>
      <dgm:t>
        <a:bodyPr/>
        <a:lstStyle/>
        <a:p>
          <a:endParaRPr lang="ru-RU"/>
        </a:p>
      </dgm:t>
    </dgm:pt>
    <dgm:pt modelId="{8EBE5D3C-2E38-4137-A7FC-19B2AEC6EE55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остатков на счетах   по учету средств бюджетов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-7 595,6 тыс. руб.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72D21-5E78-4C67-832E-BF2E2520A454}" type="parTrans" cxnId="{BCBDE065-3E98-41F5-9E1C-D9B38D3D0A94}">
      <dgm:prSet/>
      <dgm:spPr/>
      <dgm:t>
        <a:bodyPr/>
        <a:lstStyle/>
        <a:p>
          <a:endParaRPr lang="ru-RU"/>
        </a:p>
      </dgm:t>
    </dgm:pt>
    <dgm:pt modelId="{4EAD4A66-B292-4186-B9B5-0B7AF213A3B5}" type="sibTrans" cxnId="{BCBDE065-3E98-41F5-9E1C-D9B38D3D0A94}">
      <dgm:prSet/>
      <dgm:spPr/>
      <dgm:t>
        <a:bodyPr/>
        <a:lstStyle/>
        <a:p>
          <a:endParaRPr lang="ru-RU"/>
        </a:p>
      </dgm:t>
    </dgm:pt>
    <dgm:pt modelId="{6443346A-C433-4003-BF98-7A1909420C8B}" type="pres">
      <dgm:prSet presAssocID="{22816D5C-A86F-46B2-AE62-D48E72A9E06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3E42D6-A327-49D7-9CF0-4F39C7BCE590}" type="pres">
      <dgm:prSet presAssocID="{22816D5C-A86F-46B2-AE62-D48E72A9E066}" presName="pyramid" presStyleLbl="node1" presStyleIdx="0" presStyleCnt="1" custAng="10800000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92B33D3-8F03-4185-93D0-CDFBB1FE5E59}" type="pres">
      <dgm:prSet presAssocID="{22816D5C-A86F-46B2-AE62-D48E72A9E066}" presName="theList" presStyleCnt="0"/>
      <dgm:spPr/>
    </dgm:pt>
    <dgm:pt modelId="{27F0D9D2-F5B1-4EF3-8CD4-8D783F223AEC}" type="pres">
      <dgm:prSet presAssocID="{3CCE6D13-87B0-4332-AF3E-46CF4533EF61}" presName="aNode" presStyleLbl="fgAcc1" presStyleIdx="0" presStyleCnt="2" custScaleX="146556" custLinFactY="88390" custLinFactNeighborX="30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4A237-1BAB-460D-87C3-B5C08E52720D}" type="pres">
      <dgm:prSet presAssocID="{3CCE6D13-87B0-4332-AF3E-46CF4533EF61}" presName="aSpace" presStyleCnt="0"/>
      <dgm:spPr/>
    </dgm:pt>
    <dgm:pt modelId="{5943FBF8-3D2A-4B8E-B0F6-352AE796E670}" type="pres">
      <dgm:prSet presAssocID="{8EBE5D3C-2E38-4137-A7FC-19B2AEC6EE55}" presName="aNode" presStyleLbl="fgAcc1" presStyleIdx="1" presStyleCnt="2" custScaleX="142656" custLinFactY="-108695" custLinFactNeighborX="176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1697E-BC18-4BD2-8042-0E55794F3900}" type="pres">
      <dgm:prSet presAssocID="{8EBE5D3C-2E38-4137-A7FC-19B2AEC6EE55}" presName="aSpace" presStyleCnt="0"/>
      <dgm:spPr/>
    </dgm:pt>
  </dgm:ptLst>
  <dgm:cxnLst>
    <dgm:cxn modelId="{F6822543-E5F1-4F23-A5CD-9C927640575E}" type="presOf" srcId="{3CCE6D13-87B0-4332-AF3E-46CF4533EF61}" destId="{27F0D9D2-F5B1-4EF3-8CD4-8D783F223AEC}" srcOrd="0" destOrd="0" presId="urn:microsoft.com/office/officeart/2005/8/layout/pyramid2"/>
    <dgm:cxn modelId="{BCBDE065-3E98-41F5-9E1C-D9B38D3D0A94}" srcId="{22816D5C-A86F-46B2-AE62-D48E72A9E066}" destId="{8EBE5D3C-2E38-4137-A7FC-19B2AEC6EE55}" srcOrd="1" destOrd="0" parTransId="{71672D21-5E78-4C67-832E-BF2E2520A454}" sibTransId="{4EAD4A66-B292-4186-B9B5-0B7AF213A3B5}"/>
    <dgm:cxn modelId="{36902F67-76AF-4F7F-A13C-C4B37D675303}" srcId="{22816D5C-A86F-46B2-AE62-D48E72A9E066}" destId="{3CCE6D13-87B0-4332-AF3E-46CF4533EF61}" srcOrd="0" destOrd="0" parTransId="{E8446597-75AC-4A37-8F87-8137F0F59F06}" sibTransId="{E1B704D9-38CA-4DF2-9C0B-C85755A40CA2}"/>
    <dgm:cxn modelId="{ABC99631-941C-4F00-91ED-02929053E0CC}" type="presOf" srcId="{8EBE5D3C-2E38-4137-A7FC-19B2AEC6EE55}" destId="{5943FBF8-3D2A-4B8E-B0F6-352AE796E670}" srcOrd="0" destOrd="0" presId="urn:microsoft.com/office/officeart/2005/8/layout/pyramid2"/>
    <dgm:cxn modelId="{DB6EFA95-8956-4222-9E5F-29752CA9A81C}" type="presOf" srcId="{22816D5C-A86F-46B2-AE62-D48E72A9E066}" destId="{6443346A-C433-4003-BF98-7A1909420C8B}" srcOrd="0" destOrd="0" presId="urn:microsoft.com/office/officeart/2005/8/layout/pyramid2"/>
    <dgm:cxn modelId="{C6353130-FCF9-4C41-BFD2-A7923C333066}" type="presParOf" srcId="{6443346A-C433-4003-BF98-7A1909420C8B}" destId="{EE3E42D6-A327-49D7-9CF0-4F39C7BCE590}" srcOrd="0" destOrd="0" presId="urn:microsoft.com/office/officeart/2005/8/layout/pyramid2"/>
    <dgm:cxn modelId="{1D860F70-84D9-4FBD-9005-B2677CD321F9}" type="presParOf" srcId="{6443346A-C433-4003-BF98-7A1909420C8B}" destId="{392B33D3-8F03-4185-93D0-CDFBB1FE5E59}" srcOrd="1" destOrd="0" presId="urn:microsoft.com/office/officeart/2005/8/layout/pyramid2"/>
    <dgm:cxn modelId="{BD91F44B-08ED-4F0A-8AF2-8212A8E1ECE8}" type="presParOf" srcId="{392B33D3-8F03-4185-93D0-CDFBB1FE5E59}" destId="{27F0D9D2-F5B1-4EF3-8CD4-8D783F223AEC}" srcOrd="0" destOrd="0" presId="urn:microsoft.com/office/officeart/2005/8/layout/pyramid2"/>
    <dgm:cxn modelId="{11501C7D-E896-43DC-8D2A-E4E434BA83C5}" type="presParOf" srcId="{392B33D3-8F03-4185-93D0-CDFBB1FE5E59}" destId="{6094A237-1BAB-460D-87C3-B5C08E52720D}" srcOrd="1" destOrd="0" presId="urn:microsoft.com/office/officeart/2005/8/layout/pyramid2"/>
    <dgm:cxn modelId="{4EEB7F49-3CB1-4E45-8A39-5A2D4517BA41}" type="presParOf" srcId="{392B33D3-8F03-4185-93D0-CDFBB1FE5E59}" destId="{5943FBF8-3D2A-4B8E-B0F6-352AE796E670}" srcOrd="2" destOrd="0" presId="urn:microsoft.com/office/officeart/2005/8/layout/pyramid2"/>
    <dgm:cxn modelId="{F18BB12F-03BA-4AE8-A31A-318C63CCF998}" type="presParOf" srcId="{392B33D3-8F03-4185-93D0-CDFBB1FE5E59}" destId="{08E1697E-BC18-4BD2-8042-0E55794F390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B326A-B1A6-4289-8661-B4FCEBAC4D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0CB856-25D9-4CFB-A2AD-FD0F9CA12B7D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Совершенствование применяемых инструментов реализации</a:t>
          </a:r>
          <a:br>
            <a:rPr lang="ru-RU" sz="2000" b="1" dirty="0" smtClean="0">
              <a:solidFill>
                <a:schemeClr val="tx1"/>
              </a:solidFill>
            </a:rPr>
          </a:br>
          <a:r>
            <a:rPr lang="ru-RU" sz="2000" b="1" dirty="0" smtClean="0">
              <a:solidFill>
                <a:schemeClr val="tx1"/>
              </a:solidFill>
            </a:rPr>
            <a:t>бюджетной политики, в том числе за счет:</a:t>
          </a:r>
          <a:endParaRPr lang="ru-RU" sz="2000" b="1" dirty="0">
            <a:solidFill>
              <a:schemeClr val="tx1"/>
            </a:solidFill>
          </a:endParaRPr>
        </a:p>
      </dgm:t>
    </dgm:pt>
    <dgm:pt modelId="{4A253B56-A39F-4A6B-9E93-7FD696550198}" type="parTrans" cxnId="{03162FDF-2B5F-4BFD-945F-FE759B6F5D7E}">
      <dgm:prSet/>
      <dgm:spPr/>
      <dgm:t>
        <a:bodyPr/>
        <a:lstStyle/>
        <a:p>
          <a:endParaRPr lang="ru-RU"/>
        </a:p>
      </dgm:t>
    </dgm:pt>
    <dgm:pt modelId="{EF057A0D-4297-44E4-BC5D-339A246363B3}" type="sibTrans" cxnId="{03162FDF-2B5F-4BFD-945F-FE759B6F5D7E}">
      <dgm:prSet/>
      <dgm:spPr/>
      <dgm:t>
        <a:bodyPr/>
        <a:lstStyle/>
        <a:p>
          <a:endParaRPr lang="ru-RU"/>
        </a:p>
      </dgm:t>
    </dgm:pt>
    <dgm:pt modelId="{29B0CE07-02B5-479C-87F3-72F2FDA3CD79}">
      <dgm:prSet phldrT="[Текст]" custT="1"/>
      <dgm:spPr/>
      <dgm:t>
        <a:bodyPr/>
        <a:lstStyle/>
        <a:p>
          <a:r>
            <a:rPr lang="ru-RU" sz="1600" b="1" dirty="0" smtClean="0"/>
            <a:t>повышения качества оценки достигаемых результатов, корректировки целей и показателей, по результатам оценки, муниципальных программ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82095353-BABB-47FE-84D6-F25EA08B49B5}" type="parTrans" cxnId="{737A1BFC-408B-42FF-848F-DA0257808157}">
      <dgm:prSet/>
      <dgm:spPr/>
      <dgm:t>
        <a:bodyPr/>
        <a:lstStyle/>
        <a:p>
          <a:endParaRPr lang="ru-RU"/>
        </a:p>
      </dgm:t>
    </dgm:pt>
    <dgm:pt modelId="{E8CF776B-B2DD-4492-B913-5820985C9555}" type="sibTrans" cxnId="{737A1BFC-408B-42FF-848F-DA0257808157}">
      <dgm:prSet/>
      <dgm:spPr/>
      <dgm:t>
        <a:bodyPr/>
        <a:lstStyle/>
        <a:p>
          <a:endParaRPr lang="ru-RU"/>
        </a:p>
      </dgm:t>
    </dgm:pt>
    <dgm:pt modelId="{00811474-F18E-416D-AA31-F3173855BFB5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Формирование благоприятной деловой среды для реализации</a:t>
          </a:r>
          <a:br>
            <a:rPr lang="ru-RU" sz="2000" b="1" dirty="0" smtClean="0">
              <a:solidFill>
                <a:schemeClr val="tx1"/>
              </a:solidFill>
            </a:rPr>
          </a:br>
          <a:r>
            <a:rPr lang="ru-RU" sz="2000" b="1" dirty="0" smtClean="0">
              <a:solidFill>
                <a:schemeClr val="tx1"/>
              </a:solidFill>
            </a:rPr>
            <a:t>инвестиционных проектов</a:t>
          </a:r>
          <a:endParaRPr lang="ru-RU" sz="2000" b="1" dirty="0">
            <a:solidFill>
              <a:schemeClr val="tx1"/>
            </a:solidFill>
          </a:endParaRPr>
        </a:p>
      </dgm:t>
    </dgm:pt>
    <dgm:pt modelId="{6CC6076E-D6B5-49C0-A517-FE79EE5083B6}" type="parTrans" cxnId="{B54376D6-0361-405A-A9C1-5C47F17F9CD8}">
      <dgm:prSet/>
      <dgm:spPr/>
      <dgm:t>
        <a:bodyPr/>
        <a:lstStyle/>
        <a:p>
          <a:endParaRPr lang="ru-RU"/>
        </a:p>
      </dgm:t>
    </dgm:pt>
    <dgm:pt modelId="{09D156B9-E58C-4AF9-A64C-804C0F64C0C5}" type="sibTrans" cxnId="{B54376D6-0361-405A-A9C1-5C47F17F9CD8}">
      <dgm:prSet/>
      <dgm:spPr/>
      <dgm:t>
        <a:bodyPr/>
        <a:lstStyle/>
        <a:p>
          <a:endParaRPr lang="ru-RU"/>
        </a:p>
      </dgm:t>
    </dgm:pt>
    <dgm:pt modelId="{13305821-EDD7-495F-9148-C2D7A21D2A89}">
      <dgm:prSet phldrT="[Текст]" custT="1"/>
      <dgm:spPr/>
      <dgm:t>
        <a:bodyPr/>
        <a:lstStyle/>
        <a:p>
          <a:r>
            <a:rPr lang="ru-RU" sz="1600" b="1" dirty="0" smtClean="0"/>
            <a:t>повышения эффективности процедур проведения закупок для обеспечения муниципальных нужд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62DF9230-0CE4-42A9-A931-BCAD2E0383B9}" type="parTrans" cxnId="{6442E3E4-25A4-47B7-BD3E-06ECA589886A}">
      <dgm:prSet/>
      <dgm:spPr/>
      <dgm:t>
        <a:bodyPr/>
        <a:lstStyle/>
        <a:p>
          <a:endParaRPr lang="ru-RU"/>
        </a:p>
      </dgm:t>
    </dgm:pt>
    <dgm:pt modelId="{F1355606-17FA-429B-A292-92D44084F5E9}" type="sibTrans" cxnId="{6442E3E4-25A4-47B7-BD3E-06ECA589886A}">
      <dgm:prSet/>
      <dgm:spPr/>
      <dgm:t>
        <a:bodyPr/>
        <a:lstStyle/>
        <a:p>
          <a:endParaRPr lang="ru-RU"/>
        </a:p>
      </dgm:t>
    </dgm:pt>
    <dgm:pt modelId="{F8213379-0FFF-4F2A-B94B-8EE6CE5D5FA6}">
      <dgm:prSet phldrT="[Текст]" custT="1"/>
      <dgm:spPr/>
      <dgm:t>
        <a:bodyPr/>
        <a:lstStyle/>
        <a:p>
          <a:r>
            <a:rPr lang="ru-RU" sz="1600" b="1" dirty="0" smtClean="0"/>
            <a:t>обеспечения эффективного контроля расходования бюджетных средств на всех этапах планирования, размещения муниципального заказа и исполнения контрактов;</a:t>
          </a:r>
          <a:endParaRPr lang="ru-RU" sz="1600" b="1" dirty="0"/>
        </a:p>
      </dgm:t>
    </dgm:pt>
    <dgm:pt modelId="{492FD88D-3891-4634-9548-776568E33910}" type="parTrans" cxnId="{D82A43B8-534A-4B0C-8726-28BAA4109DAA}">
      <dgm:prSet/>
      <dgm:spPr/>
      <dgm:t>
        <a:bodyPr/>
        <a:lstStyle/>
        <a:p>
          <a:endParaRPr lang="ru-RU"/>
        </a:p>
      </dgm:t>
    </dgm:pt>
    <dgm:pt modelId="{8C594D8F-820C-4EC5-994D-458327962535}" type="sibTrans" cxnId="{D82A43B8-534A-4B0C-8726-28BAA4109DAA}">
      <dgm:prSet/>
      <dgm:spPr/>
      <dgm:t>
        <a:bodyPr/>
        <a:lstStyle/>
        <a:p>
          <a:endParaRPr lang="ru-RU"/>
        </a:p>
      </dgm:t>
    </dgm:pt>
    <dgm:pt modelId="{F7E0EA63-0535-4DA9-8269-B321BF55C485}">
      <dgm:prSet phldrT="[Текст]" custT="1"/>
      <dgm:spPr/>
      <dgm:t>
        <a:bodyPr/>
        <a:lstStyle/>
        <a:p>
          <a:r>
            <a:rPr lang="ru-RU" sz="1600" b="1" dirty="0" smtClean="0"/>
            <a:t>использования конкурентных способов отбора организаций для оказания муниципальных услуг, в том числе путем проведения конкурсов и аукционов;</a:t>
          </a:r>
          <a:endParaRPr lang="ru-RU" sz="1600" b="1" dirty="0"/>
        </a:p>
      </dgm:t>
    </dgm:pt>
    <dgm:pt modelId="{AC43B416-885B-497D-B7D9-F338D89DC09B}" type="parTrans" cxnId="{7E5B9852-AD84-4B15-BCA3-14000C3CCF6F}">
      <dgm:prSet/>
      <dgm:spPr/>
      <dgm:t>
        <a:bodyPr/>
        <a:lstStyle/>
        <a:p>
          <a:endParaRPr lang="ru-RU"/>
        </a:p>
      </dgm:t>
    </dgm:pt>
    <dgm:pt modelId="{6D061FEB-35EA-4494-8ED2-FC26FA28AF3D}" type="sibTrans" cxnId="{7E5B9852-AD84-4B15-BCA3-14000C3CCF6F}">
      <dgm:prSet/>
      <dgm:spPr/>
      <dgm:t>
        <a:bodyPr/>
        <a:lstStyle/>
        <a:p>
          <a:endParaRPr lang="ru-RU"/>
        </a:p>
      </dgm:t>
    </dgm:pt>
    <dgm:pt modelId="{8561EFF0-F126-46A1-96AA-2A36838AC04A}">
      <dgm:prSet phldrT="[Текст]" custT="1"/>
      <dgm:spPr/>
      <dgm:t>
        <a:bodyPr/>
        <a:lstStyle/>
        <a:p>
          <a:r>
            <a:rPr lang="ru-RU" sz="1600" b="1" dirty="0" smtClean="0"/>
            <a:t>применения введенных федеральных и региональных перечней муниципальных услуг и работ, не включенных в общероссийские базовые (отраслевые) перечни, в целях более оперативного включения новых услуг и работ, необходимых для формирования муниципального задания</a:t>
          </a:r>
          <a:r>
            <a:rPr lang="ru-RU" sz="1600" b="0" dirty="0" smtClean="0"/>
            <a:t>;</a:t>
          </a:r>
          <a:endParaRPr lang="ru-RU" sz="1600" b="0" dirty="0"/>
        </a:p>
      </dgm:t>
    </dgm:pt>
    <dgm:pt modelId="{7DAF9637-00C0-49F7-89C0-4AF8C7F1A742}" type="parTrans" cxnId="{38B33B49-3FB6-4504-A44A-414BDCCA49A0}">
      <dgm:prSet/>
      <dgm:spPr/>
      <dgm:t>
        <a:bodyPr/>
        <a:lstStyle/>
        <a:p>
          <a:endParaRPr lang="ru-RU"/>
        </a:p>
      </dgm:t>
    </dgm:pt>
    <dgm:pt modelId="{227A95E9-A4C7-40D9-A53B-FC3399CE7364}" type="sibTrans" cxnId="{38B33B49-3FB6-4504-A44A-414BDCCA49A0}">
      <dgm:prSet/>
      <dgm:spPr/>
      <dgm:t>
        <a:bodyPr/>
        <a:lstStyle/>
        <a:p>
          <a:endParaRPr lang="ru-RU"/>
        </a:p>
      </dgm:t>
    </dgm:pt>
    <dgm:pt modelId="{09067442-59A6-4F42-8A61-D24717270A7C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Сохранение безопасного уровня муниципального долга, в том числе за счет реализации мероприятий Плана оздоровления муниципальных финансов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</a:rPr>
            <a:t> район»</a:t>
          </a:r>
          <a:endParaRPr lang="ru-RU" sz="1800" b="1" dirty="0">
            <a:solidFill>
              <a:schemeClr val="tx1"/>
            </a:solidFill>
          </a:endParaRPr>
        </a:p>
      </dgm:t>
    </dgm:pt>
    <dgm:pt modelId="{85EB2677-95DA-4D5A-9953-5C768E071BD8}" type="parTrans" cxnId="{2C4BF0F2-B840-4249-ACD9-9DF46DAC9AF8}">
      <dgm:prSet/>
      <dgm:spPr/>
      <dgm:t>
        <a:bodyPr/>
        <a:lstStyle/>
        <a:p>
          <a:endParaRPr lang="ru-RU"/>
        </a:p>
      </dgm:t>
    </dgm:pt>
    <dgm:pt modelId="{94F2CDE2-1AE3-46FC-AA0E-52FB6C1D0912}" type="sibTrans" cxnId="{2C4BF0F2-B840-4249-ACD9-9DF46DAC9AF8}">
      <dgm:prSet/>
      <dgm:spPr/>
      <dgm:t>
        <a:bodyPr/>
        <a:lstStyle/>
        <a:p>
          <a:endParaRPr lang="ru-RU"/>
        </a:p>
      </dgm:t>
    </dgm:pt>
    <dgm:pt modelId="{1EDD2E1F-7D23-435C-8498-29151650CCEA}" type="pres">
      <dgm:prSet presAssocID="{A76B326A-B1A6-4289-8661-B4FCEBAC4D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B9877-007F-4FF8-A415-B5437830542E}" type="pres">
      <dgm:prSet presAssocID="{390CB856-25D9-4CFB-A2AD-FD0F9CA12B7D}" presName="parentText" presStyleLbl="node1" presStyleIdx="0" presStyleCnt="3" custScaleY="51527" custLinFactY="-85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14E1F-324D-4FB7-9CA1-D1BA73F37C2C}" type="pres">
      <dgm:prSet presAssocID="{EF057A0D-4297-44E4-BC5D-339A246363B3}" presName="spacer" presStyleCnt="0"/>
      <dgm:spPr/>
    </dgm:pt>
    <dgm:pt modelId="{7279439A-EF8C-446A-9EB9-80931C7D90B5}" type="pres">
      <dgm:prSet presAssocID="{00811474-F18E-416D-AA31-F3173855BFB5}" presName="parentText" presStyleLbl="node1" presStyleIdx="1" presStyleCnt="3" custScaleY="47763" custLinFactY="238058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8199A-D52B-4A77-9356-751F841D2317}" type="pres">
      <dgm:prSet presAssocID="{09D156B9-E58C-4AF9-A64C-804C0F64C0C5}" presName="spacer" presStyleCnt="0"/>
      <dgm:spPr/>
    </dgm:pt>
    <dgm:pt modelId="{62964730-F35C-4B94-B924-BBC8F782E8C3}" type="pres">
      <dgm:prSet presAssocID="{09067442-59A6-4F42-8A61-D24717270A7C}" presName="parentText" presStyleLbl="node1" presStyleIdx="2" presStyleCnt="3" custScaleY="70814" custLinFactNeighborY="984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821F8-B9CD-4082-B3DD-39FDDDB4C7BE}" type="pres">
      <dgm:prSet presAssocID="{09067442-59A6-4F42-8A61-D24717270A7C}" presName="childText" presStyleLbl="revTx" presStyleIdx="0" presStyleCnt="1" custLinFactY="-149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472CC9-5B9C-42C6-BAFF-DA6A71533982}" type="presOf" srcId="{29B0CE07-02B5-479C-87F3-72F2FDA3CD79}" destId="{931821F8-B9CD-4082-B3DD-39FDDDB4C7BE}" srcOrd="0" destOrd="0" presId="urn:microsoft.com/office/officeart/2005/8/layout/vList2"/>
    <dgm:cxn modelId="{44A9F09A-11CE-4C24-A1FB-EA05C46EB6E8}" type="presOf" srcId="{8561EFF0-F126-46A1-96AA-2A36838AC04A}" destId="{931821F8-B9CD-4082-B3DD-39FDDDB4C7BE}" srcOrd="0" destOrd="4" presId="urn:microsoft.com/office/officeart/2005/8/layout/vList2"/>
    <dgm:cxn modelId="{6442E3E4-25A4-47B7-BD3E-06ECA589886A}" srcId="{09067442-59A6-4F42-8A61-D24717270A7C}" destId="{13305821-EDD7-495F-9148-C2D7A21D2A89}" srcOrd="1" destOrd="0" parTransId="{62DF9230-0CE4-42A9-A931-BCAD2E0383B9}" sibTransId="{F1355606-17FA-429B-A292-92D44084F5E9}"/>
    <dgm:cxn modelId="{0EB4E47D-3844-45D1-8252-4C3DA013470C}" type="presOf" srcId="{13305821-EDD7-495F-9148-C2D7A21D2A89}" destId="{931821F8-B9CD-4082-B3DD-39FDDDB4C7BE}" srcOrd="0" destOrd="1" presId="urn:microsoft.com/office/officeart/2005/8/layout/vList2"/>
    <dgm:cxn modelId="{2C4BF0F2-B840-4249-ACD9-9DF46DAC9AF8}" srcId="{A76B326A-B1A6-4289-8661-B4FCEBAC4D59}" destId="{09067442-59A6-4F42-8A61-D24717270A7C}" srcOrd="2" destOrd="0" parTransId="{85EB2677-95DA-4D5A-9953-5C768E071BD8}" sibTransId="{94F2CDE2-1AE3-46FC-AA0E-52FB6C1D0912}"/>
    <dgm:cxn modelId="{D82A43B8-534A-4B0C-8726-28BAA4109DAA}" srcId="{09067442-59A6-4F42-8A61-D24717270A7C}" destId="{F8213379-0FFF-4F2A-B94B-8EE6CE5D5FA6}" srcOrd="2" destOrd="0" parTransId="{492FD88D-3891-4634-9548-776568E33910}" sibTransId="{8C594D8F-820C-4EC5-994D-458327962535}"/>
    <dgm:cxn modelId="{A4CB1052-8754-4ACC-B07A-B7BF2E4C6BA6}" type="presOf" srcId="{F8213379-0FFF-4F2A-B94B-8EE6CE5D5FA6}" destId="{931821F8-B9CD-4082-B3DD-39FDDDB4C7BE}" srcOrd="0" destOrd="2" presId="urn:microsoft.com/office/officeart/2005/8/layout/vList2"/>
    <dgm:cxn modelId="{0173DF41-EEB5-4C47-9F08-F0B507210C66}" type="presOf" srcId="{09067442-59A6-4F42-8A61-D24717270A7C}" destId="{62964730-F35C-4B94-B924-BBC8F782E8C3}" srcOrd="0" destOrd="0" presId="urn:microsoft.com/office/officeart/2005/8/layout/vList2"/>
    <dgm:cxn modelId="{FFD82718-FD67-4F1C-9B8F-02F96845C2FD}" type="presOf" srcId="{A76B326A-B1A6-4289-8661-B4FCEBAC4D59}" destId="{1EDD2E1F-7D23-435C-8498-29151650CCEA}" srcOrd="0" destOrd="0" presId="urn:microsoft.com/office/officeart/2005/8/layout/vList2"/>
    <dgm:cxn modelId="{03162FDF-2B5F-4BFD-945F-FE759B6F5D7E}" srcId="{A76B326A-B1A6-4289-8661-B4FCEBAC4D59}" destId="{390CB856-25D9-4CFB-A2AD-FD0F9CA12B7D}" srcOrd="0" destOrd="0" parTransId="{4A253B56-A39F-4A6B-9E93-7FD696550198}" sibTransId="{EF057A0D-4297-44E4-BC5D-339A246363B3}"/>
    <dgm:cxn modelId="{8CC16B1A-580D-445D-806B-7B7B0E5029E3}" type="presOf" srcId="{390CB856-25D9-4CFB-A2AD-FD0F9CA12B7D}" destId="{FB3B9877-007F-4FF8-A415-B5437830542E}" srcOrd="0" destOrd="0" presId="urn:microsoft.com/office/officeart/2005/8/layout/vList2"/>
    <dgm:cxn modelId="{38B33B49-3FB6-4504-A44A-414BDCCA49A0}" srcId="{09067442-59A6-4F42-8A61-D24717270A7C}" destId="{8561EFF0-F126-46A1-96AA-2A36838AC04A}" srcOrd="4" destOrd="0" parTransId="{7DAF9637-00C0-49F7-89C0-4AF8C7F1A742}" sibTransId="{227A95E9-A4C7-40D9-A53B-FC3399CE7364}"/>
    <dgm:cxn modelId="{7E5B9852-AD84-4B15-BCA3-14000C3CCF6F}" srcId="{09067442-59A6-4F42-8A61-D24717270A7C}" destId="{F7E0EA63-0535-4DA9-8269-B321BF55C485}" srcOrd="3" destOrd="0" parTransId="{AC43B416-885B-497D-B7D9-F338D89DC09B}" sibTransId="{6D061FEB-35EA-4494-8ED2-FC26FA28AF3D}"/>
    <dgm:cxn modelId="{B54376D6-0361-405A-A9C1-5C47F17F9CD8}" srcId="{A76B326A-B1A6-4289-8661-B4FCEBAC4D59}" destId="{00811474-F18E-416D-AA31-F3173855BFB5}" srcOrd="1" destOrd="0" parTransId="{6CC6076E-D6B5-49C0-A517-FE79EE5083B6}" sibTransId="{09D156B9-E58C-4AF9-A64C-804C0F64C0C5}"/>
    <dgm:cxn modelId="{737A1BFC-408B-42FF-848F-DA0257808157}" srcId="{09067442-59A6-4F42-8A61-D24717270A7C}" destId="{29B0CE07-02B5-479C-87F3-72F2FDA3CD79}" srcOrd="0" destOrd="0" parTransId="{82095353-BABB-47FE-84D6-F25EA08B49B5}" sibTransId="{E8CF776B-B2DD-4492-B913-5820985C9555}"/>
    <dgm:cxn modelId="{72CB0B1A-3463-44F2-8C0E-A5A31CF9FC97}" type="presOf" srcId="{F7E0EA63-0535-4DA9-8269-B321BF55C485}" destId="{931821F8-B9CD-4082-B3DD-39FDDDB4C7BE}" srcOrd="0" destOrd="3" presId="urn:microsoft.com/office/officeart/2005/8/layout/vList2"/>
    <dgm:cxn modelId="{03E86A21-1C16-4E9B-803E-7FBDA13237A1}" type="presOf" srcId="{00811474-F18E-416D-AA31-F3173855BFB5}" destId="{7279439A-EF8C-446A-9EB9-80931C7D90B5}" srcOrd="0" destOrd="0" presId="urn:microsoft.com/office/officeart/2005/8/layout/vList2"/>
    <dgm:cxn modelId="{7DCFF7D3-EFE6-4CBB-B654-95B0C9BD8091}" type="presParOf" srcId="{1EDD2E1F-7D23-435C-8498-29151650CCEA}" destId="{FB3B9877-007F-4FF8-A415-B5437830542E}" srcOrd="0" destOrd="0" presId="urn:microsoft.com/office/officeart/2005/8/layout/vList2"/>
    <dgm:cxn modelId="{C20BBD20-8EDA-4453-A082-D81566DB03D5}" type="presParOf" srcId="{1EDD2E1F-7D23-435C-8498-29151650CCEA}" destId="{EF114E1F-324D-4FB7-9CA1-D1BA73F37C2C}" srcOrd="1" destOrd="0" presId="urn:microsoft.com/office/officeart/2005/8/layout/vList2"/>
    <dgm:cxn modelId="{01A2A60D-8815-4F68-BD3F-8C3CF26B6666}" type="presParOf" srcId="{1EDD2E1F-7D23-435C-8498-29151650CCEA}" destId="{7279439A-EF8C-446A-9EB9-80931C7D90B5}" srcOrd="2" destOrd="0" presId="urn:microsoft.com/office/officeart/2005/8/layout/vList2"/>
    <dgm:cxn modelId="{5D812DAC-F926-4084-9E2C-FE8AFD0E5B84}" type="presParOf" srcId="{1EDD2E1F-7D23-435C-8498-29151650CCEA}" destId="{2188199A-D52B-4A77-9356-751F841D2317}" srcOrd="3" destOrd="0" presId="urn:microsoft.com/office/officeart/2005/8/layout/vList2"/>
    <dgm:cxn modelId="{703334F7-C760-421A-88F3-85A315580EBA}" type="presParOf" srcId="{1EDD2E1F-7D23-435C-8498-29151650CCEA}" destId="{62964730-F35C-4B94-B924-BBC8F782E8C3}" srcOrd="4" destOrd="0" presId="urn:microsoft.com/office/officeart/2005/8/layout/vList2"/>
    <dgm:cxn modelId="{857189B2-707A-4AAF-A025-7FA2BCD885F2}" type="presParOf" srcId="{1EDD2E1F-7D23-435C-8498-29151650CCEA}" destId="{931821F8-B9CD-4082-B3DD-39FDDDB4C7B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4CAF70-FD7D-4F4E-B149-9CD27B9DCC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58B7E2-11AF-4B5D-9429-4597B18D61E6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Ориентация бюджетной политики в сфере межбюджетных отношений на 2018 год и на плановый период 2019 и 2020 годов на решение следующих задач:</a:t>
          </a:r>
          <a:endParaRPr lang="ru-RU" sz="2000" b="1" dirty="0">
            <a:solidFill>
              <a:schemeClr val="tx1"/>
            </a:solidFill>
          </a:endParaRPr>
        </a:p>
      </dgm:t>
    </dgm:pt>
    <dgm:pt modelId="{3B0DFB1D-BAFB-4AE2-8E8F-F253D00F2261}" type="parTrans" cxnId="{A2955C77-E41E-4AA2-819C-A00A206EBB65}">
      <dgm:prSet/>
      <dgm:spPr/>
      <dgm:t>
        <a:bodyPr/>
        <a:lstStyle/>
        <a:p>
          <a:endParaRPr lang="ru-RU"/>
        </a:p>
      </dgm:t>
    </dgm:pt>
    <dgm:pt modelId="{97D2008B-962E-4650-8E21-1CD69DE641CB}" type="sibTrans" cxnId="{A2955C77-E41E-4AA2-819C-A00A206EBB65}">
      <dgm:prSet/>
      <dgm:spPr/>
      <dgm:t>
        <a:bodyPr/>
        <a:lstStyle/>
        <a:p>
          <a:endParaRPr lang="ru-RU"/>
        </a:p>
      </dgm:t>
    </dgm:pt>
    <dgm:pt modelId="{8AFDED62-F94E-485A-92D8-3931281DEC45}">
      <dgm:prSet phldrT="[Текст]" custT="1"/>
      <dgm:spPr/>
      <dgm:t>
        <a:bodyPr/>
        <a:lstStyle/>
        <a:p>
          <a:r>
            <a:rPr lang="ru-RU" sz="1600" b="1" dirty="0" smtClean="0"/>
            <a:t>снижение рисков неисполнения социально значимых и первоочередных расходных обязательств;</a:t>
          </a:r>
          <a:endParaRPr lang="ru-RU" sz="1600" b="1" dirty="0"/>
        </a:p>
      </dgm:t>
    </dgm:pt>
    <dgm:pt modelId="{6ECE2691-58EE-4005-9782-2AB7E2F94817}" type="parTrans" cxnId="{3CB6F3CD-F8F0-4666-9679-A776E76D832A}">
      <dgm:prSet/>
      <dgm:spPr/>
      <dgm:t>
        <a:bodyPr/>
        <a:lstStyle/>
        <a:p>
          <a:endParaRPr lang="ru-RU"/>
        </a:p>
      </dgm:t>
    </dgm:pt>
    <dgm:pt modelId="{77279499-4989-4F3F-82F2-7748FBEE375E}" type="sibTrans" cxnId="{3CB6F3CD-F8F0-4666-9679-A776E76D832A}">
      <dgm:prSet/>
      <dgm:spPr/>
      <dgm:t>
        <a:bodyPr/>
        <a:lstStyle/>
        <a:p>
          <a:endParaRPr lang="ru-RU"/>
        </a:p>
      </dgm:t>
    </dgm:pt>
    <dgm:pt modelId="{7351717C-AB82-412A-8D5C-467E041E4F5F}">
      <dgm:prSet phldrT="[Текст]" custT="1"/>
      <dgm:spPr/>
      <dgm:t>
        <a:bodyPr/>
        <a:lstStyle/>
        <a:p>
          <a:r>
            <a:rPr lang="ru-RU" sz="1600" b="1" dirty="0" smtClean="0"/>
            <a:t>реализация мер, направленных на укрепление финансовой дисциплины, соблюдение органами местного самоуправления требований бюджетного законодательства, экономное и эффективное использование бюджетных ресурсов</a:t>
          </a:r>
          <a:r>
            <a:rPr lang="ru-RU" sz="1600" dirty="0" smtClean="0"/>
            <a:t>.</a:t>
          </a:r>
          <a:endParaRPr lang="ru-RU" sz="1600" dirty="0"/>
        </a:p>
      </dgm:t>
    </dgm:pt>
    <dgm:pt modelId="{B6E76B23-60A9-435A-BF8E-FABFEB2E44FE}" type="parTrans" cxnId="{A1BE65B8-FAD4-4988-814B-79568C3D09DE}">
      <dgm:prSet/>
      <dgm:spPr/>
      <dgm:t>
        <a:bodyPr/>
        <a:lstStyle/>
        <a:p>
          <a:endParaRPr lang="ru-RU"/>
        </a:p>
      </dgm:t>
    </dgm:pt>
    <dgm:pt modelId="{F2AF23FE-29D0-4232-9B7D-08B57536B267}" type="sibTrans" cxnId="{A1BE65B8-FAD4-4988-814B-79568C3D09DE}">
      <dgm:prSet/>
      <dgm:spPr/>
      <dgm:t>
        <a:bodyPr/>
        <a:lstStyle/>
        <a:p>
          <a:endParaRPr lang="ru-RU"/>
        </a:p>
      </dgm:t>
    </dgm:pt>
    <dgm:pt modelId="{A3342F4C-8476-45FB-8E53-A85DF2600BF6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Финансирование дефицита бюджета муниципального образования «</a:t>
          </a:r>
          <a:r>
            <a:rPr lang="ru-RU" sz="20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2000" b="1" dirty="0" smtClean="0">
              <a:solidFill>
                <a:schemeClr val="tx1"/>
              </a:solidFill>
            </a:rPr>
            <a:t> район», позволяющее сохранять уровень муниципального долга на экономически безопасном уровне</a:t>
          </a:r>
          <a:endParaRPr lang="ru-RU" sz="2000" b="1" dirty="0">
            <a:solidFill>
              <a:schemeClr val="tx1"/>
            </a:solidFill>
          </a:endParaRPr>
        </a:p>
      </dgm:t>
    </dgm:pt>
    <dgm:pt modelId="{CB13DF37-9D5E-4E10-A8F2-4FB46B5B0B87}" type="parTrans" cxnId="{5A482628-AABE-48EA-8AAA-54F724534B0A}">
      <dgm:prSet/>
      <dgm:spPr/>
      <dgm:t>
        <a:bodyPr/>
        <a:lstStyle/>
        <a:p>
          <a:endParaRPr lang="ru-RU"/>
        </a:p>
      </dgm:t>
    </dgm:pt>
    <dgm:pt modelId="{3424F1F5-29C4-4A70-84D4-CC4CC913D0D6}" type="sibTrans" cxnId="{5A482628-AABE-48EA-8AAA-54F724534B0A}">
      <dgm:prSet/>
      <dgm:spPr/>
      <dgm:t>
        <a:bodyPr/>
        <a:lstStyle/>
        <a:p>
          <a:endParaRPr lang="ru-RU"/>
        </a:p>
      </dgm:t>
    </dgm:pt>
    <dgm:pt modelId="{83429FB5-E0E7-4728-BF1D-5693DA5A9B05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Оптимизация структуры муниципального долга и его обслуживания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68CB53C5-B564-43BB-8C98-0CE135779DBA}" type="parTrans" cxnId="{A381CFCA-6BBF-43DB-9DE7-EF59FECD1A9B}">
      <dgm:prSet/>
      <dgm:spPr/>
      <dgm:t>
        <a:bodyPr/>
        <a:lstStyle/>
        <a:p>
          <a:endParaRPr lang="ru-RU"/>
        </a:p>
      </dgm:t>
    </dgm:pt>
    <dgm:pt modelId="{3B92519C-FA09-4F7D-B9CE-ED411060F2D1}" type="sibTrans" cxnId="{A381CFCA-6BBF-43DB-9DE7-EF59FECD1A9B}">
      <dgm:prSet/>
      <dgm:spPr/>
      <dgm:t>
        <a:bodyPr/>
        <a:lstStyle/>
        <a:p>
          <a:endParaRPr lang="ru-RU"/>
        </a:p>
      </dgm:t>
    </dgm:pt>
    <dgm:pt modelId="{9B0EECA9-2561-47D7-9765-85750F91C753}">
      <dgm:prSet phldrT="[Текст]" custT="1"/>
      <dgm:spPr/>
      <dgm:t>
        <a:bodyPr/>
        <a:lstStyle/>
        <a:p>
          <a:r>
            <a:rPr lang="ru-RU" sz="1600" b="1" dirty="0" smtClean="0"/>
            <a:t>содействие в обеспечении сбалансированности бюджетов муниципальных образований поселений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54D018A5-5161-4E11-AD3E-B7C78C652D4F}" type="sibTrans" cxnId="{88C35548-6BB0-4EFD-B0F1-3A4B2BC44054}">
      <dgm:prSet/>
      <dgm:spPr/>
      <dgm:t>
        <a:bodyPr/>
        <a:lstStyle/>
        <a:p>
          <a:endParaRPr lang="ru-RU"/>
        </a:p>
      </dgm:t>
    </dgm:pt>
    <dgm:pt modelId="{FECBF7A4-A663-4BD7-BB2D-9DCA37604EFF}" type="parTrans" cxnId="{88C35548-6BB0-4EFD-B0F1-3A4B2BC44054}">
      <dgm:prSet/>
      <dgm:spPr/>
      <dgm:t>
        <a:bodyPr/>
        <a:lstStyle/>
        <a:p>
          <a:endParaRPr lang="ru-RU"/>
        </a:p>
      </dgm:t>
    </dgm:pt>
    <dgm:pt modelId="{EB1AC43C-8C51-471F-94EE-D590776F3B40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Обеспечение широкого вовлечения граждан в процедуры обсуждения и принятия бюджетных решений, общественного контроля их эффективности и результативности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DA4592A2-7204-405B-BC6A-6E86201283F9}" type="parTrans" cxnId="{D7834AAC-7B7F-4CA5-90A5-1DABCC031900}">
      <dgm:prSet/>
      <dgm:spPr/>
      <dgm:t>
        <a:bodyPr/>
        <a:lstStyle/>
        <a:p>
          <a:endParaRPr lang="ru-RU"/>
        </a:p>
      </dgm:t>
    </dgm:pt>
    <dgm:pt modelId="{F8AC2A86-3A8D-4EA1-851A-29AC59DD5D95}" type="sibTrans" cxnId="{D7834AAC-7B7F-4CA5-90A5-1DABCC031900}">
      <dgm:prSet/>
      <dgm:spPr/>
      <dgm:t>
        <a:bodyPr/>
        <a:lstStyle/>
        <a:p>
          <a:endParaRPr lang="ru-RU"/>
        </a:p>
      </dgm:t>
    </dgm:pt>
    <dgm:pt modelId="{7501055E-F915-45B3-A34B-8BF86EDF43BE}" type="pres">
      <dgm:prSet presAssocID="{7B4CAF70-FD7D-4F4E-B149-9CD27B9DC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F27C9-391B-4FFF-A627-649ACE127A65}" type="pres">
      <dgm:prSet presAssocID="{83429FB5-E0E7-4728-BF1D-5693DA5A9B05}" presName="parentText" presStyleLbl="node1" presStyleIdx="0" presStyleCnt="4" custScaleY="43669" custLinFactY="-52813" custLinFactNeighborX="-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3424-F2EC-415C-877D-CCC9BEF6B615}" type="pres">
      <dgm:prSet presAssocID="{3B92519C-FA09-4F7D-B9CE-ED411060F2D1}" presName="spacer" presStyleCnt="0"/>
      <dgm:spPr/>
    </dgm:pt>
    <dgm:pt modelId="{E6EDC012-DDED-4393-A5F1-02F1897793BE}" type="pres">
      <dgm:prSet presAssocID="{A3342F4C-8476-45FB-8E53-A85DF2600BF6}" presName="parentText" presStyleLbl="node1" presStyleIdx="1" presStyleCnt="4" custScaleY="74186" custLinFactY="-53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26CC-60AF-49C9-9BC3-76BD5566BE00}" type="pres">
      <dgm:prSet presAssocID="{3424F1F5-29C4-4A70-84D4-CC4CC913D0D6}" presName="spacer" presStyleCnt="0"/>
      <dgm:spPr/>
    </dgm:pt>
    <dgm:pt modelId="{14BF6014-1F8D-4B4F-8072-3D866266C5A9}" type="pres">
      <dgm:prSet presAssocID="{0A58B7E2-11AF-4B5D-9429-4597B18D61E6}" presName="parentText" presStyleLbl="node1" presStyleIdx="2" presStyleCnt="4" custScaleY="75057" custLinFactNeighborX="-877" custLinFactNeighborY="-19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A4D4-C4D3-4733-B549-DE7420F482CC}" type="pres">
      <dgm:prSet presAssocID="{0A58B7E2-11AF-4B5D-9429-4597B18D61E6}" presName="childText" presStyleLbl="revTx" presStyleIdx="0" presStyleCnt="1" custLinFactNeighborY="-20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F41FE-D620-43B7-B5B3-C3B68ED91B20}" type="pres">
      <dgm:prSet presAssocID="{EB1AC43C-8C51-471F-94EE-D590776F3B40}" presName="parentText" presStyleLbl="node1" presStyleIdx="3" presStyleCnt="4" custScaleY="78084" custLinFactNeighborY="-3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CF9690-3C86-4780-81CE-CD281B1448E0}" type="presOf" srcId="{0A58B7E2-11AF-4B5D-9429-4597B18D61E6}" destId="{14BF6014-1F8D-4B4F-8072-3D866266C5A9}" srcOrd="0" destOrd="0" presId="urn:microsoft.com/office/officeart/2005/8/layout/vList2"/>
    <dgm:cxn modelId="{8E0EC0B3-02E8-4243-BB65-CA671F0A3250}" type="presOf" srcId="{8AFDED62-F94E-485A-92D8-3931281DEC45}" destId="{6D65A4D4-C4D3-4733-B549-DE7420F482CC}" srcOrd="0" destOrd="1" presId="urn:microsoft.com/office/officeart/2005/8/layout/vList2"/>
    <dgm:cxn modelId="{5A482628-AABE-48EA-8AAA-54F724534B0A}" srcId="{7B4CAF70-FD7D-4F4E-B149-9CD27B9DCC44}" destId="{A3342F4C-8476-45FB-8E53-A85DF2600BF6}" srcOrd="1" destOrd="0" parTransId="{CB13DF37-9D5E-4E10-A8F2-4FB46B5B0B87}" sibTransId="{3424F1F5-29C4-4A70-84D4-CC4CC913D0D6}"/>
    <dgm:cxn modelId="{A2955C77-E41E-4AA2-819C-A00A206EBB65}" srcId="{7B4CAF70-FD7D-4F4E-B149-9CD27B9DCC44}" destId="{0A58B7E2-11AF-4B5D-9429-4597B18D61E6}" srcOrd="2" destOrd="0" parTransId="{3B0DFB1D-BAFB-4AE2-8E8F-F253D00F2261}" sibTransId="{97D2008B-962E-4650-8E21-1CD69DE641CB}"/>
    <dgm:cxn modelId="{C6759229-10B5-4E77-81E8-3F10B20BC675}" type="presOf" srcId="{7B4CAF70-FD7D-4F4E-B149-9CD27B9DCC44}" destId="{7501055E-F915-45B3-A34B-8BF86EDF43BE}" srcOrd="0" destOrd="0" presId="urn:microsoft.com/office/officeart/2005/8/layout/vList2"/>
    <dgm:cxn modelId="{3CB6F3CD-F8F0-4666-9679-A776E76D832A}" srcId="{0A58B7E2-11AF-4B5D-9429-4597B18D61E6}" destId="{8AFDED62-F94E-485A-92D8-3931281DEC45}" srcOrd="1" destOrd="0" parTransId="{6ECE2691-58EE-4005-9782-2AB7E2F94817}" sibTransId="{77279499-4989-4F3F-82F2-7748FBEE375E}"/>
    <dgm:cxn modelId="{A1BE65B8-FAD4-4988-814B-79568C3D09DE}" srcId="{0A58B7E2-11AF-4B5D-9429-4597B18D61E6}" destId="{7351717C-AB82-412A-8D5C-467E041E4F5F}" srcOrd="2" destOrd="0" parTransId="{B6E76B23-60A9-435A-BF8E-FABFEB2E44FE}" sibTransId="{F2AF23FE-29D0-4232-9B7D-08B57536B267}"/>
    <dgm:cxn modelId="{BC04D884-28B4-41B0-B604-BA10B01B64F2}" type="presOf" srcId="{EB1AC43C-8C51-471F-94EE-D590776F3B40}" destId="{8ECF41FE-D620-43B7-B5B3-C3B68ED91B20}" srcOrd="0" destOrd="0" presId="urn:microsoft.com/office/officeart/2005/8/layout/vList2"/>
    <dgm:cxn modelId="{99F017CB-43C7-48AE-A693-BFDA81FC8C09}" type="presOf" srcId="{7351717C-AB82-412A-8D5C-467E041E4F5F}" destId="{6D65A4D4-C4D3-4733-B549-DE7420F482CC}" srcOrd="0" destOrd="2" presId="urn:microsoft.com/office/officeart/2005/8/layout/vList2"/>
    <dgm:cxn modelId="{88C35548-6BB0-4EFD-B0F1-3A4B2BC44054}" srcId="{0A58B7E2-11AF-4B5D-9429-4597B18D61E6}" destId="{9B0EECA9-2561-47D7-9765-85750F91C753}" srcOrd="0" destOrd="0" parTransId="{FECBF7A4-A663-4BD7-BB2D-9DCA37604EFF}" sibTransId="{54D018A5-5161-4E11-AD3E-B7C78C652D4F}"/>
    <dgm:cxn modelId="{51628043-3BA7-45CC-ADB9-17888CD6AE71}" type="presOf" srcId="{A3342F4C-8476-45FB-8E53-A85DF2600BF6}" destId="{E6EDC012-DDED-4393-A5F1-02F1897793BE}" srcOrd="0" destOrd="0" presId="urn:microsoft.com/office/officeart/2005/8/layout/vList2"/>
    <dgm:cxn modelId="{D7834AAC-7B7F-4CA5-90A5-1DABCC031900}" srcId="{7B4CAF70-FD7D-4F4E-B149-9CD27B9DCC44}" destId="{EB1AC43C-8C51-471F-94EE-D590776F3B40}" srcOrd="3" destOrd="0" parTransId="{DA4592A2-7204-405B-BC6A-6E86201283F9}" sibTransId="{F8AC2A86-3A8D-4EA1-851A-29AC59DD5D95}"/>
    <dgm:cxn modelId="{A381CFCA-6BBF-43DB-9DE7-EF59FECD1A9B}" srcId="{7B4CAF70-FD7D-4F4E-B149-9CD27B9DCC44}" destId="{83429FB5-E0E7-4728-BF1D-5693DA5A9B05}" srcOrd="0" destOrd="0" parTransId="{68CB53C5-B564-43BB-8C98-0CE135779DBA}" sibTransId="{3B92519C-FA09-4F7D-B9CE-ED411060F2D1}"/>
    <dgm:cxn modelId="{7596EC99-E482-42BE-8FA7-79C3D002D303}" type="presOf" srcId="{9B0EECA9-2561-47D7-9765-85750F91C753}" destId="{6D65A4D4-C4D3-4733-B549-DE7420F482CC}" srcOrd="0" destOrd="0" presId="urn:microsoft.com/office/officeart/2005/8/layout/vList2"/>
    <dgm:cxn modelId="{E25E8A16-069F-4884-A724-57D2130F85FD}" type="presOf" srcId="{83429FB5-E0E7-4728-BF1D-5693DA5A9B05}" destId="{CECF27C9-391B-4FFF-A627-649ACE127A65}" srcOrd="0" destOrd="0" presId="urn:microsoft.com/office/officeart/2005/8/layout/vList2"/>
    <dgm:cxn modelId="{B1D26474-5D2C-4E23-A316-83AC0E721DBA}" type="presParOf" srcId="{7501055E-F915-45B3-A34B-8BF86EDF43BE}" destId="{CECF27C9-391B-4FFF-A627-649ACE127A65}" srcOrd="0" destOrd="0" presId="urn:microsoft.com/office/officeart/2005/8/layout/vList2"/>
    <dgm:cxn modelId="{F2F733C4-81AD-43E6-A43C-BABA5BD5F3BD}" type="presParOf" srcId="{7501055E-F915-45B3-A34B-8BF86EDF43BE}" destId="{C5F33424-F2EC-415C-877D-CCC9BEF6B615}" srcOrd="1" destOrd="0" presId="urn:microsoft.com/office/officeart/2005/8/layout/vList2"/>
    <dgm:cxn modelId="{FA167749-7775-4AE6-A850-BA7911F79EA2}" type="presParOf" srcId="{7501055E-F915-45B3-A34B-8BF86EDF43BE}" destId="{E6EDC012-DDED-4393-A5F1-02F1897793BE}" srcOrd="2" destOrd="0" presId="urn:microsoft.com/office/officeart/2005/8/layout/vList2"/>
    <dgm:cxn modelId="{9A90E6A7-3181-4502-B0A4-D8ED806363DF}" type="presParOf" srcId="{7501055E-F915-45B3-A34B-8BF86EDF43BE}" destId="{94EC26CC-60AF-49C9-9BC3-76BD5566BE00}" srcOrd="3" destOrd="0" presId="urn:microsoft.com/office/officeart/2005/8/layout/vList2"/>
    <dgm:cxn modelId="{9A944B4F-A5A5-4F7C-BC54-821E1F58184D}" type="presParOf" srcId="{7501055E-F915-45B3-A34B-8BF86EDF43BE}" destId="{14BF6014-1F8D-4B4F-8072-3D866266C5A9}" srcOrd="4" destOrd="0" presId="urn:microsoft.com/office/officeart/2005/8/layout/vList2"/>
    <dgm:cxn modelId="{FAF6F255-065B-4400-9C18-E06A1DCFE79B}" type="presParOf" srcId="{7501055E-F915-45B3-A34B-8BF86EDF43BE}" destId="{6D65A4D4-C4D3-4733-B549-DE7420F482CC}" srcOrd="5" destOrd="0" presId="urn:microsoft.com/office/officeart/2005/8/layout/vList2"/>
    <dgm:cxn modelId="{5F32D686-1CA0-4137-9F54-A156445A77C4}" type="presParOf" srcId="{7501055E-F915-45B3-A34B-8BF86EDF43BE}" destId="{8ECF41FE-D620-43B7-B5B3-C3B68ED91B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75A1A5-0896-433E-BA91-78C3856BD7D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48E425-1F62-4E54-AB72-024F4DE9340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Расширение мер налоговой политики, направленных на облегчение администрирования и снижение административных издержек</a:t>
          </a:r>
          <a:endParaRPr lang="ru-RU" sz="1800" b="1" dirty="0">
            <a:solidFill>
              <a:schemeClr val="tx1"/>
            </a:solidFill>
          </a:endParaRPr>
        </a:p>
      </dgm:t>
    </dgm:pt>
    <dgm:pt modelId="{9A75D3E3-D02A-4BE3-A087-B6E91E07991C}" type="parTrans" cxnId="{DEBF1D61-273D-4ED9-8958-0C051EC072B8}">
      <dgm:prSet/>
      <dgm:spPr/>
      <dgm:t>
        <a:bodyPr/>
        <a:lstStyle/>
        <a:p>
          <a:endParaRPr lang="ru-RU"/>
        </a:p>
      </dgm:t>
    </dgm:pt>
    <dgm:pt modelId="{4C985B15-CCC8-41E5-9AB2-556CFD98936E}" type="sibTrans" cxnId="{DEBF1D61-273D-4ED9-8958-0C051EC072B8}">
      <dgm:prSet/>
      <dgm:spPr/>
      <dgm:t>
        <a:bodyPr/>
        <a:lstStyle/>
        <a:p>
          <a:endParaRPr lang="ru-RU"/>
        </a:p>
      </dgm:t>
    </dgm:pt>
    <dgm:pt modelId="{E948EA84-102C-437F-80FA-896499AE931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800" b="1" dirty="0" smtClean="0"/>
            <a:t>Укрепление доходной базы бюджета муниципального образования «</a:t>
          </a:r>
          <a:r>
            <a:rPr lang="ru-RU" sz="1800" b="1" dirty="0" err="1" smtClean="0"/>
            <a:t>Малопургинский</a:t>
          </a:r>
          <a:r>
            <a:rPr lang="ru-RU" sz="1800" b="1" dirty="0" smtClean="0"/>
            <a:t> район» за счет наращивания стабильных доходных источников и мобилизации в бюджет имеющихся резервов</a:t>
          </a:r>
          <a:endParaRPr lang="ru-RU" sz="1800" b="1" dirty="0"/>
        </a:p>
      </dgm:t>
    </dgm:pt>
    <dgm:pt modelId="{9D60C099-0732-487A-9511-D9BA8DBD8245}" type="parTrans" cxnId="{6FBF8FDE-9725-478F-92D6-1E36D3881D33}">
      <dgm:prSet/>
      <dgm:spPr/>
      <dgm:t>
        <a:bodyPr/>
        <a:lstStyle/>
        <a:p>
          <a:endParaRPr lang="ru-RU"/>
        </a:p>
      </dgm:t>
    </dgm:pt>
    <dgm:pt modelId="{AFFD2F5B-1ECB-4E46-AC3B-08F56C5DB04C}" type="sibTrans" cxnId="{6FBF8FDE-9725-478F-92D6-1E36D3881D33}">
      <dgm:prSet/>
      <dgm:spPr/>
      <dgm:t>
        <a:bodyPr/>
        <a:lstStyle/>
        <a:p>
          <a:endParaRPr lang="ru-RU"/>
        </a:p>
      </dgm:t>
    </dgm:pt>
    <dgm:pt modelId="{7AF7F297-943D-4165-A8A8-54DA59560CD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Повышение уровня собираемости налогов, рост налоговой базы, включая снижение доли теневого сектора</a:t>
          </a:r>
        </a:p>
      </dgm:t>
    </dgm:pt>
    <dgm:pt modelId="{9537DFCC-875F-4684-8B9E-802F2AC8EFFB}" type="parTrans" cxnId="{1439231D-97B4-4F40-B5C8-D1C188E4E197}">
      <dgm:prSet/>
      <dgm:spPr/>
      <dgm:t>
        <a:bodyPr/>
        <a:lstStyle/>
        <a:p>
          <a:endParaRPr lang="ru-RU"/>
        </a:p>
      </dgm:t>
    </dgm:pt>
    <dgm:pt modelId="{C885DA16-C873-468A-A64B-CC8D27ABB87D}" type="sibTrans" cxnId="{1439231D-97B4-4F40-B5C8-D1C188E4E197}">
      <dgm:prSet/>
      <dgm:spPr/>
      <dgm:t>
        <a:bodyPr/>
        <a:lstStyle/>
        <a:p>
          <a:endParaRPr lang="ru-RU"/>
        </a:p>
      </dgm:t>
    </dgm:pt>
    <dgm:pt modelId="{43E791CD-00E1-4D30-BCD5-1EA4857975C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Отмена неэффективных налоговых льгот, введение моратория на установление в 2018, 2019 годах налоговых льгот (пониженных ставок по налогам)</a:t>
          </a:r>
        </a:p>
      </dgm:t>
    </dgm:pt>
    <dgm:pt modelId="{69E93514-DF63-4B06-9BEE-ED636B95538A}" type="parTrans" cxnId="{3784C0E0-3FF5-4C52-ADA7-D95084A49CA0}">
      <dgm:prSet/>
      <dgm:spPr/>
      <dgm:t>
        <a:bodyPr/>
        <a:lstStyle/>
        <a:p>
          <a:endParaRPr lang="ru-RU"/>
        </a:p>
      </dgm:t>
    </dgm:pt>
    <dgm:pt modelId="{332F8DA6-6D9C-4BC0-BBC4-0C835E28C1AF}" type="sibTrans" cxnId="{3784C0E0-3FF5-4C52-ADA7-D95084A49CA0}">
      <dgm:prSet/>
      <dgm:spPr/>
      <dgm:t>
        <a:bodyPr/>
        <a:lstStyle/>
        <a:p>
          <a:endParaRPr lang="ru-RU"/>
        </a:p>
      </dgm:t>
    </dgm:pt>
    <dgm:pt modelId="{963A3835-8EFF-41D5-8904-0CD297DC390A}" type="pres">
      <dgm:prSet presAssocID="{FB75A1A5-0896-433E-BA91-78C3856BD7D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44425-090D-436E-A93E-2DB3023FDB80}" type="pres">
      <dgm:prSet presAssocID="{9748E425-1F62-4E54-AB72-024F4DE93407}" presName="circle1" presStyleLbl="node1" presStyleIdx="0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69C58063-E33C-4DC8-9D13-DB510B7D7715}" type="pres">
      <dgm:prSet presAssocID="{9748E425-1F62-4E54-AB72-024F4DE93407}" presName="space" presStyleCnt="0"/>
      <dgm:spPr/>
    </dgm:pt>
    <dgm:pt modelId="{5A29F06B-F30D-47DB-82D2-37109BE6ACC5}" type="pres">
      <dgm:prSet presAssocID="{9748E425-1F62-4E54-AB72-024F4DE93407}" presName="rect1" presStyleLbl="alignAcc1" presStyleIdx="0" presStyleCnt="4" custLinFactNeighborX="1229" custLinFactNeighborY="-230"/>
      <dgm:spPr/>
      <dgm:t>
        <a:bodyPr/>
        <a:lstStyle/>
        <a:p>
          <a:endParaRPr lang="ru-RU"/>
        </a:p>
      </dgm:t>
    </dgm:pt>
    <dgm:pt modelId="{3E16006F-EFE1-4A67-96C1-8B4039A64510}" type="pres">
      <dgm:prSet presAssocID="{E948EA84-102C-437F-80FA-896499AE9317}" presName="vertSpace2" presStyleLbl="node1" presStyleIdx="0" presStyleCnt="4"/>
      <dgm:spPr/>
    </dgm:pt>
    <dgm:pt modelId="{FED84AB8-CAF6-4ECA-B669-59A6C428B38C}" type="pres">
      <dgm:prSet presAssocID="{E948EA84-102C-437F-80FA-896499AE9317}" presName="circle2" presStyleLbl="node1" presStyleIdx="1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E28FA107-B120-49B7-BC8E-D3002C8C2448}" type="pres">
      <dgm:prSet presAssocID="{E948EA84-102C-437F-80FA-896499AE9317}" presName="rect2" presStyleLbl="alignAcc1" presStyleIdx="1" presStyleCnt="4"/>
      <dgm:spPr/>
      <dgm:t>
        <a:bodyPr/>
        <a:lstStyle/>
        <a:p>
          <a:endParaRPr lang="ru-RU"/>
        </a:p>
      </dgm:t>
    </dgm:pt>
    <dgm:pt modelId="{D5B5A5EF-AB45-4A57-B02F-DBC9282FAB4D}" type="pres">
      <dgm:prSet presAssocID="{7AF7F297-943D-4165-A8A8-54DA59560CD7}" presName="vertSpace3" presStyleLbl="node1" presStyleIdx="1" presStyleCnt="4"/>
      <dgm:spPr/>
    </dgm:pt>
    <dgm:pt modelId="{DDA6CF50-64D6-41CD-AAED-976FA2076C57}" type="pres">
      <dgm:prSet presAssocID="{7AF7F297-943D-4165-A8A8-54DA59560CD7}" presName="circle3" presStyleLbl="node1" presStyleIdx="2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FE66C1EA-8C5C-40F8-B9B6-9040C8ED6543}" type="pres">
      <dgm:prSet presAssocID="{7AF7F297-943D-4165-A8A8-54DA59560CD7}" presName="rect3" presStyleLbl="alignAcc1" presStyleIdx="2" presStyleCnt="4"/>
      <dgm:spPr/>
      <dgm:t>
        <a:bodyPr/>
        <a:lstStyle/>
        <a:p>
          <a:endParaRPr lang="ru-RU"/>
        </a:p>
      </dgm:t>
    </dgm:pt>
    <dgm:pt modelId="{DAB1143D-0D6D-4AA0-A7F7-632965950060}" type="pres">
      <dgm:prSet presAssocID="{43E791CD-00E1-4D30-BCD5-1EA4857975C7}" presName="vertSpace4" presStyleLbl="node1" presStyleIdx="2" presStyleCnt="4"/>
      <dgm:spPr/>
    </dgm:pt>
    <dgm:pt modelId="{59226D8B-E096-4D70-8ADC-71973B6FCBDF}" type="pres">
      <dgm:prSet presAssocID="{43E791CD-00E1-4D30-BCD5-1EA4857975C7}" presName="circle4" presStyleLbl="node1" presStyleIdx="3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FEC5023B-56E5-4574-9502-039874786CB2}" type="pres">
      <dgm:prSet presAssocID="{43E791CD-00E1-4D30-BCD5-1EA4857975C7}" presName="rect4" presStyleLbl="alignAcc1" presStyleIdx="3" presStyleCnt="4"/>
      <dgm:spPr/>
      <dgm:t>
        <a:bodyPr/>
        <a:lstStyle/>
        <a:p>
          <a:endParaRPr lang="ru-RU"/>
        </a:p>
      </dgm:t>
    </dgm:pt>
    <dgm:pt modelId="{91A15EB6-1FC2-4A38-A7EC-BAB9618152C7}" type="pres">
      <dgm:prSet presAssocID="{9748E425-1F62-4E54-AB72-024F4DE9340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83E83-3315-427C-BC88-AE28B653D585}" type="pres">
      <dgm:prSet presAssocID="{E948EA84-102C-437F-80FA-896499AE931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41196-343F-4FEA-BCB9-A7E7FA2836A7}" type="pres">
      <dgm:prSet presAssocID="{7AF7F297-943D-4165-A8A8-54DA59560CD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06B47-766B-4858-A4BB-6D7E63AFD09F}" type="pres">
      <dgm:prSet presAssocID="{43E791CD-00E1-4D30-BCD5-1EA4857975C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DCEE90-BB51-484B-97CF-0255DD56535B}" type="presOf" srcId="{E948EA84-102C-437F-80FA-896499AE9317}" destId="{E28FA107-B120-49B7-BC8E-D3002C8C2448}" srcOrd="0" destOrd="0" presId="urn:microsoft.com/office/officeart/2005/8/layout/target3"/>
    <dgm:cxn modelId="{EED9B69A-8D7D-4691-BB48-04740C2B9321}" type="presOf" srcId="{9748E425-1F62-4E54-AB72-024F4DE93407}" destId="{5A29F06B-F30D-47DB-82D2-37109BE6ACC5}" srcOrd="0" destOrd="0" presId="urn:microsoft.com/office/officeart/2005/8/layout/target3"/>
    <dgm:cxn modelId="{5406CC73-2177-433B-9F44-B5B9C185C7A4}" type="presOf" srcId="{7AF7F297-943D-4165-A8A8-54DA59560CD7}" destId="{BBE41196-343F-4FEA-BCB9-A7E7FA2836A7}" srcOrd="1" destOrd="0" presId="urn:microsoft.com/office/officeart/2005/8/layout/target3"/>
    <dgm:cxn modelId="{217F78DB-11CD-4498-9A70-81038FDC7B0E}" type="presOf" srcId="{FB75A1A5-0896-433E-BA91-78C3856BD7D9}" destId="{963A3835-8EFF-41D5-8904-0CD297DC390A}" srcOrd="0" destOrd="0" presId="urn:microsoft.com/office/officeart/2005/8/layout/target3"/>
    <dgm:cxn modelId="{F7838D16-9EDF-44CC-8639-39D01DED5905}" type="presOf" srcId="{43E791CD-00E1-4D30-BCD5-1EA4857975C7}" destId="{18606B47-766B-4858-A4BB-6D7E63AFD09F}" srcOrd="1" destOrd="0" presId="urn:microsoft.com/office/officeart/2005/8/layout/target3"/>
    <dgm:cxn modelId="{0C14C9D4-B55D-4D12-9108-373DADA1630D}" type="presOf" srcId="{7AF7F297-943D-4165-A8A8-54DA59560CD7}" destId="{FE66C1EA-8C5C-40F8-B9B6-9040C8ED6543}" srcOrd="0" destOrd="0" presId="urn:microsoft.com/office/officeart/2005/8/layout/target3"/>
    <dgm:cxn modelId="{1809CCBB-47F5-4E5B-A447-02AA0CD51A84}" type="presOf" srcId="{43E791CD-00E1-4D30-BCD5-1EA4857975C7}" destId="{FEC5023B-56E5-4574-9502-039874786CB2}" srcOrd="0" destOrd="0" presId="urn:microsoft.com/office/officeart/2005/8/layout/target3"/>
    <dgm:cxn modelId="{3784C0E0-3FF5-4C52-ADA7-D95084A49CA0}" srcId="{FB75A1A5-0896-433E-BA91-78C3856BD7D9}" destId="{43E791CD-00E1-4D30-BCD5-1EA4857975C7}" srcOrd="3" destOrd="0" parTransId="{69E93514-DF63-4B06-9BEE-ED636B95538A}" sibTransId="{332F8DA6-6D9C-4BC0-BBC4-0C835E28C1AF}"/>
    <dgm:cxn modelId="{198B64A0-F23E-44BF-BF54-1079D587909F}" type="presOf" srcId="{9748E425-1F62-4E54-AB72-024F4DE93407}" destId="{91A15EB6-1FC2-4A38-A7EC-BAB9618152C7}" srcOrd="1" destOrd="0" presId="urn:microsoft.com/office/officeart/2005/8/layout/target3"/>
    <dgm:cxn modelId="{DEBF1D61-273D-4ED9-8958-0C051EC072B8}" srcId="{FB75A1A5-0896-433E-BA91-78C3856BD7D9}" destId="{9748E425-1F62-4E54-AB72-024F4DE93407}" srcOrd="0" destOrd="0" parTransId="{9A75D3E3-D02A-4BE3-A087-B6E91E07991C}" sibTransId="{4C985B15-CCC8-41E5-9AB2-556CFD98936E}"/>
    <dgm:cxn modelId="{6FBF8FDE-9725-478F-92D6-1E36D3881D33}" srcId="{FB75A1A5-0896-433E-BA91-78C3856BD7D9}" destId="{E948EA84-102C-437F-80FA-896499AE9317}" srcOrd="1" destOrd="0" parTransId="{9D60C099-0732-487A-9511-D9BA8DBD8245}" sibTransId="{AFFD2F5B-1ECB-4E46-AC3B-08F56C5DB04C}"/>
    <dgm:cxn modelId="{1439231D-97B4-4F40-B5C8-D1C188E4E197}" srcId="{FB75A1A5-0896-433E-BA91-78C3856BD7D9}" destId="{7AF7F297-943D-4165-A8A8-54DA59560CD7}" srcOrd="2" destOrd="0" parTransId="{9537DFCC-875F-4684-8B9E-802F2AC8EFFB}" sibTransId="{C885DA16-C873-468A-A64B-CC8D27ABB87D}"/>
    <dgm:cxn modelId="{E74605ED-4C15-4855-A21F-420F6BEA03C4}" type="presOf" srcId="{E948EA84-102C-437F-80FA-896499AE9317}" destId="{41983E83-3315-427C-BC88-AE28B653D585}" srcOrd="1" destOrd="0" presId="urn:microsoft.com/office/officeart/2005/8/layout/target3"/>
    <dgm:cxn modelId="{35B04098-0FBC-45FE-9615-584C643C7018}" type="presParOf" srcId="{963A3835-8EFF-41D5-8904-0CD297DC390A}" destId="{7DB44425-090D-436E-A93E-2DB3023FDB80}" srcOrd="0" destOrd="0" presId="urn:microsoft.com/office/officeart/2005/8/layout/target3"/>
    <dgm:cxn modelId="{85D03D74-22F1-46BB-9AB2-70E77D831FE3}" type="presParOf" srcId="{963A3835-8EFF-41D5-8904-0CD297DC390A}" destId="{69C58063-E33C-4DC8-9D13-DB510B7D7715}" srcOrd="1" destOrd="0" presId="urn:microsoft.com/office/officeart/2005/8/layout/target3"/>
    <dgm:cxn modelId="{8EDAC31F-B6A0-4B25-9EEF-31B4767442F7}" type="presParOf" srcId="{963A3835-8EFF-41D5-8904-0CD297DC390A}" destId="{5A29F06B-F30D-47DB-82D2-37109BE6ACC5}" srcOrd="2" destOrd="0" presId="urn:microsoft.com/office/officeart/2005/8/layout/target3"/>
    <dgm:cxn modelId="{858D5D73-636C-42F2-BB0B-C329D7E8C209}" type="presParOf" srcId="{963A3835-8EFF-41D5-8904-0CD297DC390A}" destId="{3E16006F-EFE1-4A67-96C1-8B4039A64510}" srcOrd="3" destOrd="0" presId="urn:microsoft.com/office/officeart/2005/8/layout/target3"/>
    <dgm:cxn modelId="{974AD6F8-982F-4BB4-8F21-A309AB356336}" type="presParOf" srcId="{963A3835-8EFF-41D5-8904-0CD297DC390A}" destId="{FED84AB8-CAF6-4ECA-B669-59A6C428B38C}" srcOrd="4" destOrd="0" presId="urn:microsoft.com/office/officeart/2005/8/layout/target3"/>
    <dgm:cxn modelId="{FA4E0DEC-B77E-46E0-921F-27CD70211223}" type="presParOf" srcId="{963A3835-8EFF-41D5-8904-0CD297DC390A}" destId="{E28FA107-B120-49B7-BC8E-D3002C8C2448}" srcOrd="5" destOrd="0" presId="urn:microsoft.com/office/officeart/2005/8/layout/target3"/>
    <dgm:cxn modelId="{A9DA0CC0-1DF8-4454-B236-D1D1BA3D514B}" type="presParOf" srcId="{963A3835-8EFF-41D5-8904-0CD297DC390A}" destId="{D5B5A5EF-AB45-4A57-B02F-DBC9282FAB4D}" srcOrd="6" destOrd="0" presId="urn:microsoft.com/office/officeart/2005/8/layout/target3"/>
    <dgm:cxn modelId="{E9408703-7488-4855-A52C-707BC3DCB807}" type="presParOf" srcId="{963A3835-8EFF-41D5-8904-0CD297DC390A}" destId="{DDA6CF50-64D6-41CD-AAED-976FA2076C57}" srcOrd="7" destOrd="0" presId="urn:microsoft.com/office/officeart/2005/8/layout/target3"/>
    <dgm:cxn modelId="{633E2248-36A4-4BF3-AE62-977AFE2B373D}" type="presParOf" srcId="{963A3835-8EFF-41D5-8904-0CD297DC390A}" destId="{FE66C1EA-8C5C-40F8-B9B6-9040C8ED6543}" srcOrd="8" destOrd="0" presId="urn:microsoft.com/office/officeart/2005/8/layout/target3"/>
    <dgm:cxn modelId="{C966EC6F-B119-4FA8-933B-57C86A03CFBA}" type="presParOf" srcId="{963A3835-8EFF-41D5-8904-0CD297DC390A}" destId="{DAB1143D-0D6D-4AA0-A7F7-632965950060}" srcOrd="9" destOrd="0" presId="urn:microsoft.com/office/officeart/2005/8/layout/target3"/>
    <dgm:cxn modelId="{9C3A4FE3-54DF-45CA-AA71-398B8F7BE5BD}" type="presParOf" srcId="{963A3835-8EFF-41D5-8904-0CD297DC390A}" destId="{59226D8B-E096-4D70-8ADC-71973B6FCBDF}" srcOrd="10" destOrd="0" presId="urn:microsoft.com/office/officeart/2005/8/layout/target3"/>
    <dgm:cxn modelId="{893860D8-FD03-4A7A-B778-F094ED1F3380}" type="presParOf" srcId="{963A3835-8EFF-41D5-8904-0CD297DC390A}" destId="{FEC5023B-56E5-4574-9502-039874786CB2}" srcOrd="11" destOrd="0" presId="urn:microsoft.com/office/officeart/2005/8/layout/target3"/>
    <dgm:cxn modelId="{47A7068A-8670-403E-A24E-98FF342978A5}" type="presParOf" srcId="{963A3835-8EFF-41D5-8904-0CD297DC390A}" destId="{91A15EB6-1FC2-4A38-A7EC-BAB9618152C7}" srcOrd="12" destOrd="0" presId="urn:microsoft.com/office/officeart/2005/8/layout/target3"/>
    <dgm:cxn modelId="{4A8F1EC1-26A1-43F3-815B-97263E6A3D5D}" type="presParOf" srcId="{963A3835-8EFF-41D5-8904-0CD297DC390A}" destId="{41983E83-3315-427C-BC88-AE28B653D585}" srcOrd="13" destOrd="0" presId="urn:microsoft.com/office/officeart/2005/8/layout/target3"/>
    <dgm:cxn modelId="{9AF62A5E-954E-449F-A3F5-881E1EF2FDE3}" type="presParOf" srcId="{963A3835-8EFF-41D5-8904-0CD297DC390A}" destId="{BBE41196-343F-4FEA-BCB9-A7E7FA2836A7}" srcOrd="14" destOrd="0" presId="urn:microsoft.com/office/officeart/2005/8/layout/target3"/>
    <dgm:cxn modelId="{B9B0211F-6371-4AA2-A064-7E11EE08D80B}" type="presParOf" srcId="{963A3835-8EFF-41D5-8904-0CD297DC390A}" destId="{18606B47-766B-4858-A4BB-6D7E63AFD09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FB0E5-AEFD-4587-AB55-F8AF28230E3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32CFC3-EEA1-4227-920A-6E0346242D2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gm:spPr>
      <dgm:t>
        <a:bodyPr/>
        <a:lstStyle/>
        <a:p>
          <a:endParaRPr lang="ru-RU" dirty="0"/>
        </a:p>
      </dgm:t>
    </dgm:pt>
    <dgm:pt modelId="{F368ADAF-28C0-4882-AF44-CF3ACD5274A7}" type="parTrans" cxnId="{298AE332-4647-4747-8AFF-DE5A6EE55B7E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39D9A13-C354-47B7-87B7-679439C1762A}" type="sibTrans" cxnId="{298AE332-4647-4747-8AFF-DE5A6EE55B7E}">
      <dgm:prSet/>
      <dgm:spPr/>
      <dgm:t>
        <a:bodyPr/>
        <a:lstStyle/>
        <a:p>
          <a:endParaRPr lang="ru-RU"/>
        </a:p>
      </dgm:t>
    </dgm:pt>
    <dgm:pt modelId="{2604FD15-DA29-4A6F-8129-B32EDEF3D10C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5DDE8E8D-6989-4DC1-AB83-A1B4FE3F007E}" type="parTrans" cxnId="{36C4319F-D6CD-47D7-A9BD-390CACFEBF89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CBD9212-C3AA-489C-865A-C5D26C9D9D4E}" type="sibTrans" cxnId="{36C4319F-D6CD-47D7-A9BD-390CACFEBF89}">
      <dgm:prSet/>
      <dgm:spPr/>
      <dgm:t>
        <a:bodyPr/>
        <a:lstStyle/>
        <a:p>
          <a:endParaRPr lang="ru-RU"/>
        </a:p>
      </dgm:t>
    </dgm:pt>
    <dgm:pt modelId="{0406C134-F255-490D-8D01-36B87AA0521E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83FE573C-277A-4311-8004-3BD35ABFD9A2}" type="parTrans" cxnId="{2BEBC796-FA1A-4A68-8C73-D82C28787EBD}">
      <dgm:prSet/>
      <dgm:spPr>
        <a:ln cmpd="sng">
          <a:noFill/>
        </a:ln>
      </dgm:spPr>
      <dgm:t>
        <a:bodyPr/>
        <a:lstStyle/>
        <a:p>
          <a:endParaRPr lang="ru-RU"/>
        </a:p>
      </dgm:t>
    </dgm:pt>
    <dgm:pt modelId="{DDADEAD6-96E1-4E59-B798-BF2BB3FE0699}" type="sibTrans" cxnId="{2BEBC796-FA1A-4A68-8C73-D82C28787EBD}">
      <dgm:prSet/>
      <dgm:spPr/>
      <dgm:t>
        <a:bodyPr/>
        <a:lstStyle/>
        <a:p>
          <a:endParaRPr lang="ru-RU"/>
        </a:p>
      </dgm:t>
    </dgm:pt>
    <dgm:pt modelId="{AABD0191-12F1-42F7-AA27-C1B4C2941621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gm:spPr>
      <dgm:t>
        <a:bodyPr/>
        <a:lstStyle/>
        <a:p>
          <a:endParaRPr lang="ru-RU" dirty="0"/>
        </a:p>
      </dgm:t>
    </dgm:pt>
    <dgm:pt modelId="{8A3A9492-6A31-4454-8B1D-7B2697A0F681}" type="parTrans" cxnId="{0602FF1F-D2E3-4484-B304-C3F27B2ABA20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B3D8576-ED31-41A5-B4AF-FBE2B6BB2810}" type="sibTrans" cxnId="{0602FF1F-D2E3-4484-B304-C3F27B2ABA20}">
      <dgm:prSet/>
      <dgm:spPr/>
      <dgm:t>
        <a:bodyPr/>
        <a:lstStyle/>
        <a:p>
          <a:endParaRPr lang="ru-RU"/>
        </a:p>
      </dgm:t>
    </dgm:pt>
    <dgm:pt modelId="{05D356F4-3E4F-4312-9930-123EFFFF5528}">
      <dgm:prSet phldrT="[Текст]" custT="1"/>
      <dgm:sp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rgbClr val="FF0000"/>
          </a:solidFill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r>
            <a:rPr lang="ru-RU" sz="2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831 797,3 тыс. рублей</a:t>
          </a:r>
        </a:p>
      </dgm:t>
    </dgm:pt>
    <dgm:pt modelId="{CA8FC679-02F9-482B-BD2F-9049C8425C75}" type="sibTrans" cxnId="{818AD18A-A80A-43DF-B1C9-EF194D200F09}">
      <dgm:prSet/>
      <dgm:spPr/>
      <dgm:t>
        <a:bodyPr/>
        <a:lstStyle/>
        <a:p>
          <a:endParaRPr lang="ru-RU"/>
        </a:p>
      </dgm:t>
    </dgm:pt>
    <dgm:pt modelId="{62517D48-992E-4BC7-A0B2-92CD2426E6F7}" type="parTrans" cxnId="{818AD18A-A80A-43DF-B1C9-EF194D200F09}">
      <dgm:prSet/>
      <dgm:spPr/>
      <dgm:t>
        <a:bodyPr/>
        <a:lstStyle/>
        <a:p>
          <a:endParaRPr lang="ru-RU"/>
        </a:p>
      </dgm:t>
    </dgm:pt>
    <dgm:pt modelId="{4B9C7EC5-6939-451A-B6AE-67114938B310}" type="pres">
      <dgm:prSet presAssocID="{3AFFB0E5-AEFD-4587-AB55-F8AF28230E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FC7CADD-5C8A-4CF5-B325-DD89622BF4F8}" type="pres">
      <dgm:prSet presAssocID="{05D356F4-3E4F-4312-9930-123EFFFF5528}" presName="singleCycle" presStyleCnt="0"/>
      <dgm:spPr/>
    </dgm:pt>
    <dgm:pt modelId="{B95CB320-AD5D-42E8-8DF0-821625D1553B}" type="pres">
      <dgm:prSet presAssocID="{05D356F4-3E4F-4312-9930-123EFFFF5528}" presName="singleCenter" presStyleLbl="node1" presStyleIdx="0" presStyleCnt="5" custScaleX="200879" custScaleY="127296" custLinFactNeighborX="2828" custLinFactNeighborY="-1002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7EFC697-BC8F-4557-A039-161B7709233A}" type="pres">
      <dgm:prSet presAssocID="{F368ADAF-28C0-4882-AF44-CF3ACD5274A7}" presName="Name56" presStyleLbl="parChTrans1D2" presStyleIdx="0" presStyleCnt="4"/>
      <dgm:spPr/>
      <dgm:t>
        <a:bodyPr/>
        <a:lstStyle/>
        <a:p>
          <a:endParaRPr lang="ru-RU"/>
        </a:p>
      </dgm:t>
    </dgm:pt>
    <dgm:pt modelId="{708D484F-079A-45E3-A654-9B10A3DE1832}" type="pres">
      <dgm:prSet presAssocID="{BA32CFC3-EEA1-4227-920A-6E0346242D2E}" presName="text0" presStyleLbl="node1" presStyleIdx="1" presStyleCnt="5" custScaleX="247806" custScaleY="165452" custRadScaleRad="197364" custRadScaleInc="140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571DC-5EF7-4266-98E8-24BA1D916FB4}" type="pres">
      <dgm:prSet presAssocID="{5DDE8E8D-6989-4DC1-AB83-A1B4FE3F007E}" presName="Name56" presStyleLbl="parChTrans1D2" presStyleIdx="1" presStyleCnt="4"/>
      <dgm:spPr/>
      <dgm:t>
        <a:bodyPr/>
        <a:lstStyle/>
        <a:p>
          <a:endParaRPr lang="ru-RU"/>
        </a:p>
      </dgm:t>
    </dgm:pt>
    <dgm:pt modelId="{B4B33CD9-E8FB-4B62-8C9D-A0A92B394EDA}" type="pres">
      <dgm:prSet presAssocID="{2604FD15-DA29-4A6F-8129-B32EDEF3D10C}" presName="text0" presStyleLbl="node1" presStyleIdx="2" presStyleCnt="5" custScaleX="267183" custScaleY="156360" custRadScaleRad="179817" custRadScaleInc="36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5B62A-5143-469C-9E0E-6D8875C665B7}" type="pres">
      <dgm:prSet presAssocID="{83FE573C-277A-4311-8004-3BD35ABFD9A2}" presName="Name56" presStyleLbl="parChTrans1D2" presStyleIdx="2" presStyleCnt="4"/>
      <dgm:spPr/>
      <dgm:t>
        <a:bodyPr/>
        <a:lstStyle/>
        <a:p>
          <a:endParaRPr lang="ru-RU"/>
        </a:p>
      </dgm:t>
    </dgm:pt>
    <dgm:pt modelId="{753423AB-20EC-4040-B592-77083BA87220}" type="pres">
      <dgm:prSet presAssocID="{0406C134-F255-490D-8D01-36B87AA0521E}" presName="text0" presStyleLbl="node1" presStyleIdx="3" presStyleCnt="5" custScaleX="275750" custScaleY="152143" custRadScaleRad="164639" custRadScaleInc="16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91F4C-B869-48B3-A01E-AD246E15D973}" type="pres">
      <dgm:prSet presAssocID="{8A3A9492-6A31-4454-8B1D-7B2697A0F681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1FFF3BE-94E2-4DCD-8616-44E24EDE66A4}" type="pres">
      <dgm:prSet presAssocID="{AABD0191-12F1-42F7-AA27-C1B4C2941621}" presName="text0" presStyleLbl="node1" presStyleIdx="4" presStyleCnt="5" custScaleX="259979" custScaleY="169351" custRadScaleRad="278339" custRadScaleInc="4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EBC796-FA1A-4A68-8C73-D82C28787EBD}" srcId="{05D356F4-3E4F-4312-9930-123EFFFF5528}" destId="{0406C134-F255-490D-8D01-36B87AA0521E}" srcOrd="2" destOrd="0" parTransId="{83FE573C-277A-4311-8004-3BD35ABFD9A2}" sibTransId="{DDADEAD6-96E1-4E59-B798-BF2BB3FE0699}"/>
    <dgm:cxn modelId="{5D51060C-1FF5-4665-A9C9-54C2EBC8F73A}" type="presOf" srcId="{5DDE8E8D-6989-4DC1-AB83-A1B4FE3F007E}" destId="{321571DC-5EF7-4266-98E8-24BA1D916FB4}" srcOrd="0" destOrd="0" presId="urn:microsoft.com/office/officeart/2008/layout/RadialCluster"/>
    <dgm:cxn modelId="{76EC1913-81DA-4B01-9279-8111A56BCF65}" type="presOf" srcId="{F368ADAF-28C0-4882-AF44-CF3ACD5274A7}" destId="{D7EFC697-BC8F-4557-A039-161B7709233A}" srcOrd="0" destOrd="0" presId="urn:microsoft.com/office/officeart/2008/layout/RadialCluster"/>
    <dgm:cxn modelId="{60E27E2A-CD9A-4E99-8E7F-F5CBA48DE1E1}" type="presOf" srcId="{83FE573C-277A-4311-8004-3BD35ABFD9A2}" destId="{BD75B62A-5143-469C-9E0E-6D8875C665B7}" srcOrd="0" destOrd="0" presId="urn:microsoft.com/office/officeart/2008/layout/RadialCluster"/>
    <dgm:cxn modelId="{13CC02FF-7CE6-480A-B7F5-22049130546D}" type="presOf" srcId="{3AFFB0E5-AEFD-4587-AB55-F8AF28230E3D}" destId="{4B9C7EC5-6939-451A-B6AE-67114938B310}" srcOrd="0" destOrd="0" presId="urn:microsoft.com/office/officeart/2008/layout/RadialCluster"/>
    <dgm:cxn modelId="{818AD18A-A80A-43DF-B1C9-EF194D200F09}" srcId="{3AFFB0E5-AEFD-4587-AB55-F8AF28230E3D}" destId="{05D356F4-3E4F-4312-9930-123EFFFF5528}" srcOrd="0" destOrd="0" parTransId="{62517D48-992E-4BC7-A0B2-92CD2426E6F7}" sibTransId="{CA8FC679-02F9-482B-BD2F-9049C8425C75}"/>
    <dgm:cxn modelId="{FABC5F7D-B964-4D4F-9C0B-08259BDDED1B}" type="presOf" srcId="{2604FD15-DA29-4A6F-8129-B32EDEF3D10C}" destId="{B4B33CD9-E8FB-4B62-8C9D-A0A92B394EDA}" srcOrd="0" destOrd="0" presId="urn:microsoft.com/office/officeart/2008/layout/RadialCluster"/>
    <dgm:cxn modelId="{36C4319F-D6CD-47D7-A9BD-390CACFEBF89}" srcId="{05D356F4-3E4F-4312-9930-123EFFFF5528}" destId="{2604FD15-DA29-4A6F-8129-B32EDEF3D10C}" srcOrd="1" destOrd="0" parTransId="{5DDE8E8D-6989-4DC1-AB83-A1B4FE3F007E}" sibTransId="{2CBD9212-C3AA-489C-865A-C5D26C9D9D4E}"/>
    <dgm:cxn modelId="{470E6488-10B4-4C11-B725-975D43AA4011}" type="presOf" srcId="{BA32CFC3-EEA1-4227-920A-6E0346242D2E}" destId="{708D484F-079A-45E3-A654-9B10A3DE1832}" srcOrd="0" destOrd="0" presId="urn:microsoft.com/office/officeart/2008/layout/RadialCluster"/>
    <dgm:cxn modelId="{027C7D37-A572-41A8-BD53-B77152AC9463}" type="presOf" srcId="{8A3A9492-6A31-4454-8B1D-7B2697A0F681}" destId="{04591F4C-B869-48B3-A01E-AD246E15D973}" srcOrd="0" destOrd="0" presId="urn:microsoft.com/office/officeart/2008/layout/RadialCluster"/>
    <dgm:cxn modelId="{3FD1E4F0-A0C1-443E-AFA1-4285134465A5}" type="presOf" srcId="{0406C134-F255-490D-8D01-36B87AA0521E}" destId="{753423AB-20EC-4040-B592-77083BA87220}" srcOrd="0" destOrd="0" presId="urn:microsoft.com/office/officeart/2008/layout/RadialCluster"/>
    <dgm:cxn modelId="{797EC370-BE4E-4357-AEDD-E0392AFC0995}" type="presOf" srcId="{05D356F4-3E4F-4312-9930-123EFFFF5528}" destId="{B95CB320-AD5D-42E8-8DF0-821625D1553B}" srcOrd="0" destOrd="0" presId="urn:microsoft.com/office/officeart/2008/layout/RadialCluster"/>
    <dgm:cxn modelId="{EBBF587B-C84D-4B7C-937A-97AED821500B}" type="presOf" srcId="{AABD0191-12F1-42F7-AA27-C1B4C2941621}" destId="{C1FFF3BE-94E2-4DCD-8616-44E24EDE66A4}" srcOrd="0" destOrd="0" presId="urn:microsoft.com/office/officeart/2008/layout/RadialCluster"/>
    <dgm:cxn modelId="{298AE332-4647-4747-8AFF-DE5A6EE55B7E}" srcId="{05D356F4-3E4F-4312-9930-123EFFFF5528}" destId="{BA32CFC3-EEA1-4227-920A-6E0346242D2E}" srcOrd="0" destOrd="0" parTransId="{F368ADAF-28C0-4882-AF44-CF3ACD5274A7}" sibTransId="{E39D9A13-C354-47B7-87B7-679439C1762A}"/>
    <dgm:cxn modelId="{0602FF1F-D2E3-4484-B304-C3F27B2ABA20}" srcId="{05D356F4-3E4F-4312-9930-123EFFFF5528}" destId="{AABD0191-12F1-42F7-AA27-C1B4C2941621}" srcOrd="3" destOrd="0" parTransId="{8A3A9492-6A31-4454-8B1D-7B2697A0F681}" sibTransId="{1B3D8576-ED31-41A5-B4AF-FBE2B6BB2810}"/>
    <dgm:cxn modelId="{1847ED09-2DE5-4453-BA7C-5C583608F5F4}" type="presParOf" srcId="{4B9C7EC5-6939-451A-B6AE-67114938B310}" destId="{CFC7CADD-5C8A-4CF5-B325-DD89622BF4F8}" srcOrd="0" destOrd="0" presId="urn:microsoft.com/office/officeart/2008/layout/RadialCluster"/>
    <dgm:cxn modelId="{E03679AC-BB0A-469A-A5D2-1A2C62E789C1}" type="presParOf" srcId="{CFC7CADD-5C8A-4CF5-B325-DD89622BF4F8}" destId="{B95CB320-AD5D-42E8-8DF0-821625D1553B}" srcOrd="0" destOrd="0" presId="urn:microsoft.com/office/officeart/2008/layout/RadialCluster"/>
    <dgm:cxn modelId="{675A0CC3-0450-488C-8476-54C2F16DABB7}" type="presParOf" srcId="{CFC7CADD-5C8A-4CF5-B325-DD89622BF4F8}" destId="{D7EFC697-BC8F-4557-A039-161B7709233A}" srcOrd="1" destOrd="0" presId="urn:microsoft.com/office/officeart/2008/layout/RadialCluster"/>
    <dgm:cxn modelId="{F399210C-74F2-44FD-B540-3D53892F9322}" type="presParOf" srcId="{CFC7CADD-5C8A-4CF5-B325-DD89622BF4F8}" destId="{708D484F-079A-45E3-A654-9B10A3DE1832}" srcOrd="2" destOrd="0" presId="urn:microsoft.com/office/officeart/2008/layout/RadialCluster"/>
    <dgm:cxn modelId="{C8E6D7A8-D3B3-4A9F-B9B5-EDFA3340DD6F}" type="presParOf" srcId="{CFC7CADD-5C8A-4CF5-B325-DD89622BF4F8}" destId="{321571DC-5EF7-4266-98E8-24BA1D916FB4}" srcOrd="3" destOrd="0" presId="urn:microsoft.com/office/officeart/2008/layout/RadialCluster"/>
    <dgm:cxn modelId="{FB6A8985-3FA8-47D4-A6CD-4F9AC65E7E5C}" type="presParOf" srcId="{CFC7CADD-5C8A-4CF5-B325-DD89622BF4F8}" destId="{B4B33CD9-E8FB-4B62-8C9D-A0A92B394EDA}" srcOrd="4" destOrd="0" presId="urn:microsoft.com/office/officeart/2008/layout/RadialCluster"/>
    <dgm:cxn modelId="{8057E6B1-5090-4C57-940D-0BC586446D70}" type="presParOf" srcId="{CFC7CADD-5C8A-4CF5-B325-DD89622BF4F8}" destId="{BD75B62A-5143-469C-9E0E-6D8875C665B7}" srcOrd="5" destOrd="0" presId="urn:microsoft.com/office/officeart/2008/layout/RadialCluster"/>
    <dgm:cxn modelId="{ADD934FA-0171-4C45-90E9-8D32019FBD29}" type="presParOf" srcId="{CFC7CADD-5C8A-4CF5-B325-DD89622BF4F8}" destId="{753423AB-20EC-4040-B592-77083BA87220}" srcOrd="6" destOrd="0" presId="urn:microsoft.com/office/officeart/2008/layout/RadialCluster"/>
    <dgm:cxn modelId="{94883732-0271-4F03-8CD3-5EE7BCBB09CF}" type="presParOf" srcId="{CFC7CADD-5C8A-4CF5-B325-DD89622BF4F8}" destId="{04591F4C-B869-48B3-A01E-AD246E15D973}" srcOrd="7" destOrd="0" presId="urn:microsoft.com/office/officeart/2008/layout/RadialCluster"/>
    <dgm:cxn modelId="{EAF9F14E-A94E-4886-9A80-B9E567E00C75}" type="presParOf" srcId="{CFC7CADD-5C8A-4CF5-B325-DD89622BF4F8}" destId="{C1FFF3BE-94E2-4DCD-8616-44E24EDE66A4}" srcOrd="8" destOrd="0" presId="urn:microsoft.com/office/officeart/2008/layout/RadialCluster"/>
  </dgm:cxnLst>
  <dgm:bg>
    <a:effectLst/>
  </dgm:bg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Дошкольное образование 106 837,5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0B81E8B2-E67E-483E-BE2D-6EED1DA71F0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Общее образование 481 641,7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A42DCA-4413-4F73-AE66-6C3190717D79}" type="parTrans" cxnId="{24F5D655-B0D5-4255-B0A0-34ECDA4485C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F16CE8A-802B-4020-A353-23D51D3C3CE5}" type="sibTrans" cxnId="{24F5D655-B0D5-4255-B0A0-34ECDA4485C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Молодежная политика и оздоровление детей 6 029,9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 20 402,4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2815ED7F-5C07-4B2E-A9F5-C0DDA2F3A12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Повышение квалификации 435,7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01EADB-74A4-4A46-AC3B-1E1F29CDAC6C}" type="parTrans" cxnId="{60DB5BC7-8E16-4525-9BEF-AC00C43CCFA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938069B-EDE8-41B7-A708-CE011F6F123B}" type="sibTrans" cxnId="{60DB5BC7-8E16-4525-9BEF-AC00C43CCFA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943A341-67F6-4C9B-BC65-413F244747C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детей 57 434,2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2AE26C-3320-4D83-A3E0-2D32042CBF76}" type="parTrans" cxnId="{31F43D63-AA5C-4D8E-BCEB-95C7E4393BCA}">
      <dgm:prSet/>
      <dgm:spPr/>
      <dgm:t>
        <a:bodyPr/>
        <a:lstStyle/>
        <a:p>
          <a:endParaRPr lang="ru-RU"/>
        </a:p>
      </dgm:t>
    </dgm:pt>
    <dgm:pt modelId="{CE6C63B7-C050-4A77-9448-F793B441C653}" type="sibTrans" cxnId="{31F43D63-AA5C-4D8E-BCEB-95C7E4393BCA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  <dgm:t>
        <a:bodyPr/>
        <a:lstStyle/>
        <a:p>
          <a:endParaRPr lang="ru-RU"/>
        </a:p>
      </dgm:t>
    </dgm:pt>
    <dgm:pt modelId="{B63202F2-F136-4A53-BBC0-18A18E8C1FF9}" type="pres">
      <dgm:prSet presAssocID="{F84F6C66-5521-40C2-99FF-C86F056ED85A}" presName="cycle" presStyleCnt="0"/>
      <dgm:spPr/>
      <dgm:t>
        <a:bodyPr/>
        <a:lstStyle/>
        <a:p>
          <a:endParaRPr lang="ru-RU"/>
        </a:p>
      </dgm:t>
    </dgm:pt>
    <dgm:pt modelId="{7E7B918D-80DD-4DD8-AF7E-2AC82BB8EC7D}" type="pres">
      <dgm:prSet presAssocID="{F84F6C66-5521-40C2-99FF-C86F056ED85A}" presName="srcNode" presStyleLbl="node1" presStyleIdx="0" presStyleCnt="6"/>
      <dgm:spPr/>
      <dgm:t>
        <a:bodyPr/>
        <a:lstStyle/>
        <a:p>
          <a:endParaRPr lang="ru-RU"/>
        </a:p>
      </dgm:t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  <dgm:t>
        <a:bodyPr/>
        <a:lstStyle/>
        <a:p>
          <a:endParaRPr lang="ru-RU"/>
        </a:p>
      </dgm:t>
    </dgm:pt>
    <dgm:pt modelId="{566083D9-89B6-435D-846D-36DACD77A22D}" type="pres">
      <dgm:prSet presAssocID="{F84F6C66-5521-40C2-99FF-C86F056ED85A}" presName="dstNode" presStyleLbl="node1" presStyleIdx="0" presStyleCnt="6"/>
      <dgm:spPr/>
      <dgm:t>
        <a:bodyPr/>
        <a:lstStyle/>
        <a:p>
          <a:endParaRPr lang="ru-RU"/>
        </a:p>
      </dgm:t>
    </dgm:pt>
    <dgm:pt modelId="{854879FE-BE8F-4624-AAD6-7DAD88595B55}" type="pres">
      <dgm:prSet presAssocID="{A42DB187-3135-4C98-9D1D-37EECE5C3DAA}" presName="text_1" presStyleLbl="node1" presStyleIdx="0" presStyleCnt="6" custScaleX="100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  <dgm:t>
        <a:bodyPr/>
        <a:lstStyle/>
        <a:p>
          <a:endParaRPr lang="ru-RU"/>
        </a:p>
      </dgm:t>
    </dgm:pt>
    <dgm:pt modelId="{2CC09460-0385-4576-B212-932E023A1EEB}" type="pres">
      <dgm:prSet presAssocID="{A42DB187-3135-4C98-9D1D-37EECE5C3DAA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AC8E7858-2E8A-4A1B-8B00-797726621971}" type="pres">
      <dgm:prSet presAssocID="{0B81E8B2-E67E-483E-BE2D-6EED1DA71F03}" presName="text_2" presStyleLbl="node1" presStyleIdx="1" presStyleCnt="6" custScaleX="97214" custLinFactNeighborX="1380" custLinFactNeighborY="1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A7B1-30B2-4C27-826B-A86D863469A9}" type="pres">
      <dgm:prSet presAssocID="{0B81E8B2-E67E-483E-BE2D-6EED1DA71F03}" presName="accent_2" presStyleCnt="0"/>
      <dgm:spPr/>
      <dgm:t>
        <a:bodyPr/>
        <a:lstStyle/>
        <a:p>
          <a:endParaRPr lang="ru-RU"/>
        </a:p>
      </dgm:t>
    </dgm:pt>
    <dgm:pt modelId="{5586553E-F5FE-4248-95EC-7786E1F5D059}" type="pres">
      <dgm:prSet presAssocID="{0B81E8B2-E67E-483E-BE2D-6EED1DA71F03}" presName="accentRepeatNode" presStyleLbl="solidFgAcc1" presStyleIdx="1" presStyleCnt="6" custLinFactNeighborX="2208" custLinFactNeighborY="3980"/>
      <dgm:spPr/>
      <dgm:t>
        <a:bodyPr/>
        <a:lstStyle/>
        <a:p>
          <a:endParaRPr lang="ru-RU"/>
        </a:p>
      </dgm:t>
    </dgm:pt>
    <dgm:pt modelId="{55C98ED8-C4FF-49CF-805C-71A060ED7E2F}" type="pres">
      <dgm:prSet presAssocID="{7943A341-67F6-4C9B-BC65-413F244747C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1639B-014A-4AB9-956E-AEF387077D5F}" type="pres">
      <dgm:prSet presAssocID="{7943A341-67F6-4C9B-BC65-413F244747CA}" presName="accent_3" presStyleCnt="0"/>
      <dgm:spPr/>
    </dgm:pt>
    <dgm:pt modelId="{F517DEC1-EB8D-4770-88E8-5D66BB1934B5}" type="pres">
      <dgm:prSet presAssocID="{7943A341-67F6-4C9B-BC65-413F244747CA}" presName="accentRepeatNode" presStyleLbl="solidFgAcc1" presStyleIdx="2" presStyleCnt="6"/>
      <dgm:spPr/>
    </dgm:pt>
    <dgm:pt modelId="{AC6E0853-FA09-49CE-90A7-661C24366857}" type="pres">
      <dgm:prSet presAssocID="{2815ED7F-5C07-4B2E-A9F5-C0DDA2F3A12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707B0-04AF-478D-A8F4-8F6FAAF300D2}" type="pres">
      <dgm:prSet presAssocID="{2815ED7F-5C07-4B2E-A9F5-C0DDA2F3A12D}" presName="accent_4" presStyleCnt="0"/>
      <dgm:spPr/>
    </dgm:pt>
    <dgm:pt modelId="{476526DF-747C-4FDA-AEBF-69A48C7254D0}" type="pres">
      <dgm:prSet presAssocID="{2815ED7F-5C07-4B2E-A9F5-C0DDA2F3A12D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A4DB445E-114F-4C12-A53A-30AA6A98DC68}" type="pres">
      <dgm:prSet presAssocID="{6986C4B9-B145-472D-B5FE-F8225511AC7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0CC03-F33C-472A-8914-DABEF4635C9E}" type="pres">
      <dgm:prSet presAssocID="{6986C4B9-B145-472D-B5FE-F8225511AC7D}" presName="accent_5" presStyleCnt="0"/>
      <dgm:spPr/>
    </dgm:pt>
    <dgm:pt modelId="{7FF197B5-19DF-437E-8EA4-F5EF1D7448A3}" type="pres">
      <dgm:prSet presAssocID="{6986C4B9-B145-472D-B5FE-F8225511AC7D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7EC8732C-9064-4779-B11E-FA263F689B2B}" type="pres">
      <dgm:prSet presAssocID="{57D1A95B-FCA3-4CCF-BC28-0705EF0DA0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2B5C6-7B82-4A0D-86B6-6E4AAB151F0B}" type="pres">
      <dgm:prSet presAssocID="{57D1A95B-FCA3-4CCF-BC28-0705EF0DA074}" presName="accent_6" presStyleCnt="0"/>
      <dgm:spPr/>
    </dgm:pt>
    <dgm:pt modelId="{22575A18-223C-4A93-B3F0-1CA215286AC0}" type="pres">
      <dgm:prSet presAssocID="{57D1A95B-FCA3-4CCF-BC28-0705EF0DA074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6AC296F3-C5B9-4B28-9BD4-4BB9925D1677}" type="presOf" srcId="{7943A341-67F6-4C9B-BC65-413F244747CA}" destId="{55C98ED8-C4FF-49CF-805C-71A060ED7E2F}" srcOrd="0" destOrd="0" presId="urn:microsoft.com/office/officeart/2008/layout/VerticalCurvedList"/>
    <dgm:cxn modelId="{31F43D63-AA5C-4D8E-BCEB-95C7E4393BCA}" srcId="{F84F6C66-5521-40C2-99FF-C86F056ED85A}" destId="{7943A341-67F6-4C9B-BC65-413F244747CA}" srcOrd="2" destOrd="0" parTransId="{2B2AE26C-3320-4D83-A3E0-2D32042CBF76}" sibTransId="{CE6C63B7-C050-4A77-9448-F793B441C653}"/>
    <dgm:cxn modelId="{E8567E05-0BF9-47CD-97A5-48535B341541}" type="presOf" srcId="{0B81E8B2-E67E-483E-BE2D-6EED1DA71F03}" destId="{AC8E7858-2E8A-4A1B-8B00-797726621971}" srcOrd="0" destOrd="0" presId="urn:microsoft.com/office/officeart/2008/layout/VerticalCurvedList"/>
    <dgm:cxn modelId="{24F5D655-B0D5-4255-B0A0-34ECDA4485C4}" srcId="{F84F6C66-5521-40C2-99FF-C86F056ED85A}" destId="{0B81E8B2-E67E-483E-BE2D-6EED1DA71F03}" srcOrd="1" destOrd="0" parTransId="{87A42DCA-4413-4F73-AE66-6C3190717D79}" sibTransId="{DF16CE8A-802B-4020-A353-23D51D3C3CE5}"/>
    <dgm:cxn modelId="{BB61CA37-333B-40EB-9061-EB53D29D6A5A}" type="presOf" srcId="{F84F6C66-5521-40C2-99FF-C86F056ED85A}" destId="{CC40E849-C888-4AC7-910D-E24D8544BF0D}" srcOrd="0" destOrd="0" presId="urn:microsoft.com/office/officeart/2008/layout/VerticalCurvedList"/>
    <dgm:cxn modelId="{AA12733F-E9AE-4BF9-8B87-079B3FF10231}" srcId="{F84F6C66-5521-40C2-99FF-C86F056ED85A}" destId="{6986C4B9-B145-472D-B5FE-F8225511AC7D}" srcOrd="4" destOrd="0" parTransId="{739FDE78-2533-4329-8AC3-3A63DB680452}" sibTransId="{60A19B1F-4756-4B09-ADE7-D83714F4E966}"/>
    <dgm:cxn modelId="{62776639-E03C-4C37-87C5-C67D35C35C06}" type="presOf" srcId="{A42DB187-3135-4C98-9D1D-37EECE5C3DAA}" destId="{854879FE-BE8F-4624-AAD6-7DAD88595B55}" srcOrd="0" destOrd="0" presId="urn:microsoft.com/office/officeart/2008/layout/VerticalCurvedList"/>
    <dgm:cxn modelId="{02DF88C0-07CE-49E7-91D1-17FD22084D01}" srcId="{F84F6C66-5521-40C2-99FF-C86F056ED85A}" destId="{57D1A95B-FCA3-4CCF-BC28-0705EF0DA074}" srcOrd="5" destOrd="0" parTransId="{1191505A-3AE0-48A1-8DBF-71E3C42AB60A}" sibTransId="{875898E9-CE1B-4FC3-A10D-75A6FED452FD}"/>
    <dgm:cxn modelId="{98862C94-77C9-43A0-9D69-DFA9B2497749}" type="presOf" srcId="{6AB27FEB-6B46-4226-A3D0-F39ED297C4D3}" destId="{30C4D84D-83B0-4115-B1BA-BB76086E6A0A}" srcOrd="0" destOrd="0" presId="urn:microsoft.com/office/officeart/2008/layout/VerticalCurvedList"/>
    <dgm:cxn modelId="{EA4EF30A-35B7-4069-B12E-37A1AB0CFDC1}" type="presOf" srcId="{57D1A95B-FCA3-4CCF-BC28-0705EF0DA074}" destId="{7EC8732C-9064-4779-B11E-FA263F689B2B}" srcOrd="0" destOrd="0" presId="urn:microsoft.com/office/officeart/2008/layout/VerticalCurvedList"/>
    <dgm:cxn modelId="{CC838DAB-D87A-4DB8-B983-6C507C01E472}" type="presOf" srcId="{6986C4B9-B145-472D-B5FE-F8225511AC7D}" destId="{A4DB445E-114F-4C12-A53A-30AA6A98DC68}" srcOrd="0" destOrd="0" presId="urn:microsoft.com/office/officeart/2008/layout/VerticalCurvedList"/>
    <dgm:cxn modelId="{7E09A7DC-F6FB-49A6-8E05-4570C61EBB20}" type="presOf" srcId="{2815ED7F-5C07-4B2E-A9F5-C0DDA2F3A12D}" destId="{AC6E0853-FA09-49CE-90A7-661C24366857}" srcOrd="0" destOrd="0" presId="urn:microsoft.com/office/officeart/2008/layout/VerticalCurvedList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60DB5BC7-8E16-4525-9BEF-AC00C43CCFAE}" srcId="{F84F6C66-5521-40C2-99FF-C86F056ED85A}" destId="{2815ED7F-5C07-4B2E-A9F5-C0DDA2F3A12D}" srcOrd="3" destOrd="0" parTransId="{B501EADB-74A4-4A46-AC3B-1E1F29CDAC6C}" sibTransId="{D938069B-EDE8-41B7-A708-CE011F6F123B}"/>
    <dgm:cxn modelId="{AF4248A5-9D85-423D-84A9-B48ED106C61F}" type="presParOf" srcId="{CC40E849-C888-4AC7-910D-E24D8544BF0D}" destId="{3170B91E-7745-44B8-97A4-A475B63696D5}" srcOrd="0" destOrd="0" presId="urn:microsoft.com/office/officeart/2008/layout/VerticalCurvedList"/>
    <dgm:cxn modelId="{1041C82D-E407-40AA-98FD-F28078B14E36}" type="presParOf" srcId="{3170B91E-7745-44B8-97A4-A475B63696D5}" destId="{B63202F2-F136-4A53-BBC0-18A18E8C1FF9}" srcOrd="0" destOrd="0" presId="urn:microsoft.com/office/officeart/2008/layout/VerticalCurvedList"/>
    <dgm:cxn modelId="{85B57E0B-04B7-4433-95BD-3D8541D13447}" type="presParOf" srcId="{B63202F2-F136-4A53-BBC0-18A18E8C1FF9}" destId="{7E7B918D-80DD-4DD8-AF7E-2AC82BB8EC7D}" srcOrd="0" destOrd="0" presId="urn:microsoft.com/office/officeart/2008/layout/VerticalCurvedList"/>
    <dgm:cxn modelId="{D89D9C9E-598F-4ABA-A930-DFCF78601D5B}" type="presParOf" srcId="{B63202F2-F136-4A53-BBC0-18A18E8C1FF9}" destId="{30C4D84D-83B0-4115-B1BA-BB76086E6A0A}" srcOrd="1" destOrd="0" presId="urn:microsoft.com/office/officeart/2008/layout/VerticalCurvedList"/>
    <dgm:cxn modelId="{BA0DEAFE-9811-4D83-8D82-70C42663BB17}" type="presParOf" srcId="{B63202F2-F136-4A53-BBC0-18A18E8C1FF9}" destId="{A159ED3E-2BCE-454E-809E-1592E13B2FD6}" srcOrd="2" destOrd="0" presId="urn:microsoft.com/office/officeart/2008/layout/VerticalCurvedList"/>
    <dgm:cxn modelId="{33FE8F07-3458-44F4-B39F-45ACD02BAF3F}" type="presParOf" srcId="{B63202F2-F136-4A53-BBC0-18A18E8C1FF9}" destId="{566083D9-89B6-435D-846D-36DACD77A22D}" srcOrd="3" destOrd="0" presId="urn:microsoft.com/office/officeart/2008/layout/VerticalCurvedList"/>
    <dgm:cxn modelId="{7C796CAD-BEC0-485C-BC03-F1EE6867C5BA}" type="presParOf" srcId="{3170B91E-7745-44B8-97A4-A475B63696D5}" destId="{854879FE-BE8F-4624-AAD6-7DAD88595B55}" srcOrd="1" destOrd="0" presId="urn:microsoft.com/office/officeart/2008/layout/VerticalCurvedList"/>
    <dgm:cxn modelId="{D25D5B2B-2EEC-49C5-8679-DF31289330BB}" type="presParOf" srcId="{3170B91E-7745-44B8-97A4-A475B63696D5}" destId="{576EA7A6-9687-48F0-B5E9-2EC6C67105D3}" srcOrd="2" destOrd="0" presId="urn:microsoft.com/office/officeart/2008/layout/VerticalCurvedList"/>
    <dgm:cxn modelId="{CCE99931-D0D4-4259-BF1D-D5F0698F4847}" type="presParOf" srcId="{576EA7A6-9687-48F0-B5E9-2EC6C67105D3}" destId="{2CC09460-0385-4576-B212-932E023A1EEB}" srcOrd="0" destOrd="0" presId="urn:microsoft.com/office/officeart/2008/layout/VerticalCurvedList"/>
    <dgm:cxn modelId="{828B1AD5-F446-45B5-8F60-25EC84A6E252}" type="presParOf" srcId="{3170B91E-7745-44B8-97A4-A475B63696D5}" destId="{AC8E7858-2E8A-4A1B-8B00-797726621971}" srcOrd="3" destOrd="0" presId="urn:microsoft.com/office/officeart/2008/layout/VerticalCurvedList"/>
    <dgm:cxn modelId="{9553C468-E574-446C-90F4-688A683EB9FE}" type="presParOf" srcId="{3170B91E-7745-44B8-97A4-A475B63696D5}" destId="{0082A7B1-30B2-4C27-826B-A86D863469A9}" srcOrd="4" destOrd="0" presId="urn:microsoft.com/office/officeart/2008/layout/VerticalCurvedList"/>
    <dgm:cxn modelId="{D84F0352-3D30-433C-A937-66D95C9E1C40}" type="presParOf" srcId="{0082A7B1-30B2-4C27-826B-A86D863469A9}" destId="{5586553E-F5FE-4248-95EC-7786E1F5D059}" srcOrd="0" destOrd="0" presId="urn:microsoft.com/office/officeart/2008/layout/VerticalCurvedList"/>
    <dgm:cxn modelId="{106625B5-D080-4F58-AB8C-C1C9F36E682B}" type="presParOf" srcId="{3170B91E-7745-44B8-97A4-A475B63696D5}" destId="{55C98ED8-C4FF-49CF-805C-71A060ED7E2F}" srcOrd="5" destOrd="0" presId="urn:microsoft.com/office/officeart/2008/layout/VerticalCurvedList"/>
    <dgm:cxn modelId="{630328B3-AAFC-4AAC-B7E9-B095764B3439}" type="presParOf" srcId="{3170B91E-7745-44B8-97A4-A475B63696D5}" destId="{E8D1639B-014A-4AB9-956E-AEF387077D5F}" srcOrd="6" destOrd="0" presId="urn:microsoft.com/office/officeart/2008/layout/VerticalCurvedList"/>
    <dgm:cxn modelId="{2B66E0D9-73E3-4830-B9AD-6B81466E879A}" type="presParOf" srcId="{E8D1639B-014A-4AB9-956E-AEF387077D5F}" destId="{F517DEC1-EB8D-4770-88E8-5D66BB1934B5}" srcOrd="0" destOrd="0" presId="urn:microsoft.com/office/officeart/2008/layout/VerticalCurvedList"/>
    <dgm:cxn modelId="{120EE283-2F17-41DE-91A9-F9A57172663B}" type="presParOf" srcId="{3170B91E-7745-44B8-97A4-A475B63696D5}" destId="{AC6E0853-FA09-49CE-90A7-661C24366857}" srcOrd="7" destOrd="0" presId="urn:microsoft.com/office/officeart/2008/layout/VerticalCurvedList"/>
    <dgm:cxn modelId="{1BDB297B-86CE-413E-9474-48DD5BA17B13}" type="presParOf" srcId="{3170B91E-7745-44B8-97A4-A475B63696D5}" destId="{246707B0-04AF-478D-A8F4-8F6FAAF300D2}" srcOrd="8" destOrd="0" presId="urn:microsoft.com/office/officeart/2008/layout/VerticalCurvedList"/>
    <dgm:cxn modelId="{CA252F87-E608-497B-AA42-82F40502F67F}" type="presParOf" srcId="{246707B0-04AF-478D-A8F4-8F6FAAF300D2}" destId="{476526DF-747C-4FDA-AEBF-69A48C7254D0}" srcOrd="0" destOrd="0" presId="urn:microsoft.com/office/officeart/2008/layout/VerticalCurvedList"/>
    <dgm:cxn modelId="{66850D26-A195-41D0-B327-71AF62690A6A}" type="presParOf" srcId="{3170B91E-7745-44B8-97A4-A475B63696D5}" destId="{A4DB445E-114F-4C12-A53A-30AA6A98DC68}" srcOrd="9" destOrd="0" presId="urn:microsoft.com/office/officeart/2008/layout/VerticalCurvedList"/>
    <dgm:cxn modelId="{D9B83846-BB23-41EC-9ACC-201621880843}" type="presParOf" srcId="{3170B91E-7745-44B8-97A4-A475B63696D5}" destId="{1320CC03-F33C-472A-8914-DABEF4635C9E}" srcOrd="10" destOrd="0" presId="urn:microsoft.com/office/officeart/2008/layout/VerticalCurvedList"/>
    <dgm:cxn modelId="{5AB80696-5FBF-412F-A15E-1215423249B7}" type="presParOf" srcId="{1320CC03-F33C-472A-8914-DABEF4635C9E}" destId="{7FF197B5-19DF-437E-8EA4-F5EF1D7448A3}" srcOrd="0" destOrd="0" presId="urn:microsoft.com/office/officeart/2008/layout/VerticalCurvedList"/>
    <dgm:cxn modelId="{5AD72EE3-D5CF-46A7-AB05-A8BA85092B5B}" type="presParOf" srcId="{3170B91E-7745-44B8-97A4-A475B63696D5}" destId="{7EC8732C-9064-4779-B11E-FA263F689B2B}" srcOrd="11" destOrd="0" presId="urn:microsoft.com/office/officeart/2008/layout/VerticalCurvedList"/>
    <dgm:cxn modelId="{34C2F909-B98E-4270-BB4D-6FA2CD5AA703}" type="presParOf" srcId="{3170B91E-7745-44B8-97A4-A475B63696D5}" destId="{A3F2B5C6-7B82-4A0D-86B6-6E4AAB151F0B}" srcOrd="12" destOrd="0" presId="urn:microsoft.com/office/officeart/2008/layout/VerticalCurvedList"/>
    <dgm:cxn modelId="{7856DBA3-1A0E-4D29-9F8B-ECE1AEF9031F}" type="presParOf" srcId="{A3F2B5C6-7B82-4A0D-86B6-6E4AAB151F0B}" destId="{22575A18-223C-4A93-B3F0-1CA215286A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Содержание музеев 1 399,9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EE30B3A-C4F8-4EC6-8EA4-5753C35FC2E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аппарата Управления культуры 15 011,3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84F916-3CFF-412E-BF63-BD08EBD75A9E}" type="parTrans" cxnId="{87A77F23-99C9-4787-BAC0-A378B6B09F7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09CF2EB-9F89-4689-B3E6-BCE404DB5074}" type="sibTrans" cxnId="{87A77F23-99C9-4787-BAC0-A378B6B09F7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Развитие туризма и народного творчества 4 432,2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библиотечной системы 17 314,2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678C995-4796-4396-A4B9-CBFBF977C27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домов культуры 45 203,3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979F80-664D-409F-8156-F6A53063E4C6}" type="parTrans" cxnId="{3BB5F01D-973D-47C3-A94D-2B7D03D4839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EE69CA6-255F-4562-BF96-1129304495E1}" type="sibTrans" cxnId="{3BB5F01D-973D-47C3-A94D-2B7D03D4839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528276B-DE6A-466B-872E-9FFF419418F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600" b="1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общерайонных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праздников и мероприятий 89,0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16D8C7-316A-491B-9EE5-3D15DA2EC3FD}" type="parTrans" cxnId="{DA5ADEE2-A986-4034-AD6C-3E5A54F5953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1CBC224-4EBC-4170-9C71-98C50133E661}" type="sibTrans" cxnId="{DA5ADEE2-A986-4034-AD6C-3E5A54F5953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6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</dgm:pt>
    <dgm:pt modelId="{566083D9-89B6-435D-846D-36DACD77A22D}" type="pres">
      <dgm:prSet presAssocID="{F84F6C66-5521-40C2-99FF-C86F056ED85A}" presName="dstNode" presStyleLbl="node1" presStyleIdx="0" presStyleCnt="6"/>
      <dgm:spPr/>
    </dgm:pt>
    <dgm:pt modelId="{286C3E9D-37B6-4091-B940-C72C7EB043F6}" type="pres">
      <dgm:prSet presAssocID="{2528276B-DE6A-466B-872E-9FFF419418FA}" presName="text_1" presStyleLbl="node1" presStyleIdx="0" presStyleCnt="6" custScaleX="97260" custScaleY="119463" custLinFactNeighborX="6526" custLinFactNeighborY="-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5EAF-7F0B-43E9-A4E4-905B6BDD2072}" type="pres">
      <dgm:prSet presAssocID="{2528276B-DE6A-466B-872E-9FFF419418FA}" presName="accent_1" presStyleCnt="0"/>
      <dgm:spPr/>
    </dgm:pt>
    <dgm:pt modelId="{55455E02-F49A-458F-9ACC-1718D8D45F00}" type="pres">
      <dgm:prSet presAssocID="{2528276B-DE6A-466B-872E-9FFF419418FA}" presName="accentRepeatNode" presStyleLbl="solidFgAcc1" presStyleIdx="0" presStyleCnt="6" custLinFactNeighborX="26396" custLinFactNeighborY="1792"/>
      <dgm:spPr/>
    </dgm:pt>
    <dgm:pt modelId="{5A595AD2-FE45-4B8B-A2C1-75FE0D6BA4CF}" type="pres">
      <dgm:prSet presAssocID="{A42DB187-3135-4C98-9D1D-37EECE5C3DAA}" presName="text_2" presStyleLbl="node1" presStyleIdx="1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096D4-CB92-4A8E-94F8-932109A6939D}" type="pres">
      <dgm:prSet presAssocID="{A42DB187-3135-4C98-9D1D-37EECE5C3DAA}" presName="accent_2" presStyleCnt="0"/>
      <dgm:spPr/>
    </dgm:pt>
    <dgm:pt modelId="{2CC09460-0385-4576-B212-932E023A1EEB}" type="pres">
      <dgm:prSet presAssocID="{A42DB187-3135-4C98-9D1D-37EECE5C3DAA}" presName="accentRepeatNode" presStyleLbl="solidFgAcc1" presStyleIdx="1" presStyleCnt="6"/>
      <dgm:spPr/>
    </dgm:pt>
    <dgm:pt modelId="{C4366844-5D70-47CC-8F2D-622A3F956373}" type="pres">
      <dgm:prSet presAssocID="{FEE30B3A-C4F8-4EC6-8EA4-5753C35FC2EA}" presName="text_3" presStyleLbl="node1" presStyleIdx="2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DC040-BAFB-4C0E-B877-EB0501A0F5AA}" type="pres">
      <dgm:prSet presAssocID="{FEE30B3A-C4F8-4EC6-8EA4-5753C35FC2EA}" presName="accent_3" presStyleCnt="0"/>
      <dgm:spPr/>
    </dgm:pt>
    <dgm:pt modelId="{666F0470-AA64-4EAB-A3C2-C237F6CC60A4}" type="pres">
      <dgm:prSet presAssocID="{FEE30B3A-C4F8-4EC6-8EA4-5753C35FC2EA}" presName="accentRepeatNode" presStyleLbl="solidFgAcc1" presStyleIdx="2" presStyleCnt="6"/>
      <dgm:spPr/>
    </dgm:pt>
    <dgm:pt modelId="{C923594B-622C-4AAA-B00F-1961072950D7}" type="pres">
      <dgm:prSet presAssocID="{6986C4B9-B145-472D-B5FE-F8225511AC7D}" presName="text_4" presStyleLbl="node1" presStyleIdx="3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46DCD-294C-4E09-88DD-50908AF0A420}" type="pres">
      <dgm:prSet presAssocID="{6986C4B9-B145-472D-B5FE-F8225511AC7D}" presName="accent_4" presStyleCnt="0"/>
      <dgm:spPr/>
    </dgm:pt>
    <dgm:pt modelId="{7FF197B5-19DF-437E-8EA4-F5EF1D7448A3}" type="pres">
      <dgm:prSet presAssocID="{6986C4B9-B145-472D-B5FE-F8225511AC7D}" presName="accentRepeatNode" presStyleLbl="solidFgAcc1" presStyleIdx="3" presStyleCnt="6"/>
      <dgm:spPr/>
    </dgm:pt>
    <dgm:pt modelId="{BE4F6CBD-BEC7-4BB2-8CA8-4AB62F12DFF9}" type="pres">
      <dgm:prSet presAssocID="{57D1A95B-FCA3-4CCF-BC28-0705EF0DA074}" presName="text_5" presStyleLbl="node1" presStyleIdx="4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D626B-63BC-4FD1-9EE9-7FC288372F90}" type="pres">
      <dgm:prSet presAssocID="{57D1A95B-FCA3-4CCF-BC28-0705EF0DA074}" presName="accent_5" presStyleCnt="0"/>
      <dgm:spPr/>
    </dgm:pt>
    <dgm:pt modelId="{22575A18-223C-4A93-B3F0-1CA215286AC0}" type="pres">
      <dgm:prSet presAssocID="{57D1A95B-FCA3-4CCF-BC28-0705EF0DA074}" presName="accentRepeatNode" presStyleLbl="solidFgAcc1" presStyleIdx="4" presStyleCnt="6"/>
      <dgm:spPr/>
    </dgm:pt>
    <dgm:pt modelId="{D721E583-BAE3-4507-BD24-52408A068D6F}" type="pres">
      <dgm:prSet presAssocID="{8678C995-4796-4396-A4B9-CBFBF977C272}" presName="text_6" presStyleLbl="node1" presStyleIdx="5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6E3BE-DDFE-4ACF-B1C0-C58302E5E9E6}" type="pres">
      <dgm:prSet presAssocID="{8678C995-4796-4396-A4B9-CBFBF977C272}" presName="accent_6" presStyleCnt="0"/>
      <dgm:spPr/>
    </dgm:pt>
    <dgm:pt modelId="{40BF02B9-9F94-4357-980E-8F3E7121E9A6}" type="pres">
      <dgm:prSet presAssocID="{8678C995-4796-4396-A4B9-CBFBF977C272}" presName="accentRepeatNode" presStyleLbl="solidFgAcc1" presStyleIdx="5" presStyleCnt="6"/>
      <dgm:spPr/>
    </dgm:pt>
  </dgm:ptLst>
  <dgm:cxnLst>
    <dgm:cxn modelId="{2270A6A0-8004-436A-890F-646B28D8049E}" type="presOf" srcId="{A42DB187-3135-4C98-9D1D-37EECE5C3DAA}" destId="{5A595AD2-FE45-4B8B-A2C1-75FE0D6BA4CF}" srcOrd="0" destOrd="0" presId="urn:microsoft.com/office/officeart/2008/layout/VerticalCurvedList"/>
    <dgm:cxn modelId="{B457C16C-024D-486D-A4B8-16E4F0D9310D}" type="presOf" srcId="{2528276B-DE6A-466B-872E-9FFF419418FA}" destId="{286C3E9D-37B6-4091-B940-C72C7EB043F6}" srcOrd="0" destOrd="0" presId="urn:microsoft.com/office/officeart/2008/layout/VerticalCurvedList"/>
    <dgm:cxn modelId="{AA12733F-E9AE-4BF9-8B87-079B3FF10231}" srcId="{F84F6C66-5521-40C2-99FF-C86F056ED85A}" destId="{6986C4B9-B145-472D-B5FE-F8225511AC7D}" srcOrd="3" destOrd="0" parTransId="{739FDE78-2533-4329-8AC3-3A63DB680452}" sibTransId="{60A19B1F-4756-4B09-ADE7-D83714F4E966}"/>
    <dgm:cxn modelId="{A1E404B2-B287-4D6F-98DA-A30F3AA042F7}" type="presOf" srcId="{6986C4B9-B145-472D-B5FE-F8225511AC7D}" destId="{C923594B-622C-4AAA-B00F-1961072950D7}" srcOrd="0" destOrd="0" presId="urn:microsoft.com/office/officeart/2008/layout/VerticalCurvedList"/>
    <dgm:cxn modelId="{997D5BB9-0939-48E8-BC12-929A5B039E8D}" type="presOf" srcId="{FEE30B3A-C4F8-4EC6-8EA4-5753C35FC2EA}" destId="{C4366844-5D70-47CC-8F2D-622A3F956373}" srcOrd="0" destOrd="0" presId="urn:microsoft.com/office/officeart/2008/layout/VerticalCurvedList"/>
    <dgm:cxn modelId="{87A77F23-99C9-4787-BAC0-A378B6B09F72}" srcId="{F84F6C66-5521-40C2-99FF-C86F056ED85A}" destId="{FEE30B3A-C4F8-4EC6-8EA4-5753C35FC2EA}" srcOrd="2" destOrd="0" parTransId="{1D84F916-3CFF-412E-BF63-BD08EBD75A9E}" sibTransId="{309CF2EB-9F89-4689-B3E6-BCE404DB5074}"/>
    <dgm:cxn modelId="{3BB5F01D-973D-47C3-A94D-2B7D03D48391}" srcId="{F84F6C66-5521-40C2-99FF-C86F056ED85A}" destId="{8678C995-4796-4396-A4B9-CBFBF977C272}" srcOrd="5" destOrd="0" parTransId="{19979F80-664D-409F-8156-F6A53063E4C6}" sibTransId="{3EE69CA6-255F-4562-BF96-1129304495E1}"/>
    <dgm:cxn modelId="{02DF88C0-07CE-49E7-91D1-17FD22084D01}" srcId="{F84F6C66-5521-40C2-99FF-C86F056ED85A}" destId="{57D1A95B-FCA3-4CCF-BC28-0705EF0DA074}" srcOrd="4" destOrd="0" parTransId="{1191505A-3AE0-48A1-8DBF-71E3C42AB60A}" sibTransId="{875898E9-CE1B-4FC3-A10D-75A6FED452FD}"/>
    <dgm:cxn modelId="{978D69F0-44B5-4441-BB66-0D57A68087DE}" type="presOf" srcId="{57D1A95B-FCA3-4CCF-BC28-0705EF0DA074}" destId="{BE4F6CBD-BEC7-4BB2-8CA8-4AB62F12DFF9}" srcOrd="0" destOrd="0" presId="urn:microsoft.com/office/officeart/2008/layout/VerticalCurvedList"/>
    <dgm:cxn modelId="{DA5ADEE2-A986-4034-AD6C-3E5A54F59532}" srcId="{F84F6C66-5521-40C2-99FF-C86F056ED85A}" destId="{2528276B-DE6A-466B-872E-9FFF419418FA}" srcOrd="0" destOrd="0" parTransId="{8116D8C7-316A-491B-9EE5-3D15DA2EC3FD}" sibTransId="{C1CBC224-4EBC-4170-9C71-98C50133E661}"/>
    <dgm:cxn modelId="{AC41D241-A6AC-4286-B272-479F7E042781}" type="presOf" srcId="{F84F6C66-5521-40C2-99FF-C86F056ED85A}" destId="{CC40E849-C888-4AC7-910D-E24D8544BF0D}" srcOrd="0" destOrd="0" presId="urn:microsoft.com/office/officeart/2008/layout/VerticalCurvedList"/>
    <dgm:cxn modelId="{B2FD290F-A12C-411E-AC92-AF7C602D2D99}" srcId="{F84F6C66-5521-40C2-99FF-C86F056ED85A}" destId="{A42DB187-3135-4C98-9D1D-37EECE5C3DAA}" srcOrd="1" destOrd="0" parTransId="{3FF8DFCD-AAF2-49B2-A066-9924369639BF}" sibTransId="{6AB27FEB-6B46-4226-A3D0-F39ED297C4D3}"/>
    <dgm:cxn modelId="{B856117C-04E1-4BA1-9B79-FD6089DE2C11}" type="presOf" srcId="{C1CBC224-4EBC-4170-9C71-98C50133E661}" destId="{30C4D84D-83B0-4115-B1BA-BB76086E6A0A}" srcOrd="0" destOrd="0" presId="urn:microsoft.com/office/officeart/2008/layout/VerticalCurvedList"/>
    <dgm:cxn modelId="{C6A35BCE-FFFC-4C10-AF48-323F545C0C19}" type="presOf" srcId="{8678C995-4796-4396-A4B9-CBFBF977C272}" destId="{D721E583-BAE3-4507-BD24-52408A068D6F}" srcOrd="0" destOrd="0" presId="urn:microsoft.com/office/officeart/2008/layout/VerticalCurvedList"/>
    <dgm:cxn modelId="{D39552C1-0078-48C2-91FB-B658128E9ABA}" type="presParOf" srcId="{CC40E849-C888-4AC7-910D-E24D8544BF0D}" destId="{3170B91E-7745-44B8-97A4-A475B63696D5}" srcOrd="0" destOrd="0" presId="urn:microsoft.com/office/officeart/2008/layout/VerticalCurvedList"/>
    <dgm:cxn modelId="{17B1D579-85E2-4FC9-87F7-4E835A3CA522}" type="presParOf" srcId="{3170B91E-7745-44B8-97A4-A475B63696D5}" destId="{B63202F2-F136-4A53-BBC0-18A18E8C1FF9}" srcOrd="0" destOrd="0" presId="urn:microsoft.com/office/officeart/2008/layout/VerticalCurvedList"/>
    <dgm:cxn modelId="{49DDE468-C1B5-4EA3-B82B-21322A89BCA3}" type="presParOf" srcId="{B63202F2-F136-4A53-BBC0-18A18E8C1FF9}" destId="{7E7B918D-80DD-4DD8-AF7E-2AC82BB8EC7D}" srcOrd="0" destOrd="0" presId="urn:microsoft.com/office/officeart/2008/layout/VerticalCurvedList"/>
    <dgm:cxn modelId="{BB565844-6C22-42FC-8C42-3EFCF7F238CB}" type="presParOf" srcId="{B63202F2-F136-4A53-BBC0-18A18E8C1FF9}" destId="{30C4D84D-83B0-4115-B1BA-BB76086E6A0A}" srcOrd="1" destOrd="0" presId="urn:microsoft.com/office/officeart/2008/layout/VerticalCurvedList"/>
    <dgm:cxn modelId="{E2596E7A-280A-429F-B1BD-027A98A07E69}" type="presParOf" srcId="{B63202F2-F136-4A53-BBC0-18A18E8C1FF9}" destId="{A159ED3E-2BCE-454E-809E-1592E13B2FD6}" srcOrd="2" destOrd="0" presId="urn:microsoft.com/office/officeart/2008/layout/VerticalCurvedList"/>
    <dgm:cxn modelId="{59AC0AC1-0925-4714-A19C-829CFF0DC8F1}" type="presParOf" srcId="{B63202F2-F136-4A53-BBC0-18A18E8C1FF9}" destId="{566083D9-89B6-435D-846D-36DACD77A22D}" srcOrd="3" destOrd="0" presId="urn:microsoft.com/office/officeart/2008/layout/VerticalCurvedList"/>
    <dgm:cxn modelId="{437DB370-14A2-41B5-BB5C-6CFF6236004E}" type="presParOf" srcId="{3170B91E-7745-44B8-97A4-A475B63696D5}" destId="{286C3E9D-37B6-4091-B940-C72C7EB043F6}" srcOrd="1" destOrd="0" presId="urn:microsoft.com/office/officeart/2008/layout/VerticalCurvedList"/>
    <dgm:cxn modelId="{15B17765-2EBC-41AB-A798-F8F34FDD6B59}" type="presParOf" srcId="{3170B91E-7745-44B8-97A4-A475B63696D5}" destId="{602E5EAF-7F0B-43E9-A4E4-905B6BDD2072}" srcOrd="2" destOrd="0" presId="urn:microsoft.com/office/officeart/2008/layout/VerticalCurvedList"/>
    <dgm:cxn modelId="{F9CE79A7-1EB4-4EC9-8BBE-191C6E106D7E}" type="presParOf" srcId="{602E5EAF-7F0B-43E9-A4E4-905B6BDD2072}" destId="{55455E02-F49A-458F-9ACC-1718D8D45F00}" srcOrd="0" destOrd="0" presId="urn:microsoft.com/office/officeart/2008/layout/VerticalCurvedList"/>
    <dgm:cxn modelId="{192F8EE2-4C73-49FB-8402-DB81B52C1745}" type="presParOf" srcId="{3170B91E-7745-44B8-97A4-A475B63696D5}" destId="{5A595AD2-FE45-4B8B-A2C1-75FE0D6BA4CF}" srcOrd="3" destOrd="0" presId="urn:microsoft.com/office/officeart/2008/layout/VerticalCurvedList"/>
    <dgm:cxn modelId="{3E304AF7-D6B4-4A7B-81C4-83B6F795BB42}" type="presParOf" srcId="{3170B91E-7745-44B8-97A4-A475B63696D5}" destId="{5C6096D4-CB92-4A8E-94F8-932109A6939D}" srcOrd="4" destOrd="0" presId="urn:microsoft.com/office/officeart/2008/layout/VerticalCurvedList"/>
    <dgm:cxn modelId="{91A47438-97F0-4CC7-A55E-E88E848AFBF4}" type="presParOf" srcId="{5C6096D4-CB92-4A8E-94F8-932109A6939D}" destId="{2CC09460-0385-4576-B212-932E023A1EEB}" srcOrd="0" destOrd="0" presId="urn:microsoft.com/office/officeart/2008/layout/VerticalCurvedList"/>
    <dgm:cxn modelId="{56AF7B11-5C94-4FC1-B300-D244D841117E}" type="presParOf" srcId="{3170B91E-7745-44B8-97A4-A475B63696D5}" destId="{C4366844-5D70-47CC-8F2D-622A3F956373}" srcOrd="5" destOrd="0" presId="urn:microsoft.com/office/officeart/2008/layout/VerticalCurvedList"/>
    <dgm:cxn modelId="{2DD8B381-2959-4F6C-89CE-516D753266D1}" type="presParOf" srcId="{3170B91E-7745-44B8-97A4-A475B63696D5}" destId="{729DC040-BAFB-4C0E-B877-EB0501A0F5AA}" srcOrd="6" destOrd="0" presId="urn:microsoft.com/office/officeart/2008/layout/VerticalCurvedList"/>
    <dgm:cxn modelId="{AD9F12D4-7352-4878-8BEA-DBEA8DD5ADB4}" type="presParOf" srcId="{729DC040-BAFB-4C0E-B877-EB0501A0F5AA}" destId="{666F0470-AA64-4EAB-A3C2-C237F6CC60A4}" srcOrd="0" destOrd="0" presId="urn:microsoft.com/office/officeart/2008/layout/VerticalCurvedList"/>
    <dgm:cxn modelId="{FC2A3C3C-E84F-4822-856F-B2D760EC1841}" type="presParOf" srcId="{3170B91E-7745-44B8-97A4-A475B63696D5}" destId="{C923594B-622C-4AAA-B00F-1961072950D7}" srcOrd="7" destOrd="0" presId="urn:microsoft.com/office/officeart/2008/layout/VerticalCurvedList"/>
    <dgm:cxn modelId="{A36B234A-C746-4F70-8A7A-E59E00E515DE}" type="presParOf" srcId="{3170B91E-7745-44B8-97A4-A475B63696D5}" destId="{04C46DCD-294C-4E09-88DD-50908AF0A420}" srcOrd="8" destOrd="0" presId="urn:microsoft.com/office/officeart/2008/layout/VerticalCurvedList"/>
    <dgm:cxn modelId="{F5D6021B-7E44-4CF7-A96A-77F9F7972E22}" type="presParOf" srcId="{04C46DCD-294C-4E09-88DD-50908AF0A420}" destId="{7FF197B5-19DF-437E-8EA4-F5EF1D7448A3}" srcOrd="0" destOrd="0" presId="urn:microsoft.com/office/officeart/2008/layout/VerticalCurvedList"/>
    <dgm:cxn modelId="{3A66CD71-F66A-410E-A232-2171544B839D}" type="presParOf" srcId="{3170B91E-7745-44B8-97A4-A475B63696D5}" destId="{BE4F6CBD-BEC7-4BB2-8CA8-4AB62F12DFF9}" srcOrd="9" destOrd="0" presId="urn:microsoft.com/office/officeart/2008/layout/VerticalCurvedList"/>
    <dgm:cxn modelId="{D6A8BC09-45E9-4313-BB2F-79C52984A9C0}" type="presParOf" srcId="{3170B91E-7745-44B8-97A4-A475B63696D5}" destId="{E00D626B-63BC-4FD1-9EE9-7FC288372F90}" srcOrd="10" destOrd="0" presId="urn:microsoft.com/office/officeart/2008/layout/VerticalCurvedList"/>
    <dgm:cxn modelId="{F5130180-636B-4D3E-816D-6838AFB44B1A}" type="presParOf" srcId="{E00D626B-63BC-4FD1-9EE9-7FC288372F90}" destId="{22575A18-223C-4A93-B3F0-1CA215286AC0}" srcOrd="0" destOrd="0" presId="urn:microsoft.com/office/officeart/2008/layout/VerticalCurvedList"/>
    <dgm:cxn modelId="{9C8156B1-70FC-48DF-9912-E2F0BF7BAF14}" type="presParOf" srcId="{3170B91E-7745-44B8-97A4-A475B63696D5}" destId="{D721E583-BAE3-4507-BD24-52408A068D6F}" srcOrd="11" destOrd="0" presId="urn:microsoft.com/office/officeart/2008/layout/VerticalCurvedList"/>
    <dgm:cxn modelId="{F083BC07-52E9-441D-8E58-032080023E10}" type="presParOf" srcId="{3170B91E-7745-44B8-97A4-A475B63696D5}" destId="{5A66E3BE-DDFE-4ACF-B1C0-C58302E5E9E6}" srcOrd="12" destOrd="0" presId="urn:microsoft.com/office/officeart/2008/layout/VerticalCurvedList"/>
    <dgm:cxn modelId="{D8BA026D-C2AD-4A26-9DA2-B29EA8D45987}" type="presParOf" srcId="{5A66E3BE-DDFE-4ACF-B1C0-C58302E5E9E6}" destId="{40BF02B9-9F94-4357-980E-8F3E7121E9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347DD6-0974-4C0A-9D3B-EE87495420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3C6560-84FE-45ED-8EB1-BF1A67E0E98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высшего должностного лица муниципального образования  1 772,0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8EC9B8-1FB0-47E0-A52B-3FBC086EF137}" type="parTrans" cxnId="{547707C7-F995-474F-9CB0-1ED640960D17}">
      <dgm:prSet/>
      <dgm:spPr/>
      <dgm:t>
        <a:bodyPr/>
        <a:lstStyle/>
        <a:p>
          <a:endParaRPr lang="ru-RU"/>
        </a:p>
      </dgm:t>
    </dgm:pt>
    <dgm:pt modelId="{B0FABF00-731D-49BF-8CB2-020569DDFE5D}" type="sibTrans" cxnId="{547707C7-F995-474F-9CB0-1ED640960D17}">
      <dgm:prSet/>
      <dgm:spPr/>
      <dgm:t>
        <a:bodyPr/>
        <a:lstStyle/>
        <a:p>
          <a:endParaRPr lang="ru-RU"/>
        </a:p>
      </dgm:t>
    </dgm:pt>
    <dgm:pt modelId="{2F7EFEF7-7067-4B38-A9E8-274E47A2EDC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Совета депутатов  1 779,5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3C4172-BE34-4B1A-BD67-FEF62B77B508}" type="parTrans" cxnId="{991D715B-73F1-419A-AA60-EEF819903E81}">
      <dgm:prSet/>
      <dgm:spPr/>
      <dgm:t>
        <a:bodyPr/>
        <a:lstStyle/>
        <a:p>
          <a:endParaRPr lang="ru-RU"/>
        </a:p>
      </dgm:t>
    </dgm:pt>
    <dgm:pt modelId="{5B3882D9-53B4-42CC-ADAC-01810E9EEF29}" type="sibTrans" cxnId="{991D715B-73F1-419A-AA60-EEF819903E81}">
      <dgm:prSet/>
      <dgm:spPr/>
      <dgm:t>
        <a:bodyPr/>
        <a:lstStyle/>
        <a:p>
          <a:endParaRPr lang="ru-RU"/>
        </a:p>
      </dgm:t>
    </dgm:pt>
    <dgm:pt modelId="{CB39D1E3-A30E-4A65-A205-E7EBAEF8127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Администрации  46 381,7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8D21C7-05AA-4EE1-BEBF-2411F6FCC12D}" type="parTrans" cxnId="{6C8B33B8-95E8-4176-95AE-E81BE93D61A0}">
      <dgm:prSet/>
      <dgm:spPr/>
      <dgm:t>
        <a:bodyPr/>
        <a:lstStyle/>
        <a:p>
          <a:endParaRPr lang="ru-RU"/>
        </a:p>
      </dgm:t>
    </dgm:pt>
    <dgm:pt modelId="{5A66964F-0AA5-44B0-BF7C-67DACB0B09FA}" type="sibTrans" cxnId="{6C8B33B8-95E8-4176-95AE-E81BE93D61A0}">
      <dgm:prSet/>
      <dgm:spPr/>
      <dgm:t>
        <a:bodyPr/>
        <a:lstStyle/>
        <a:p>
          <a:endParaRPr lang="ru-RU"/>
        </a:p>
      </dgm:t>
    </dgm:pt>
    <dgm:pt modelId="{B6659F7C-D572-4FCD-BFBF-DC264CE8EF5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финансовых и контрольно-счетных органов  7 945,6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7522F9-6CD5-4D2F-ABD0-502EAE4AA783}" type="parTrans" cxnId="{0889F291-7876-46A1-8807-33CC7BB24133}">
      <dgm:prSet/>
      <dgm:spPr/>
      <dgm:t>
        <a:bodyPr/>
        <a:lstStyle/>
        <a:p>
          <a:endParaRPr lang="ru-RU"/>
        </a:p>
      </dgm:t>
    </dgm:pt>
    <dgm:pt modelId="{681911C7-D521-4FE5-A28F-60D7B9B0C49C}" type="sibTrans" cxnId="{0889F291-7876-46A1-8807-33CC7BB24133}">
      <dgm:prSet/>
      <dgm:spPr/>
      <dgm:t>
        <a:bodyPr/>
        <a:lstStyle/>
        <a:p>
          <a:endParaRPr lang="ru-RU"/>
        </a:p>
      </dgm:t>
    </dgm:pt>
    <dgm:pt modelId="{23E71559-44AE-4AAA-B1AD-90B62932C8CE}">
      <dgm:prSet phldrT="[Текст]"/>
      <dgm:spPr>
        <a:ln w="9525"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общегосударственные вопросы (в том числе функционирование подведомственных учреждений) 7 833,4тыс.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D4DC7E-F2A3-474A-B30F-273C596549EC}" type="parTrans" cxnId="{9BC2F6CC-D02C-44D7-9A51-4D32387A68D9}">
      <dgm:prSet/>
      <dgm:spPr/>
      <dgm:t>
        <a:bodyPr/>
        <a:lstStyle/>
        <a:p>
          <a:endParaRPr lang="ru-RU"/>
        </a:p>
      </dgm:t>
    </dgm:pt>
    <dgm:pt modelId="{42BEA4C0-5EEF-4618-A057-58A490602A19}" type="sibTrans" cxnId="{9BC2F6CC-D02C-44D7-9A51-4D32387A68D9}">
      <dgm:prSet/>
      <dgm:spPr/>
      <dgm:t>
        <a:bodyPr/>
        <a:lstStyle/>
        <a:p>
          <a:endParaRPr lang="ru-RU"/>
        </a:p>
      </dgm:t>
    </dgm:pt>
    <dgm:pt modelId="{29557499-888C-40A2-87EA-74983914515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Судебная система  77,0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CF0ACB-0309-4A6E-AA9F-7B941148B865}" type="parTrans" cxnId="{3FF2D2F3-E29B-403F-9DBF-8AD71B2ED774}">
      <dgm:prSet/>
      <dgm:spPr/>
      <dgm:t>
        <a:bodyPr/>
        <a:lstStyle/>
        <a:p>
          <a:endParaRPr lang="ru-RU"/>
        </a:p>
      </dgm:t>
    </dgm:pt>
    <dgm:pt modelId="{2C14FDF1-6E46-4B53-BAE4-49136B3DEE63}" type="sibTrans" cxnId="{3FF2D2F3-E29B-403F-9DBF-8AD71B2ED774}">
      <dgm:prSet/>
      <dgm:spPr/>
      <dgm:t>
        <a:bodyPr/>
        <a:lstStyle/>
        <a:p>
          <a:endParaRPr lang="ru-RU"/>
        </a:p>
      </dgm:t>
    </dgm:pt>
    <dgm:pt modelId="{10D872C1-23B9-4CCC-A220-6E26D0A4F358}" type="pres">
      <dgm:prSet presAssocID="{C4347DD6-0974-4C0A-9D3B-EE87495420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FFC57AE-BF86-4F8C-8851-88BFE300123E}" type="pres">
      <dgm:prSet presAssocID="{C4347DD6-0974-4C0A-9D3B-EE87495420A6}" presName="Name1" presStyleCnt="0"/>
      <dgm:spPr/>
    </dgm:pt>
    <dgm:pt modelId="{51818453-6B4F-4FD5-8AF1-7C7E6F75A8E8}" type="pres">
      <dgm:prSet presAssocID="{C4347DD6-0974-4C0A-9D3B-EE87495420A6}" presName="cycle" presStyleCnt="0"/>
      <dgm:spPr/>
    </dgm:pt>
    <dgm:pt modelId="{27440370-7DC3-42BE-A78E-E7F3FDF51686}" type="pres">
      <dgm:prSet presAssocID="{C4347DD6-0974-4C0A-9D3B-EE87495420A6}" presName="srcNode" presStyleLbl="node1" presStyleIdx="0" presStyleCnt="6"/>
      <dgm:spPr/>
    </dgm:pt>
    <dgm:pt modelId="{DC8FF0B6-DE0A-4F27-8E63-E56E857A5C17}" type="pres">
      <dgm:prSet presAssocID="{C4347DD6-0974-4C0A-9D3B-EE87495420A6}" presName="conn" presStyleLbl="parChTrans1D2" presStyleIdx="0" presStyleCnt="1"/>
      <dgm:spPr/>
      <dgm:t>
        <a:bodyPr/>
        <a:lstStyle/>
        <a:p>
          <a:endParaRPr lang="ru-RU"/>
        </a:p>
      </dgm:t>
    </dgm:pt>
    <dgm:pt modelId="{B5E4231E-1FDF-4800-9540-06BB43B8D9C6}" type="pres">
      <dgm:prSet presAssocID="{C4347DD6-0974-4C0A-9D3B-EE87495420A6}" presName="extraNode" presStyleLbl="node1" presStyleIdx="0" presStyleCnt="6"/>
      <dgm:spPr/>
    </dgm:pt>
    <dgm:pt modelId="{2682B534-5EB6-4822-8B72-2CF15DFCE98D}" type="pres">
      <dgm:prSet presAssocID="{C4347DD6-0974-4C0A-9D3B-EE87495420A6}" presName="dstNode" presStyleLbl="node1" presStyleIdx="0" presStyleCnt="6"/>
      <dgm:spPr/>
    </dgm:pt>
    <dgm:pt modelId="{6183AB5E-E564-463C-B267-CC607A7C5A15}" type="pres">
      <dgm:prSet presAssocID="{A93C6560-84FE-45ED-8EB1-BF1A67E0E987}" presName="text_1" presStyleLbl="node1" presStyleIdx="0" presStyleCnt="6" custLinFactNeighborX="-288" custLinFactNeighborY="-3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875DB-ABCC-4DDE-978F-D376310DD4FC}" type="pres">
      <dgm:prSet presAssocID="{A93C6560-84FE-45ED-8EB1-BF1A67E0E987}" presName="accent_1" presStyleCnt="0"/>
      <dgm:spPr/>
    </dgm:pt>
    <dgm:pt modelId="{28BFEB6D-855D-4BBB-AE26-37D88D2FDD0B}" type="pres">
      <dgm:prSet presAssocID="{A93C6560-84FE-45ED-8EB1-BF1A67E0E987}" presName="accentRepeatNode" presStyleLbl="solidFgAcc1" presStyleIdx="0" presStyleCnt="6"/>
      <dgm:spPr/>
    </dgm:pt>
    <dgm:pt modelId="{7C583722-9FF0-4553-941E-64B9573CAE59}" type="pres">
      <dgm:prSet presAssocID="{2F7EFEF7-7067-4B38-A9E8-274E47A2EDC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DEA03-D5C4-4528-928D-1BED7BA5C6F5}" type="pres">
      <dgm:prSet presAssocID="{2F7EFEF7-7067-4B38-A9E8-274E47A2EDC3}" presName="accent_2" presStyleCnt="0"/>
      <dgm:spPr/>
    </dgm:pt>
    <dgm:pt modelId="{CEF61A5A-A404-4503-8C18-096A012E075D}" type="pres">
      <dgm:prSet presAssocID="{2F7EFEF7-7067-4B38-A9E8-274E47A2EDC3}" presName="accentRepeatNode" presStyleLbl="solidFgAcc1" presStyleIdx="1" presStyleCnt="6"/>
      <dgm:spPr/>
    </dgm:pt>
    <dgm:pt modelId="{FFC91D33-ED31-4E11-B569-038E9B5E1ECA}" type="pres">
      <dgm:prSet presAssocID="{CB39D1E3-A30E-4A65-A205-E7EBAEF8127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4C712-F9C4-41C3-8329-997E3C05BCC0}" type="pres">
      <dgm:prSet presAssocID="{CB39D1E3-A30E-4A65-A205-E7EBAEF81271}" presName="accent_3" presStyleCnt="0"/>
      <dgm:spPr/>
    </dgm:pt>
    <dgm:pt modelId="{71F09C3E-EAA5-43D9-AB34-6004D936D625}" type="pres">
      <dgm:prSet presAssocID="{CB39D1E3-A30E-4A65-A205-E7EBAEF81271}" presName="accentRepeatNode" presStyleLbl="solidFgAcc1" presStyleIdx="2" presStyleCnt="6"/>
      <dgm:spPr/>
    </dgm:pt>
    <dgm:pt modelId="{CD9A3B5F-D157-46FB-9326-8A99C4749BF5}" type="pres">
      <dgm:prSet presAssocID="{29557499-888C-40A2-87EA-749839145157}" presName="text_4" presStyleLbl="node1" presStyleIdx="3" presStyleCnt="6" custLinFactNeighborX="-777" custLinFactNeighborY="7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E1D53-F282-4E35-9734-A1EE35426DDE}" type="pres">
      <dgm:prSet presAssocID="{29557499-888C-40A2-87EA-749839145157}" presName="accent_4" presStyleCnt="0"/>
      <dgm:spPr/>
    </dgm:pt>
    <dgm:pt modelId="{04416FE6-8E75-4AE2-8CB6-1266DD65FACD}" type="pres">
      <dgm:prSet presAssocID="{29557499-888C-40A2-87EA-749839145157}" presName="accentRepeatNode" presStyleLbl="solidFgAcc1" presStyleIdx="3" presStyleCnt="6"/>
      <dgm:spPr/>
    </dgm:pt>
    <dgm:pt modelId="{F41691D8-7D16-45EA-B36D-C889ACCECC39}" type="pres">
      <dgm:prSet presAssocID="{B6659F7C-D572-4FCD-BFBF-DC264CE8EF5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C2760-18DF-4B7E-A6A5-34ADBBB48989}" type="pres">
      <dgm:prSet presAssocID="{B6659F7C-D572-4FCD-BFBF-DC264CE8EF56}" presName="accent_5" presStyleCnt="0"/>
      <dgm:spPr/>
    </dgm:pt>
    <dgm:pt modelId="{508DA39C-ADBA-48D3-8BF1-2428AF75CDD5}" type="pres">
      <dgm:prSet presAssocID="{B6659F7C-D572-4FCD-BFBF-DC264CE8EF56}" presName="accentRepeatNode" presStyleLbl="solidFgAcc1" presStyleIdx="4" presStyleCnt="6"/>
      <dgm:spPr/>
    </dgm:pt>
    <dgm:pt modelId="{E459339B-3476-47F7-B256-E613C0254E79}" type="pres">
      <dgm:prSet presAssocID="{23E71559-44AE-4AAA-B1AD-90B62932C8C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52131-0E7E-4212-853F-D675F24DCC78}" type="pres">
      <dgm:prSet presAssocID="{23E71559-44AE-4AAA-B1AD-90B62932C8CE}" presName="accent_6" presStyleCnt="0"/>
      <dgm:spPr/>
    </dgm:pt>
    <dgm:pt modelId="{A55542A5-B230-4E3D-A8E4-87AD73F79EFF}" type="pres">
      <dgm:prSet presAssocID="{23E71559-44AE-4AAA-B1AD-90B62932C8CE}" presName="accentRepeatNode" presStyleLbl="solidFgAcc1" presStyleIdx="5" presStyleCnt="6"/>
      <dgm:spPr/>
    </dgm:pt>
  </dgm:ptLst>
  <dgm:cxnLst>
    <dgm:cxn modelId="{09E44070-5880-446C-AB18-A0E7806E869A}" type="presOf" srcId="{23E71559-44AE-4AAA-B1AD-90B62932C8CE}" destId="{E459339B-3476-47F7-B256-E613C0254E79}" srcOrd="0" destOrd="0" presId="urn:microsoft.com/office/officeart/2008/layout/VerticalCurvedList"/>
    <dgm:cxn modelId="{547707C7-F995-474F-9CB0-1ED640960D17}" srcId="{C4347DD6-0974-4C0A-9D3B-EE87495420A6}" destId="{A93C6560-84FE-45ED-8EB1-BF1A67E0E987}" srcOrd="0" destOrd="0" parTransId="{078EC9B8-1FB0-47E0-A52B-3FBC086EF137}" sibTransId="{B0FABF00-731D-49BF-8CB2-020569DDFE5D}"/>
    <dgm:cxn modelId="{3FF2D2F3-E29B-403F-9DBF-8AD71B2ED774}" srcId="{C4347DD6-0974-4C0A-9D3B-EE87495420A6}" destId="{29557499-888C-40A2-87EA-749839145157}" srcOrd="3" destOrd="0" parTransId="{B5CF0ACB-0309-4A6E-AA9F-7B941148B865}" sibTransId="{2C14FDF1-6E46-4B53-BAE4-49136B3DEE63}"/>
    <dgm:cxn modelId="{AC49238A-6B43-4900-922B-EE79036C3BDB}" type="presOf" srcId="{A93C6560-84FE-45ED-8EB1-BF1A67E0E987}" destId="{6183AB5E-E564-463C-B267-CC607A7C5A15}" srcOrd="0" destOrd="0" presId="urn:microsoft.com/office/officeart/2008/layout/VerticalCurvedList"/>
    <dgm:cxn modelId="{B904DC95-3A61-4EE0-8D42-95D87DC01B90}" type="presOf" srcId="{B6659F7C-D572-4FCD-BFBF-DC264CE8EF56}" destId="{F41691D8-7D16-45EA-B36D-C889ACCECC39}" srcOrd="0" destOrd="0" presId="urn:microsoft.com/office/officeart/2008/layout/VerticalCurvedList"/>
    <dgm:cxn modelId="{CCBE6240-E5C4-4CB8-BEF6-81F5D626BA3C}" type="presOf" srcId="{2F7EFEF7-7067-4B38-A9E8-274E47A2EDC3}" destId="{7C583722-9FF0-4553-941E-64B9573CAE59}" srcOrd="0" destOrd="0" presId="urn:microsoft.com/office/officeart/2008/layout/VerticalCurvedList"/>
    <dgm:cxn modelId="{C6A63161-ED1E-4BB5-9351-A67540630D20}" type="presOf" srcId="{29557499-888C-40A2-87EA-749839145157}" destId="{CD9A3B5F-D157-46FB-9326-8A99C4749BF5}" srcOrd="0" destOrd="0" presId="urn:microsoft.com/office/officeart/2008/layout/VerticalCurvedList"/>
    <dgm:cxn modelId="{6C8B33B8-95E8-4176-95AE-E81BE93D61A0}" srcId="{C4347DD6-0974-4C0A-9D3B-EE87495420A6}" destId="{CB39D1E3-A30E-4A65-A205-E7EBAEF81271}" srcOrd="2" destOrd="0" parTransId="{578D21C7-05AA-4EE1-BEBF-2411F6FCC12D}" sibTransId="{5A66964F-0AA5-44B0-BF7C-67DACB0B09FA}"/>
    <dgm:cxn modelId="{0889F291-7876-46A1-8807-33CC7BB24133}" srcId="{C4347DD6-0974-4C0A-9D3B-EE87495420A6}" destId="{B6659F7C-D572-4FCD-BFBF-DC264CE8EF56}" srcOrd="4" destOrd="0" parTransId="{887522F9-6CD5-4D2F-ABD0-502EAE4AA783}" sibTransId="{681911C7-D521-4FE5-A28F-60D7B9B0C49C}"/>
    <dgm:cxn modelId="{B1D44A7A-DA3D-4154-94D4-F6D8D35729B0}" type="presOf" srcId="{C4347DD6-0974-4C0A-9D3B-EE87495420A6}" destId="{10D872C1-23B9-4CCC-A220-6E26D0A4F358}" srcOrd="0" destOrd="0" presId="urn:microsoft.com/office/officeart/2008/layout/VerticalCurvedList"/>
    <dgm:cxn modelId="{991D715B-73F1-419A-AA60-EEF819903E81}" srcId="{C4347DD6-0974-4C0A-9D3B-EE87495420A6}" destId="{2F7EFEF7-7067-4B38-A9E8-274E47A2EDC3}" srcOrd="1" destOrd="0" parTransId="{D33C4172-BE34-4B1A-BD67-FEF62B77B508}" sibTransId="{5B3882D9-53B4-42CC-ADAC-01810E9EEF29}"/>
    <dgm:cxn modelId="{200E9932-5197-4460-BD99-2068F5DD4393}" type="presOf" srcId="{CB39D1E3-A30E-4A65-A205-E7EBAEF81271}" destId="{FFC91D33-ED31-4E11-B569-038E9B5E1ECA}" srcOrd="0" destOrd="0" presId="urn:microsoft.com/office/officeart/2008/layout/VerticalCurvedList"/>
    <dgm:cxn modelId="{9BC2F6CC-D02C-44D7-9A51-4D32387A68D9}" srcId="{C4347DD6-0974-4C0A-9D3B-EE87495420A6}" destId="{23E71559-44AE-4AAA-B1AD-90B62932C8CE}" srcOrd="5" destOrd="0" parTransId="{88D4DC7E-F2A3-474A-B30F-273C596549EC}" sibTransId="{42BEA4C0-5EEF-4618-A057-58A490602A19}"/>
    <dgm:cxn modelId="{86B9F4D3-EDF8-4D42-89CA-F45C8280D068}" type="presOf" srcId="{B0FABF00-731D-49BF-8CB2-020569DDFE5D}" destId="{DC8FF0B6-DE0A-4F27-8E63-E56E857A5C17}" srcOrd="0" destOrd="0" presId="urn:microsoft.com/office/officeart/2008/layout/VerticalCurvedList"/>
    <dgm:cxn modelId="{EBF473AD-D3AF-41D8-8D74-14F043E39775}" type="presParOf" srcId="{10D872C1-23B9-4CCC-A220-6E26D0A4F358}" destId="{BFFC57AE-BF86-4F8C-8851-88BFE300123E}" srcOrd="0" destOrd="0" presId="urn:microsoft.com/office/officeart/2008/layout/VerticalCurvedList"/>
    <dgm:cxn modelId="{18872AD3-4F98-4FB7-8A54-EA3FF7A44C62}" type="presParOf" srcId="{BFFC57AE-BF86-4F8C-8851-88BFE300123E}" destId="{51818453-6B4F-4FD5-8AF1-7C7E6F75A8E8}" srcOrd="0" destOrd="0" presId="urn:microsoft.com/office/officeart/2008/layout/VerticalCurvedList"/>
    <dgm:cxn modelId="{8AA566A7-177F-4CDD-B495-219AC558003B}" type="presParOf" srcId="{51818453-6B4F-4FD5-8AF1-7C7E6F75A8E8}" destId="{27440370-7DC3-42BE-A78E-E7F3FDF51686}" srcOrd="0" destOrd="0" presId="urn:microsoft.com/office/officeart/2008/layout/VerticalCurvedList"/>
    <dgm:cxn modelId="{D2268F8E-6092-4D41-9451-5F6B3ADDE399}" type="presParOf" srcId="{51818453-6B4F-4FD5-8AF1-7C7E6F75A8E8}" destId="{DC8FF0B6-DE0A-4F27-8E63-E56E857A5C17}" srcOrd="1" destOrd="0" presId="urn:microsoft.com/office/officeart/2008/layout/VerticalCurvedList"/>
    <dgm:cxn modelId="{417411C1-5F98-441C-BCF4-6E3B2616CEAC}" type="presParOf" srcId="{51818453-6B4F-4FD5-8AF1-7C7E6F75A8E8}" destId="{B5E4231E-1FDF-4800-9540-06BB43B8D9C6}" srcOrd="2" destOrd="0" presId="urn:microsoft.com/office/officeart/2008/layout/VerticalCurvedList"/>
    <dgm:cxn modelId="{D58FB38B-2718-410C-BF5E-F6BAF63BF376}" type="presParOf" srcId="{51818453-6B4F-4FD5-8AF1-7C7E6F75A8E8}" destId="{2682B534-5EB6-4822-8B72-2CF15DFCE98D}" srcOrd="3" destOrd="0" presId="urn:microsoft.com/office/officeart/2008/layout/VerticalCurvedList"/>
    <dgm:cxn modelId="{25C9A393-CD87-4AE8-9D93-A8CC42CA2801}" type="presParOf" srcId="{BFFC57AE-BF86-4F8C-8851-88BFE300123E}" destId="{6183AB5E-E564-463C-B267-CC607A7C5A15}" srcOrd="1" destOrd="0" presId="urn:microsoft.com/office/officeart/2008/layout/VerticalCurvedList"/>
    <dgm:cxn modelId="{F27329DF-F656-4272-80DB-EA825C1B1382}" type="presParOf" srcId="{BFFC57AE-BF86-4F8C-8851-88BFE300123E}" destId="{023875DB-ABCC-4DDE-978F-D376310DD4FC}" srcOrd="2" destOrd="0" presId="urn:microsoft.com/office/officeart/2008/layout/VerticalCurvedList"/>
    <dgm:cxn modelId="{6E44E77D-04A4-4304-960B-FECD07986CAF}" type="presParOf" srcId="{023875DB-ABCC-4DDE-978F-D376310DD4FC}" destId="{28BFEB6D-855D-4BBB-AE26-37D88D2FDD0B}" srcOrd="0" destOrd="0" presId="urn:microsoft.com/office/officeart/2008/layout/VerticalCurvedList"/>
    <dgm:cxn modelId="{5C3AA54A-C788-48C3-A559-52709685D9AA}" type="presParOf" srcId="{BFFC57AE-BF86-4F8C-8851-88BFE300123E}" destId="{7C583722-9FF0-4553-941E-64B9573CAE59}" srcOrd="3" destOrd="0" presId="urn:microsoft.com/office/officeart/2008/layout/VerticalCurvedList"/>
    <dgm:cxn modelId="{557D5DB5-DADE-465B-B399-057D927F29B6}" type="presParOf" srcId="{BFFC57AE-BF86-4F8C-8851-88BFE300123E}" destId="{51ADEA03-D5C4-4528-928D-1BED7BA5C6F5}" srcOrd="4" destOrd="0" presId="urn:microsoft.com/office/officeart/2008/layout/VerticalCurvedList"/>
    <dgm:cxn modelId="{8D460323-6CBF-49B3-A3BF-E30B41119051}" type="presParOf" srcId="{51ADEA03-D5C4-4528-928D-1BED7BA5C6F5}" destId="{CEF61A5A-A404-4503-8C18-096A012E075D}" srcOrd="0" destOrd="0" presId="urn:microsoft.com/office/officeart/2008/layout/VerticalCurvedList"/>
    <dgm:cxn modelId="{7866188F-30AE-4C51-9C1E-0B921DDADAB3}" type="presParOf" srcId="{BFFC57AE-BF86-4F8C-8851-88BFE300123E}" destId="{FFC91D33-ED31-4E11-B569-038E9B5E1ECA}" srcOrd="5" destOrd="0" presId="urn:microsoft.com/office/officeart/2008/layout/VerticalCurvedList"/>
    <dgm:cxn modelId="{F5CE0CEA-5EC4-41D7-B039-78906ED215DC}" type="presParOf" srcId="{BFFC57AE-BF86-4F8C-8851-88BFE300123E}" destId="{4144C712-F9C4-41C3-8329-997E3C05BCC0}" srcOrd="6" destOrd="0" presId="urn:microsoft.com/office/officeart/2008/layout/VerticalCurvedList"/>
    <dgm:cxn modelId="{7E159B12-AD37-4013-B323-C1CE8FB5726A}" type="presParOf" srcId="{4144C712-F9C4-41C3-8329-997E3C05BCC0}" destId="{71F09C3E-EAA5-43D9-AB34-6004D936D625}" srcOrd="0" destOrd="0" presId="urn:microsoft.com/office/officeart/2008/layout/VerticalCurvedList"/>
    <dgm:cxn modelId="{888DCA15-8962-4E71-B074-E97213443D69}" type="presParOf" srcId="{BFFC57AE-BF86-4F8C-8851-88BFE300123E}" destId="{CD9A3B5F-D157-46FB-9326-8A99C4749BF5}" srcOrd="7" destOrd="0" presId="urn:microsoft.com/office/officeart/2008/layout/VerticalCurvedList"/>
    <dgm:cxn modelId="{AA323E37-6A58-4EB9-9AEA-993025EA59A0}" type="presParOf" srcId="{BFFC57AE-BF86-4F8C-8851-88BFE300123E}" destId="{B35E1D53-F282-4E35-9734-A1EE35426DDE}" srcOrd="8" destOrd="0" presId="urn:microsoft.com/office/officeart/2008/layout/VerticalCurvedList"/>
    <dgm:cxn modelId="{08B10DEE-083A-441B-B00C-F77603F70E5A}" type="presParOf" srcId="{B35E1D53-F282-4E35-9734-A1EE35426DDE}" destId="{04416FE6-8E75-4AE2-8CB6-1266DD65FACD}" srcOrd="0" destOrd="0" presId="urn:microsoft.com/office/officeart/2008/layout/VerticalCurvedList"/>
    <dgm:cxn modelId="{9C4DC06D-34A8-4865-A7A0-95CF86FD92D4}" type="presParOf" srcId="{BFFC57AE-BF86-4F8C-8851-88BFE300123E}" destId="{F41691D8-7D16-45EA-B36D-C889ACCECC39}" srcOrd="9" destOrd="0" presId="urn:microsoft.com/office/officeart/2008/layout/VerticalCurvedList"/>
    <dgm:cxn modelId="{C4F804E6-321C-48D1-AD51-A0361DE9D2AA}" type="presParOf" srcId="{BFFC57AE-BF86-4F8C-8851-88BFE300123E}" destId="{EBCC2760-18DF-4B7E-A6A5-34ADBBB48989}" srcOrd="10" destOrd="0" presId="urn:microsoft.com/office/officeart/2008/layout/VerticalCurvedList"/>
    <dgm:cxn modelId="{0E0A61F7-20ED-412A-B3F6-051C78D5055B}" type="presParOf" srcId="{EBCC2760-18DF-4B7E-A6A5-34ADBBB48989}" destId="{508DA39C-ADBA-48D3-8BF1-2428AF75CDD5}" srcOrd="0" destOrd="0" presId="urn:microsoft.com/office/officeart/2008/layout/VerticalCurvedList"/>
    <dgm:cxn modelId="{F4CCC10C-127F-4ECD-B64D-AC4D440E2598}" type="presParOf" srcId="{BFFC57AE-BF86-4F8C-8851-88BFE300123E}" destId="{E459339B-3476-47F7-B256-E613C0254E79}" srcOrd="11" destOrd="0" presId="urn:microsoft.com/office/officeart/2008/layout/VerticalCurvedList"/>
    <dgm:cxn modelId="{BBCA7F64-B6E4-493D-9C0F-26F48C579BF1}" type="presParOf" srcId="{BFFC57AE-BF86-4F8C-8851-88BFE300123E}" destId="{8DA52131-0E7E-4212-853F-D675F24DCC78}" srcOrd="12" destOrd="0" presId="urn:microsoft.com/office/officeart/2008/layout/VerticalCurvedList"/>
    <dgm:cxn modelId="{602C9FBE-0B91-4389-A6F4-5115E3158D11}" type="presParOf" srcId="{8DA52131-0E7E-4212-853F-D675F24DCC78}" destId="{A55542A5-B230-4E3D-A8E4-87AD73F79E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денежных средств на содержание усыновленных (удочеренных) детей 240,0 тыс. рублей; расходы по присмотру и уходу за детьми-инвалидами 219,7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Компенсация части родительской платы за содержание ребенка в детских садах </a:t>
          </a:r>
        </a:p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5 471,7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Оказание материальной помощи гражданам 110,0 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F01EF08-2799-4C6A-929A-2A15551D8D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Социальная поддержка старшего поколения, ветеранов и инвалидов, иных категорий граждан 42,8 тыс. рублей; доплата к пенсии муниципальных служащих 1 167,9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F450B-01A7-4768-BEA0-6B0BAEEC488E}" type="parTrans" cxnId="{21355851-7154-443D-B2FD-8DD1657782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70B2A5A-3523-499F-B32C-4564AFC3CDF7}" type="sibTrans" cxnId="{21355851-7154-443D-B2FD-8DD1657782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72E44ED-20D6-43BA-8BFB-3D49339C098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Поддержка многодетных семей 12 111,1 тыс. рублей; Обеспечение жильем многодетных семей  961,0 тыс. рублей; 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699D2A-0A7A-4462-B74C-D68DABE3F582}" type="parTrans" cxnId="{0112D811-2DA9-4E58-AE9D-962FE2A4A61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1A4B600A-EDBA-43AD-8598-AA4063970E68}" type="sibTrans" cxnId="{0112D811-2DA9-4E58-AE9D-962FE2A4A61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7DCCDF0-352F-4595-829A-4603F3C4EC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пособия на содержание опекаемых детей 15 929,8  тыс. рублей;  выплата пособия при устройстве опекаемых детей в семью 422,1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C7C7D0-253A-4AD4-B86B-C3C35DB6D635}" type="parTrans" cxnId="{77BC41C9-1A5C-4368-8283-D87EBA899CEB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935EA0A0-AC9C-44F7-935D-C0DD386484C4}" type="sibTrans" cxnId="{77BC41C9-1A5C-4368-8283-D87EBA899CEB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6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</dgm:pt>
    <dgm:pt modelId="{566083D9-89B6-435D-846D-36DACD77A22D}" type="pres">
      <dgm:prSet presAssocID="{F84F6C66-5521-40C2-99FF-C86F056ED85A}" presName="dstNode" presStyleLbl="node1" presStyleIdx="0" presStyleCnt="6"/>
      <dgm:spPr/>
    </dgm:pt>
    <dgm:pt modelId="{854879FE-BE8F-4624-AAD6-7DAD88595B55}" type="pres">
      <dgm:prSet presAssocID="{A42DB187-3135-4C98-9D1D-37EECE5C3DAA}" presName="text_1" presStyleLbl="node1" presStyleIdx="0" presStyleCnt="6" custScaleX="10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</dgm:pt>
    <dgm:pt modelId="{2CC09460-0385-4576-B212-932E023A1EEB}" type="pres">
      <dgm:prSet presAssocID="{A42DB187-3135-4C98-9D1D-37EECE5C3DAA}" presName="accentRepeatNode" presStyleLbl="solidFgAcc1" presStyleIdx="0" presStyleCnt="6"/>
      <dgm:spPr/>
    </dgm:pt>
    <dgm:pt modelId="{6D8C2A91-E19F-463D-BD24-AB9142C0ABED}" type="pres">
      <dgm:prSet presAssocID="{6986C4B9-B145-472D-B5FE-F8225511AC7D}" presName="text_2" presStyleLbl="node1" presStyleIdx="1" presStyleCnt="6" custLinFactNeighborX="787" custLinFactNeighborY="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53EA5-A45D-491F-AA72-02A8019248CE}" type="pres">
      <dgm:prSet presAssocID="{6986C4B9-B145-472D-B5FE-F8225511AC7D}" presName="accent_2" presStyleCnt="0"/>
      <dgm:spPr/>
    </dgm:pt>
    <dgm:pt modelId="{7FF197B5-19DF-437E-8EA4-F5EF1D7448A3}" type="pres">
      <dgm:prSet presAssocID="{6986C4B9-B145-472D-B5FE-F8225511AC7D}" presName="accentRepeatNode" presStyleLbl="solidFgAcc1" presStyleIdx="1" presStyleCnt="6"/>
      <dgm:spPr/>
    </dgm:pt>
    <dgm:pt modelId="{516DD1F4-A210-4170-91D2-7E7F9DCC880D}" type="pres">
      <dgm:prSet presAssocID="{57D1A95B-FCA3-4CCF-BC28-0705EF0DA07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040A0-D0FE-4D55-B1B6-846EE577A400}" type="pres">
      <dgm:prSet presAssocID="{57D1A95B-FCA3-4CCF-BC28-0705EF0DA074}" presName="accent_3" presStyleCnt="0"/>
      <dgm:spPr/>
    </dgm:pt>
    <dgm:pt modelId="{22575A18-223C-4A93-B3F0-1CA215286AC0}" type="pres">
      <dgm:prSet presAssocID="{57D1A95B-FCA3-4CCF-BC28-0705EF0DA074}" presName="accentRepeatNode" presStyleLbl="solidFgAcc1" presStyleIdx="2" presStyleCnt="6"/>
      <dgm:spPr/>
    </dgm:pt>
    <dgm:pt modelId="{FFB87230-A43F-4ADE-AA01-F0A3AFAA6F65}" type="pres">
      <dgm:prSet presAssocID="{AF01EF08-2799-4C6A-929A-2A15551D8D32}" presName="text_4" presStyleLbl="node1" presStyleIdx="3" presStyleCnt="6" custScaleY="149886" custLinFactNeighborX="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36DD9-5FA3-413F-B45E-60A64B3D0AAD}" type="pres">
      <dgm:prSet presAssocID="{AF01EF08-2799-4C6A-929A-2A15551D8D32}" presName="accent_4" presStyleCnt="0"/>
      <dgm:spPr/>
    </dgm:pt>
    <dgm:pt modelId="{AEA2F258-E6EB-4F32-89BB-D45632EC2648}" type="pres">
      <dgm:prSet presAssocID="{AF01EF08-2799-4C6A-929A-2A15551D8D32}" presName="accentRepeatNode" presStyleLbl="solidFgAcc1" presStyleIdx="3" presStyleCnt="6"/>
      <dgm:spPr/>
    </dgm:pt>
    <dgm:pt modelId="{C9F3000D-81A3-4133-ACCB-CC43B086927C}" type="pres">
      <dgm:prSet presAssocID="{A72E44ED-20D6-43BA-8BFB-3D49339C098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264E3-A62B-402D-97D0-CE4F9EF248C7}" type="pres">
      <dgm:prSet presAssocID="{A72E44ED-20D6-43BA-8BFB-3D49339C0985}" presName="accent_5" presStyleCnt="0"/>
      <dgm:spPr/>
    </dgm:pt>
    <dgm:pt modelId="{C7062D9B-4A87-46F0-8AA9-37927D866D8E}" type="pres">
      <dgm:prSet presAssocID="{A72E44ED-20D6-43BA-8BFB-3D49339C0985}" presName="accentRepeatNode" presStyleLbl="solidFgAcc1" presStyleIdx="4" presStyleCnt="6"/>
      <dgm:spPr/>
    </dgm:pt>
    <dgm:pt modelId="{6B199D4B-ED6D-41D8-96F2-5E5C719FEC3E}" type="pres">
      <dgm:prSet presAssocID="{C7DCCDF0-352F-4595-829A-4603F3C4EC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75861-1759-4098-A633-B6E3FBA9A330}" type="pres">
      <dgm:prSet presAssocID="{C7DCCDF0-352F-4595-829A-4603F3C4EC74}" presName="accent_6" presStyleCnt="0"/>
      <dgm:spPr/>
    </dgm:pt>
    <dgm:pt modelId="{EDEB7342-95E5-451F-BEA3-9E3A2F970986}" type="pres">
      <dgm:prSet presAssocID="{C7DCCDF0-352F-4595-829A-4603F3C4EC74}" presName="accentRepeatNode" presStyleLbl="solidFgAcc1" presStyleIdx="5" presStyleCnt="6"/>
      <dgm:spPr/>
    </dgm:pt>
  </dgm:ptLst>
  <dgm:cxnLst>
    <dgm:cxn modelId="{77BC41C9-1A5C-4368-8283-D87EBA899CEB}" srcId="{F84F6C66-5521-40C2-99FF-C86F056ED85A}" destId="{C7DCCDF0-352F-4595-829A-4603F3C4EC74}" srcOrd="5" destOrd="0" parTransId="{26C7C7D0-253A-4AD4-B86B-C3C35DB6D635}" sibTransId="{935EA0A0-AC9C-44F7-935D-C0DD386484C4}"/>
    <dgm:cxn modelId="{41F5046C-E5FB-4F44-B16D-9AEA25F40187}" type="presOf" srcId="{F84F6C66-5521-40C2-99FF-C86F056ED85A}" destId="{CC40E849-C888-4AC7-910D-E24D8544BF0D}" srcOrd="0" destOrd="0" presId="urn:microsoft.com/office/officeart/2008/layout/VerticalCurvedList"/>
    <dgm:cxn modelId="{AA12733F-E9AE-4BF9-8B87-079B3FF10231}" srcId="{F84F6C66-5521-40C2-99FF-C86F056ED85A}" destId="{6986C4B9-B145-472D-B5FE-F8225511AC7D}" srcOrd="1" destOrd="0" parTransId="{739FDE78-2533-4329-8AC3-3A63DB680452}" sibTransId="{60A19B1F-4756-4B09-ADE7-D83714F4E966}"/>
    <dgm:cxn modelId="{4F6FC983-8B0B-4BA3-BC75-B9742F5FCCEE}" type="presOf" srcId="{A42DB187-3135-4C98-9D1D-37EECE5C3DAA}" destId="{854879FE-BE8F-4624-AAD6-7DAD88595B55}" srcOrd="0" destOrd="0" presId="urn:microsoft.com/office/officeart/2008/layout/VerticalCurvedList"/>
    <dgm:cxn modelId="{D49B0FDF-1DCE-407D-B3D6-087A057D1B9A}" type="presOf" srcId="{6AB27FEB-6B46-4226-A3D0-F39ED297C4D3}" destId="{30C4D84D-83B0-4115-B1BA-BB76086E6A0A}" srcOrd="0" destOrd="0" presId="urn:microsoft.com/office/officeart/2008/layout/VerticalCurvedList"/>
    <dgm:cxn modelId="{02DF88C0-07CE-49E7-91D1-17FD22084D01}" srcId="{F84F6C66-5521-40C2-99FF-C86F056ED85A}" destId="{57D1A95B-FCA3-4CCF-BC28-0705EF0DA074}" srcOrd="2" destOrd="0" parTransId="{1191505A-3AE0-48A1-8DBF-71E3C42AB60A}" sibTransId="{875898E9-CE1B-4FC3-A10D-75A6FED452FD}"/>
    <dgm:cxn modelId="{79A8392E-8D75-495D-B09C-4591DB89DA3E}" type="presOf" srcId="{6986C4B9-B145-472D-B5FE-F8225511AC7D}" destId="{6D8C2A91-E19F-463D-BD24-AB9142C0ABED}" srcOrd="0" destOrd="0" presId="urn:microsoft.com/office/officeart/2008/layout/VerticalCurvedList"/>
    <dgm:cxn modelId="{5DC86CE3-6FBC-4527-83B1-C83DE95D1261}" type="presOf" srcId="{A72E44ED-20D6-43BA-8BFB-3D49339C0985}" destId="{C9F3000D-81A3-4133-ACCB-CC43B086927C}" srcOrd="0" destOrd="0" presId="urn:microsoft.com/office/officeart/2008/layout/VerticalCurvedList"/>
    <dgm:cxn modelId="{323C8A49-5514-44AC-8783-F69B78E869B3}" type="presOf" srcId="{C7DCCDF0-352F-4595-829A-4603F3C4EC74}" destId="{6B199D4B-ED6D-41D8-96F2-5E5C719FEC3E}" srcOrd="0" destOrd="0" presId="urn:microsoft.com/office/officeart/2008/layout/VerticalCurvedList"/>
    <dgm:cxn modelId="{21355851-7154-443D-B2FD-8DD1657782CE}" srcId="{F84F6C66-5521-40C2-99FF-C86F056ED85A}" destId="{AF01EF08-2799-4C6A-929A-2A15551D8D32}" srcOrd="3" destOrd="0" parTransId="{ECCF450B-01A7-4768-BEA0-6B0BAEEC488E}" sibTransId="{C70B2A5A-3523-499F-B32C-4564AFC3CDF7}"/>
    <dgm:cxn modelId="{56491A57-B091-4F3C-8DEF-2F9DFA8F78A9}" type="presOf" srcId="{AF01EF08-2799-4C6A-929A-2A15551D8D32}" destId="{FFB87230-A43F-4ADE-AA01-F0A3AFAA6F65}" srcOrd="0" destOrd="0" presId="urn:microsoft.com/office/officeart/2008/layout/VerticalCurvedList"/>
    <dgm:cxn modelId="{0112D811-2DA9-4E58-AE9D-962FE2A4A61D}" srcId="{F84F6C66-5521-40C2-99FF-C86F056ED85A}" destId="{A72E44ED-20D6-43BA-8BFB-3D49339C0985}" srcOrd="4" destOrd="0" parTransId="{77699D2A-0A7A-4462-B74C-D68DABE3F582}" sibTransId="{1A4B600A-EDBA-43AD-8598-AA4063970E68}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B2F46F6A-3B4D-430F-8D80-2964926EBE63}" type="presOf" srcId="{57D1A95B-FCA3-4CCF-BC28-0705EF0DA074}" destId="{516DD1F4-A210-4170-91D2-7E7F9DCC880D}" srcOrd="0" destOrd="0" presId="urn:microsoft.com/office/officeart/2008/layout/VerticalCurvedList"/>
    <dgm:cxn modelId="{CBB39713-9604-4FD8-B5FA-DDAF64B35EBE}" type="presParOf" srcId="{CC40E849-C888-4AC7-910D-E24D8544BF0D}" destId="{3170B91E-7745-44B8-97A4-A475B63696D5}" srcOrd="0" destOrd="0" presId="urn:microsoft.com/office/officeart/2008/layout/VerticalCurvedList"/>
    <dgm:cxn modelId="{22012E61-1079-4153-A1BF-983C7DC9B97A}" type="presParOf" srcId="{3170B91E-7745-44B8-97A4-A475B63696D5}" destId="{B63202F2-F136-4A53-BBC0-18A18E8C1FF9}" srcOrd="0" destOrd="0" presId="urn:microsoft.com/office/officeart/2008/layout/VerticalCurvedList"/>
    <dgm:cxn modelId="{5BC6BD11-628C-43F4-A772-7CF7505FF71F}" type="presParOf" srcId="{B63202F2-F136-4A53-BBC0-18A18E8C1FF9}" destId="{7E7B918D-80DD-4DD8-AF7E-2AC82BB8EC7D}" srcOrd="0" destOrd="0" presId="urn:microsoft.com/office/officeart/2008/layout/VerticalCurvedList"/>
    <dgm:cxn modelId="{FC99753F-4CB2-4146-9AD8-AB85EF0D316F}" type="presParOf" srcId="{B63202F2-F136-4A53-BBC0-18A18E8C1FF9}" destId="{30C4D84D-83B0-4115-B1BA-BB76086E6A0A}" srcOrd="1" destOrd="0" presId="urn:microsoft.com/office/officeart/2008/layout/VerticalCurvedList"/>
    <dgm:cxn modelId="{4AF675C7-288B-4BD6-9B07-00E85AA0D68C}" type="presParOf" srcId="{B63202F2-F136-4A53-BBC0-18A18E8C1FF9}" destId="{A159ED3E-2BCE-454E-809E-1592E13B2FD6}" srcOrd="2" destOrd="0" presId="urn:microsoft.com/office/officeart/2008/layout/VerticalCurvedList"/>
    <dgm:cxn modelId="{F033EB66-FF4E-4D73-A414-D7E2D5040F39}" type="presParOf" srcId="{B63202F2-F136-4A53-BBC0-18A18E8C1FF9}" destId="{566083D9-89B6-435D-846D-36DACD77A22D}" srcOrd="3" destOrd="0" presId="urn:microsoft.com/office/officeart/2008/layout/VerticalCurvedList"/>
    <dgm:cxn modelId="{2EC07893-FD04-4ECF-9AF9-49E4B8699D42}" type="presParOf" srcId="{3170B91E-7745-44B8-97A4-A475B63696D5}" destId="{854879FE-BE8F-4624-AAD6-7DAD88595B55}" srcOrd="1" destOrd="0" presId="urn:microsoft.com/office/officeart/2008/layout/VerticalCurvedList"/>
    <dgm:cxn modelId="{0FE594E0-FEB8-4A81-A7A7-0D06AEA9B011}" type="presParOf" srcId="{3170B91E-7745-44B8-97A4-A475B63696D5}" destId="{576EA7A6-9687-48F0-B5E9-2EC6C67105D3}" srcOrd="2" destOrd="0" presId="urn:microsoft.com/office/officeart/2008/layout/VerticalCurvedList"/>
    <dgm:cxn modelId="{464EAF40-3C2D-4093-AEF1-E3D624B16284}" type="presParOf" srcId="{576EA7A6-9687-48F0-B5E9-2EC6C67105D3}" destId="{2CC09460-0385-4576-B212-932E023A1EEB}" srcOrd="0" destOrd="0" presId="urn:microsoft.com/office/officeart/2008/layout/VerticalCurvedList"/>
    <dgm:cxn modelId="{75047D52-5A45-45DC-ABD3-698C32EB23C6}" type="presParOf" srcId="{3170B91E-7745-44B8-97A4-A475B63696D5}" destId="{6D8C2A91-E19F-463D-BD24-AB9142C0ABED}" srcOrd="3" destOrd="0" presId="urn:microsoft.com/office/officeart/2008/layout/VerticalCurvedList"/>
    <dgm:cxn modelId="{F4D23DBD-4551-4A24-9E4F-7FA30BF47DA1}" type="presParOf" srcId="{3170B91E-7745-44B8-97A4-A475B63696D5}" destId="{70753EA5-A45D-491F-AA72-02A8019248CE}" srcOrd="4" destOrd="0" presId="urn:microsoft.com/office/officeart/2008/layout/VerticalCurvedList"/>
    <dgm:cxn modelId="{EA7407E6-EFB7-42FE-9C56-6E722191279D}" type="presParOf" srcId="{70753EA5-A45D-491F-AA72-02A8019248CE}" destId="{7FF197B5-19DF-437E-8EA4-F5EF1D7448A3}" srcOrd="0" destOrd="0" presId="urn:microsoft.com/office/officeart/2008/layout/VerticalCurvedList"/>
    <dgm:cxn modelId="{98F8CEF0-E808-41BC-BF98-5830FF3BFE1A}" type="presParOf" srcId="{3170B91E-7745-44B8-97A4-A475B63696D5}" destId="{516DD1F4-A210-4170-91D2-7E7F9DCC880D}" srcOrd="5" destOrd="0" presId="urn:microsoft.com/office/officeart/2008/layout/VerticalCurvedList"/>
    <dgm:cxn modelId="{8DE33EDC-9F8B-4C99-9F80-F28500722B14}" type="presParOf" srcId="{3170B91E-7745-44B8-97A4-A475B63696D5}" destId="{6C1040A0-D0FE-4D55-B1B6-846EE577A400}" srcOrd="6" destOrd="0" presId="urn:microsoft.com/office/officeart/2008/layout/VerticalCurvedList"/>
    <dgm:cxn modelId="{E99A6790-DCEB-45AA-A5CB-55F8B9DE2FFC}" type="presParOf" srcId="{6C1040A0-D0FE-4D55-B1B6-846EE577A400}" destId="{22575A18-223C-4A93-B3F0-1CA215286AC0}" srcOrd="0" destOrd="0" presId="urn:microsoft.com/office/officeart/2008/layout/VerticalCurvedList"/>
    <dgm:cxn modelId="{1B70F581-3359-41B1-8E39-CE44E2BCB0B6}" type="presParOf" srcId="{3170B91E-7745-44B8-97A4-A475B63696D5}" destId="{FFB87230-A43F-4ADE-AA01-F0A3AFAA6F65}" srcOrd="7" destOrd="0" presId="urn:microsoft.com/office/officeart/2008/layout/VerticalCurvedList"/>
    <dgm:cxn modelId="{99F3819F-A493-4C2C-A6BD-439824049E95}" type="presParOf" srcId="{3170B91E-7745-44B8-97A4-A475B63696D5}" destId="{C8D36DD9-5FA3-413F-B45E-60A64B3D0AAD}" srcOrd="8" destOrd="0" presId="urn:microsoft.com/office/officeart/2008/layout/VerticalCurvedList"/>
    <dgm:cxn modelId="{D4A2C4EF-918B-41D6-858F-3EC15873E1B2}" type="presParOf" srcId="{C8D36DD9-5FA3-413F-B45E-60A64B3D0AAD}" destId="{AEA2F258-E6EB-4F32-89BB-D45632EC2648}" srcOrd="0" destOrd="0" presId="urn:microsoft.com/office/officeart/2008/layout/VerticalCurvedList"/>
    <dgm:cxn modelId="{A7D5D66B-3F9A-4A49-9BE5-5694BDBBB225}" type="presParOf" srcId="{3170B91E-7745-44B8-97A4-A475B63696D5}" destId="{C9F3000D-81A3-4133-ACCB-CC43B086927C}" srcOrd="9" destOrd="0" presId="urn:microsoft.com/office/officeart/2008/layout/VerticalCurvedList"/>
    <dgm:cxn modelId="{7D044052-9A3E-479B-821E-236D631F1A34}" type="presParOf" srcId="{3170B91E-7745-44B8-97A4-A475B63696D5}" destId="{6DD264E3-A62B-402D-97D0-CE4F9EF248C7}" srcOrd="10" destOrd="0" presId="urn:microsoft.com/office/officeart/2008/layout/VerticalCurvedList"/>
    <dgm:cxn modelId="{68B382DA-8282-472A-BCB1-6926635630D6}" type="presParOf" srcId="{6DD264E3-A62B-402D-97D0-CE4F9EF248C7}" destId="{C7062D9B-4A87-46F0-8AA9-37927D866D8E}" srcOrd="0" destOrd="0" presId="urn:microsoft.com/office/officeart/2008/layout/VerticalCurvedList"/>
    <dgm:cxn modelId="{137A58EB-BC0F-4DB5-846C-5384D39648DE}" type="presParOf" srcId="{3170B91E-7745-44B8-97A4-A475B63696D5}" destId="{6B199D4B-ED6D-41D8-96F2-5E5C719FEC3E}" srcOrd="11" destOrd="0" presId="urn:microsoft.com/office/officeart/2008/layout/VerticalCurvedList"/>
    <dgm:cxn modelId="{3A972764-4E3E-4C38-AC6B-7FDA4DF43EAE}" type="presParOf" srcId="{3170B91E-7745-44B8-97A4-A475B63696D5}" destId="{65A75861-1759-4098-A633-B6E3FBA9A330}" srcOrd="12" destOrd="0" presId="urn:microsoft.com/office/officeart/2008/layout/VerticalCurvedList"/>
    <dgm:cxn modelId="{30C6B58C-5D6D-4C6D-A195-951C0DBC47E8}" type="presParOf" srcId="{65A75861-1759-4098-A633-B6E3FBA9A330}" destId="{EDEB7342-95E5-451F-BEA3-9E3A2F9709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FEC88-9754-416A-8186-33A3B3C28868}">
      <dsp:nvSpPr>
        <dsp:cNvPr id="0" name=""/>
        <dsp:cNvSpPr/>
      </dsp:nvSpPr>
      <dsp:spPr>
        <a:xfrm>
          <a:off x="0" y="0"/>
          <a:ext cx="8686800" cy="745335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Повышение устойчивости бюджета и гарантированное исполнение всех социальных обязательств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384" y="36384"/>
        <a:ext cx="8614032" cy="672567"/>
      </dsp:txXfrm>
    </dsp:sp>
    <dsp:sp modelId="{BE009EB4-12F8-493B-809A-503A74EE649C}">
      <dsp:nvSpPr>
        <dsp:cNvPr id="0" name=""/>
        <dsp:cNvSpPr/>
      </dsp:nvSpPr>
      <dsp:spPr>
        <a:xfrm>
          <a:off x="0" y="776100"/>
          <a:ext cx="8686800" cy="734722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Планирование бюджета района </a:t>
          </a: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на 2018 год и на плановый период 2019 и 2020 годов </a:t>
          </a: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с учетом:</a:t>
          </a:r>
          <a:endParaRPr lang="ru-RU" sz="2000" b="1" kern="1200" dirty="0">
            <a:solidFill>
              <a:schemeClr val="tx1"/>
            </a:solidFill>
            <a:latin typeface="+mn-lt"/>
          </a:endParaRPr>
        </a:p>
      </dsp:txBody>
      <dsp:txXfrm>
        <a:off x="35866" y="811966"/>
        <a:ext cx="8615068" cy="662990"/>
      </dsp:txXfrm>
    </dsp:sp>
    <dsp:sp modelId="{18ACF8EE-347B-4FB8-B874-E7A967D09165}">
      <dsp:nvSpPr>
        <dsp:cNvPr id="0" name=""/>
        <dsp:cNvSpPr/>
      </dsp:nvSpPr>
      <dsp:spPr>
        <a:xfrm>
          <a:off x="0" y="3552809"/>
          <a:ext cx="8686800" cy="1505245"/>
        </a:xfrm>
        <a:prstGeom prst="roundRect">
          <a:avLst/>
        </a:prstGeom>
        <a:gradFill rotWithShape="0">
          <a:gsLst>
            <a:gs pos="2400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Соблюдение обязательств по заключенным соглашениям о</a:t>
          </a:r>
          <a:br>
            <a:rPr lang="ru-RU" sz="1800" b="1" kern="1200" dirty="0" smtClean="0">
              <a:solidFill>
                <a:schemeClr val="tx1"/>
              </a:solidFill>
            </a:rPr>
          </a:br>
          <a:r>
            <a:rPr lang="ru-RU" sz="1800" b="1" kern="1200" dirty="0" smtClean="0">
              <a:solidFill>
                <a:schemeClr val="tx1"/>
              </a:solidFill>
            </a:rPr>
            <a:t>предоставлении бюджетных кредитов из республиканского бюджета для частичного покрытия дефицита бюджета района и соглашениям о предоставлении межбюджетных трансфертов из республиканского бюджета бюджету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</a:rPr>
            <a:t> район»</a:t>
          </a:r>
          <a:endParaRPr lang="ru-RU" sz="1800" b="1" kern="1200" dirty="0">
            <a:solidFill>
              <a:schemeClr val="tx1"/>
            </a:solidFill>
            <a:latin typeface="+mn-lt"/>
          </a:endParaRPr>
        </a:p>
      </dsp:txBody>
      <dsp:txXfrm>
        <a:off x="73480" y="3626289"/>
        <a:ext cx="8539840" cy="1358285"/>
      </dsp:txXfrm>
    </dsp:sp>
    <dsp:sp modelId="{BDA3507F-C883-4546-B088-BB08FDF2DE76}">
      <dsp:nvSpPr>
        <dsp:cNvPr id="0" name=""/>
        <dsp:cNvSpPr/>
      </dsp:nvSpPr>
      <dsp:spPr>
        <a:xfrm>
          <a:off x="0" y="1525827"/>
          <a:ext cx="8686800" cy="1958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оценки ожидаемого исполнения бюджета в 2017 году, уточненного прогноза показателей социально-экономического развития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 на 2018 год и на плановый период 2019 и 2020 годов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планов мероприятий («дорожных карт») по развитию отраслей социальной сферы с учетом достижения целевых показателей повышения оплаты труда работников бюджетной сферы в 2018 году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ежегодного изменения объемов целевых межбюджетных трансфертов, предоставляемых из республиканского бюджета</a:t>
          </a:r>
          <a:endParaRPr lang="ru-RU" sz="1600" b="1" kern="1200" dirty="0"/>
        </a:p>
      </dsp:txBody>
      <dsp:txXfrm>
        <a:off x="0" y="1525827"/>
        <a:ext cx="8686800" cy="19582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E42D6-A327-49D7-9CF0-4F39C7BCE590}">
      <dsp:nvSpPr>
        <dsp:cNvPr id="0" name=""/>
        <dsp:cNvSpPr/>
      </dsp:nvSpPr>
      <dsp:spPr>
        <a:xfrm rot="10800000">
          <a:off x="321683" y="0"/>
          <a:ext cx="3600398" cy="3600398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0D9D2-F5B1-4EF3-8CD4-8D783F223AEC}">
      <dsp:nvSpPr>
        <dsp:cNvPr id="0" name=""/>
        <dsp:cNvSpPr/>
      </dsp:nvSpPr>
      <dsp:spPr>
        <a:xfrm>
          <a:off x="1648940" y="1651611"/>
          <a:ext cx="3429790" cy="1279829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Погашение бюджетных кредитов от других бюджетов  - 2 571,6 тыс.руб</a:t>
          </a:r>
          <a:r>
            <a:rPr lang="ru-RU" sz="1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9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1416" y="1714087"/>
        <a:ext cx="3304838" cy="1154877"/>
      </dsp:txXfrm>
    </dsp:sp>
    <dsp:sp modelId="{5943FBF8-3D2A-4B8E-B0F6-352AE796E670}">
      <dsp:nvSpPr>
        <dsp:cNvPr id="0" name=""/>
        <dsp:cNvSpPr/>
      </dsp:nvSpPr>
      <dsp:spPr>
        <a:xfrm>
          <a:off x="1664011" y="89131"/>
          <a:ext cx="3338520" cy="1279829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остатков на счетах   по учету средств бюджетов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-7 595,6 тыс. руб.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6487" y="151607"/>
        <a:ext cx="3213568" cy="1154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B9877-007F-4FF8-A415-B5437830542E}">
      <dsp:nvSpPr>
        <dsp:cNvPr id="0" name=""/>
        <dsp:cNvSpPr/>
      </dsp:nvSpPr>
      <dsp:spPr>
        <a:xfrm>
          <a:off x="0" y="0"/>
          <a:ext cx="8686800" cy="569105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Совершенствование применяемых инструментов реализации</a:t>
          </a:r>
          <a:br>
            <a:rPr lang="ru-RU" sz="2000" b="1" kern="1200" dirty="0" smtClean="0">
              <a:solidFill>
                <a:schemeClr val="tx1"/>
              </a:solidFill>
            </a:rPr>
          </a:br>
          <a:r>
            <a:rPr lang="ru-RU" sz="2000" b="1" kern="1200" dirty="0" smtClean="0">
              <a:solidFill>
                <a:schemeClr val="tx1"/>
              </a:solidFill>
            </a:rPr>
            <a:t>бюджетной политики, в том числе за счет: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7781" y="27781"/>
        <a:ext cx="8631238" cy="513543"/>
      </dsp:txXfrm>
    </dsp:sp>
    <dsp:sp modelId="{7279439A-EF8C-446A-9EB9-80931C7D90B5}">
      <dsp:nvSpPr>
        <dsp:cNvPr id="0" name=""/>
        <dsp:cNvSpPr/>
      </dsp:nvSpPr>
      <dsp:spPr>
        <a:xfrm>
          <a:off x="0" y="3886196"/>
          <a:ext cx="8686800" cy="527532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Формирование благоприятной деловой среды для реализации</a:t>
          </a:r>
          <a:br>
            <a:rPr lang="ru-RU" sz="2000" b="1" kern="1200" dirty="0" smtClean="0">
              <a:solidFill>
                <a:schemeClr val="tx1"/>
              </a:solidFill>
            </a:rPr>
          </a:br>
          <a:r>
            <a:rPr lang="ru-RU" sz="2000" b="1" kern="1200" dirty="0" smtClean="0">
              <a:solidFill>
                <a:schemeClr val="tx1"/>
              </a:solidFill>
            </a:rPr>
            <a:t>инвестиционных проектов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752" y="3911948"/>
        <a:ext cx="8635296" cy="476028"/>
      </dsp:txXfrm>
    </dsp:sp>
    <dsp:sp modelId="{62964730-F35C-4B94-B924-BBC8F782E8C3}">
      <dsp:nvSpPr>
        <dsp:cNvPr id="0" name=""/>
        <dsp:cNvSpPr/>
      </dsp:nvSpPr>
      <dsp:spPr>
        <a:xfrm>
          <a:off x="0" y="4571985"/>
          <a:ext cx="8686800" cy="782126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Сохранение безопасного уровня муниципального долга, в том числе за счет реализации мероприятий Плана оздоровления муниципальных финансов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</a:rPr>
            <a:t> район»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8180" y="4610165"/>
        <a:ext cx="8610440" cy="705766"/>
      </dsp:txXfrm>
    </dsp:sp>
    <dsp:sp modelId="{931821F8-B9CD-4082-B3DD-39FDDDB4C7BE}">
      <dsp:nvSpPr>
        <dsp:cNvPr id="0" name=""/>
        <dsp:cNvSpPr/>
      </dsp:nvSpPr>
      <dsp:spPr>
        <a:xfrm>
          <a:off x="0" y="649100"/>
          <a:ext cx="8686800" cy="3175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повышения качества оценки достигаемых результатов, корректировки целей и показателей, по результатам оценки, муниципальных программ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повышения эффективности процедур проведения закупок для обеспечения муниципальных нужд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обеспечения эффективного контроля расходования бюджетных средств на всех этапах планирования, размещения муниципального заказа и исполнения контрактов;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использования конкурентных способов отбора организаций для оказания муниципальных услуг, в том числе путем проведения конкурсов и аукционов;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применения введенных федеральных и региональных перечней муниципальных услуг и работ, не включенных в общероссийские базовые (отраслевые) перечни, в целях более оперативного включения новых услуг и работ, необходимых для формирования муниципального задания</a:t>
          </a:r>
          <a:r>
            <a:rPr lang="ru-RU" sz="1600" b="0" kern="1200" dirty="0" smtClean="0"/>
            <a:t>;</a:t>
          </a:r>
          <a:endParaRPr lang="ru-RU" sz="1600" b="0" kern="1200" dirty="0"/>
        </a:p>
      </dsp:txBody>
      <dsp:txXfrm>
        <a:off x="0" y="649100"/>
        <a:ext cx="8686800" cy="3175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27C9-391B-4FFF-A627-649ACE127A65}">
      <dsp:nvSpPr>
        <dsp:cNvPr id="0" name=""/>
        <dsp:cNvSpPr/>
      </dsp:nvSpPr>
      <dsp:spPr>
        <a:xfrm>
          <a:off x="0" y="0"/>
          <a:ext cx="8686800" cy="523189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Оптимизация структуры муниципального долга и его обслуживания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540" y="25540"/>
        <a:ext cx="8635720" cy="472109"/>
      </dsp:txXfrm>
    </dsp:sp>
    <dsp:sp modelId="{E6EDC012-DDED-4393-A5F1-02F1897793BE}">
      <dsp:nvSpPr>
        <dsp:cNvPr id="0" name=""/>
        <dsp:cNvSpPr/>
      </dsp:nvSpPr>
      <dsp:spPr>
        <a:xfrm>
          <a:off x="0" y="609605"/>
          <a:ext cx="8686800" cy="888807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Финансирование дефицита бюджета муниципального образования «</a:t>
          </a:r>
          <a:r>
            <a:rPr lang="ru-RU" sz="20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2000" b="1" kern="1200" dirty="0" smtClean="0">
              <a:solidFill>
                <a:schemeClr val="tx1"/>
              </a:solidFill>
            </a:rPr>
            <a:t> район», позволяющее сохранять уровень муниципального долга на экономически безопасном уровне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388" y="652993"/>
        <a:ext cx="8600024" cy="802031"/>
      </dsp:txXfrm>
    </dsp:sp>
    <dsp:sp modelId="{14BF6014-1F8D-4B4F-8072-3D866266C5A9}">
      <dsp:nvSpPr>
        <dsp:cNvPr id="0" name=""/>
        <dsp:cNvSpPr/>
      </dsp:nvSpPr>
      <dsp:spPr>
        <a:xfrm>
          <a:off x="0" y="1600208"/>
          <a:ext cx="8686800" cy="899242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Ориентация бюджетной политики в сфере межбюджетных отношений на 2018 год и на плановый период 2019 и 2020 годов на решение следующих задач: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897" y="1644105"/>
        <a:ext cx="8599006" cy="811448"/>
      </dsp:txXfrm>
    </dsp:sp>
    <dsp:sp modelId="{6D65A4D4-C4D3-4733-B549-DE7420F482CC}">
      <dsp:nvSpPr>
        <dsp:cNvPr id="0" name=""/>
        <dsp:cNvSpPr/>
      </dsp:nvSpPr>
      <dsp:spPr>
        <a:xfrm>
          <a:off x="0" y="2590801"/>
          <a:ext cx="8686800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содействие в обеспечении сбалансированности бюджетов муниципальных образований поселений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снижение рисков неисполнения социально значимых и первоочередных расходных обязательств;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реализация мер, направленных на укрепление финансовой дисциплины, соблюдение органами местного самоуправления требований бюджетного законодательства, экономное и эффективное использование бюджетных ресурсов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2590801"/>
        <a:ext cx="8686800" cy="1722240"/>
      </dsp:txXfrm>
    </dsp:sp>
    <dsp:sp modelId="{8ECF41FE-D620-43B7-B5B3-C3B68ED91B20}">
      <dsp:nvSpPr>
        <dsp:cNvPr id="0" name=""/>
        <dsp:cNvSpPr/>
      </dsp:nvSpPr>
      <dsp:spPr>
        <a:xfrm>
          <a:off x="0" y="4495802"/>
          <a:ext cx="8686800" cy="935508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Обеспечение широкого вовлечения граждан в процедуры обсуждения и принятия бюджетных решений, общественного контроля их эффективности и результативности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668" y="4541470"/>
        <a:ext cx="8595464" cy="844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44425-090D-436E-A93E-2DB3023FDB80}">
      <dsp:nvSpPr>
        <dsp:cNvPr id="0" name=""/>
        <dsp:cNvSpPr/>
      </dsp:nvSpPr>
      <dsp:spPr>
        <a:xfrm>
          <a:off x="0" y="0"/>
          <a:ext cx="4602163" cy="46021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9F06B-F30D-47DB-82D2-37109BE6ACC5}">
      <dsp:nvSpPr>
        <dsp:cNvPr id="0" name=""/>
        <dsp:cNvSpPr/>
      </dsp:nvSpPr>
      <dsp:spPr>
        <a:xfrm>
          <a:off x="2301081" y="0"/>
          <a:ext cx="6309518" cy="4602163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Расширение мер налоговой политики, направленных на облегчение администрирования и снижение административных издержек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301081" y="0"/>
        <a:ext cx="6309518" cy="977959"/>
      </dsp:txXfrm>
    </dsp:sp>
    <dsp:sp modelId="{FED84AB8-CAF6-4ECA-B669-59A6C428B38C}">
      <dsp:nvSpPr>
        <dsp:cNvPr id="0" name=""/>
        <dsp:cNvSpPr/>
      </dsp:nvSpPr>
      <dsp:spPr>
        <a:xfrm>
          <a:off x="604033" y="977959"/>
          <a:ext cx="3394095" cy="33940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FA107-B120-49B7-BC8E-D3002C8C2448}">
      <dsp:nvSpPr>
        <dsp:cNvPr id="0" name=""/>
        <dsp:cNvSpPr/>
      </dsp:nvSpPr>
      <dsp:spPr>
        <a:xfrm>
          <a:off x="2301081" y="977959"/>
          <a:ext cx="6309518" cy="3394095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Укрепление доходной базы бюджета муниципального образования «</a:t>
          </a:r>
          <a:r>
            <a:rPr lang="ru-RU" sz="1800" b="1" kern="1200" dirty="0" err="1" smtClean="0"/>
            <a:t>Малопургинский</a:t>
          </a:r>
          <a:r>
            <a:rPr lang="ru-RU" sz="1800" b="1" kern="1200" dirty="0" smtClean="0"/>
            <a:t> район» за счет наращивания стабильных доходных источников и мобилизации в бюджет имеющихся резервов</a:t>
          </a:r>
          <a:endParaRPr lang="ru-RU" sz="1800" b="1" kern="1200" dirty="0"/>
        </a:p>
      </dsp:txBody>
      <dsp:txXfrm>
        <a:off x="2301081" y="977959"/>
        <a:ext cx="6309518" cy="977959"/>
      </dsp:txXfrm>
    </dsp:sp>
    <dsp:sp modelId="{DDA6CF50-64D6-41CD-AAED-976FA2076C57}">
      <dsp:nvSpPr>
        <dsp:cNvPr id="0" name=""/>
        <dsp:cNvSpPr/>
      </dsp:nvSpPr>
      <dsp:spPr>
        <a:xfrm>
          <a:off x="1208067" y="1955919"/>
          <a:ext cx="2186027" cy="218602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6C1EA-8C5C-40F8-B9B6-9040C8ED6543}">
      <dsp:nvSpPr>
        <dsp:cNvPr id="0" name=""/>
        <dsp:cNvSpPr/>
      </dsp:nvSpPr>
      <dsp:spPr>
        <a:xfrm>
          <a:off x="2301081" y="1955919"/>
          <a:ext cx="6309518" cy="2186027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Повышение уровня собираемости налогов, рост налоговой базы, включая снижение доли теневого сектора</a:t>
          </a:r>
        </a:p>
      </dsp:txBody>
      <dsp:txXfrm>
        <a:off x="2301081" y="1955919"/>
        <a:ext cx="6309518" cy="977959"/>
      </dsp:txXfrm>
    </dsp:sp>
    <dsp:sp modelId="{59226D8B-E096-4D70-8ADC-71973B6FCBDF}">
      <dsp:nvSpPr>
        <dsp:cNvPr id="0" name=""/>
        <dsp:cNvSpPr/>
      </dsp:nvSpPr>
      <dsp:spPr>
        <a:xfrm>
          <a:off x="1812101" y="2933878"/>
          <a:ext cx="977959" cy="9779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5023B-56E5-4574-9502-039874786CB2}">
      <dsp:nvSpPr>
        <dsp:cNvPr id="0" name=""/>
        <dsp:cNvSpPr/>
      </dsp:nvSpPr>
      <dsp:spPr>
        <a:xfrm>
          <a:off x="2301081" y="2933878"/>
          <a:ext cx="6309518" cy="977959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Отмена неэффективных налоговых льгот, введение моратория на установление в 2018, 2019 годах налоговых льгот (пониженных ставок по налогам)</a:t>
          </a:r>
        </a:p>
      </dsp:txBody>
      <dsp:txXfrm>
        <a:off x="2301081" y="2933878"/>
        <a:ext cx="6309518" cy="9779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CB320-AD5D-42E8-8DF0-821625D1553B}">
      <dsp:nvSpPr>
        <dsp:cNvPr id="0" name=""/>
        <dsp:cNvSpPr/>
      </dsp:nvSpPr>
      <dsp:spPr>
        <a:xfrm>
          <a:off x="3008921" y="1082205"/>
          <a:ext cx="2766964" cy="1753411"/>
        </a:xfrm>
        <a:prstGeom prst="roundRect">
          <a:avLst/>
        </a:prstGeom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5875" cap="flat" cmpd="sng" algn="ctr">
          <a:solidFill>
            <a:srgbClr val="FF0000"/>
          </a:solidFill>
          <a:prstDash val="solid"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831 797,3 тыс. рублей</a:t>
          </a:r>
        </a:p>
      </dsp:txBody>
      <dsp:txXfrm>
        <a:off x="3094515" y="1167799"/>
        <a:ext cx="2595776" cy="1582223"/>
      </dsp:txXfrm>
    </dsp:sp>
    <dsp:sp modelId="{D7EFC697-BC8F-4557-A039-161B7709233A}">
      <dsp:nvSpPr>
        <dsp:cNvPr id="0" name=""/>
        <dsp:cNvSpPr/>
      </dsp:nvSpPr>
      <dsp:spPr>
        <a:xfrm rot="20269051">
          <a:off x="5753993" y="1283142"/>
          <a:ext cx="5915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1553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484F-079A-45E3-A654-9B10A3DE1832}">
      <dsp:nvSpPr>
        <dsp:cNvPr id="0" name=""/>
        <dsp:cNvSpPr/>
      </dsp:nvSpPr>
      <dsp:spPr>
        <a:xfrm>
          <a:off x="6323655" y="-58223"/>
          <a:ext cx="2286944" cy="152691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398193" y="16315"/>
        <a:ext cx="2137868" cy="1377842"/>
      </dsp:txXfrm>
    </dsp:sp>
    <dsp:sp modelId="{321571DC-5EF7-4266-98E8-24BA1D916FB4}">
      <dsp:nvSpPr>
        <dsp:cNvPr id="0" name=""/>
        <dsp:cNvSpPr/>
      </dsp:nvSpPr>
      <dsp:spPr>
        <a:xfrm rot="1408613">
          <a:off x="5759236" y="2639924"/>
          <a:ext cx="4022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241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33CD9-E8FB-4B62-8C9D-A0A92B394EDA}">
      <dsp:nvSpPr>
        <dsp:cNvPr id="0" name=""/>
        <dsp:cNvSpPr/>
      </dsp:nvSpPr>
      <dsp:spPr>
        <a:xfrm>
          <a:off x="6144829" y="2534023"/>
          <a:ext cx="2465770" cy="144301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215271" y="2604465"/>
        <a:ext cx="2324886" cy="1302126"/>
      </dsp:txXfrm>
    </dsp:sp>
    <dsp:sp modelId="{BD75B62A-5143-469C-9E0E-6D8875C665B7}">
      <dsp:nvSpPr>
        <dsp:cNvPr id="0" name=""/>
        <dsp:cNvSpPr/>
      </dsp:nvSpPr>
      <dsp:spPr>
        <a:xfrm rot="9493220">
          <a:off x="2645679" y="2581576"/>
          <a:ext cx="3766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685" y="0"/>
              </a:lnTo>
            </a:path>
          </a:pathLst>
        </a:cu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423AB-20EC-4040-B592-77083BA87220}">
      <dsp:nvSpPr>
        <dsp:cNvPr id="0" name=""/>
        <dsp:cNvSpPr/>
      </dsp:nvSpPr>
      <dsp:spPr>
        <a:xfrm>
          <a:off x="114290" y="2457819"/>
          <a:ext cx="2544833" cy="140409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182832" y="2526361"/>
        <a:ext cx="2407749" cy="1267008"/>
      </dsp:txXfrm>
    </dsp:sp>
    <dsp:sp modelId="{04591F4C-B869-48B3-A01E-AD246E15D973}">
      <dsp:nvSpPr>
        <dsp:cNvPr id="0" name=""/>
        <dsp:cNvSpPr/>
      </dsp:nvSpPr>
      <dsp:spPr>
        <a:xfrm rot="12014610">
          <a:off x="2379218" y="1336281"/>
          <a:ext cx="649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9770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FF3BE-94E2-4DCD-8616-44E24EDE66A4}">
      <dsp:nvSpPr>
        <dsp:cNvPr id="0" name=""/>
        <dsp:cNvSpPr/>
      </dsp:nvSpPr>
      <dsp:spPr>
        <a:xfrm>
          <a:off x="0" y="0"/>
          <a:ext cx="2399286" cy="156290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6295" y="76295"/>
        <a:ext cx="2246696" cy="14103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3902366" y="-599010"/>
          <a:ext cx="4649246" cy="4649246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879FE-BE8F-4624-AAD6-7DAD88595B55}">
      <dsp:nvSpPr>
        <dsp:cNvPr id="0" name=""/>
        <dsp:cNvSpPr/>
      </dsp:nvSpPr>
      <dsp:spPr>
        <a:xfrm>
          <a:off x="276001" y="181741"/>
          <a:ext cx="8214203" cy="36334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Дошкольное образование 106 837,5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6001" y="181741"/>
        <a:ext cx="8214203" cy="363344"/>
      </dsp:txXfrm>
    </dsp:sp>
    <dsp:sp modelId="{2CC09460-0385-4576-B212-932E023A1EEB}">
      <dsp:nvSpPr>
        <dsp:cNvPr id="0" name=""/>
        <dsp:cNvSpPr/>
      </dsp:nvSpPr>
      <dsp:spPr>
        <a:xfrm>
          <a:off x="51538" y="136323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E7858-2E8A-4A1B-8B00-797726621971}">
      <dsp:nvSpPr>
        <dsp:cNvPr id="0" name=""/>
        <dsp:cNvSpPr/>
      </dsp:nvSpPr>
      <dsp:spPr>
        <a:xfrm>
          <a:off x="796851" y="763504"/>
          <a:ext cx="7689698" cy="36334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Общее образование 481 641,7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6851" y="763504"/>
        <a:ext cx="7689698" cy="363344"/>
      </dsp:txXfrm>
    </dsp:sp>
    <dsp:sp modelId="{5586553E-F5FE-4248-95EC-7786E1F5D059}">
      <dsp:nvSpPr>
        <dsp:cNvPr id="0" name=""/>
        <dsp:cNvSpPr/>
      </dsp:nvSpPr>
      <dsp:spPr>
        <a:xfrm>
          <a:off x="360442" y="699348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98ED8-C4FF-49CF-805C-71A060ED7E2F}">
      <dsp:nvSpPr>
        <dsp:cNvPr id="0" name=""/>
        <dsp:cNvSpPr/>
      </dsp:nvSpPr>
      <dsp:spPr>
        <a:xfrm>
          <a:off x="714173" y="1271638"/>
          <a:ext cx="7773404" cy="36334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детей 57 434,2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4173" y="1271638"/>
        <a:ext cx="7773404" cy="363344"/>
      </dsp:txXfrm>
    </dsp:sp>
    <dsp:sp modelId="{F517DEC1-EB8D-4770-88E8-5D66BB1934B5}">
      <dsp:nvSpPr>
        <dsp:cNvPr id="0" name=""/>
        <dsp:cNvSpPr/>
      </dsp:nvSpPr>
      <dsp:spPr>
        <a:xfrm>
          <a:off x="487082" y="1226220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E0853-FA09-49CE-90A7-661C24366857}">
      <dsp:nvSpPr>
        <dsp:cNvPr id="0" name=""/>
        <dsp:cNvSpPr/>
      </dsp:nvSpPr>
      <dsp:spPr>
        <a:xfrm>
          <a:off x="714173" y="1816241"/>
          <a:ext cx="7773404" cy="363344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Повышение квалификации 435,7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4173" y="1816241"/>
        <a:ext cx="7773404" cy="363344"/>
      </dsp:txXfrm>
    </dsp:sp>
    <dsp:sp modelId="{476526DF-747C-4FDA-AEBF-69A48C7254D0}">
      <dsp:nvSpPr>
        <dsp:cNvPr id="0" name=""/>
        <dsp:cNvSpPr/>
      </dsp:nvSpPr>
      <dsp:spPr>
        <a:xfrm>
          <a:off x="487082" y="1770823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B445E-114F-4C12-A53A-30AA6A98DC68}">
      <dsp:nvSpPr>
        <dsp:cNvPr id="0" name=""/>
        <dsp:cNvSpPr/>
      </dsp:nvSpPr>
      <dsp:spPr>
        <a:xfrm>
          <a:off x="577504" y="2361190"/>
          <a:ext cx="7910073" cy="363344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Молодежная политика и оздоровление детей 6 029,9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7504" y="2361190"/>
        <a:ext cx="7910073" cy="363344"/>
      </dsp:txXfrm>
    </dsp:sp>
    <dsp:sp modelId="{7FF197B5-19DF-437E-8EA4-F5EF1D7448A3}">
      <dsp:nvSpPr>
        <dsp:cNvPr id="0" name=""/>
        <dsp:cNvSpPr/>
      </dsp:nvSpPr>
      <dsp:spPr>
        <a:xfrm>
          <a:off x="350414" y="2315771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8732C-9064-4779-B11E-FA263F689B2B}">
      <dsp:nvSpPr>
        <dsp:cNvPr id="0" name=""/>
        <dsp:cNvSpPr/>
      </dsp:nvSpPr>
      <dsp:spPr>
        <a:xfrm>
          <a:off x="278628" y="2906138"/>
          <a:ext cx="8208949" cy="363344"/>
        </a:xfrm>
        <a:prstGeom prst="rect">
          <a:avLst/>
        </a:prstGeom>
        <a:gradFill rotWithShape="1">
          <a:gsLst>
            <a:gs pos="0">
              <a:schemeClr val="accent1">
                <a:tint val="96000"/>
                <a:satMod val="120000"/>
                <a:lumMod val="120000"/>
              </a:schemeClr>
            </a:gs>
            <a:gs pos="100000">
              <a:schemeClr val="accent1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shade val="25000"/>
              <a:satMod val="18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 20 402,4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8628" y="2906138"/>
        <a:ext cx="8208949" cy="363344"/>
      </dsp:txXfrm>
    </dsp:sp>
    <dsp:sp modelId="{22575A18-223C-4A93-B3F0-1CA215286AC0}">
      <dsp:nvSpPr>
        <dsp:cNvPr id="0" name=""/>
        <dsp:cNvSpPr/>
      </dsp:nvSpPr>
      <dsp:spPr>
        <a:xfrm>
          <a:off x="51538" y="2860720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3901053" y="-599010"/>
          <a:ext cx="4649246" cy="4649246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C3E9D-37B6-4091-B940-C72C7EB043F6}">
      <dsp:nvSpPr>
        <dsp:cNvPr id="0" name=""/>
        <dsp:cNvSpPr/>
      </dsp:nvSpPr>
      <dsp:spPr>
        <a:xfrm>
          <a:off x="546199" y="144460"/>
          <a:ext cx="7835800" cy="434062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600" b="1" kern="1200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общерайонных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праздников и мероприятий 89,0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6199" y="144460"/>
        <a:ext cx="7835800" cy="434062"/>
      </dsp:txXfrm>
    </dsp:sp>
    <dsp:sp modelId="{55455E02-F49A-458F-9ACC-1718D8D45F00}">
      <dsp:nvSpPr>
        <dsp:cNvPr id="0" name=""/>
        <dsp:cNvSpPr/>
      </dsp:nvSpPr>
      <dsp:spPr>
        <a:xfrm>
          <a:off x="172737" y="144462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95AD2-FE45-4B8B-A2C1-75FE0D6BA4CF}">
      <dsp:nvSpPr>
        <dsp:cNvPr id="0" name=""/>
        <dsp:cNvSpPr/>
      </dsp:nvSpPr>
      <dsp:spPr>
        <a:xfrm>
          <a:off x="578818" y="691331"/>
          <a:ext cx="7757673" cy="434062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Содержание музеев 1 399,9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8818" y="691331"/>
        <a:ext cx="7757673" cy="434062"/>
      </dsp:txXfrm>
    </dsp:sp>
    <dsp:sp modelId="{2CC09460-0385-4576-B212-932E023A1EEB}">
      <dsp:nvSpPr>
        <dsp:cNvPr id="0" name=""/>
        <dsp:cNvSpPr/>
      </dsp:nvSpPr>
      <dsp:spPr>
        <a:xfrm>
          <a:off x="351727" y="681271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66844-5D70-47CC-8F2D-622A3F956373}">
      <dsp:nvSpPr>
        <dsp:cNvPr id="0" name=""/>
        <dsp:cNvSpPr/>
      </dsp:nvSpPr>
      <dsp:spPr>
        <a:xfrm>
          <a:off x="715486" y="1236279"/>
          <a:ext cx="7621004" cy="434062"/>
        </a:xfrm>
        <a:prstGeom prst="rect">
          <a:avLst/>
        </a:prstGeom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аппарата Управления культуры 15 011,3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486" y="1236279"/>
        <a:ext cx="7621004" cy="434062"/>
      </dsp:txXfrm>
    </dsp:sp>
    <dsp:sp modelId="{666F0470-AA64-4EAB-A3C2-C237F6CC60A4}">
      <dsp:nvSpPr>
        <dsp:cNvPr id="0" name=""/>
        <dsp:cNvSpPr/>
      </dsp:nvSpPr>
      <dsp:spPr>
        <a:xfrm>
          <a:off x="488396" y="1226220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3594B-622C-4AAA-B00F-1961072950D7}">
      <dsp:nvSpPr>
        <dsp:cNvPr id="0" name=""/>
        <dsp:cNvSpPr/>
      </dsp:nvSpPr>
      <dsp:spPr>
        <a:xfrm>
          <a:off x="715486" y="1780882"/>
          <a:ext cx="7621004" cy="434062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Развитие туризма и народного творчества 4 432,2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486" y="1780882"/>
        <a:ext cx="7621004" cy="434062"/>
      </dsp:txXfrm>
    </dsp:sp>
    <dsp:sp modelId="{7FF197B5-19DF-437E-8EA4-F5EF1D7448A3}">
      <dsp:nvSpPr>
        <dsp:cNvPr id="0" name=""/>
        <dsp:cNvSpPr/>
      </dsp:nvSpPr>
      <dsp:spPr>
        <a:xfrm>
          <a:off x="488396" y="1770823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F6CBD-BEC7-4BB2-8CA8-4AB62F12DFF9}">
      <dsp:nvSpPr>
        <dsp:cNvPr id="0" name=""/>
        <dsp:cNvSpPr/>
      </dsp:nvSpPr>
      <dsp:spPr>
        <a:xfrm>
          <a:off x="578818" y="2325831"/>
          <a:ext cx="7757673" cy="434062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библиотечной системы 17 314,2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8818" y="2325831"/>
        <a:ext cx="7757673" cy="434062"/>
      </dsp:txXfrm>
    </dsp:sp>
    <dsp:sp modelId="{22575A18-223C-4A93-B3F0-1CA215286AC0}">
      <dsp:nvSpPr>
        <dsp:cNvPr id="0" name=""/>
        <dsp:cNvSpPr/>
      </dsp:nvSpPr>
      <dsp:spPr>
        <a:xfrm>
          <a:off x="351727" y="2315771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1E583-BAE3-4507-BD24-52408A068D6F}">
      <dsp:nvSpPr>
        <dsp:cNvPr id="0" name=""/>
        <dsp:cNvSpPr/>
      </dsp:nvSpPr>
      <dsp:spPr>
        <a:xfrm>
          <a:off x="279942" y="2870779"/>
          <a:ext cx="8056549" cy="434062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840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домов культуры 45 203,3 тыс. рублей</a:t>
          </a:r>
          <a:endParaRPr lang="ru-RU" sz="16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942" y="2870779"/>
        <a:ext cx="8056549" cy="434062"/>
      </dsp:txXfrm>
    </dsp:sp>
    <dsp:sp modelId="{40BF02B9-9F94-4357-980E-8F3E7121E9A6}">
      <dsp:nvSpPr>
        <dsp:cNvPr id="0" name=""/>
        <dsp:cNvSpPr/>
      </dsp:nvSpPr>
      <dsp:spPr>
        <a:xfrm>
          <a:off x="52851" y="2860720"/>
          <a:ext cx="454181" cy="4541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FF0B6-DE0A-4F27-8E63-E56E857A5C17}">
      <dsp:nvSpPr>
        <dsp:cNvPr id="0" name=""/>
        <dsp:cNvSpPr/>
      </dsp:nvSpPr>
      <dsp:spPr>
        <a:xfrm>
          <a:off x="-4891832" y="-749635"/>
          <a:ext cx="5826220" cy="5826220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3AB5E-E564-463C-B267-CC607A7C5A15}">
      <dsp:nvSpPr>
        <dsp:cNvPr id="0" name=""/>
        <dsp:cNvSpPr/>
      </dsp:nvSpPr>
      <dsp:spPr>
        <a:xfrm>
          <a:off x="326165" y="213607"/>
          <a:ext cx="7821568" cy="455541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15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высшего должностного лица муниципального образования  1 772,0 тыс. рублей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165" y="213607"/>
        <a:ext cx="7821568" cy="455541"/>
      </dsp:txXfrm>
    </dsp:sp>
    <dsp:sp modelId="{28BFEB6D-855D-4BBB-AE26-37D88D2FDD0B}">
      <dsp:nvSpPr>
        <dsp:cNvPr id="0" name=""/>
        <dsp:cNvSpPr/>
      </dsp:nvSpPr>
      <dsp:spPr>
        <a:xfrm>
          <a:off x="63978" y="170914"/>
          <a:ext cx="569426" cy="569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83722-9FF0-4553-941E-64B9573CAE59}">
      <dsp:nvSpPr>
        <dsp:cNvPr id="0" name=""/>
        <dsp:cNvSpPr/>
      </dsp:nvSpPr>
      <dsp:spPr>
        <a:xfrm>
          <a:off x="723405" y="911082"/>
          <a:ext cx="7446854" cy="455541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15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Совета депутатов  1 779,5 тыс. рублей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3405" y="911082"/>
        <a:ext cx="7446854" cy="455541"/>
      </dsp:txXfrm>
    </dsp:sp>
    <dsp:sp modelId="{CEF61A5A-A404-4503-8C18-096A012E075D}">
      <dsp:nvSpPr>
        <dsp:cNvPr id="0" name=""/>
        <dsp:cNvSpPr/>
      </dsp:nvSpPr>
      <dsp:spPr>
        <a:xfrm>
          <a:off x="438692" y="854139"/>
          <a:ext cx="569426" cy="569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91D33-ED31-4E11-B569-038E9B5E1ECA}">
      <dsp:nvSpPr>
        <dsp:cNvPr id="0" name=""/>
        <dsp:cNvSpPr/>
      </dsp:nvSpPr>
      <dsp:spPr>
        <a:xfrm>
          <a:off x="894752" y="1594307"/>
          <a:ext cx="7275507" cy="455541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15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Администрации  46 381,7 тыс. рублей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94752" y="1594307"/>
        <a:ext cx="7275507" cy="455541"/>
      </dsp:txXfrm>
    </dsp:sp>
    <dsp:sp modelId="{71F09C3E-EAA5-43D9-AB34-6004D936D625}">
      <dsp:nvSpPr>
        <dsp:cNvPr id="0" name=""/>
        <dsp:cNvSpPr/>
      </dsp:nvSpPr>
      <dsp:spPr>
        <a:xfrm>
          <a:off x="610039" y="1537365"/>
          <a:ext cx="569426" cy="569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A3B5F-D157-46FB-9326-8A99C4749BF5}">
      <dsp:nvSpPr>
        <dsp:cNvPr id="0" name=""/>
        <dsp:cNvSpPr/>
      </dsp:nvSpPr>
      <dsp:spPr>
        <a:xfrm>
          <a:off x="838222" y="2310824"/>
          <a:ext cx="7275507" cy="455541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15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Судебная система  77,0 тыс. рублей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8222" y="2310824"/>
        <a:ext cx="7275507" cy="455541"/>
      </dsp:txXfrm>
    </dsp:sp>
    <dsp:sp modelId="{04416FE6-8E75-4AE2-8CB6-1266DD65FACD}">
      <dsp:nvSpPr>
        <dsp:cNvPr id="0" name=""/>
        <dsp:cNvSpPr/>
      </dsp:nvSpPr>
      <dsp:spPr>
        <a:xfrm>
          <a:off x="610039" y="2220158"/>
          <a:ext cx="569426" cy="569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691D8-7D16-45EA-B36D-C889ACCECC39}">
      <dsp:nvSpPr>
        <dsp:cNvPr id="0" name=""/>
        <dsp:cNvSpPr/>
      </dsp:nvSpPr>
      <dsp:spPr>
        <a:xfrm>
          <a:off x="723405" y="2960326"/>
          <a:ext cx="7446854" cy="455541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15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финансовых и контрольно-счетных органов  7 945,6 тыс. рублей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3405" y="2960326"/>
        <a:ext cx="7446854" cy="455541"/>
      </dsp:txXfrm>
    </dsp:sp>
    <dsp:sp modelId="{508DA39C-ADBA-48D3-8BF1-2428AF75CDD5}">
      <dsp:nvSpPr>
        <dsp:cNvPr id="0" name=""/>
        <dsp:cNvSpPr/>
      </dsp:nvSpPr>
      <dsp:spPr>
        <a:xfrm>
          <a:off x="438692" y="2903383"/>
          <a:ext cx="569426" cy="569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9339B-3476-47F7-B256-E613C0254E79}">
      <dsp:nvSpPr>
        <dsp:cNvPr id="0" name=""/>
        <dsp:cNvSpPr/>
      </dsp:nvSpPr>
      <dsp:spPr>
        <a:xfrm>
          <a:off x="348691" y="3643551"/>
          <a:ext cx="7821568" cy="4555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58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общегосударственные вопросы (в том числе функционирование подведомственных учреждений) 7 833,4тыс. рублей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8691" y="3643551"/>
        <a:ext cx="7821568" cy="455541"/>
      </dsp:txXfrm>
    </dsp:sp>
    <dsp:sp modelId="{A55542A5-B230-4E3D-A8E4-87AD73F79EFF}">
      <dsp:nvSpPr>
        <dsp:cNvPr id="0" name=""/>
        <dsp:cNvSpPr/>
      </dsp:nvSpPr>
      <dsp:spPr>
        <a:xfrm>
          <a:off x="63978" y="3586608"/>
          <a:ext cx="569426" cy="569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4D84D-83B0-4115-B1BA-BB76086E6A0A}">
      <dsp:nvSpPr>
        <dsp:cNvPr id="0" name=""/>
        <dsp:cNvSpPr/>
      </dsp:nvSpPr>
      <dsp:spPr>
        <a:xfrm>
          <a:off x="-5745111" y="-870422"/>
          <a:ext cx="6770044" cy="677004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879FE-BE8F-4624-AAD6-7DAD88595B55}">
      <dsp:nvSpPr>
        <dsp:cNvPr id="0" name=""/>
        <dsp:cNvSpPr/>
      </dsp:nvSpPr>
      <dsp:spPr>
        <a:xfrm>
          <a:off x="227524" y="264837"/>
          <a:ext cx="7990410" cy="52947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202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денежных средств на содержание усыновленных (удочеренных) детей 240,0 тыс. рублей; расходы по присмотру и уходу за детьми-инвалидами 219,7 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7524" y="264837"/>
        <a:ext cx="7990410" cy="529474"/>
      </dsp:txXfrm>
    </dsp:sp>
    <dsp:sp modelId="{2CC09460-0385-4576-B212-932E023A1EEB}">
      <dsp:nvSpPr>
        <dsp:cNvPr id="0" name=""/>
        <dsp:cNvSpPr/>
      </dsp:nvSpPr>
      <dsp:spPr>
        <a:xfrm>
          <a:off x="14135" y="198653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C2A91-E19F-463D-BD24-AB9142C0ABED}">
      <dsp:nvSpPr>
        <dsp:cNvPr id="0" name=""/>
        <dsp:cNvSpPr/>
      </dsp:nvSpPr>
      <dsp:spPr>
        <a:xfrm>
          <a:off x="838192" y="1066800"/>
          <a:ext cx="7319817" cy="529474"/>
        </a:xfrm>
        <a:prstGeom prst="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202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Компенсация части родительской платы за содержание ребенка в детских садах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5 471,7 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8192" y="1066800"/>
        <a:ext cx="7319817" cy="529474"/>
      </dsp:txXfrm>
    </dsp:sp>
    <dsp:sp modelId="{7FF197B5-19DF-437E-8EA4-F5EF1D7448A3}">
      <dsp:nvSpPr>
        <dsp:cNvPr id="0" name=""/>
        <dsp:cNvSpPr/>
      </dsp:nvSpPr>
      <dsp:spPr>
        <a:xfrm>
          <a:off x="449663" y="992764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DD1F4-A210-4170-91D2-7E7F9DCC880D}">
      <dsp:nvSpPr>
        <dsp:cNvPr id="0" name=""/>
        <dsp:cNvSpPr/>
      </dsp:nvSpPr>
      <dsp:spPr>
        <a:xfrm>
          <a:off x="979741" y="1853059"/>
          <a:ext cx="7120661" cy="529474"/>
        </a:xfrm>
        <a:prstGeom prst="rect">
          <a:avLst/>
        </a:prstGeom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202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Оказание материальной помощи гражданам 110,0  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9741" y="1853059"/>
        <a:ext cx="7120661" cy="529474"/>
      </dsp:txXfrm>
    </dsp:sp>
    <dsp:sp modelId="{22575A18-223C-4A93-B3F0-1CA215286AC0}">
      <dsp:nvSpPr>
        <dsp:cNvPr id="0" name=""/>
        <dsp:cNvSpPr/>
      </dsp:nvSpPr>
      <dsp:spPr>
        <a:xfrm>
          <a:off x="648820" y="1786874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87230-A43F-4ADE-AA01-F0A3AFAA6F65}">
      <dsp:nvSpPr>
        <dsp:cNvPr id="0" name=""/>
        <dsp:cNvSpPr/>
      </dsp:nvSpPr>
      <dsp:spPr>
        <a:xfrm>
          <a:off x="990564" y="2514600"/>
          <a:ext cx="7120661" cy="793607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02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Социальная поддержка старшего поколения, ветеранов и инвалидов, иных категорий граждан 42,8 тыс. рублей; доплата к пенсии муниципальных служащих 1 167,9 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0564" y="2514600"/>
        <a:ext cx="7120661" cy="793607"/>
      </dsp:txXfrm>
    </dsp:sp>
    <dsp:sp modelId="{AEA2F258-E6EB-4F32-89BB-D45632EC2648}">
      <dsp:nvSpPr>
        <dsp:cNvPr id="0" name=""/>
        <dsp:cNvSpPr/>
      </dsp:nvSpPr>
      <dsp:spPr>
        <a:xfrm>
          <a:off x="648820" y="2580482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3000D-81A3-4133-ACCB-CC43B086927C}">
      <dsp:nvSpPr>
        <dsp:cNvPr id="0" name=""/>
        <dsp:cNvSpPr/>
      </dsp:nvSpPr>
      <dsp:spPr>
        <a:xfrm>
          <a:off x="780585" y="3440777"/>
          <a:ext cx="7319817" cy="529474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02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Поддержка многодетных семей 12 111,1 тыс. рублей; Обеспечение жильем многодетных семей  961,0 тыс. рублей; 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0585" y="3440777"/>
        <a:ext cx="7319817" cy="529474"/>
      </dsp:txXfrm>
    </dsp:sp>
    <dsp:sp modelId="{C7062D9B-4A87-46F0-8AA9-37927D866D8E}">
      <dsp:nvSpPr>
        <dsp:cNvPr id="0" name=""/>
        <dsp:cNvSpPr/>
      </dsp:nvSpPr>
      <dsp:spPr>
        <a:xfrm>
          <a:off x="449663" y="3374593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99D4B-ED6D-41D8-96F2-5E5C719FEC3E}">
      <dsp:nvSpPr>
        <dsp:cNvPr id="0" name=""/>
        <dsp:cNvSpPr/>
      </dsp:nvSpPr>
      <dsp:spPr>
        <a:xfrm>
          <a:off x="345056" y="4234888"/>
          <a:ext cx="7755346" cy="529474"/>
        </a:xfrm>
        <a:prstGeom prst="rect">
          <a:avLst/>
        </a:prstGeom>
        <a:gradFill rotWithShape="1">
          <a:gsLst>
            <a:gs pos="0">
              <a:schemeClr val="accent1">
                <a:tint val="0"/>
              </a:schemeClr>
            </a:gs>
            <a:gs pos="44000">
              <a:schemeClr val="accent1">
                <a:tint val="60000"/>
                <a:satMod val="120000"/>
              </a:schemeClr>
            </a:gs>
            <a:gs pos="100000">
              <a:schemeClr val="accent1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02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пособия на содержание опекаемых детей 15 929,8  тыс. рублей;  выплата пособия при устройстве опекаемых детей в семью 422,1 тыс. рублей</a:t>
          </a:r>
          <a:endParaRPr lang="ru-RU" sz="14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5056" y="4234888"/>
        <a:ext cx="7755346" cy="529474"/>
      </dsp:txXfrm>
    </dsp:sp>
    <dsp:sp modelId="{EDEB7342-95E5-451F-BEA3-9E3A2F970986}">
      <dsp:nvSpPr>
        <dsp:cNvPr id="0" name=""/>
        <dsp:cNvSpPr/>
      </dsp:nvSpPr>
      <dsp:spPr>
        <a:xfrm>
          <a:off x="14135" y="4168703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0.5339</cdr:x>
      <cdr:y>0.09859</cdr:y>
    </cdr:from>
    <cdr:to>
      <cdr:x>0.9661</cdr:x>
      <cdr:y>0.43521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800615" y="533392"/>
          <a:ext cx="3886170" cy="18211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solidFill>
            <a:srgbClr val="95D1DB"/>
          </a:solidFill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Основной источник налоговых и неналоговых доходов – налог на доходы физических лиц. В 2018 году поступление налога на доходы физических лиц в бюджет муниципального образования «Малопургинский район» составило</a:t>
          </a:r>
        </a:p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  </a:t>
          </a:r>
          <a:r>
            <a:rPr lang="ru-RU" b="1" dirty="0" smtClean="0">
              <a:solidFill>
                <a:schemeClr val="tx1"/>
              </a:solidFill>
            </a:rPr>
            <a:t>163 816,9 </a:t>
          </a:r>
          <a:r>
            <a:rPr lang="ru-RU" sz="1600" dirty="0" smtClean="0">
              <a:solidFill>
                <a:schemeClr val="tx1"/>
              </a:solidFill>
            </a:rPr>
            <a:t>тыс. рублей.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0.57998</cdr:x>
      <cdr:y>0.16597</cdr:y>
    </cdr:from>
    <cdr:to>
      <cdr:x>0.79902</cdr:x>
      <cdr:y>0.24472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175" y="758825"/>
          <a:ext cx="1440107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Дотации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0.75905</cdr:x>
      <cdr:y>0.59931</cdr:y>
    </cdr:from>
    <cdr:to>
      <cdr:x>0.94524</cdr:x>
      <cdr:y>0.69947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90474" y="2740025"/>
          <a:ext cx="1224130" cy="457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Субсидии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0.21143</cdr:x>
      <cdr:y>0.77822</cdr:y>
    </cdr:from>
    <cdr:to>
      <cdr:x>0.44143</cdr:x>
      <cdr:y>0.91997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90055" y="3558009"/>
          <a:ext cx="1512159" cy="64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Субвенции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0.11265</cdr:x>
      <cdr:y>0.11673</cdr:y>
    </cdr:from>
    <cdr:to>
      <cdr:x>0.325</cdr:x>
      <cdr:y>0.19931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0632" y="533690"/>
          <a:ext cx="1396143" cy="377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dirty="0"/>
        </a:p>
      </cdr:txBody>
    </cdr:sp>
  </cdr:relSizeAnchor>
  <cdr:relSizeAnchor xmlns:cdr="http://schemas.openxmlformats.org/drawingml/2006/chartDrawing">
    <cdr:from>
      <cdr:x>0.91238</cdr:x>
      <cdr:y>0.03798</cdr:y>
    </cdr:from>
    <cdr:to>
      <cdr:x>0.98858</cdr:x>
      <cdr:y>0.96711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5998567" y="173633"/>
          <a:ext cx="500969" cy="4248000"/>
        </a:xfrm>
        <a:prstGeom xmlns:a="http://schemas.openxmlformats.org/drawingml/2006/main" prst="rightBrace">
          <a:avLst>
            <a:gd name="adj1" fmla="val 8333"/>
            <a:gd name="adj2" fmla="val 49783"/>
          </a:avLst>
        </a:prstGeom>
        <a:ln xmlns:a="http://schemas.openxmlformats.org/drawingml/2006/main" w="38100">
          <a:solidFill>
            <a:srgbClr val="6699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endParaRPr lang="ru-RU" b="1" cap="none" spc="0" dirty="0">
            <a:ln w="11430">
              <a:solidFill>
                <a:sysClr val="windowText" lastClr="000000"/>
              </a:solidFill>
            </a:ln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0.39518</cdr:x>
      <cdr:y>0.01667</cdr:y>
    </cdr:from>
    <cdr:to>
      <cdr:x>0.58062</cdr:x>
      <cdr:y>0.085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8167" y="76200"/>
          <a:ext cx="1219200" cy="312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Иные МБТ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0.06195</cdr:x>
      <cdr:y>0.61429</cdr:y>
    </cdr:from>
    <cdr:to>
      <cdr:x>0.9292</cdr:x>
      <cdr:y>0.87582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533400" y="3276600"/>
          <a:ext cx="7467600" cy="139504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273AF">
            <a:alpha val="0"/>
          </a:srgbClr>
        </a:solidFill>
        <a:ln xmlns:a="http://schemas.openxmlformats.org/drawingml/2006/main">
          <a:prstDash val="solid"/>
        </a:ln>
        <a:effectLst xmlns:a="http://schemas.openxmlformats.org/drawingml/2006/main">
          <a:glow rad="63500">
            <a:schemeClr val="accent1">
              <a:satMod val="175000"/>
              <a:alpha val="40000"/>
            </a:schemeClr>
          </a:glo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2018 году сохранилась социальная направленность бюджета муниципального образования «</a:t>
          </a:r>
          <a:r>
            <a: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алопургинский район». 86,3 % всех расходов бюджета – это расходы на финансирование социальной сферы (образование, культуру, социальную политику, физическую культуру и спорт)</a:t>
          </a:r>
          <a:endParaRPr lang="ru-RU" sz="16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0.74107</cdr:x>
      <cdr:y>0.39742</cdr:y>
    </cdr:from>
    <cdr:to>
      <cdr:x>0.79464</cdr:x>
      <cdr:y>0.46366</cdr:y>
    </cdr:to>
    <cdr:sp macro="" textlink="">
      <cdr:nvSpPr>
        <cdr:cNvPr id="2" name="TextBox 1"/>
        <cdr:cNvSpPr txBox="1"/>
      </cdr:nvSpPr>
      <cdr:spPr>
        <a:xfrm xmlns:a="http://schemas.openxmlformats.org/drawingml/2006/main" rot="13097177" flipV="1">
          <a:off x="6324600" y="13716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0.6875</cdr:x>
      <cdr:y>0.35327</cdr:y>
    </cdr:from>
    <cdr:to>
      <cdr:x>0.79464</cdr:x>
      <cdr:y>0.61822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67400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78AE-47F6-4CF3-99F7-41DE5E005EA0}" type="datetimeFigureOut">
              <a:rPr lang="ru-RU" smtClean="0"/>
              <a:pPr/>
              <a:t>01.02.2019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2F5E-54B1-493C-A8EC-56FCA59DDC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6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1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66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43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74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2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47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B44B4-8A59-4247-A73F-0EA3BD31722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C3DF0-3E39-41C6-AF0A-F4DE5BCA67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40945-AE74-4E97-BC73-8B93EA020ED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9BE2-D30B-476E-B33D-EECC05711F8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75262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2ED3D-AE6F-4B50-891F-AF21B83345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DED-1D59-4565-971A-72EFE641D4C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0551-6719-423A-A66C-EADCFD3CF8B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23E2B-451B-462D-9AA6-D649AC1A16B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286FB-90DD-4C52-BDAA-6C75EDF76CF8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A5CD5-649D-499F-9CFC-13BE9103EA3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8EA64-D86A-4AB4-8F7C-B33916CCFD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13FA5-84CB-4ECE-A5D5-BD24261976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7C1408-2C2B-4E95-8ED4-2A456171D07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hyperlink" Target="mailto:rfompurga@udm.net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w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wm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duotone>
              <a:schemeClr val="bg2">
                <a:tint val="96000"/>
                <a:satMod val="130000"/>
                <a:lumMod val="50000"/>
              </a:schemeClr>
              <a:schemeClr val="bg2">
                <a:tint val="96000"/>
                <a:satMod val="114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83125"/>
          </a:xfrm>
          <a:solidFill>
            <a:srgbClr val="CCFFCC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FF33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b="1" u="sng" dirty="0" smtClean="0">
                <a:solidFill>
                  <a:srgbClr val="000000"/>
                </a:solidFill>
                <a:latin typeface="Times New Roman" pitchFamily="18" charset="0"/>
              </a:rPr>
              <a:t>БЮДЖЕТ ДЛЯ ГРАЖДАН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(к проекту Решения Совета депутатов муниципального образования «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</a:rPr>
              <a:t>Малопургинский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 район» «Об исполнении бюджета муниципального образования «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</a:rPr>
              <a:t>Малопургинский</a:t>
            </a:r>
            <a:r>
              <a:rPr lang="ru-RU" b="1" i="1">
                <a:solidFill>
                  <a:srgbClr val="000000"/>
                </a:solidFill>
                <a:latin typeface="Times New Roman" pitchFamily="18" charset="0"/>
              </a:rPr>
              <a:t> район» за </a:t>
            </a: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</a:rPr>
              <a:t>2018 </a:t>
            </a:r>
            <a:r>
              <a:rPr lang="ru-RU" b="1" i="1">
                <a:solidFill>
                  <a:srgbClr val="000000"/>
                </a:solidFill>
                <a:latin typeface="Times New Roman" pitchFamily="18" charset="0"/>
              </a:rPr>
              <a:t>год»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6288" y="304800"/>
            <a:ext cx="8229600" cy="1252728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</a:rPr>
              <a:t>Муниципальное образование «Малопургинский район»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300" y="5410200"/>
            <a:ext cx="8278688" cy="1331170"/>
          </a:xfrm>
          <a:prstGeom prst="rect">
            <a:avLst/>
          </a:prstGeom>
          <a:solidFill>
            <a:srgbClr val="98A32D">
              <a:alpha val="0"/>
            </a:srgbClr>
          </a:solidFill>
          <a:ln>
            <a:solidFill>
              <a:srgbClr val="DCEE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Управление финансов администрации</a:t>
            </a:r>
          </a:p>
          <a:p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униципального образования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«Малопургинский район»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5410200"/>
            <a:ext cx="3624681" cy="1331170"/>
          </a:xfrm>
          <a:prstGeom prst="rect">
            <a:avLst/>
          </a:prstGeom>
          <a:solidFill>
            <a:srgbClr val="98A32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Телефон (34138) 4-12-79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Факс         (34138) 4-12-79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E-mail       </a:t>
            </a:r>
            <a:r>
              <a:rPr lang="en-US" sz="1100" dirty="0" smtClean="0">
                <a:solidFill>
                  <a:schemeClr val="tx1"/>
                </a:solidFill>
                <a:hlinkClick r:id="rId5"/>
              </a:rPr>
              <a:t>rfompurga@udm</a:t>
            </a:r>
            <a:r>
              <a:rPr lang="ru-RU" sz="1100" dirty="0" smtClean="0">
                <a:solidFill>
                  <a:schemeClr val="tx1"/>
                </a:solidFill>
                <a:hlinkClick r:id="rId5"/>
              </a:rPr>
              <a:t>.</a:t>
            </a:r>
            <a:r>
              <a:rPr lang="en-US" sz="1100" dirty="0" smtClean="0">
                <a:solidFill>
                  <a:schemeClr val="tx1"/>
                </a:solidFill>
                <a:hlinkClick r:id="rId5"/>
              </a:rPr>
              <a:t>net</a:t>
            </a: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Адрес        427820,УР, с.Малая Пурга, пл.Победы,д.1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Заместитель главы Администрации - начальник управления финансов  Минагулова Р.Р.</a:t>
            </a:r>
            <a:endParaRPr lang="ru-RU" sz="11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9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3820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налоговых и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в 2018 году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74411"/>
              </p:ext>
            </p:extLst>
          </p:nvPr>
        </p:nvGraphicFramePr>
        <p:xfrm>
          <a:off x="228600" y="1354470"/>
          <a:ext cx="8534400" cy="530727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62400"/>
                <a:gridCol w="979079"/>
                <a:gridCol w="1078321"/>
                <a:gridCol w="838200"/>
                <a:gridCol w="838200"/>
                <a:gridCol w="838200"/>
              </a:tblGrid>
              <a:tr h="238707">
                <a:tc gridSpan="6"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9282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01.01.2018 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01.01.2019г.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9303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всего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187 665,8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200 375,1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201 584,1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426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174 995,4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191 284,0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192 291,4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652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147 384,7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163 740,0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163 816,9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12 951,6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13 082,0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14 006,9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12 652,8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12 008,0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12 010,7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378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35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1 983,6</a:t>
                      </a: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2 445,0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2 446,5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7864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отмененным налогам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886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12 670,4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9 091,1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9 292,7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750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6 498,2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6 063,0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6 078,8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231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1 372,9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806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2 269,2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428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санкции,возмещение ущерба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181,6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007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5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17935"/>
              </p:ext>
            </p:extLst>
          </p:nvPr>
        </p:nvGraphicFramePr>
        <p:xfrm>
          <a:off x="228601" y="1524000"/>
          <a:ext cx="8610600" cy="5105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33800"/>
                <a:gridCol w="1676400"/>
                <a:gridCol w="1743636"/>
                <a:gridCol w="1456764"/>
              </a:tblGrid>
              <a:tr h="526848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трансферта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2018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2018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01.01.2019 г.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3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бюджета УР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598 850,5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770 732,3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760 123,9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149 718,0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203 603,3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203 603,3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48 780,9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46 239,1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Субвенции, всего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449 132,5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516 533,4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508 466,8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выполнение передаваемых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полномочий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423 721,0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490 498,8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482 432,2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из бюджета Удмуртской Республики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1 814,7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1 814,7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28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 бюджетов поселений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2 941,8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2 941,8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в бюджеты муниципальных районов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10 670,4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10 670,0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муниципальных районов от возврата бюджетными учреждениями остатков субсидий прошлых лет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11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иных МБТ прошлых лет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-1 152,2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66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599 992,3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784 344,5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772 585,3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9144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 в бюджет муниципального образования «Малопругинский район» в 2018 году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640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Безвозмездные поступления в бюджет района в 2018 году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457808"/>
              </p:ext>
            </p:extLst>
          </p:nvPr>
        </p:nvGraphicFramePr>
        <p:xfrm>
          <a:off x="373633" y="1600200"/>
          <a:ext cx="657463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8264" y="1988840"/>
            <a:ext cx="2088232" cy="2990374"/>
          </a:xfrm>
          <a:prstGeom prst="roundRect">
            <a:avLst/>
          </a:prstGeom>
          <a:solidFill>
            <a:srgbClr val="31B6FD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Объем безвозмездных поступлений от других бюджетов бюджетной системы Российской Федерации в 2018 году составил         763 065,7</a:t>
            </a:r>
            <a:endParaRPr lang="ru-RU" dirty="0"/>
          </a:p>
          <a:p>
            <a:pPr algn="ctr"/>
            <a:r>
              <a:rPr lang="ru-RU" dirty="0" smtClean="0"/>
              <a:t>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8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882662"/>
              </p:ext>
            </p:extLst>
          </p:nvPr>
        </p:nvGraphicFramePr>
        <p:xfrm>
          <a:off x="304800" y="1447800"/>
          <a:ext cx="8610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8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 бюджета муниципального образования «Малопургинский район» в 2018 году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175407"/>
              </p:ext>
            </p:extLst>
          </p:nvPr>
        </p:nvGraphicFramePr>
        <p:xfrm>
          <a:off x="228600" y="1295749"/>
          <a:ext cx="8686800" cy="543998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66800"/>
                <a:gridCol w="4876800"/>
                <a:gridCol w="1447800"/>
                <a:gridCol w="1295400"/>
              </a:tblGrid>
              <a:tr h="685451"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29 143,0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28 726,5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1 833,0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1 960,5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2 045,0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17 841,0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20 298,4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2 634,0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2 622,8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1 092,9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2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2 102,0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14528"/>
            <a:ext cx="8229600" cy="72847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РАСХОДЫ БЮДЖЕТА МУНИЦИПАЛЬНОГО ОБРАЗОВАНИЯ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«МАЛОПУРГИНСКИЙ РАЙОН»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В РАСЧЕТЕ НА ДУШУ НАСЕЛЕНИЯ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" y="6248400"/>
            <a:ext cx="8258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3" y="5267838"/>
            <a:ext cx="74275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0" y="49530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1" y="4611278"/>
            <a:ext cx="762000" cy="2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4211228"/>
            <a:ext cx="770642" cy="2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2" y="3886200"/>
            <a:ext cx="772996" cy="2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3505200"/>
            <a:ext cx="755864" cy="28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3048000"/>
            <a:ext cx="771721" cy="4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2667001"/>
            <a:ext cx="7558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9" y="2311923"/>
            <a:ext cx="755864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5" y="5562599"/>
            <a:ext cx="910392" cy="3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" y="5862159"/>
            <a:ext cx="814877" cy="38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" y="1981200"/>
            <a:ext cx="814877" cy="3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069568"/>
              </p:ext>
            </p:extLst>
          </p:nvPr>
        </p:nvGraphicFramePr>
        <p:xfrm>
          <a:off x="228600" y="2037972"/>
          <a:ext cx="8610600" cy="459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социальной направленности бюджета муниципального образования 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на 2018 год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59678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Образование 81,9%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966193"/>
            <a:ext cx="258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Культура 10,6%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941191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Социальная </a:t>
            </a:r>
          </a:p>
          <a:p>
            <a:pPr algn="ctr"/>
            <a:r>
              <a:rPr lang="ru-RU" sz="2000" b="1" dirty="0" smtClean="0"/>
              <a:t>политика  4,4 %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34100" y="3429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Физическая культура и спорт 3,1 %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447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Расходы бюджета </a:t>
            </a:r>
            <a:endParaRPr lang="ru-RU" sz="2000" b="1" u="sng" dirty="0" smtClean="0"/>
          </a:p>
          <a:p>
            <a:pPr algn="ctr"/>
            <a:r>
              <a:rPr lang="ru-RU" sz="2000" b="1" u="sng" dirty="0" smtClean="0"/>
              <a:t>ВСЕГО</a:t>
            </a:r>
            <a:endParaRPr lang="ru-RU" sz="2000" b="1" u="sng" dirty="0"/>
          </a:p>
          <a:p>
            <a:pPr algn="ctr"/>
            <a:r>
              <a:rPr lang="ru-RU" sz="2000" b="1" u="sng" dirty="0" smtClean="0"/>
              <a:t>964 002,3 тыс</a:t>
            </a:r>
            <a:r>
              <a:rPr lang="ru-RU" sz="2000" b="1" u="sng" dirty="0"/>
              <a:t>. рублей</a:t>
            </a:r>
          </a:p>
          <a:p>
            <a:endParaRPr lang="ru-RU" sz="2000" dirty="0"/>
          </a:p>
        </p:txBody>
      </p:sp>
      <p:sp>
        <p:nvSpPr>
          <p:cNvPr id="12" name="Стрелка вправо 11"/>
          <p:cNvSpPr/>
          <p:nvPr/>
        </p:nvSpPr>
        <p:spPr>
          <a:xfrm rot="20772032">
            <a:off x="6006997" y="3112395"/>
            <a:ext cx="673815" cy="295024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193448">
            <a:off x="6191590" y="4498179"/>
            <a:ext cx="276492" cy="838200"/>
          </a:xfrm>
          <a:prstGeom prst="downArrow">
            <a:avLst/>
          </a:prstGeom>
          <a:gradFill>
            <a:gsLst>
              <a:gs pos="0">
                <a:srgbClr val="FF0000"/>
              </a:gs>
              <a:gs pos="59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6619392">
            <a:off x="2722580" y="2862764"/>
            <a:ext cx="304800" cy="75732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783559">
            <a:off x="2771962" y="4524284"/>
            <a:ext cx="284180" cy="74388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88620"/>
              </p:ext>
            </p:extLst>
          </p:nvPr>
        </p:nvGraphicFramePr>
        <p:xfrm>
          <a:off x="228601" y="1752600"/>
          <a:ext cx="8686799" cy="479700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685799"/>
                <a:gridCol w="3781697"/>
                <a:gridCol w="1247503"/>
                <a:gridCol w="1432995"/>
                <a:gridCol w="1538805"/>
              </a:tblGrid>
              <a:tr h="4459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2018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01.01.2019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6710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997 064,4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964 002,3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60 779,4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66 920,0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65 789,1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4597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должностного лица субъекта Российской Федерации и муниципального образования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2 008,1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1 772,0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1 772,0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0855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1 162,7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1 783,8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1 779,5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2268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44 524,0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47 254,4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46 381,7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952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система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96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8 082,5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8 012,0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7 945,6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4 675,1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8 020,8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7 833,4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1 549,6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1 687,8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1 687,8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вневойсковая оборона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1 549,6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1 687,8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1 687,8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799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2018 году, тыс. руб.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2018 году, тыс. руб. (продолжение)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89592326"/>
              </p:ext>
            </p:extLst>
          </p:nvPr>
        </p:nvGraphicFramePr>
        <p:xfrm>
          <a:off x="228600" y="1676400"/>
          <a:ext cx="8686799" cy="44906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0"/>
                <a:gridCol w="3606799"/>
                <a:gridCol w="1371600"/>
                <a:gridCol w="1371600"/>
                <a:gridCol w="1371600"/>
              </a:tblGrid>
              <a:tr h="31824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2018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01.01.2019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4 482,1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5 017,2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4 542,2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гражданская оборона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4 182,1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4 843,8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4 368,9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безопасности и правоохранительной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173,4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16 018,6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27 288,5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24 738,5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1 123,3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1 018,0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13 082,0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22 295,9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20 831,4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1 636,6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3 869,3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2 889,1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5 945,0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18 922,9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15 216,1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1 910,0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5 530,5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5 174,5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10 562,8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7 292,0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1 378,0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1 250,8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1 250,8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1 157,0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1 578,7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1 498,8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6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2018 году, тыс. руб.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86743689"/>
              </p:ext>
            </p:extLst>
          </p:nvPr>
        </p:nvGraphicFramePr>
        <p:xfrm>
          <a:off x="228597" y="1600200"/>
          <a:ext cx="8686803" cy="49173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1"/>
                <a:gridCol w="3606799"/>
                <a:gridCol w="1371601"/>
                <a:gridCol w="1371601"/>
                <a:gridCol w="1371601"/>
              </a:tblGrid>
              <a:tr h="31824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2018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01.01.2019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573 983,2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701 125,8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681 173,4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93 694,2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118 158,7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115 229,6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838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415 357,4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493 993,8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481 641,7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47 388,3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58 558,8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57 434,2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повышение квалификации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549,1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435,7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2 288,8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7 106,8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6 029,9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области образования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15 254,5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22 758,5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20 402,4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79 582,2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90 341,2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88 014,6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66 101,5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75 173,0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73 003,3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13 480,7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15 168,2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15 011,3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35 180,5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37 050,8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36 676,2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1 090,0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1 167,9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1 167,9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14 868,3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13 596,9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13 225,0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19 222,2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22 286,0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22 283,3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1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2018 году, тыс. руб.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50197978"/>
              </p:ext>
            </p:extLst>
          </p:nvPr>
        </p:nvGraphicFramePr>
        <p:xfrm>
          <a:off x="228600" y="1676400"/>
          <a:ext cx="8686802" cy="464083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1"/>
                <a:gridCol w="3606798"/>
                <a:gridCol w="1371601"/>
                <a:gridCol w="1371601"/>
                <a:gridCol w="1371601"/>
              </a:tblGrid>
              <a:tr h="46002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2018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01.01.2019г.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3 050,3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26 491,6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25 933,1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23 229,3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22 721,5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3 050,3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3 262,4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3 211,5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496,2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496,2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Периодическая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печать и издательства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022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средств массовой информации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77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723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987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18 888,6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21 628,5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19 685,5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9843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18 888,6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19 544,6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17 651,6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59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2 083,9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2 033,9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6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667651"/>
              </p:ext>
            </p:extLst>
          </p:nvPr>
        </p:nvGraphicFramePr>
        <p:xfrm>
          <a:off x="228600" y="15240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286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2018 год и на плановый период 2019 и 2020 годов</a:t>
            </a:r>
            <a: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(установлены Постановлением Администрации муниципального образования «Малопургинский район» от 11 октября 2017 года № 1128)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660238"/>
              </p:ext>
            </p:extLst>
          </p:nvPr>
        </p:nvGraphicFramePr>
        <p:xfrm>
          <a:off x="228600" y="1752600"/>
          <a:ext cx="8686798" cy="487505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96537"/>
                <a:gridCol w="5704763"/>
                <a:gridCol w="1685498"/>
              </a:tblGrid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52728"/>
          </a:xfrm>
          <a:solidFill>
            <a:srgbClr val="CCFFCC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«Малопургинский район» по разделам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2018 году в % к общему объему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63764"/>
              </p:ext>
            </p:extLst>
          </p:nvPr>
        </p:nvGraphicFramePr>
        <p:xfrm>
          <a:off x="304800" y="2674938"/>
          <a:ext cx="8534400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образование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2018 год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300" y="2290465"/>
            <a:ext cx="7924800" cy="4001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образование всего 681 173,4 тыс. рублей, в том числе:</a:t>
            </a:r>
          </a:p>
        </p:txBody>
      </p:sp>
    </p:spTree>
    <p:extLst>
      <p:ext uri="{BB962C8B-B14F-4D97-AF65-F5344CB8AC3E}">
        <p14:creationId xmlns:p14="http://schemas.microsoft.com/office/powerpoint/2010/main" val="4188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013215"/>
              </p:ext>
            </p:extLst>
          </p:nvPr>
        </p:nvGraphicFramePr>
        <p:xfrm>
          <a:off x="381000" y="2674938"/>
          <a:ext cx="8382000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81000"/>
            <a:ext cx="8229600" cy="125272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культуры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2018 году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2057400"/>
            <a:ext cx="7162800" cy="4001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культуру  88 014,6 тыс. рублей, в том числе 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278816"/>
              </p:ext>
            </p:extLst>
          </p:nvPr>
        </p:nvGraphicFramePr>
        <p:xfrm>
          <a:off x="457200" y="1803975"/>
          <a:ext cx="8229600" cy="432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в 2018 году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03758"/>
            <a:ext cx="7467600" cy="33855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общегосударственных расходов в 2018 году 65 789,1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665527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социальной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политики в 2018 году</a:t>
            </a:r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99064"/>
            <a:ext cx="8077200" cy="36933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 36 676,2 тыс. рублей, в том числе: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Источники финансирования дефицита бюджета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муниципального образования «Малопургинский район»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98997539"/>
              </p:ext>
            </p:extLst>
          </p:nvPr>
        </p:nvGraphicFramePr>
        <p:xfrm>
          <a:off x="3347864" y="1628801"/>
          <a:ext cx="5328592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89384" y="2148122"/>
            <a:ext cx="4104456" cy="1562472"/>
          </a:xfrm>
          <a:prstGeom prst="roundRect">
            <a:avLst/>
          </a:prstGeom>
          <a:solidFill>
            <a:srgbClr val="B3D8EF"/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–</a:t>
            </a:r>
          </a:p>
          <a:p>
            <a:pPr algn="ctr"/>
            <a:r>
              <a:rPr lang="ru-RU" sz="2000" dirty="0" smtClean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10 167,2 тыс.руб.</a:t>
            </a:r>
            <a:endParaRPr lang="ru-RU" sz="2000" dirty="0">
              <a:solidFill>
                <a:srgbClr val="007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0534" y="5445223"/>
            <a:ext cx="4104456" cy="1116079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по состоянию на 01.01.2019 года составил 48 117,7 тыс. руб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032958"/>
            <a:ext cx="3816424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по состоянию на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01.01.2018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 50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689,4 тыс. руб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трелка вправо 4"/>
          <p:cNvSpPr/>
          <p:nvPr/>
        </p:nvSpPr>
        <p:spPr>
          <a:xfrm rot="1390695">
            <a:off x="2495020" y="4996363"/>
            <a:ext cx="2361121" cy="1606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бюджетных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2 571,6 тыс. руб.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0502708">
            <a:off x="4518111" y="2362201"/>
            <a:ext cx="459160" cy="228600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156981">
            <a:off x="4497298" y="3256242"/>
            <a:ext cx="507702" cy="2495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883838"/>
              </p:ext>
            </p:extLst>
          </p:nvPr>
        </p:nvGraphicFramePr>
        <p:xfrm>
          <a:off x="838200" y="1752600"/>
          <a:ext cx="79248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Динамика муниципального долга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691983"/>
              </p:ext>
            </p:extLst>
          </p:nvPr>
        </p:nvGraphicFramePr>
        <p:xfrm>
          <a:off x="228600" y="1219200"/>
          <a:ext cx="8686799" cy="55168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501341"/>
                <a:gridCol w="3237807"/>
                <a:gridCol w="947651"/>
              </a:tblGrid>
              <a:tr h="4332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72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денежных средств на содержание усыновленных (удочеренных) детей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1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части родительской платы за содержание ребенка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детских садах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первого ребенка (20%) – 626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второго ребенка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(50%) -793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третьего и посл. детей (70%)-351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5 471,7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3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поддержки, проживающим и работающим в сельской местности (льготы педагогическим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работникам на оплату коммунальных услуг)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18 517,6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3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Доплата к пенсии муниципальных служащих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1 167,9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76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многодетных семей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1 071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Проезд-328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услуги-532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12 111,1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3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пособия на содержание опекаемых детей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10 890,0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1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детей-сирот и детей, оставшихся без попечения родителей, переданных в приёмные семьи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семей (33 ребенка)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5 039,8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1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единовременного пособия при всех формах устройства детей, лишенных родительского попечения, в семью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Сведения о мерах социальной поддержки отдельных целевых групп населения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1828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1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014584"/>
              </p:ext>
            </p:extLst>
          </p:nvPr>
        </p:nvGraphicFramePr>
        <p:xfrm>
          <a:off x="228600" y="1395590"/>
          <a:ext cx="8686800" cy="219689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501341"/>
                <a:gridCol w="3237808"/>
                <a:gridCol w="947651"/>
              </a:tblGrid>
              <a:tr h="54330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материальной помощи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45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безвозмездных субсидий многодетным семьям, признанным нуждающимися  в улучшении жилищных условий, на строительство, реконструкцию, капитальный ремонт и приобретение жилых помещений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Сведения о мерах социальной поддержки отдельных целевых групп населения (продолжение)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950727"/>
              </p:ext>
            </p:extLst>
          </p:nvPr>
        </p:nvGraphicFramePr>
        <p:xfrm>
          <a:off x="457200" y="2057400"/>
          <a:ext cx="853440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5852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992702"/>
              </p:ext>
            </p:extLst>
          </p:nvPr>
        </p:nvGraphicFramePr>
        <p:xfrm>
          <a:off x="228600" y="12954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2018 год и на плановый период 2019 и 2020 годов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392840"/>
              </p:ext>
            </p:extLst>
          </p:nvPr>
        </p:nvGraphicFramePr>
        <p:xfrm>
          <a:off x="228601" y="1736486"/>
          <a:ext cx="8686798" cy="496911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84766"/>
                <a:gridCol w="5710766"/>
                <a:gridCol w="2091266"/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01.01.2019 г.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9501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на реализацию программ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911 249,9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воспитание в муниципальном образовании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639 432,2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9192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здоровья и формирование здорового образа жизни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муниципального образования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7 862,7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365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муниципальном образовании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84 357,0 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муниципального образования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32 854,4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устойчивого экономического развития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1 026,6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894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 территории муниципального образования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5 059,9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58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32 289,0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550987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«Малопургинский  район» за 2018 год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муниципальных программ (1)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тыс.руб.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167078"/>
              </p:ext>
            </p:extLst>
          </p:nvPr>
        </p:nvGraphicFramePr>
        <p:xfrm>
          <a:off x="228601" y="1677441"/>
          <a:ext cx="8686798" cy="506280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84766"/>
                <a:gridCol w="5710766"/>
                <a:gridCol w="2091266"/>
              </a:tblGrid>
              <a:tr h="662725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01.01.2019 г.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223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муниципального образования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57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управление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106 640,0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915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и охрана окружающей среды муниципального образования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610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в муниципальном образовании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610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коррупции в муниципальном образовании «Малопургинский район» на 2016-2020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8992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противодействия злоупотреблению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наркотиками и их незаконному обороту в муниципальном образовании «Малопургинский район» на 2016-2020 годы»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915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природно-очаговых инфекций в муниципальном образовании «Малопургинский район» на 2016-2020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50987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  район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за 2018 год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реализацию муниципальных программ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156538"/>
              </p:ext>
            </p:extLst>
          </p:nvPr>
        </p:nvGraphicFramePr>
        <p:xfrm>
          <a:off x="228600" y="11938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2018 год и на плановый период 2019 и 2020 годов(продолжение)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и на плановый период 2019 и 2020 годов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439366"/>
              </p:ext>
            </p:extLst>
          </p:nvPr>
        </p:nvGraphicFramePr>
        <p:xfrm>
          <a:off x="304800" y="1752600"/>
          <a:ext cx="8610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2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7" descr="\\Worksnew\Документы отделов УФ\Аналитический отдел\Общие документы отдела\ГРАФИКИ СЛАЙДЫ\Презентация_2013\Для граждан\Картинки\БюджетВЕСЫ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200"/>
                    </a14:imgEffect>
                    <a14:imgEffect>
                      <a14:saturation sat="1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184576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  <a:miter lim="800000"/>
            <a:headEnd/>
            <a:tailEnd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1331640" y="692696"/>
            <a:ext cx="66247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14400"/>
            <a:ext cx="8064896" cy="215456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Бюджет муниципального образования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«Малопургинский район»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утвержден решением Совета депутатов муниципального образования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Малопургинский</a:t>
            </a:r>
            <a:r>
              <a:rPr lang="ru-RU" b="1" dirty="0">
                <a:solidFill>
                  <a:schemeClr val="tx1"/>
                </a:solidFill>
              </a:rPr>
              <a:t> район» от 15 декабря 2017  года № 13-6-114 «О бюджете муниципального образования «</a:t>
            </a:r>
            <a:r>
              <a:rPr lang="ru-RU" b="1" dirty="0" err="1">
                <a:solidFill>
                  <a:schemeClr val="tx1"/>
                </a:solidFill>
              </a:rPr>
              <a:t>Малопургинский</a:t>
            </a:r>
            <a:r>
              <a:rPr lang="ru-RU" b="1" dirty="0">
                <a:solidFill>
                  <a:schemeClr val="tx1"/>
                </a:solidFill>
              </a:rPr>
              <a:t> район»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на 2018 год и на плановый период 2019 и 2020 годов»</a:t>
            </a:r>
          </a:p>
          <a:p>
            <a:pPr algn="ctr"/>
            <a:endParaRPr lang="ru-RU" sz="1600" b="1" dirty="0" smtClean="0">
              <a:solidFill>
                <a:srgbClr val="000000"/>
              </a:solidFill>
            </a:endParaRPr>
          </a:p>
          <a:p>
            <a:pPr algn="ctr"/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800" y="2971800"/>
            <a:ext cx="7774632" cy="3276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Публичные слушания по проекту бюджета муниципального образования «</a:t>
            </a:r>
            <a:r>
              <a:rPr lang="ru-RU" sz="1800" b="1" dirty="0" err="1">
                <a:solidFill>
                  <a:schemeClr val="tx1"/>
                </a:solidFill>
              </a:rPr>
              <a:t>Малопургинский</a:t>
            </a:r>
            <a:r>
              <a:rPr lang="ru-RU" sz="1800" b="1" dirty="0">
                <a:solidFill>
                  <a:schemeClr val="tx1"/>
                </a:solidFill>
              </a:rPr>
              <a:t> район» на 2018 год и на плановый период 2019 и 2020 год проведены 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11 декабря 2017 года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997024"/>
              </p:ext>
            </p:extLst>
          </p:nvPr>
        </p:nvGraphicFramePr>
        <p:xfrm>
          <a:off x="228600" y="1557754"/>
          <a:ext cx="8686800" cy="481764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24706"/>
                <a:gridCol w="2523294"/>
                <a:gridCol w="1676400"/>
                <a:gridCol w="1371600"/>
                <a:gridCol w="1295400"/>
                <a:gridCol w="1295400"/>
              </a:tblGrid>
              <a:tr h="1033046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2018 год 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01.01.2019 г.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 к уточнен-ному плану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 доходов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798 407,7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984 719,6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974 169,5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198 415,4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200 375,1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201 584,1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53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599 992,3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784 344,5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772 585,3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800 049,7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997 064,4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964 002,3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(-)/</a:t>
                      </a:r>
                    </a:p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-1 642,0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-12 344,8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10 167,2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82" y="227013"/>
            <a:ext cx="8229600" cy="1017587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муниципального образования «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на 2018 год.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0" y="12192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Тыс. 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58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«Малопургинский район» в 2018 году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02208234"/>
              </p:ext>
            </p:extLst>
          </p:nvPr>
        </p:nvGraphicFramePr>
        <p:xfrm>
          <a:off x="381000" y="1524000"/>
          <a:ext cx="81534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8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12876"/>
              </p:ext>
            </p:extLst>
          </p:nvPr>
        </p:nvGraphicFramePr>
        <p:xfrm>
          <a:off x="9427" y="1447800"/>
          <a:ext cx="8991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</a:rPr>
              <a:t>Структура налоговых и неналоговых доходов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бюджета муниципального образования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«</a:t>
            </a:r>
            <a:r>
              <a:rPr lang="ru-RU" sz="2000" b="1" dirty="0" err="1">
                <a:solidFill>
                  <a:prstClr val="black"/>
                </a:solidFill>
              </a:rPr>
              <a:t>Малопургинский</a:t>
            </a:r>
            <a:r>
              <a:rPr lang="ru-RU" sz="2000" b="1" dirty="0">
                <a:solidFill>
                  <a:prstClr val="black"/>
                </a:solidFill>
              </a:rPr>
              <a:t> район» в </a:t>
            </a:r>
            <a:r>
              <a:rPr lang="ru-RU" sz="2000" b="1" dirty="0" smtClean="0">
                <a:solidFill>
                  <a:prstClr val="black"/>
                </a:solidFill>
              </a:rPr>
              <a:t>2018 </a:t>
            </a:r>
            <a:r>
              <a:rPr lang="ru-RU" sz="2000" b="1" dirty="0">
                <a:solidFill>
                  <a:prstClr val="black"/>
                </a:solidFill>
              </a:rPr>
              <a:t>году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47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14195</TotalTime>
  <Words>2979</Words>
  <Application>Microsoft Office PowerPoint</Application>
  <PresentationFormat>Экран (4:3)</PresentationFormat>
  <Paragraphs>764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Волна</vt:lpstr>
      <vt:lpstr>Муниципальное образование «Малопургинский район»</vt:lpstr>
      <vt:lpstr>Основные направления бюджетной политики на 2018 год и на плановый период 2019 и 2020 годов (установлены Постановлением Администрации муниципального образования «Малопургинский район» от 11 октября 2017 года № 1128) </vt:lpstr>
      <vt:lpstr>Основные направления бюджетной политики на 2018 год и на плановый период 2019 и 2020 годов(продолжение)</vt:lpstr>
      <vt:lpstr>Основные направления бюджетной политики на 2018 год и на плановый период 2019 и 2020 годов(продолжение)</vt:lpstr>
      <vt:lpstr>Основные направления налоговой политики на 2018 год и на плановый период 2019 и 2020 годов</vt:lpstr>
      <vt:lpstr>Презентация PowerPoint</vt:lpstr>
      <vt:lpstr> Основные характеристики бюджета муниципального образования «Малопургинский район» на 2018 год.  </vt:lpstr>
      <vt:lpstr>Структура доходов бюджета муниципального образования «Малопургинский район» в 2018 году</vt:lpstr>
      <vt:lpstr>Структура налоговых и неналоговых доходов  бюджета муниципального образования  «Малопургинский район» в 2018 году</vt:lpstr>
      <vt:lpstr>Основные источники формирования налоговых и  неналоговых доходов бюджета муниципального образования «Малопургинский район» в 2018 году </vt:lpstr>
      <vt:lpstr>Безвозмездные поступления  в бюджет муниципального образования «Малопругинский район» в 2018 году                                                                                                                                            тыс.руб. </vt:lpstr>
      <vt:lpstr>Безвозмездные поступления в бюджет района в 2018 году</vt:lpstr>
      <vt:lpstr>Структура расходов  бюджета муниципального образования «Малопургинский район» в 2018 году</vt:lpstr>
      <vt:lpstr>РАСХОДЫ БЮДЖЕТА МУНИЦИПАЛЬНОГО ОБРАЗОВАНИЯ «МАЛОПУРГИНСКИЙ РАЙОН» В РАСЧЕТЕ НА ДУШУ НАСЕЛЕНИЯ</vt:lpstr>
      <vt:lpstr>Расходы социальной направленности бюджета муниципального образования «Малопургинский район» на 2018 год</vt:lpstr>
      <vt:lpstr>Расходы бюджета муниципального образования «Малопургинский район» по разделам и подразделам  в 2018 году, тыс. руб.                                                                                             </vt:lpstr>
      <vt:lpstr>Расходы бюджета муниципального образования «Малопургинский район» по разделам и подразделам  в 2018 году, тыс. руб. (продолжение) </vt:lpstr>
      <vt:lpstr>Расходы бюджета муниципального образования «Малопургинский район» по разделам и подразделам  в  2018 году, тыс. руб. (продолжение) </vt:lpstr>
      <vt:lpstr>Расходы бюджета муниципального образования «Малопургинский район» по разделам и подразделам  в 2018 году, тыс. руб. (продолжение)</vt:lpstr>
      <vt:lpstr>Структура расходов бюджета муниципального образования «Малопургинский район» по разделам в 2018 году в % к общему объему</vt:lpstr>
      <vt:lpstr>Расходы на образование за 2018 год</vt:lpstr>
      <vt:lpstr>Основные направления расходов в области  культуры  в  2018 году </vt:lpstr>
      <vt:lpstr>Общегосударственные вопросы в 2018 году </vt:lpstr>
      <vt:lpstr>Основные направления расходов в области социальной политики в 2018 году </vt:lpstr>
      <vt:lpstr>Источники финансирования дефицита бюджета муниципального образования «Малопургинский район»</vt:lpstr>
      <vt:lpstr>Динамика муниципального долга  тыс. рублей</vt:lpstr>
      <vt:lpstr>Сведения о мерах социальной поддержки отдельных целевых групп населения</vt:lpstr>
      <vt:lpstr>Сведения о мерах социальной поддержки отдельных целевых групп населения (продолжение)</vt:lpstr>
      <vt:lpstr>Расходы на реализацию муниципальных программ</vt:lpstr>
      <vt:lpstr>Расходы муниципального образования  «Малопургинский  район» за 2018 год  на реализацию муниципальных программ (1)                                                                                                                                                                   тыс.руб.</vt:lpstr>
      <vt:lpstr>Расходы муниципального образования  «Малопургинский  район» за 2018 год  на реализацию муниципальных программ (2)                                                                                                                      тыс.руб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805</cp:revision>
  <cp:lastPrinted>2019-01-30T09:12:42Z</cp:lastPrinted>
  <dcterms:created xsi:type="dcterms:W3CDTF">1601-01-01T00:00:00Z</dcterms:created>
  <dcterms:modified xsi:type="dcterms:W3CDTF">2019-02-01T07:23:58Z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