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43"/>
  </p:notesMasterIdLst>
  <p:sldIdLst>
    <p:sldId id="256" r:id="rId2"/>
    <p:sldId id="291" r:id="rId3"/>
    <p:sldId id="257" r:id="rId4"/>
    <p:sldId id="289" r:id="rId5"/>
    <p:sldId id="313" r:id="rId6"/>
    <p:sldId id="297" r:id="rId7"/>
    <p:sldId id="292" r:id="rId8"/>
    <p:sldId id="293" r:id="rId9"/>
    <p:sldId id="305" r:id="rId10"/>
    <p:sldId id="316" r:id="rId11"/>
    <p:sldId id="294" r:id="rId12"/>
    <p:sldId id="270" r:id="rId13"/>
    <p:sldId id="260" r:id="rId14"/>
    <p:sldId id="317" r:id="rId15"/>
    <p:sldId id="318" r:id="rId16"/>
    <p:sldId id="258" r:id="rId17"/>
    <p:sldId id="259" r:id="rId18"/>
    <p:sldId id="309" r:id="rId19"/>
    <p:sldId id="263" r:id="rId20"/>
    <p:sldId id="265" r:id="rId21"/>
    <p:sldId id="271" r:id="rId22"/>
    <p:sldId id="274" r:id="rId23"/>
    <p:sldId id="307" r:id="rId24"/>
    <p:sldId id="273" r:id="rId25"/>
    <p:sldId id="288" r:id="rId26"/>
    <p:sldId id="298" r:id="rId27"/>
    <p:sldId id="299" r:id="rId28"/>
    <p:sldId id="310" r:id="rId29"/>
    <p:sldId id="277" r:id="rId30"/>
    <p:sldId id="278" r:id="rId31"/>
    <p:sldId id="279" r:id="rId32"/>
    <p:sldId id="301" r:id="rId33"/>
    <p:sldId id="302" r:id="rId34"/>
    <p:sldId id="303" r:id="rId35"/>
    <p:sldId id="320" r:id="rId36"/>
    <p:sldId id="312" r:id="rId37"/>
    <p:sldId id="319" r:id="rId38"/>
    <p:sldId id="283" r:id="rId39"/>
    <p:sldId id="284" r:id="rId40"/>
    <p:sldId id="285" r:id="rId41"/>
    <p:sldId id="286" r:id="rId42"/>
  </p:sldIdLst>
  <p:sldSz cx="9144000" cy="6858000" type="screen4x3"/>
  <p:notesSz cx="6797675" cy="9874250"/>
  <p:defaultTextStyle>
    <a:defPPr>
      <a:defRPr lang="ru-RU"/>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5B3F7"/>
    <a:srgbClr val="A5B592"/>
    <a:srgbClr val="FF6699"/>
    <a:srgbClr val="FF0066"/>
    <a:srgbClr val="C0C074"/>
    <a:srgbClr val="FF66FF"/>
    <a:srgbClr val="FF9933"/>
    <a:srgbClr val="D6EBD3"/>
    <a:srgbClr val="D9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370" autoAdjust="0"/>
  </p:normalViewPr>
  <p:slideViewPr>
    <p:cSldViewPr>
      <p:cViewPr>
        <p:scale>
          <a:sx n="100" d="100"/>
          <a:sy n="100" d="100"/>
        </p:scale>
        <p:origin x="-258" y="-186"/>
      </p:cViewPr>
      <p:guideLst>
        <p:guide orient="horz" pos="2160"/>
        <p:guide pos="2880"/>
      </p:guideLst>
    </p:cSldViewPr>
  </p:slideViewPr>
  <p:outlineViewPr>
    <p:cViewPr>
      <p:scale>
        <a:sx n="33" d="100"/>
        <a:sy n="33" d="100"/>
      </p:scale>
      <p:origin x="0" y="443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3580346849166"/>
          <c:y val="2.1730959173200757E-2"/>
          <c:w val="0.77972774784730858"/>
          <c:h val="0.53070159853003662"/>
        </c:manualLayout>
      </c:layout>
      <c:lineChart>
        <c:grouping val="standard"/>
        <c:varyColors val="0"/>
        <c:ser>
          <c:idx val="0"/>
          <c:order val="0"/>
          <c:tx>
            <c:strRef>
              <c:f>Лист1!$B$1</c:f>
              <c:strCache>
                <c:ptCount val="1"/>
                <c:pt idx="0">
                  <c:v>Налоговые доходы</c:v>
                </c:pt>
              </c:strCache>
            </c:strRef>
          </c:tx>
          <c:spPr>
            <a:ln>
              <a:solidFill>
                <a:srgbClr val="FF0000"/>
              </a:solidFill>
            </a:ln>
          </c:spPr>
          <c:marker>
            <c:spPr>
              <a:solidFill>
                <a:srgbClr val="FF0000"/>
              </a:solidFill>
            </c:spPr>
          </c:marker>
          <c:dLbls>
            <c:dLbl>
              <c:idx val="0"/>
              <c:layout>
                <c:manualLayout>
                  <c:x val="-4.0469017459774048E-2"/>
                  <c:y val="-3.0202922395894498E-2"/>
                </c:manualLayout>
              </c:layout>
              <c:dLblPos val="r"/>
              <c:showLegendKey val="0"/>
              <c:showVal val="1"/>
              <c:showCatName val="0"/>
              <c:showSerName val="0"/>
              <c:showPercent val="0"/>
              <c:showBubbleSize val="0"/>
            </c:dLbl>
            <c:dLbl>
              <c:idx val="1"/>
              <c:layout>
                <c:manualLayout>
                  <c:x val="-5.1911559968047472E-2"/>
                  <c:y val="-6.1946762251733414E-2"/>
                </c:manualLayout>
              </c:layout>
              <c:dLblPos val="r"/>
              <c:showLegendKey val="0"/>
              <c:showVal val="1"/>
              <c:showCatName val="0"/>
              <c:showSerName val="0"/>
              <c:showPercent val="0"/>
              <c:showBubbleSize val="0"/>
            </c:dLbl>
            <c:dLbl>
              <c:idx val="2"/>
              <c:layout>
                <c:manualLayout>
                  <c:x val="-2.0364030583133628E-3"/>
                  <c:y val="2.3576996905237593E-2"/>
                </c:manualLayout>
              </c:layout>
              <c:dLblPos val="r"/>
              <c:showLegendKey val="0"/>
              <c:showVal val="1"/>
              <c:showCatName val="0"/>
              <c:showSerName val="0"/>
              <c:showPercent val="0"/>
              <c:showBubbleSize val="0"/>
            </c:dLbl>
            <c:dLbl>
              <c:idx val="3"/>
              <c:layout>
                <c:manualLayout>
                  <c:x val="-6.9675369526177644E-2"/>
                  <c:y val="-4.0000760774468409E-2"/>
                </c:manualLayout>
              </c:layout>
              <c:dLblPos val="r"/>
              <c:showLegendKey val="0"/>
              <c:showVal val="1"/>
              <c:showCatName val="0"/>
              <c:showSerName val="0"/>
              <c:showPercent val="0"/>
              <c:showBubbleSize val="0"/>
            </c:dLbl>
            <c:dLbl>
              <c:idx val="4"/>
              <c:layout>
                <c:manualLayout>
                  <c:x val="-5.5755744347746009E-2"/>
                  <c:y val="-6.2460725018068396E-2"/>
                </c:manualLayout>
              </c:layout>
              <c:dLblPos val="r"/>
              <c:showLegendKey val="0"/>
              <c:showVal val="1"/>
              <c:showCatName val="0"/>
              <c:showSerName val="0"/>
              <c:showPercent val="0"/>
              <c:showBubbleSize val="0"/>
            </c:dLbl>
            <c:dLbl>
              <c:idx val="5"/>
              <c:layout>
                <c:manualLayout>
                  <c:x val="-5.6327160493827161E-2"/>
                  <c:y val="-3.3637000700770893E-2"/>
                </c:manualLayout>
              </c:layout>
              <c:dLblPos val="r"/>
              <c:showLegendKey val="0"/>
              <c:showVal val="1"/>
              <c:showCatName val="0"/>
              <c:showSerName val="0"/>
              <c:showPercent val="0"/>
              <c:showBubbleSize val="0"/>
            </c:dLbl>
            <c:dLbl>
              <c:idx val="6"/>
              <c:layout>
                <c:manualLayout>
                  <c:x val="-4.697398151318042E-2"/>
                  <c:y val="4.0358835742547117E-2"/>
                </c:manualLayout>
              </c:layout>
              <c:dLblPos val="r"/>
              <c:showLegendKey val="0"/>
              <c:showVal val="1"/>
              <c:showCatName val="0"/>
              <c:showSerName val="0"/>
              <c:showPercent val="0"/>
              <c:showBubbleSize val="0"/>
            </c:dLbl>
            <c:dLbl>
              <c:idx val="7"/>
              <c:layout>
                <c:manualLayout>
                  <c:x val="-4.4392523364486097E-2"/>
                  <c:y val="-3.0833917309039945E-2"/>
                </c:manualLayout>
              </c:layout>
              <c:dLblPos val="r"/>
              <c:showLegendKey val="0"/>
              <c:showVal val="1"/>
              <c:showCatName val="0"/>
              <c:showSerName val="0"/>
              <c:showPercent val="0"/>
              <c:showBubbleSize val="0"/>
            </c:dLbl>
            <c:dLbl>
              <c:idx val="8"/>
              <c:layout>
                <c:manualLayout>
                  <c:x val="-3.6604361370716508E-2"/>
                  <c:y val="-3.3637000700770851E-2"/>
                </c:manualLayout>
              </c:layout>
              <c:dLblPos val="r"/>
              <c:showLegendKey val="0"/>
              <c:showVal val="1"/>
              <c:showCatName val="0"/>
              <c:showSerName val="0"/>
              <c:showPercent val="0"/>
              <c:showBubbleSize val="0"/>
            </c:dLbl>
            <c:dLbl>
              <c:idx val="9"/>
              <c:layout>
                <c:manualLayout>
                  <c:x val="-2.2585669781931463E-2"/>
                  <c:y val="-2.5227750525578137E-2"/>
                </c:manualLayout>
              </c:layout>
              <c:dLblPos val="r"/>
              <c:showLegendKey val="0"/>
              <c:showVal val="1"/>
              <c:showCatName val="0"/>
              <c:showSerName val="0"/>
              <c:showPercent val="0"/>
              <c:showBubbleSize val="0"/>
            </c:dLbl>
            <c:dLbl>
              <c:idx val="10"/>
              <c:layout>
                <c:manualLayout>
                  <c:x val="-1.807512547773623E-2"/>
                  <c:y val="-3.1400966183574873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2012 год (исполнение)</c:v>
                </c:pt>
                <c:pt idx="1">
                  <c:v>2013 год (исполнение)</c:v>
                </c:pt>
                <c:pt idx="2">
                  <c:v>2014 год (исполнение)</c:v>
                </c:pt>
                <c:pt idx="3">
                  <c:v>2015 год (исполнение)</c:v>
                </c:pt>
                <c:pt idx="4">
                  <c:v>2016 год (исполнение)</c:v>
                </c:pt>
                <c:pt idx="5">
                  <c:v>2017 год (исполнение)</c:v>
                </c:pt>
                <c:pt idx="6">
                  <c:v>2018 год (исполнение)</c:v>
                </c:pt>
                <c:pt idx="7">
                  <c:v>2019 год (прогноз)</c:v>
                </c:pt>
                <c:pt idx="8">
                  <c:v>2020 год (прогноз)</c:v>
                </c:pt>
                <c:pt idx="9">
                  <c:v>2021 год (прогноз)</c:v>
                </c:pt>
                <c:pt idx="10">
                  <c:v>2022 год (прогноз)</c:v>
                </c:pt>
              </c:strCache>
            </c:strRef>
          </c:cat>
          <c:val>
            <c:numRef>
              <c:f>Лист1!$B$2:$B$12</c:f>
              <c:numCache>
                <c:formatCode>General</c:formatCode>
                <c:ptCount val="11"/>
                <c:pt idx="0">
                  <c:v>57329.8</c:v>
                </c:pt>
                <c:pt idx="1">
                  <c:v>68272</c:v>
                </c:pt>
                <c:pt idx="2">
                  <c:v>147574</c:v>
                </c:pt>
                <c:pt idx="3">
                  <c:v>170074.2</c:v>
                </c:pt>
                <c:pt idx="4">
                  <c:v>178234</c:v>
                </c:pt>
                <c:pt idx="5">
                  <c:v>178106</c:v>
                </c:pt>
                <c:pt idx="6">
                  <c:v>192291.4</c:v>
                </c:pt>
                <c:pt idx="7">
                  <c:v>201431</c:v>
                </c:pt>
                <c:pt idx="8">
                  <c:v>218596</c:v>
                </c:pt>
                <c:pt idx="9">
                  <c:v>219847</c:v>
                </c:pt>
                <c:pt idx="10">
                  <c:v>220312</c:v>
                </c:pt>
              </c:numCache>
            </c:numRef>
          </c:val>
          <c:smooth val="0"/>
        </c:ser>
        <c:ser>
          <c:idx val="1"/>
          <c:order val="1"/>
          <c:tx>
            <c:strRef>
              <c:f>Лист1!$C$1</c:f>
              <c:strCache>
                <c:ptCount val="1"/>
                <c:pt idx="0">
                  <c:v>Неналоговые доходы</c:v>
                </c:pt>
              </c:strCache>
            </c:strRef>
          </c:tx>
          <c:spPr>
            <a:ln>
              <a:solidFill>
                <a:srgbClr val="0070C0"/>
              </a:solidFill>
            </a:ln>
          </c:spPr>
          <c:marker>
            <c:spPr>
              <a:solidFill>
                <a:srgbClr val="0070C0"/>
              </a:solidFill>
            </c:spPr>
          </c:marker>
          <c:dLbls>
            <c:dLbl>
              <c:idx val="0"/>
              <c:layout>
                <c:manualLayout>
                  <c:x val="-4.5555555555555516E-2"/>
                  <c:y val="-4.2046250875963594E-2"/>
                </c:manualLayout>
              </c:layout>
              <c:dLblPos val="r"/>
              <c:showLegendKey val="0"/>
              <c:showVal val="1"/>
              <c:showCatName val="0"/>
              <c:showSerName val="0"/>
              <c:showPercent val="0"/>
              <c:showBubbleSize val="0"/>
            </c:dLbl>
            <c:dLbl>
              <c:idx val="1"/>
              <c:layout>
                <c:manualLayout>
                  <c:x val="-4.1800867282893985E-2"/>
                  <c:y val="-3.9874250793277707E-2"/>
                </c:manualLayout>
              </c:layout>
              <c:dLblPos val="r"/>
              <c:showLegendKey val="0"/>
              <c:showVal val="1"/>
              <c:showCatName val="0"/>
              <c:showSerName val="0"/>
              <c:showPercent val="0"/>
              <c:showBubbleSize val="0"/>
            </c:dLbl>
            <c:dLbl>
              <c:idx val="2"/>
              <c:layout>
                <c:manualLayout>
                  <c:x val="-3.6265432098765468E-2"/>
                  <c:y val="-3.9243167484232712E-2"/>
                </c:manualLayout>
              </c:layout>
              <c:dLblPos val="r"/>
              <c:showLegendKey val="0"/>
              <c:showVal val="1"/>
              <c:showCatName val="0"/>
              <c:showSerName val="0"/>
              <c:showPercent val="0"/>
              <c:showBubbleSize val="0"/>
            </c:dLbl>
            <c:dLbl>
              <c:idx val="3"/>
              <c:layout>
                <c:manualLayout>
                  <c:x val="-4.5138888888888902E-2"/>
                  <c:y val="-4.4849334267694461E-2"/>
                </c:manualLayout>
              </c:layout>
              <c:dLblPos val="r"/>
              <c:showLegendKey val="0"/>
              <c:showVal val="1"/>
              <c:showCatName val="0"/>
              <c:showSerName val="0"/>
              <c:showPercent val="0"/>
              <c:showBubbleSize val="0"/>
            </c:dLbl>
            <c:dLbl>
              <c:idx val="4"/>
              <c:layout>
                <c:manualLayout>
                  <c:x val="-3.7808641975308678E-2"/>
                  <c:y val="-3.3637000700770893E-2"/>
                </c:manualLayout>
              </c:layout>
              <c:dLblPos val="r"/>
              <c:showLegendKey val="0"/>
              <c:showVal val="1"/>
              <c:showCatName val="0"/>
              <c:showSerName val="0"/>
              <c:showPercent val="0"/>
              <c:showBubbleSize val="0"/>
            </c:dLbl>
            <c:dLbl>
              <c:idx val="5"/>
              <c:layout>
                <c:manualLayout>
                  <c:x val="-3.3179012345679056E-2"/>
                  <c:y val="-5.6061667834618183E-2"/>
                </c:manualLayout>
              </c:layout>
              <c:dLblPos val="r"/>
              <c:showLegendKey val="0"/>
              <c:showVal val="1"/>
              <c:showCatName val="0"/>
              <c:showSerName val="0"/>
              <c:showPercent val="0"/>
              <c:showBubbleSize val="0"/>
            </c:dLbl>
            <c:dLbl>
              <c:idx val="6"/>
              <c:layout>
                <c:manualLayout>
                  <c:x val="-4.1707303034489107E-2"/>
                  <c:y val="-3.5664916885389329E-2"/>
                </c:manualLayout>
              </c:layout>
              <c:dLblPos val="r"/>
              <c:showLegendKey val="0"/>
              <c:showVal val="1"/>
              <c:showCatName val="0"/>
              <c:showSerName val="0"/>
              <c:showPercent val="0"/>
              <c:showBubbleSize val="0"/>
            </c:dLbl>
            <c:dLbl>
              <c:idx val="7"/>
              <c:layout>
                <c:manualLayout>
                  <c:x val="-3.5046851620182992E-2"/>
                  <c:y val="-3.9243167484232656E-2"/>
                </c:manualLayout>
              </c:layout>
              <c:dLblPos val="r"/>
              <c:showLegendKey val="0"/>
              <c:showVal val="1"/>
              <c:showCatName val="0"/>
              <c:showSerName val="0"/>
              <c:showPercent val="0"/>
              <c:showBubbleSize val="0"/>
            </c:dLbl>
            <c:dLbl>
              <c:idx val="8"/>
              <c:layout>
                <c:manualLayout>
                  <c:x val="-3.0756435050881797E-2"/>
                  <c:y val="-3.4024687131499864E-2"/>
                </c:manualLayout>
              </c:layout>
              <c:dLblPos val="r"/>
              <c:showLegendKey val="0"/>
              <c:showVal val="1"/>
              <c:showCatName val="0"/>
              <c:showSerName val="0"/>
              <c:showPercent val="0"/>
              <c:showBubbleSize val="0"/>
            </c:dLbl>
            <c:dLbl>
              <c:idx val="9"/>
              <c:layout>
                <c:manualLayout>
                  <c:x val="-5.711424229865896E-3"/>
                  <c:y val="-3.3637072539845561E-2"/>
                </c:manualLayout>
              </c:layout>
              <c:dLblPos val="r"/>
              <c:showLegendKey val="0"/>
              <c:showVal val="1"/>
              <c:showCatName val="0"/>
              <c:showSerName val="0"/>
              <c:showPercent val="0"/>
              <c:showBubbleSize val="0"/>
            </c:dLbl>
            <c:dLbl>
              <c:idx val="10"/>
              <c:layout>
                <c:manualLayout>
                  <c:x val="-9.6711101901735975E-3"/>
                  <c:y val="-2.4154589371980676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2012 год (исполнение)</c:v>
                </c:pt>
                <c:pt idx="1">
                  <c:v>2013 год (исполнение)</c:v>
                </c:pt>
                <c:pt idx="2">
                  <c:v>2014 год (исполнение)</c:v>
                </c:pt>
                <c:pt idx="3">
                  <c:v>2015 год (исполнение)</c:v>
                </c:pt>
                <c:pt idx="4">
                  <c:v>2016 год (исполнение)</c:v>
                </c:pt>
                <c:pt idx="5">
                  <c:v>2017 год (исполнение)</c:v>
                </c:pt>
                <c:pt idx="6">
                  <c:v>2018 год (исполнение)</c:v>
                </c:pt>
                <c:pt idx="7">
                  <c:v>2019 год (прогноз)</c:v>
                </c:pt>
                <c:pt idx="8">
                  <c:v>2020 год (прогноз)</c:v>
                </c:pt>
                <c:pt idx="9">
                  <c:v>2021 год (прогноз)</c:v>
                </c:pt>
                <c:pt idx="10">
                  <c:v>2022 год (прогноз)</c:v>
                </c:pt>
              </c:strCache>
            </c:strRef>
          </c:cat>
          <c:val>
            <c:numRef>
              <c:f>Лист1!$C$2:$C$12</c:f>
              <c:numCache>
                <c:formatCode>General</c:formatCode>
                <c:ptCount val="11"/>
                <c:pt idx="0">
                  <c:v>9860.2000000000007</c:v>
                </c:pt>
                <c:pt idx="1">
                  <c:v>11276</c:v>
                </c:pt>
                <c:pt idx="2">
                  <c:v>13247</c:v>
                </c:pt>
                <c:pt idx="3">
                  <c:v>9975.2000000000007</c:v>
                </c:pt>
                <c:pt idx="4">
                  <c:v>13595.2</c:v>
                </c:pt>
                <c:pt idx="5">
                  <c:v>10262</c:v>
                </c:pt>
                <c:pt idx="6">
                  <c:v>9292.7999999999993</c:v>
                </c:pt>
                <c:pt idx="7">
                  <c:v>13024</c:v>
                </c:pt>
                <c:pt idx="8">
                  <c:v>13397</c:v>
                </c:pt>
                <c:pt idx="9">
                  <c:v>12184</c:v>
                </c:pt>
                <c:pt idx="10">
                  <c:v>11777</c:v>
                </c:pt>
              </c:numCache>
            </c:numRef>
          </c:val>
          <c:smooth val="0"/>
        </c:ser>
        <c:dLbls>
          <c:showLegendKey val="0"/>
          <c:showVal val="1"/>
          <c:showCatName val="0"/>
          <c:showSerName val="0"/>
          <c:showPercent val="0"/>
          <c:showBubbleSize val="0"/>
        </c:dLbls>
        <c:marker val="1"/>
        <c:smooth val="0"/>
        <c:axId val="169806464"/>
        <c:axId val="169828736"/>
      </c:lineChart>
      <c:catAx>
        <c:axId val="169806464"/>
        <c:scaling>
          <c:orientation val="minMax"/>
        </c:scaling>
        <c:delete val="0"/>
        <c:axPos val="b"/>
        <c:majorTickMark val="out"/>
        <c:minorTickMark val="none"/>
        <c:tickLblPos val="nextTo"/>
        <c:txPr>
          <a:bodyPr/>
          <a:lstStyle/>
          <a:p>
            <a:pPr>
              <a:defRPr sz="1400" b="1">
                <a:latin typeface="Times New Roman" pitchFamily="18" charset="0"/>
                <a:cs typeface="Times New Roman" pitchFamily="18" charset="0"/>
              </a:defRPr>
            </a:pPr>
            <a:endParaRPr lang="ru-RU"/>
          </a:p>
        </c:txPr>
        <c:crossAx val="169828736"/>
        <c:crosses val="autoZero"/>
        <c:auto val="1"/>
        <c:lblAlgn val="ctr"/>
        <c:lblOffset val="100"/>
        <c:noMultiLvlLbl val="0"/>
      </c:catAx>
      <c:valAx>
        <c:axId val="169828736"/>
        <c:scaling>
          <c:orientation val="minMax"/>
        </c:scaling>
        <c:delete val="0"/>
        <c:axPos val="l"/>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ru-RU"/>
          </a:p>
        </c:txPr>
        <c:crossAx val="169806464"/>
        <c:crosses val="autoZero"/>
        <c:crossBetween val="between"/>
      </c:valAx>
    </c:plotArea>
    <c:legend>
      <c:legendPos val="r"/>
      <c:layout>
        <c:manualLayout>
          <c:xMode val="edge"/>
          <c:yMode val="edge"/>
          <c:x val="0.66736876640420018"/>
          <c:y val="0.84223143095200004"/>
          <c:w val="0.32337197433654191"/>
          <c:h val="0.1004002670654255"/>
        </c:manualLayout>
      </c:layout>
      <c:overlay val="0"/>
      <c:txPr>
        <a:bodyPr/>
        <a:lstStyle/>
        <a:p>
          <a:pPr>
            <a:defRPr sz="1400" b="1">
              <a:latin typeface="Times New Roman" pitchFamily="18" charset="0"/>
              <a:cs typeface="Times New Roman" pitchFamily="18" charset="0"/>
            </a:defRPr>
          </a:pPr>
          <a:endParaRPr lang="ru-RU"/>
        </a:p>
      </c:txPr>
    </c:legend>
    <c:plotVisOnly val="1"/>
    <c:dispBlanksAs val="gap"/>
    <c:showDLblsOverMax val="0"/>
  </c:chart>
  <c:spPr>
    <a:noFill/>
    <a:scene3d>
      <a:camera prst="orthographicFront"/>
      <a:lightRig rig="threePt" dir="t"/>
    </a:scene3d>
    <a:sp3d>
      <a:bevelT/>
    </a:sp3d>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2020 </a:t>
            </a:r>
            <a:r>
              <a:rPr lang="ru-RU" dirty="0"/>
              <a:t>год</a:t>
            </a:r>
          </a:p>
        </c:rich>
      </c:tx>
      <c:layout>
        <c:manualLayout>
          <c:xMode val="edge"/>
          <c:yMode val="edge"/>
          <c:x val="0.25892474038571295"/>
          <c:y val="0.79046951646811559"/>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158624402718886E-4"/>
          <c:y val="0"/>
          <c:w val="0.99922841375597282"/>
          <c:h val="0.90974270122331413"/>
        </c:manualLayout>
      </c:layout>
      <c:pie3DChart>
        <c:varyColors val="1"/>
        <c:ser>
          <c:idx val="0"/>
          <c:order val="0"/>
          <c:tx>
            <c:strRef>
              <c:f>Лист1!$B$1</c:f>
              <c:strCache>
                <c:ptCount val="1"/>
                <c:pt idx="0">
                  <c:v>2020 год</c:v>
                </c:pt>
              </c:strCache>
            </c:strRef>
          </c:tx>
          <c:spPr>
            <a:solidFill>
              <a:srgbClr val="00B0F0"/>
            </a:solidFill>
          </c:spPr>
          <c:explosion val="33"/>
          <c:dPt>
            <c:idx val="0"/>
            <c:bubble3D val="0"/>
            <c:spPr>
              <a:solidFill>
                <a:srgbClr val="92D050"/>
              </a:solidFill>
            </c:spPr>
          </c:dPt>
          <c:dPt>
            <c:idx val="1"/>
            <c:bubble3D val="0"/>
            <c:spPr>
              <a:solidFill>
                <a:srgbClr val="FF66FF"/>
              </a:solidFill>
            </c:spPr>
          </c:dPt>
          <c:dPt>
            <c:idx val="2"/>
            <c:bubble3D val="0"/>
          </c:dPt>
          <c:dLbls>
            <c:dLbl>
              <c:idx val="1"/>
              <c:layout>
                <c:manualLayout>
                  <c:x val="-3.8468087830484603E-2"/>
                  <c:y val="2.9666272018033204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c:formatCode>
                <c:ptCount val="3"/>
                <c:pt idx="0">
                  <c:v>218596</c:v>
                </c:pt>
                <c:pt idx="1">
                  <c:v>13397</c:v>
                </c:pt>
                <c:pt idx="2" formatCode="General">
                  <c:v>707298.5</c:v>
                </c:pt>
              </c:numCache>
            </c:numRef>
          </c:val>
        </c:ser>
        <c:dLbls>
          <c:showLegendKey val="0"/>
          <c:showVal val="0"/>
          <c:showCatName val="0"/>
          <c:showSerName val="0"/>
          <c:showPercent val="1"/>
          <c:showBubbleSize val="0"/>
          <c:showLeaderLines val="0"/>
        </c:dLbls>
      </c:pie3DChart>
    </c:plotArea>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660969935576265"/>
          <c:y val="0.8929421562689279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2021 год</c:v>
                </c:pt>
              </c:strCache>
            </c:strRef>
          </c:tx>
          <c:spPr>
            <a:solidFill>
              <a:srgbClr val="00B0F0"/>
            </a:solidFill>
          </c:spPr>
          <c:explosion val="28"/>
          <c:dPt>
            <c:idx val="0"/>
            <c:bubble3D val="0"/>
            <c:spPr>
              <a:solidFill>
                <a:srgbClr val="92D050"/>
              </a:solidFill>
            </c:spPr>
          </c:dPt>
          <c:dPt>
            <c:idx val="1"/>
            <c:bubble3D val="0"/>
            <c:spPr>
              <a:solidFill>
                <a:srgbClr val="FF66FF"/>
              </a:solidFill>
            </c:spPr>
          </c:dPt>
          <c:dPt>
            <c:idx val="2"/>
            <c:bubble3D val="0"/>
          </c:dPt>
          <c:dLbls>
            <c:txPr>
              <a:bodyPr/>
              <a:lstStyle/>
              <a:p>
                <a:pPr>
                  <a:defRPr b="1"/>
                </a:pPr>
                <a:endParaRPr lang="ru-RU"/>
              </a:p>
            </c:txPr>
            <c:showLegendKey val="0"/>
            <c:showVal val="0"/>
            <c:showCatName val="0"/>
            <c:showSerName val="0"/>
            <c:showPercent val="1"/>
            <c:showBubbleSize val="0"/>
            <c:showLeaderLines val="0"/>
          </c:dLbls>
          <c:cat>
            <c:strRef>
              <c:f>Лист1!$A$2:$A$4</c:f>
              <c:strCache>
                <c:ptCount val="3"/>
                <c:pt idx="1">
                  <c:v>Кв. 2</c:v>
                </c:pt>
                <c:pt idx="2">
                  <c:v>Кв. 3</c:v>
                </c:pt>
              </c:strCache>
            </c:strRef>
          </c:cat>
          <c:val>
            <c:numRef>
              <c:f>Лист1!$B$2:$B$4</c:f>
              <c:numCache>
                <c:formatCode>General</c:formatCode>
                <c:ptCount val="3"/>
                <c:pt idx="0">
                  <c:v>219847</c:v>
                </c:pt>
                <c:pt idx="1">
                  <c:v>12184</c:v>
                </c:pt>
                <c:pt idx="2">
                  <c:v>705533.2</c:v>
                </c:pt>
              </c:numCache>
            </c:numRef>
          </c:val>
        </c:ser>
        <c:dLbls>
          <c:showLegendKey val="0"/>
          <c:showVal val="0"/>
          <c:showCatName val="0"/>
          <c:showSerName val="0"/>
          <c:showPercent val="1"/>
          <c:showBubbleSize val="0"/>
          <c:showLeaderLines val="0"/>
        </c:dLbls>
      </c:pie3DChart>
    </c:plotArea>
    <c:plotVisOnly val="1"/>
    <c:dispBlanksAs val="zero"/>
    <c:showDLblsOverMax val="0"/>
  </c:chart>
  <c:spPr>
    <a:noFill/>
  </c:spPr>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2022 </a:t>
            </a:r>
            <a:r>
              <a:rPr lang="ru-RU" dirty="0"/>
              <a:t>год</a:t>
            </a:r>
          </a:p>
        </c:rich>
      </c:tx>
      <c:layout>
        <c:manualLayout>
          <c:xMode val="edge"/>
          <c:yMode val="edge"/>
          <c:x val="0.23813533464566941"/>
          <c:y val="0.87362637362637441"/>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702345800524933"/>
          <c:y val="0.36392943670502731"/>
          <c:w val="0.45958005249343825"/>
          <c:h val="0.63157804793631567"/>
        </c:manualLayout>
      </c:layout>
      <c:pie3DChart>
        <c:varyColors val="1"/>
        <c:ser>
          <c:idx val="0"/>
          <c:order val="0"/>
          <c:tx>
            <c:strRef>
              <c:f>Лист1!$B$1</c:f>
              <c:strCache>
                <c:ptCount val="1"/>
                <c:pt idx="0">
                  <c:v>2022 год</c:v>
                </c:pt>
              </c:strCache>
            </c:strRef>
          </c:tx>
          <c:spPr>
            <a:solidFill>
              <a:srgbClr val="92D050"/>
            </a:solidFill>
          </c:spPr>
          <c:explosion val="36"/>
          <c:dPt>
            <c:idx val="0"/>
            <c:bubble3D val="0"/>
            <c:explosion val="25"/>
          </c:dPt>
          <c:dPt>
            <c:idx val="1"/>
            <c:bubble3D val="0"/>
            <c:spPr>
              <a:solidFill>
                <a:srgbClr val="FF66FF"/>
              </a:solidFill>
            </c:spPr>
          </c:dPt>
          <c:dPt>
            <c:idx val="2"/>
            <c:bubble3D val="0"/>
            <c:explosion val="37"/>
            <c:spPr>
              <a:solidFill>
                <a:srgbClr val="00B0F0"/>
              </a:solidFill>
            </c:spPr>
          </c:dPt>
          <c:dLbls>
            <c:dLbl>
              <c:idx val="1"/>
              <c:layout>
                <c:manualLayout>
                  <c:x val="-2.0987532808398952E-2"/>
                  <c:y val="5.6263952582850218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220312</c:v>
                </c:pt>
                <c:pt idx="1">
                  <c:v>11777</c:v>
                </c:pt>
                <c:pt idx="2">
                  <c:v>699023.6</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67404363517060428"/>
          <c:y val="0.35766699835597515"/>
          <c:w val="0.32595636482939688"/>
          <c:h val="0.37761919183179032"/>
        </c:manualLayout>
      </c:layout>
      <c:overlay val="0"/>
      <c:txPr>
        <a:bodyPr/>
        <a:lstStyle/>
        <a:p>
          <a:pPr>
            <a:defRPr>
              <a:latin typeface="Times New Roman" pitchFamily="18" charset="0"/>
              <a:cs typeface="Times New Roman"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4187617995119032E-2"/>
          <c:y val="4.573216594194382E-2"/>
          <c:w val="0.60158677505336733"/>
          <c:h val="0.50919141029418635"/>
        </c:manualLayout>
      </c:layout>
      <c:pie3DChart>
        <c:varyColors val="1"/>
        <c:ser>
          <c:idx val="0"/>
          <c:order val="0"/>
          <c:tx>
            <c:strRef>
              <c:f>Лист1!$B$1</c:f>
              <c:strCache>
                <c:ptCount val="1"/>
                <c:pt idx="0">
                  <c:v>Столбец1</c:v>
                </c:pt>
              </c:strCache>
            </c:strRef>
          </c:tx>
          <c:explosion val="44"/>
          <c:dPt>
            <c:idx val="0"/>
            <c:bubble3D val="0"/>
            <c:spPr>
              <a:solidFill>
                <a:srgbClr val="FFFF00"/>
              </a:solidFill>
            </c:spPr>
          </c:dPt>
          <c:dPt>
            <c:idx val="1"/>
            <c:bubble3D val="0"/>
            <c:spPr>
              <a:solidFill>
                <a:srgbClr val="FF66FF"/>
              </a:solidFill>
            </c:spPr>
          </c:dPt>
          <c:dPt>
            <c:idx val="2"/>
            <c:bubble3D val="0"/>
            <c:spPr>
              <a:solidFill>
                <a:srgbClr val="00FF00"/>
              </a:solidFill>
            </c:spPr>
          </c:dPt>
          <c:dPt>
            <c:idx val="3"/>
            <c:bubble3D val="0"/>
            <c:spPr>
              <a:solidFill>
                <a:srgbClr val="FF0000"/>
              </a:solidFill>
            </c:spPr>
          </c:dPt>
          <c:dPt>
            <c:idx val="4"/>
            <c:bubble3D val="0"/>
            <c:spPr>
              <a:solidFill>
                <a:srgbClr val="00B0F0"/>
              </a:solidFill>
            </c:spPr>
          </c:dPt>
          <c:dPt>
            <c:idx val="5"/>
            <c:bubble3D val="0"/>
            <c:spPr>
              <a:solidFill>
                <a:srgbClr val="FFC000"/>
              </a:solidFill>
            </c:spPr>
          </c:dPt>
          <c:dPt>
            <c:idx val="6"/>
            <c:bubble3D val="0"/>
            <c:spPr>
              <a:solidFill>
                <a:srgbClr val="CCCCFF"/>
              </a:solidFill>
            </c:spPr>
          </c:dPt>
          <c:dPt>
            <c:idx val="7"/>
            <c:bubble3D val="0"/>
            <c:spPr>
              <a:solidFill>
                <a:srgbClr val="FFC000"/>
              </a:solidFill>
            </c:spPr>
          </c:dPt>
          <c:dLbls>
            <c:dLbl>
              <c:idx val="2"/>
              <c:layout>
                <c:manualLayout>
                  <c:x val="2.9655224018050375E-2"/>
                  <c:y val="4.281447095232499E-2"/>
                </c:manualLayout>
              </c:layout>
              <c:showLegendKey val="0"/>
              <c:showVal val="0"/>
              <c:showCatName val="0"/>
              <c:showSerName val="0"/>
              <c:showPercent val="1"/>
              <c:showBubbleSize val="0"/>
            </c:dLbl>
            <c:dLbl>
              <c:idx val="3"/>
              <c:layout>
                <c:manualLayout>
                  <c:x val="-2.3692326288161349E-2"/>
                  <c:y val="2.4875621890547263E-3"/>
                </c:manualLayout>
              </c:layout>
              <c:showLegendKey val="0"/>
              <c:showVal val="0"/>
              <c:showCatName val="0"/>
              <c:showSerName val="0"/>
              <c:showPercent val="1"/>
              <c:showBubbleSize val="0"/>
            </c:dLbl>
            <c:dLbl>
              <c:idx val="4"/>
              <c:layout>
                <c:manualLayout>
                  <c:x val="5.1967352765114891E-3"/>
                  <c:y val="2.4875621890547263E-3"/>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Лист1!$A$2:$A$10</c:f>
              <c:strCache>
                <c:ptCount val="9"/>
                <c:pt idx="0">
                  <c:v>Расходы социальной направленности</c:v>
                </c:pt>
                <c:pt idx="1">
                  <c:v>Межбюджетные трансферты</c:v>
                </c:pt>
                <c:pt idx="2">
                  <c:v>Общегосударственные вопросы</c:v>
                </c:pt>
                <c:pt idx="3">
                  <c:v>Расходы на обеспечение безопасности</c:v>
                </c:pt>
                <c:pt idx="4">
                  <c:v>Охрана окружающей среды</c:v>
                </c:pt>
                <c:pt idx="5">
                  <c:v>Национальная экономика</c:v>
                </c:pt>
                <c:pt idx="6">
                  <c:v>Жилищно-коммунальное хозяйство</c:v>
                </c:pt>
                <c:pt idx="7">
                  <c:v>Обслуживание мун. долга</c:v>
                </c:pt>
                <c:pt idx="8">
                  <c:v>Средства массовой информации</c:v>
                </c:pt>
              </c:strCache>
            </c:strRef>
          </c:cat>
          <c:val>
            <c:numRef>
              <c:f>Лист1!$B$2:$B$10</c:f>
              <c:numCache>
                <c:formatCode>General</c:formatCode>
                <c:ptCount val="9"/>
                <c:pt idx="0">
                  <c:v>759742.8</c:v>
                </c:pt>
                <c:pt idx="1">
                  <c:v>32594.2</c:v>
                </c:pt>
                <c:pt idx="2">
                  <c:v>112458.2</c:v>
                </c:pt>
                <c:pt idx="3">
                  <c:v>733</c:v>
                </c:pt>
                <c:pt idx="4">
                  <c:v>9578</c:v>
                </c:pt>
                <c:pt idx="5">
                  <c:v>23111.200000000001</c:v>
                </c:pt>
                <c:pt idx="6">
                  <c:v>6609.4</c:v>
                </c:pt>
                <c:pt idx="7">
                  <c:v>620.20000000000005</c:v>
                </c:pt>
                <c:pt idx="8">
                  <c:v>244.5</c:v>
                </c:pt>
              </c:numCache>
            </c:numRef>
          </c:val>
        </c:ser>
        <c:dLbls>
          <c:showLegendKey val="0"/>
          <c:showVal val="0"/>
          <c:showCatName val="0"/>
          <c:showSerName val="0"/>
          <c:showPercent val="1"/>
          <c:showBubbleSize val="0"/>
          <c:showLeaderLines val="1"/>
        </c:dLbls>
      </c:pie3DChart>
    </c:plotArea>
    <c:legend>
      <c:legendPos val="t"/>
      <c:legendEntry>
        <c:idx val="0"/>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1"/>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2"/>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3"/>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4"/>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5"/>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6"/>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7"/>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8"/>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ayout>
        <c:manualLayout>
          <c:xMode val="edge"/>
          <c:yMode val="edge"/>
          <c:x val="0.59700096698439009"/>
          <c:y val="4.4004387511262587E-2"/>
          <c:w val="0.39568909149514203"/>
          <c:h val="0.43009871900340818"/>
        </c:manualLayout>
      </c:layout>
      <c:overlay val="0"/>
      <c:spPr>
        <a:scene3d>
          <a:camera prst="orthographicFront"/>
          <a:lightRig rig="threePt" dir="t"/>
        </a:scene3d>
        <a:sp3d>
          <a:bevelT/>
        </a:sp3d>
      </c:spPr>
      <c:txPr>
        <a:bodyPr/>
        <a:lstStyle/>
        <a:p>
          <a:pPr>
            <a:defRPr sz="1400">
              <a:solidFill>
                <a:schemeClr val="accent2">
                  <a:lumMod val="50000"/>
                </a:schemeClr>
              </a:solidFill>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noFill/>
  </c:spPr>
  <c:txPr>
    <a:bodyPr/>
    <a:lstStyle/>
    <a:p>
      <a:pPr>
        <a:defRPr sz="1800"/>
      </a:pPr>
      <a:endParaRPr lang="ru-RU"/>
    </a:p>
  </c:txPr>
  <c:externalData r:id="rId1">
    <c:autoUpdate val="0"/>
  </c:externalData>
  <c:userShapes r:id="rId2"/>
</c:chartSpace>
</file>

<file path=ppt/diagrams/_rels/data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10D88-3E21-43B4-ACA3-E7361150DFB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99A5C4F0-D990-4D5F-88F9-BBD5D47447B7}">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Рассмотрение и утверждение бюджета</a:t>
          </a:r>
          <a:endParaRPr lang="ru-RU" sz="1400" b="1" dirty="0">
            <a:solidFill>
              <a:schemeClr val="tx1"/>
            </a:solidFill>
            <a:latin typeface="Arial" pitchFamily="34" charset="0"/>
            <a:cs typeface="Arial" pitchFamily="34" charset="0"/>
          </a:endParaRPr>
        </a:p>
      </dgm:t>
    </dgm:pt>
    <dgm:pt modelId="{4C6FFBB8-8BEF-4222-89E5-F0AC7FC413C1}" type="parTrans" cxnId="{6973BB26-E6F9-4C9F-9030-ACE85AF0F381}">
      <dgm:prSet/>
      <dgm:spPr/>
      <dgm:t>
        <a:bodyPr/>
        <a:lstStyle/>
        <a:p>
          <a:endParaRPr lang="ru-RU"/>
        </a:p>
      </dgm:t>
    </dgm:pt>
    <dgm:pt modelId="{E8EFFFE3-66D6-4ABE-B12B-B52C5760E0B1}" type="sibTrans" cxnId="{6973BB26-E6F9-4C9F-9030-ACE85AF0F381}">
      <dgm:prSet/>
      <dgm:spPr>
        <a:gradFill rotWithShape="0">
          <a:gsLst>
            <a:gs pos="0">
              <a:srgbClr val="FF0000"/>
            </a:gs>
            <a:gs pos="40000">
              <a:schemeClr val="accent1">
                <a:tint val="44500"/>
                <a:satMod val="160000"/>
              </a:schemeClr>
            </a:gs>
            <a:gs pos="100000">
              <a:schemeClr val="accent3">
                <a:lumMod val="75000"/>
              </a:schemeClr>
            </a:gs>
          </a:gsLst>
          <a:lin ang="5400000" scaled="0"/>
        </a:gradFill>
        <a:ln>
          <a:solidFill>
            <a:schemeClr val="tx1"/>
          </a:solidFill>
        </a:ln>
      </dgm:spPr>
      <dgm:t>
        <a:bodyPr/>
        <a:lstStyle/>
        <a:p>
          <a:endParaRPr lang="ru-RU"/>
        </a:p>
      </dgm:t>
    </dgm:pt>
    <dgm:pt modelId="{597764EF-95D9-446E-BC35-907C1E4AD508}">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Исполнение бюджета</a:t>
          </a:r>
          <a:endParaRPr lang="ru-RU" sz="1400" b="1" dirty="0">
            <a:solidFill>
              <a:schemeClr val="tx1"/>
            </a:solidFill>
            <a:latin typeface="Arial" pitchFamily="34" charset="0"/>
            <a:cs typeface="Arial" pitchFamily="34" charset="0"/>
          </a:endParaRPr>
        </a:p>
      </dgm:t>
    </dgm:pt>
    <dgm:pt modelId="{57FE17F8-441C-4C7A-B469-83D623B940E4}" type="parTrans" cxnId="{8FEE8036-4CF0-4D3D-AC7B-3B9430F11A30}">
      <dgm:prSet/>
      <dgm:spPr/>
      <dgm:t>
        <a:bodyPr/>
        <a:lstStyle/>
        <a:p>
          <a:endParaRPr lang="ru-RU"/>
        </a:p>
      </dgm:t>
    </dgm:pt>
    <dgm:pt modelId="{79401040-E51C-49E3-8F93-B447A5951CF7}" type="sibTrans" cxnId="{8FEE8036-4CF0-4D3D-AC7B-3B9430F11A30}">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4687248D-AB13-4375-8B7C-988C24B0C6D2}">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Контроль за исполнением бюджета</a:t>
          </a:r>
          <a:endParaRPr lang="ru-RU" sz="1400" b="1" dirty="0">
            <a:solidFill>
              <a:schemeClr val="tx1"/>
            </a:solidFill>
            <a:latin typeface="Arial" pitchFamily="34" charset="0"/>
            <a:cs typeface="Arial" pitchFamily="34" charset="0"/>
          </a:endParaRPr>
        </a:p>
      </dgm:t>
    </dgm:pt>
    <dgm:pt modelId="{129D1CF4-0ABF-43FE-A07C-878458D895F8}" type="parTrans" cxnId="{7337C562-F5E7-4730-8A24-01844693D304}">
      <dgm:prSet/>
      <dgm:spPr/>
      <dgm:t>
        <a:bodyPr/>
        <a:lstStyle/>
        <a:p>
          <a:endParaRPr lang="ru-RU"/>
        </a:p>
      </dgm:t>
    </dgm:pt>
    <dgm:pt modelId="{CC6D6144-28C0-4888-A29F-D5B892055AFB}" type="sibTrans" cxnId="{7337C562-F5E7-4730-8A24-01844693D304}">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324C01D0-7AFA-41C9-89FA-EACA250D8335}">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Отчет об исполнении бюджета</a:t>
          </a:r>
          <a:endParaRPr lang="ru-RU" sz="1400" b="1" dirty="0">
            <a:solidFill>
              <a:schemeClr val="tx1"/>
            </a:solidFill>
            <a:latin typeface="Arial" pitchFamily="34" charset="0"/>
            <a:cs typeface="Arial" pitchFamily="34" charset="0"/>
          </a:endParaRPr>
        </a:p>
      </dgm:t>
    </dgm:pt>
    <dgm:pt modelId="{E3EF2F59-4B5D-47C3-9E69-794765AE721F}" type="parTrans" cxnId="{F243ADEE-6F6A-4328-9740-8A60D720AF64}">
      <dgm:prSet/>
      <dgm:spPr/>
      <dgm:t>
        <a:bodyPr/>
        <a:lstStyle/>
        <a:p>
          <a:endParaRPr lang="ru-RU"/>
        </a:p>
      </dgm:t>
    </dgm:pt>
    <dgm:pt modelId="{6BA30A18-2B5A-4E9F-81D3-D274B22572E4}" type="sibTrans" cxnId="{F243ADEE-6F6A-4328-9740-8A60D720AF64}">
      <dgm:prSet/>
      <dgm:spPr>
        <a:gradFill rotWithShape="0">
          <a:gsLst>
            <a:gs pos="0">
              <a:srgbClr val="FF0000"/>
            </a:gs>
            <a:gs pos="48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91150687-143B-47B2-9BBA-56883FE76A5F}">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Составление проекта бюджета</a:t>
          </a:r>
          <a:endParaRPr lang="ru-RU" sz="1400" b="1" dirty="0">
            <a:solidFill>
              <a:schemeClr val="tx1"/>
            </a:solidFill>
            <a:latin typeface="Arial" pitchFamily="34" charset="0"/>
            <a:cs typeface="Arial" pitchFamily="34" charset="0"/>
          </a:endParaRPr>
        </a:p>
      </dgm:t>
    </dgm:pt>
    <dgm:pt modelId="{1A89B871-E2F1-40EA-9526-C47F0FEEB243}" type="parTrans" cxnId="{FD51034F-7B37-4DED-84E6-A8D6FB983803}">
      <dgm:prSet/>
      <dgm:spPr/>
      <dgm:t>
        <a:bodyPr/>
        <a:lstStyle/>
        <a:p>
          <a:endParaRPr lang="ru-RU"/>
        </a:p>
      </dgm:t>
    </dgm:pt>
    <dgm:pt modelId="{ACFD5DCA-7BD5-4BEA-99F3-97EEEC8D7B81}" type="sibTrans" cxnId="{FD51034F-7B37-4DED-84E6-A8D6FB983803}">
      <dgm:prSet/>
      <dgm:spPr>
        <a:gradFill rotWithShape="0">
          <a:gsLst>
            <a:gs pos="0">
              <a:srgbClr val="FF0000"/>
            </a:gs>
            <a:gs pos="49000">
              <a:schemeClr val="bg2"/>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D4F0E56E-52BC-4481-9953-87162A0575A8}" type="pres">
      <dgm:prSet presAssocID="{8D910D88-3E21-43B4-ACA3-E7361150DFB8}" presName="cycle" presStyleCnt="0">
        <dgm:presLayoutVars>
          <dgm:dir/>
          <dgm:resizeHandles val="exact"/>
        </dgm:presLayoutVars>
      </dgm:prSet>
      <dgm:spPr/>
      <dgm:t>
        <a:bodyPr/>
        <a:lstStyle/>
        <a:p>
          <a:endParaRPr lang="ru-RU"/>
        </a:p>
      </dgm:t>
    </dgm:pt>
    <dgm:pt modelId="{BD7AB6BD-876D-44D4-8AB9-12857BD8903F}" type="pres">
      <dgm:prSet presAssocID="{99A5C4F0-D990-4D5F-88F9-BBD5D47447B7}" presName="dummy" presStyleCnt="0"/>
      <dgm:spPr/>
    </dgm:pt>
    <dgm:pt modelId="{A88A7D5F-006D-4BEA-9ABC-26596995C78E}" type="pres">
      <dgm:prSet presAssocID="{99A5C4F0-D990-4D5F-88F9-BBD5D47447B7}" presName="node" presStyleLbl="revTx" presStyleIdx="0" presStyleCnt="5" custScaleX="144410" custScaleY="72429" custRadScaleRad="102726" custRadScaleInc="7947">
        <dgm:presLayoutVars>
          <dgm:bulletEnabled val="1"/>
        </dgm:presLayoutVars>
      </dgm:prSet>
      <dgm:spPr/>
      <dgm:t>
        <a:bodyPr/>
        <a:lstStyle/>
        <a:p>
          <a:endParaRPr lang="ru-RU"/>
        </a:p>
      </dgm:t>
    </dgm:pt>
    <dgm:pt modelId="{5A044165-1FDF-45B8-881D-C09173C2E8A1}" type="pres">
      <dgm:prSet presAssocID="{E8EFFFE3-66D6-4ABE-B12B-B52C5760E0B1}" presName="sibTrans" presStyleLbl="node1" presStyleIdx="0" presStyleCnt="5"/>
      <dgm:spPr/>
      <dgm:t>
        <a:bodyPr/>
        <a:lstStyle/>
        <a:p>
          <a:endParaRPr lang="ru-RU"/>
        </a:p>
      </dgm:t>
    </dgm:pt>
    <dgm:pt modelId="{73EC10B7-65C6-4A79-9D94-23D0317D52E3}" type="pres">
      <dgm:prSet presAssocID="{597764EF-95D9-446E-BC35-907C1E4AD508}" presName="dummy" presStyleCnt="0"/>
      <dgm:spPr/>
    </dgm:pt>
    <dgm:pt modelId="{5F116F0B-8710-4BA3-9735-93D090168076}" type="pres">
      <dgm:prSet presAssocID="{597764EF-95D9-446E-BC35-907C1E4AD508}" presName="node" presStyleLbl="revTx" presStyleIdx="1" presStyleCnt="5" custScaleX="111147" custScaleY="57167" custRadScaleRad="104382" custRadScaleInc="-1354">
        <dgm:presLayoutVars>
          <dgm:bulletEnabled val="1"/>
        </dgm:presLayoutVars>
      </dgm:prSet>
      <dgm:spPr/>
      <dgm:t>
        <a:bodyPr/>
        <a:lstStyle/>
        <a:p>
          <a:endParaRPr lang="ru-RU"/>
        </a:p>
      </dgm:t>
    </dgm:pt>
    <dgm:pt modelId="{5CB311D5-D9FF-44A8-BC68-B3DB0E1FC227}" type="pres">
      <dgm:prSet presAssocID="{79401040-E51C-49E3-8F93-B447A5951CF7}" presName="sibTrans" presStyleLbl="node1" presStyleIdx="1" presStyleCnt="5"/>
      <dgm:spPr/>
      <dgm:t>
        <a:bodyPr/>
        <a:lstStyle/>
        <a:p>
          <a:endParaRPr lang="ru-RU"/>
        </a:p>
      </dgm:t>
    </dgm:pt>
    <dgm:pt modelId="{6D3B1790-9EF0-4DFA-AB4A-713F4E58F474}" type="pres">
      <dgm:prSet presAssocID="{4687248D-AB13-4375-8B7C-988C24B0C6D2}" presName="dummy" presStyleCnt="0"/>
      <dgm:spPr/>
    </dgm:pt>
    <dgm:pt modelId="{C63F477F-2B93-435D-A8BF-018D8EA2B7C7}" type="pres">
      <dgm:prSet presAssocID="{4687248D-AB13-4375-8B7C-988C24B0C6D2}" presName="node" presStyleLbl="revTx" presStyleIdx="2" presStyleCnt="5" custScaleX="110464" custScaleY="84554">
        <dgm:presLayoutVars>
          <dgm:bulletEnabled val="1"/>
        </dgm:presLayoutVars>
      </dgm:prSet>
      <dgm:spPr/>
      <dgm:t>
        <a:bodyPr/>
        <a:lstStyle/>
        <a:p>
          <a:endParaRPr lang="ru-RU"/>
        </a:p>
      </dgm:t>
    </dgm:pt>
    <dgm:pt modelId="{0C0C8F12-C4C3-40CD-B3D5-824953FAACF3}" type="pres">
      <dgm:prSet presAssocID="{CC6D6144-28C0-4888-A29F-D5B892055AFB}" presName="sibTrans" presStyleLbl="node1" presStyleIdx="2" presStyleCnt="5"/>
      <dgm:spPr/>
      <dgm:t>
        <a:bodyPr/>
        <a:lstStyle/>
        <a:p>
          <a:endParaRPr lang="ru-RU"/>
        </a:p>
      </dgm:t>
    </dgm:pt>
    <dgm:pt modelId="{DB8A7207-B4DB-4EF4-86A0-19383575EA08}" type="pres">
      <dgm:prSet presAssocID="{324C01D0-7AFA-41C9-89FA-EACA250D8335}" presName="dummy" presStyleCnt="0"/>
      <dgm:spPr/>
    </dgm:pt>
    <dgm:pt modelId="{EA6D6A5F-830B-4016-92AB-5916328771A5}" type="pres">
      <dgm:prSet presAssocID="{324C01D0-7AFA-41C9-89FA-EACA250D8335}" presName="node" presStyleLbl="revTx" presStyleIdx="3" presStyleCnt="5" custScaleX="109252" custScaleY="85085" custRadScaleRad="100917" custRadScaleInc="-1264">
        <dgm:presLayoutVars>
          <dgm:bulletEnabled val="1"/>
        </dgm:presLayoutVars>
      </dgm:prSet>
      <dgm:spPr/>
      <dgm:t>
        <a:bodyPr/>
        <a:lstStyle/>
        <a:p>
          <a:endParaRPr lang="ru-RU"/>
        </a:p>
      </dgm:t>
    </dgm:pt>
    <dgm:pt modelId="{78DC0811-6BC0-4448-9A1C-945055CCAEE6}" type="pres">
      <dgm:prSet presAssocID="{6BA30A18-2B5A-4E9F-81D3-D274B22572E4}" presName="sibTrans" presStyleLbl="node1" presStyleIdx="3" presStyleCnt="5"/>
      <dgm:spPr/>
      <dgm:t>
        <a:bodyPr/>
        <a:lstStyle/>
        <a:p>
          <a:endParaRPr lang="ru-RU"/>
        </a:p>
      </dgm:t>
    </dgm:pt>
    <dgm:pt modelId="{87229249-D890-4629-8919-5E7C4D1FFB5B}" type="pres">
      <dgm:prSet presAssocID="{91150687-143B-47B2-9BBA-56883FE76A5F}" presName="dummy" presStyleCnt="0"/>
      <dgm:spPr/>
    </dgm:pt>
    <dgm:pt modelId="{58DB0CC2-E164-4E3C-B114-31A80891FE46}" type="pres">
      <dgm:prSet presAssocID="{91150687-143B-47B2-9BBA-56883FE76A5F}" presName="node" presStyleLbl="revTx" presStyleIdx="4" presStyleCnt="5" custScaleX="114910" custScaleY="80432" custRadScaleRad="103527" custRadScaleInc="-19025">
        <dgm:presLayoutVars>
          <dgm:bulletEnabled val="1"/>
        </dgm:presLayoutVars>
      </dgm:prSet>
      <dgm:spPr/>
      <dgm:t>
        <a:bodyPr/>
        <a:lstStyle/>
        <a:p>
          <a:endParaRPr lang="ru-RU"/>
        </a:p>
      </dgm:t>
    </dgm:pt>
    <dgm:pt modelId="{3D596900-9661-4F79-92B9-6B021D03520D}" type="pres">
      <dgm:prSet presAssocID="{ACFD5DCA-7BD5-4BEA-99F3-97EEEC8D7B81}" presName="sibTrans" presStyleLbl="node1" presStyleIdx="4" presStyleCnt="5"/>
      <dgm:spPr/>
      <dgm:t>
        <a:bodyPr/>
        <a:lstStyle/>
        <a:p>
          <a:endParaRPr lang="ru-RU"/>
        </a:p>
      </dgm:t>
    </dgm:pt>
  </dgm:ptLst>
  <dgm:cxnLst>
    <dgm:cxn modelId="{DE959FCC-9CD7-4360-8D35-529747389A7C}" type="presOf" srcId="{79401040-E51C-49E3-8F93-B447A5951CF7}" destId="{5CB311D5-D9FF-44A8-BC68-B3DB0E1FC227}" srcOrd="0" destOrd="0" presId="urn:microsoft.com/office/officeart/2005/8/layout/cycle1"/>
    <dgm:cxn modelId="{C25A8D61-F682-46AA-AC7D-C1428B99AA9E}" type="presOf" srcId="{99A5C4F0-D990-4D5F-88F9-BBD5D47447B7}" destId="{A88A7D5F-006D-4BEA-9ABC-26596995C78E}" srcOrd="0" destOrd="0" presId="urn:microsoft.com/office/officeart/2005/8/layout/cycle1"/>
    <dgm:cxn modelId="{8FEE8036-4CF0-4D3D-AC7B-3B9430F11A30}" srcId="{8D910D88-3E21-43B4-ACA3-E7361150DFB8}" destId="{597764EF-95D9-446E-BC35-907C1E4AD508}" srcOrd="1" destOrd="0" parTransId="{57FE17F8-441C-4C7A-B469-83D623B940E4}" sibTransId="{79401040-E51C-49E3-8F93-B447A5951CF7}"/>
    <dgm:cxn modelId="{DE5D6D04-1D7D-4ED3-A7EB-53362CA5519B}" type="presOf" srcId="{6BA30A18-2B5A-4E9F-81D3-D274B22572E4}" destId="{78DC0811-6BC0-4448-9A1C-945055CCAEE6}" srcOrd="0" destOrd="0" presId="urn:microsoft.com/office/officeart/2005/8/layout/cycle1"/>
    <dgm:cxn modelId="{8FE4CBA4-E001-41D4-A082-46029575F8D3}" type="presOf" srcId="{91150687-143B-47B2-9BBA-56883FE76A5F}" destId="{58DB0CC2-E164-4E3C-B114-31A80891FE46}" srcOrd="0" destOrd="0" presId="urn:microsoft.com/office/officeart/2005/8/layout/cycle1"/>
    <dgm:cxn modelId="{D42EE986-5E6C-422D-8820-E288B8971757}" type="presOf" srcId="{4687248D-AB13-4375-8B7C-988C24B0C6D2}" destId="{C63F477F-2B93-435D-A8BF-018D8EA2B7C7}" srcOrd="0" destOrd="0" presId="urn:microsoft.com/office/officeart/2005/8/layout/cycle1"/>
    <dgm:cxn modelId="{6973BB26-E6F9-4C9F-9030-ACE85AF0F381}" srcId="{8D910D88-3E21-43B4-ACA3-E7361150DFB8}" destId="{99A5C4F0-D990-4D5F-88F9-BBD5D47447B7}" srcOrd="0" destOrd="0" parTransId="{4C6FFBB8-8BEF-4222-89E5-F0AC7FC413C1}" sibTransId="{E8EFFFE3-66D6-4ABE-B12B-B52C5760E0B1}"/>
    <dgm:cxn modelId="{8AC14972-F8BE-4E4C-8C6E-5B2AD164DA3F}" type="presOf" srcId="{324C01D0-7AFA-41C9-89FA-EACA250D8335}" destId="{EA6D6A5F-830B-4016-92AB-5916328771A5}" srcOrd="0" destOrd="0" presId="urn:microsoft.com/office/officeart/2005/8/layout/cycle1"/>
    <dgm:cxn modelId="{E09831F7-F516-4E94-A614-B69339394EAE}" type="presOf" srcId="{CC6D6144-28C0-4888-A29F-D5B892055AFB}" destId="{0C0C8F12-C4C3-40CD-B3D5-824953FAACF3}" srcOrd="0" destOrd="0" presId="urn:microsoft.com/office/officeart/2005/8/layout/cycle1"/>
    <dgm:cxn modelId="{EA3AAD9B-E308-4B00-AF43-F14BAF2B8AE0}" type="presOf" srcId="{8D910D88-3E21-43B4-ACA3-E7361150DFB8}" destId="{D4F0E56E-52BC-4481-9953-87162A0575A8}" srcOrd="0" destOrd="0" presId="urn:microsoft.com/office/officeart/2005/8/layout/cycle1"/>
    <dgm:cxn modelId="{7337C562-F5E7-4730-8A24-01844693D304}" srcId="{8D910D88-3E21-43B4-ACA3-E7361150DFB8}" destId="{4687248D-AB13-4375-8B7C-988C24B0C6D2}" srcOrd="2" destOrd="0" parTransId="{129D1CF4-0ABF-43FE-A07C-878458D895F8}" sibTransId="{CC6D6144-28C0-4888-A29F-D5B892055AFB}"/>
    <dgm:cxn modelId="{BA10A2A6-AECE-48FF-89DC-56BA2CA6EDFC}" type="presOf" srcId="{E8EFFFE3-66D6-4ABE-B12B-B52C5760E0B1}" destId="{5A044165-1FDF-45B8-881D-C09173C2E8A1}" srcOrd="0" destOrd="0" presId="urn:microsoft.com/office/officeart/2005/8/layout/cycle1"/>
    <dgm:cxn modelId="{FD51034F-7B37-4DED-84E6-A8D6FB983803}" srcId="{8D910D88-3E21-43B4-ACA3-E7361150DFB8}" destId="{91150687-143B-47B2-9BBA-56883FE76A5F}" srcOrd="4" destOrd="0" parTransId="{1A89B871-E2F1-40EA-9526-C47F0FEEB243}" sibTransId="{ACFD5DCA-7BD5-4BEA-99F3-97EEEC8D7B81}"/>
    <dgm:cxn modelId="{F243ADEE-6F6A-4328-9740-8A60D720AF64}" srcId="{8D910D88-3E21-43B4-ACA3-E7361150DFB8}" destId="{324C01D0-7AFA-41C9-89FA-EACA250D8335}" srcOrd="3" destOrd="0" parTransId="{E3EF2F59-4B5D-47C3-9E69-794765AE721F}" sibTransId="{6BA30A18-2B5A-4E9F-81D3-D274B22572E4}"/>
    <dgm:cxn modelId="{81060E18-DD0C-41F2-9BEC-720B899D44A7}" type="presOf" srcId="{597764EF-95D9-446E-BC35-907C1E4AD508}" destId="{5F116F0B-8710-4BA3-9735-93D090168076}" srcOrd="0" destOrd="0" presId="urn:microsoft.com/office/officeart/2005/8/layout/cycle1"/>
    <dgm:cxn modelId="{B70B3789-A97B-4CF7-9928-C798A6EF0CAA}" type="presOf" srcId="{ACFD5DCA-7BD5-4BEA-99F3-97EEEC8D7B81}" destId="{3D596900-9661-4F79-92B9-6B021D03520D}" srcOrd="0" destOrd="0" presId="urn:microsoft.com/office/officeart/2005/8/layout/cycle1"/>
    <dgm:cxn modelId="{835A4432-7778-4C3B-A1E6-227F8CDEF278}" type="presParOf" srcId="{D4F0E56E-52BC-4481-9953-87162A0575A8}" destId="{BD7AB6BD-876D-44D4-8AB9-12857BD8903F}" srcOrd="0" destOrd="0" presId="urn:microsoft.com/office/officeart/2005/8/layout/cycle1"/>
    <dgm:cxn modelId="{62E045B5-4687-48FB-9753-463AD6B88B54}" type="presParOf" srcId="{D4F0E56E-52BC-4481-9953-87162A0575A8}" destId="{A88A7D5F-006D-4BEA-9ABC-26596995C78E}" srcOrd="1" destOrd="0" presId="urn:microsoft.com/office/officeart/2005/8/layout/cycle1"/>
    <dgm:cxn modelId="{F2930C1F-27E8-4DFA-B746-3F5765F24393}" type="presParOf" srcId="{D4F0E56E-52BC-4481-9953-87162A0575A8}" destId="{5A044165-1FDF-45B8-881D-C09173C2E8A1}" srcOrd="2" destOrd="0" presId="urn:microsoft.com/office/officeart/2005/8/layout/cycle1"/>
    <dgm:cxn modelId="{893287E9-0BC2-4453-834F-122E026F7883}" type="presParOf" srcId="{D4F0E56E-52BC-4481-9953-87162A0575A8}" destId="{73EC10B7-65C6-4A79-9D94-23D0317D52E3}" srcOrd="3" destOrd="0" presId="urn:microsoft.com/office/officeart/2005/8/layout/cycle1"/>
    <dgm:cxn modelId="{0423030D-76DC-4F2A-A991-71E45C1DE182}" type="presParOf" srcId="{D4F0E56E-52BC-4481-9953-87162A0575A8}" destId="{5F116F0B-8710-4BA3-9735-93D090168076}" srcOrd="4" destOrd="0" presId="urn:microsoft.com/office/officeart/2005/8/layout/cycle1"/>
    <dgm:cxn modelId="{278AE6ED-2E3A-47A3-AF80-D033F193D6A0}" type="presParOf" srcId="{D4F0E56E-52BC-4481-9953-87162A0575A8}" destId="{5CB311D5-D9FF-44A8-BC68-B3DB0E1FC227}" srcOrd="5" destOrd="0" presId="urn:microsoft.com/office/officeart/2005/8/layout/cycle1"/>
    <dgm:cxn modelId="{B4A67171-EB6D-4C8F-A6C1-4D42C6CE3B25}" type="presParOf" srcId="{D4F0E56E-52BC-4481-9953-87162A0575A8}" destId="{6D3B1790-9EF0-4DFA-AB4A-713F4E58F474}" srcOrd="6" destOrd="0" presId="urn:microsoft.com/office/officeart/2005/8/layout/cycle1"/>
    <dgm:cxn modelId="{18F3C078-9B24-4B33-9002-92DBE3F9B134}" type="presParOf" srcId="{D4F0E56E-52BC-4481-9953-87162A0575A8}" destId="{C63F477F-2B93-435D-A8BF-018D8EA2B7C7}" srcOrd="7" destOrd="0" presId="urn:microsoft.com/office/officeart/2005/8/layout/cycle1"/>
    <dgm:cxn modelId="{DE4F4C2E-8FF2-4E4B-940C-743B7C1CAB62}" type="presParOf" srcId="{D4F0E56E-52BC-4481-9953-87162A0575A8}" destId="{0C0C8F12-C4C3-40CD-B3D5-824953FAACF3}" srcOrd="8" destOrd="0" presId="urn:microsoft.com/office/officeart/2005/8/layout/cycle1"/>
    <dgm:cxn modelId="{78E9A6E6-7BB1-48CB-A51A-6F3850A778E0}" type="presParOf" srcId="{D4F0E56E-52BC-4481-9953-87162A0575A8}" destId="{DB8A7207-B4DB-4EF4-86A0-19383575EA08}" srcOrd="9" destOrd="0" presId="urn:microsoft.com/office/officeart/2005/8/layout/cycle1"/>
    <dgm:cxn modelId="{4B0AC110-3CC6-4AF1-8949-8DA3519E4193}" type="presParOf" srcId="{D4F0E56E-52BC-4481-9953-87162A0575A8}" destId="{EA6D6A5F-830B-4016-92AB-5916328771A5}" srcOrd="10" destOrd="0" presId="urn:microsoft.com/office/officeart/2005/8/layout/cycle1"/>
    <dgm:cxn modelId="{41AB67D0-C653-422E-A776-A729E7E922FA}" type="presParOf" srcId="{D4F0E56E-52BC-4481-9953-87162A0575A8}" destId="{78DC0811-6BC0-4448-9A1C-945055CCAEE6}" srcOrd="11" destOrd="0" presId="urn:microsoft.com/office/officeart/2005/8/layout/cycle1"/>
    <dgm:cxn modelId="{C3D54E6E-BA60-4B75-9D98-95BEEDC6FDD5}" type="presParOf" srcId="{D4F0E56E-52BC-4481-9953-87162A0575A8}" destId="{87229249-D890-4629-8919-5E7C4D1FFB5B}" srcOrd="12" destOrd="0" presId="urn:microsoft.com/office/officeart/2005/8/layout/cycle1"/>
    <dgm:cxn modelId="{D1CC4A9C-9056-4990-9A39-D900A2AB0F61}" type="presParOf" srcId="{D4F0E56E-52BC-4481-9953-87162A0575A8}" destId="{58DB0CC2-E164-4E3C-B114-31A80891FE46}" srcOrd="13" destOrd="0" presId="urn:microsoft.com/office/officeart/2005/8/layout/cycle1"/>
    <dgm:cxn modelId="{877F3C08-3890-4386-B21A-5DE348C83793}" type="presParOf" srcId="{D4F0E56E-52BC-4481-9953-87162A0575A8}" destId="{3D596900-9661-4F79-92B9-6B021D03520D}"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68%</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19359752-9CAB-4A40-8DA7-B1ABA2EC343E}">
      <dgm:prSet phldrT="[Текст]" custT="1"/>
      <dgm:spPr/>
      <dgm:t>
        <a:bodyPr/>
        <a:lstStyle/>
        <a:p>
          <a:pPr>
            <a:lnSpc>
              <a:spcPct val="90000"/>
            </a:lnSpc>
          </a:pPr>
          <a:endParaRPr lang="ru-RU" sz="1400" dirty="0" smtClean="0">
            <a:latin typeface="Times New Roman" pitchFamily="18" charset="0"/>
            <a:cs typeface="Times New Roman" pitchFamily="18" charset="0"/>
          </a:endParaRPr>
        </a:p>
        <a:p>
          <a:pPr>
            <a:lnSpc>
              <a:spcPct val="60000"/>
            </a:lnSpc>
          </a:pPr>
          <a:r>
            <a:rPr lang="ru-RU" sz="1400" b="1" dirty="0" smtClean="0">
              <a:latin typeface="Times New Roman" pitchFamily="18" charset="0"/>
              <a:cs typeface="Times New Roman" pitchFamily="18" charset="0"/>
            </a:rPr>
            <a:t>Бюджет МО </a:t>
          </a:r>
        </a:p>
        <a:p>
          <a:pPr>
            <a:lnSpc>
              <a:spcPct val="70000"/>
            </a:lnSpc>
          </a:pPr>
          <a:r>
            <a:rPr lang="ru-RU" sz="1400" b="1" dirty="0" smtClean="0">
              <a:latin typeface="Times New Roman" pitchFamily="18" charset="0"/>
              <a:cs typeface="Times New Roman" pitchFamily="18" charset="0"/>
            </a:rPr>
            <a:t>«Малопургинский район</a:t>
          </a:r>
          <a:r>
            <a:rPr lang="ru-RU" sz="1200" b="1" dirty="0" smtClean="0">
              <a:latin typeface="Times New Roman" pitchFamily="18" charset="0"/>
              <a:cs typeface="Times New Roman" pitchFamily="18" charset="0"/>
            </a:rPr>
            <a:t>» </a:t>
          </a:r>
          <a:endParaRPr lang="ru-RU" sz="12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dgm:pt>
    <dgm:pt modelId="{17CBF769-3B05-4A3B-B787-E74D4F8AE722}" type="pres">
      <dgm:prSet presAssocID="{764C6B45-3F19-43C1-A63A-BBD3E9F5CBDB}" presName="rectangle" presStyleLbl="revTx" presStyleIdx="0" presStyleCnt="1" custScaleX="136364">
        <dgm:presLayoutVars>
          <dgm:bulletEnabled val="1"/>
        </dgm:presLayoutVars>
      </dgm:prSet>
      <dgm:spPr/>
      <dgm:t>
        <a:bodyPr/>
        <a:lstStyle/>
        <a:p>
          <a:endParaRPr lang="ru-RU"/>
        </a:p>
      </dgm:t>
    </dgm:pt>
    <dgm:pt modelId="{8797FD8E-CAF4-41B7-9960-1AAF542F4410}" type="pres">
      <dgm:prSet presAssocID="{19359752-9CAB-4A40-8DA7-B1ABA2EC343E}" presName="item1" presStyleLbl="node1" presStyleIdx="0" presStyleCnt="1" custScaleX="83982" custScaleY="78961">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dgm:spPr/>
      <dgm:t>
        <a:bodyPr/>
        <a:lstStyle/>
        <a:p>
          <a:endParaRPr lang="ru-RU"/>
        </a:p>
      </dgm:t>
    </dgm:pt>
  </dgm:ptLst>
  <dgm:cxnLst>
    <dgm:cxn modelId="{C6033C12-9FEF-4B8B-B78E-9B54BDB7E88D}" srcId="{764C6B45-3F19-43C1-A63A-BBD3E9F5CBDB}" destId="{3993851F-9FD6-42BF-B16A-9CEA8F637875}" srcOrd="0" destOrd="0" parTransId="{D3A814AB-B681-49CF-8E46-64F35CC24279}" sibTransId="{3A0B0FCE-8737-47E9-9BE1-0EFFC8549522}"/>
    <dgm:cxn modelId="{6A1696CB-1EA4-4FF3-9742-91E38FD1346B}" type="presOf" srcId="{19359752-9CAB-4A40-8DA7-B1ABA2EC343E}" destId="{17CBF769-3B05-4A3B-B787-E74D4F8AE722}" srcOrd="0" destOrd="0" presId="urn:microsoft.com/office/officeart/2005/8/layout/funnel1"/>
    <dgm:cxn modelId="{7FE796FF-143A-476D-9DE8-A1B45A174680}" type="presOf" srcId="{764C6B45-3F19-43C1-A63A-BBD3E9F5CBDB}" destId="{BC9426A7-1943-445B-A221-64A44E3FFF0B}" srcOrd="0" destOrd="0" presId="urn:microsoft.com/office/officeart/2005/8/layout/funnel1"/>
    <dgm:cxn modelId="{20B29946-E55B-48F8-8F11-0ABFBE227FC6}" type="presOf" srcId="{3993851F-9FD6-42BF-B16A-9CEA8F637875}" destId="{8797FD8E-CAF4-41B7-9960-1AAF542F4410}" srcOrd="0" destOrd="0" presId="urn:microsoft.com/office/officeart/2005/8/layout/funnel1"/>
    <dgm:cxn modelId="{F1ACD3FA-F0EA-4D25-82B4-9CBA10DEC3AB}" srcId="{764C6B45-3F19-43C1-A63A-BBD3E9F5CBDB}" destId="{19359752-9CAB-4A40-8DA7-B1ABA2EC343E}" srcOrd="1" destOrd="0" parTransId="{DFCC2E76-BF14-4F65-B9CF-6898ECB6FE23}" sibTransId="{48BC047D-91FF-436A-8102-4ADABE5E779C}"/>
    <dgm:cxn modelId="{FFED8642-58E2-41B1-8701-9E73A6732CEE}" type="presParOf" srcId="{BC9426A7-1943-445B-A221-64A44E3FFF0B}" destId="{2DA1A661-BB94-4A6F-9E15-9F6B57BD5ACA}" srcOrd="0" destOrd="0" presId="urn:microsoft.com/office/officeart/2005/8/layout/funnel1"/>
    <dgm:cxn modelId="{9EF645D2-CE41-4AE1-B63E-A59AB1954DDF}" type="presParOf" srcId="{BC9426A7-1943-445B-A221-64A44E3FFF0B}" destId="{2C06BE8D-5C68-4834-8056-203D5156C7BD}" srcOrd="1" destOrd="0" presId="urn:microsoft.com/office/officeart/2005/8/layout/funnel1"/>
    <dgm:cxn modelId="{9E43D83C-CF4B-4A89-9062-609EB8CE2C7F}" type="presParOf" srcId="{BC9426A7-1943-445B-A221-64A44E3FFF0B}" destId="{17CBF769-3B05-4A3B-B787-E74D4F8AE722}" srcOrd="2" destOrd="0" presId="urn:microsoft.com/office/officeart/2005/8/layout/funnel1"/>
    <dgm:cxn modelId="{6A5DB23C-0B9C-474B-B6B1-6A3752172C57}" type="presParOf" srcId="{BC9426A7-1943-445B-A221-64A44E3FFF0B}" destId="{8797FD8E-CAF4-41B7-9960-1AAF542F4410}" srcOrd="3" destOrd="0" presId="urn:microsoft.com/office/officeart/2005/8/layout/funnel1"/>
    <dgm:cxn modelId="{04AFDD20-3B98-4B65-926D-3819B51B4471}" type="presParOf" srcId="{BC9426A7-1943-445B-A221-64A44E3FFF0B}" destId="{BEA1D0D8-9759-4B76-BBE9-738E83B9EB81}" srcOrd="4"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custT="1"/>
      <dgm:spPr>
        <a:solidFill>
          <a:srgbClr val="00B0F0"/>
        </a:solidFill>
      </dgm:spPr>
      <dgm:t>
        <a:bodyPr/>
        <a:lstStyle/>
        <a:p>
          <a:r>
            <a:rPr lang="ru-RU" sz="1200" b="1" dirty="0" smtClean="0">
              <a:solidFill>
                <a:schemeClr val="tx1"/>
              </a:solidFill>
              <a:latin typeface="Times New Roman" pitchFamily="18" charset="0"/>
              <a:cs typeface="Times New Roman" pitchFamily="18" charset="0"/>
            </a:rPr>
            <a:t>2%</a:t>
          </a:r>
          <a:endParaRPr lang="ru-RU" sz="1200" b="1" dirty="0">
            <a:solidFill>
              <a:schemeClr val="tx1"/>
            </a:solidFill>
            <a:latin typeface="Times New Roman" pitchFamily="18" charset="0"/>
            <a:cs typeface="Times New Roman" pitchFamily="18" charset="0"/>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204500E8-0FFC-4181-853E-75604BAA8A4A}">
      <dgm:prSet phldrT="[Текст]" custT="1"/>
      <dgm:spPr>
        <a:noFill/>
      </dgm:spPr>
      <dgm:t>
        <a:bodyPr/>
        <a:lstStyle/>
        <a:p>
          <a:pPr>
            <a:lnSpc>
              <a:spcPct val="90000"/>
            </a:lnSpc>
          </a:pPr>
          <a:r>
            <a:rPr lang="ru-RU" sz="1400" b="1" dirty="0" smtClean="0">
              <a:latin typeface="Times New Roman" pitchFamily="18" charset="0"/>
              <a:cs typeface="Times New Roman" pitchFamily="18" charset="0"/>
            </a:rPr>
            <a:t>Бюджеты поселений</a:t>
          </a:r>
        </a:p>
      </dgm:t>
    </dgm:pt>
    <dgm:pt modelId="{C48168D5-BDC5-431D-85D9-C24D97C126B2}" type="parTrans" cxnId="{20F8EA37-C80E-49D2-846D-D7A460534D34}">
      <dgm:prSet/>
      <dgm:spPr/>
      <dgm:t>
        <a:bodyPr/>
        <a:lstStyle/>
        <a:p>
          <a:endParaRPr lang="ru-RU"/>
        </a:p>
      </dgm:t>
    </dgm:pt>
    <dgm:pt modelId="{EFC2F21B-64E9-4BEF-86C3-F52446E551EB}" type="sibTrans" cxnId="{20F8EA37-C80E-49D2-846D-D7A460534D34}">
      <dgm:prSet/>
      <dgm:spPr/>
      <dgm:t>
        <a:bodyPr/>
        <a:lstStyle/>
        <a:p>
          <a:endParaRPr lang="ru-RU"/>
        </a:p>
      </dgm:t>
    </dgm:pt>
    <dgm:pt modelId="{06A0D206-C32B-475A-94F9-43ED4E62A1A5}">
      <dgm:prSet phldrT="[Текст]" custT="1"/>
      <dgm:spPr>
        <a:solidFill>
          <a:srgbClr val="F88A74"/>
        </a:solidFill>
      </dgm:spPr>
      <dgm:t>
        <a:bodyPr/>
        <a:lstStyle/>
        <a:p>
          <a:r>
            <a:rPr lang="ru-RU" sz="12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AB735C00-251C-4239-B437-8628CB4B01E6}" type="parTrans" cxnId="{3DE71C77-33F4-4AA8-849F-EEE0ACACB957}">
      <dgm:prSet/>
      <dgm:spPr/>
      <dgm:t>
        <a:bodyPr/>
        <a:lstStyle/>
        <a:p>
          <a:endParaRPr lang="ru-RU"/>
        </a:p>
      </dgm:t>
    </dgm:pt>
    <dgm:pt modelId="{338CE269-B75F-4DCA-8E47-508B64EE5268}" type="sibTrans" cxnId="{3DE71C77-33F4-4AA8-849F-EEE0ACACB957}">
      <dgm:prSet/>
      <dgm:spPr/>
      <dgm:t>
        <a:bodyPr/>
        <a:lstStyle/>
        <a:p>
          <a:endParaRPr lang="ru-RU"/>
        </a:p>
      </dgm:t>
    </dgm:pt>
    <dgm:pt modelId="{A4FE3B9A-CC41-4491-A7EB-369F16789DDA}">
      <dgm:prSet phldrT="[Текст]" custT="1"/>
      <dgm:spPr>
        <a:solidFill>
          <a:srgbClr val="92D050"/>
        </a:solidFill>
      </dgm:spPr>
      <dgm:t>
        <a:bodyPr/>
        <a:lstStyle/>
        <a:p>
          <a:r>
            <a:rPr lang="ru-RU" sz="14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9EB75A4D-6309-49AC-A888-F95CFF39B785}" type="parTrans" cxnId="{381B4302-F0B4-4D02-BD17-03BFA9DA21ED}">
      <dgm:prSet/>
      <dgm:spPr/>
      <dgm:t>
        <a:bodyPr/>
        <a:lstStyle/>
        <a:p>
          <a:endParaRPr lang="ru-RU"/>
        </a:p>
      </dgm:t>
    </dgm:pt>
    <dgm:pt modelId="{0C5ED5B1-208C-4D09-86AD-F252603E011F}" type="sibTrans" cxnId="{381B4302-F0B4-4D02-BD17-03BFA9DA21ED}">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dgm:pt>
    <dgm:pt modelId="{17CBF769-3B05-4A3B-B787-E74D4F8AE722}" type="pres">
      <dgm:prSet presAssocID="{764C6B45-3F19-43C1-A63A-BBD3E9F5CBDB}" presName="rectangle" presStyleLbl="revTx" presStyleIdx="0" presStyleCnt="1">
        <dgm:presLayoutVars>
          <dgm:bulletEnabled val="1"/>
        </dgm:presLayoutVars>
      </dgm:prSet>
      <dgm:spPr/>
      <dgm:t>
        <a:bodyPr/>
        <a:lstStyle/>
        <a:p>
          <a:endParaRPr lang="ru-RU"/>
        </a:p>
      </dgm:t>
    </dgm:pt>
    <dgm:pt modelId="{642769FA-12A9-4304-8AC8-75A58AE317BA}" type="pres">
      <dgm:prSet presAssocID="{06A0D206-C32B-475A-94F9-43ED4E62A1A5}" presName="item1" presStyleLbl="node1" presStyleIdx="0" presStyleCnt="3">
        <dgm:presLayoutVars>
          <dgm:bulletEnabled val="1"/>
        </dgm:presLayoutVars>
      </dgm:prSet>
      <dgm:spPr/>
      <dgm:t>
        <a:bodyPr/>
        <a:lstStyle/>
        <a:p>
          <a:endParaRPr lang="ru-RU"/>
        </a:p>
      </dgm:t>
    </dgm:pt>
    <dgm:pt modelId="{B609D13E-004C-48EB-B9DD-9CBD54E88B0E}" type="pres">
      <dgm:prSet presAssocID="{A4FE3B9A-CC41-4491-A7EB-369F16789DDA}" presName="item2" presStyleLbl="node1" presStyleIdx="1" presStyleCnt="3">
        <dgm:presLayoutVars>
          <dgm:bulletEnabled val="1"/>
        </dgm:presLayoutVars>
      </dgm:prSet>
      <dgm:spPr/>
      <dgm:t>
        <a:bodyPr/>
        <a:lstStyle/>
        <a:p>
          <a:endParaRPr lang="ru-RU"/>
        </a:p>
      </dgm:t>
    </dgm:pt>
    <dgm:pt modelId="{A3B108B8-7C5A-4C4C-A072-2429E602589F}" type="pres">
      <dgm:prSet presAssocID="{204500E8-0FFC-4181-853E-75604BAA8A4A}" presName="item3" presStyleLbl="node1" presStyleIdx="2" presStyleCnt="3" custScaleX="113968" custScaleY="99467">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1020" custLinFactNeighborY="383"/>
      <dgm:spPr/>
      <dgm:t>
        <a:bodyPr/>
        <a:lstStyle/>
        <a:p>
          <a:endParaRPr lang="ru-RU"/>
        </a:p>
      </dgm:t>
    </dgm:pt>
  </dgm:ptLst>
  <dgm:cxnLst>
    <dgm:cxn modelId="{568CAAF4-71C7-414B-B375-734F3A5C6A0F}" type="presOf" srcId="{3993851F-9FD6-42BF-B16A-9CEA8F637875}" destId="{A3B108B8-7C5A-4C4C-A072-2429E602589F}" srcOrd="0" destOrd="0" presId="urn:microsoft.com/office/officeart/2005/8/layout/funnel1"/>
    <dgm:cxn modelId="{1E3DDC72-2D28-480D-82E2-E0C2EEFD3185}" type="presOf" srcId="{06A0D206-C32B-475A-94F9-43ED4E62A1A5}" destId="{B609D13E-004C-48EB-B9DD-9CBD54E88B0E}"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381B4302-F0B4-4D02-BD17-03BFA9DA21ED}" srcId="{764C6B45-3F19-43C1-A63A-BBD3E9F5CBDB}" destId="{A4FE3B9A-CC41-4491-A7EB-369F16789DDA}" srcOrd="2" destOrd="0" parTransId="{9EB75A4D-6309-49AC-A888-F95CFF39B785}" sibTransId="{0C5ED5B1-208C-4D09-86AD-F252603E011F}"/>
    <dgm:cxn modelId="{20F8EA37-C80E-49D2-846D-D7A460534D34}" srcId="{764C6B45-3F19-43C1-A63A-BBD3E9F5CBDB}" destId="{204500E8-0FFC-4181-853E-75604BAA8A4A}" srcOrd="3" destOrd="0" parTransId="{C48168D5-BDC5-431D-85D9-C24D97C126B2}" sibTransId="{EFC2F21B-64E9-4BEF-86C3-F52446E551EB}"/>
    <dgm:cxn modelId="{C2CEAF41-D0B6-4A99-BC73-F89CA04E0284}" type="presOf" srcId="{764C6B45-3F19-43C1-A63A-BBD3E9F5CBDB}" destId="{BC9426A7-1943-445B-A221-64A44E3FFF0B}" srcOrd="0" destOrd="0" presId="urn:microsoft.com/office/officeart/2005/8/layout/funnel1"/>
    <dgm:cxn modelId="{B4FCE568-8D58-4187-8ACF-ADC666FA9A90}" type="presOf" srcId="{A4FE3B9A-CC41-4491-A7EB-369F16789DDA}" destId="{642769FA-12A9-4304-8AC8-75A58AE317BA}" srcOrd="0" destOrd="0" presId="urn:microsoft.com/office/officeart/2005/8/layout/funnel1"/>
    <dgm:cxn modelId="{3DE71C77-33F4-4AA8-849F-EEE0ACACB957}" srcId="{764C6B45-3F19-43C1-A63A-BBD3E9F5CBDB}" destId="{06A0D206-C32B-475A-94F9-43ED4E62A1A5}" srcOrd="1" destOrd="0" parTransId="{AB735C00-251C-4239-B437-8628CB4B01E6}" sibTransId="{338CE269-B75F-4DCA-8E47-508B64EE5268}"/>
    <dgm:cxn modelId="{8E104CEA-316E-4264-A525-A88F04A5C6B0}" type="presOf" srcId="{204500E8-0FFC-4181-853E-75604BAA8A4A}" destId="{17CBF769-3B05-4A3B-B787-E74D4F8AE722}" srcOrd="0" destOrd="0" presId="urn:microsoft.com/office/officeart/2005/8/layout/funnel1"/>
    <dgm:cxn modelId="{F42059EA-39A2-4FCF-8C59-87F34ACAFA68}" type="presParOf" srcId="{BC9426A7-1943-445B-A221-64A44E3FFF0B}" destId="{2DA1A661-BB94-4A6F-9E15-9F6B57BD5ACA}" srcOrd="0" destOrd="0" presId="urn:microsoft.com/office/officeart/2005/8/layout/funnel1"/>
    <dgm:cxn modelId="{4EE49C4C-69E1-4865-B14E-D75AD0CC404C}" type="presParOf" srcId="{BC9426A7-1943-445B-A221-64A44E3FFF0B}" destId="{2C06BE8D-5C68-4834-8056-203D5156C7BD}" srcOrd="1" destOrd="0" presId="urn:microsoft.com/office/officeart/2005/8/layout/funnel1"/>
    <dgm:cxn modelId="{96C84131-FE11-4ECA-AECC-751B70BDBDC6}" type="presParOf" srcId="{BC9426A7-1943-445B-A221-64A44E3FFF0B}" destId="{17CBF769-3B05-4A3B-B787-E74D4F8AE722}" srcOrd="2" destOrd="0" presId="urn:microsoft.com/office/officeart/2005/8/layout/funnel1"/>
    <dgm:cxn modelId="{9F833859-0987-49F4-830C-9D9C4B33764A}" type="presParOf" srcId="{BC9426A7-1943-445B-A221-64A44E3FFF0B}" destId="{642769FA-12A9-4304-8AC8-75A58AE317BA}" srcOrd="3" destOrd="0" presId="urn:microsoft.com/office/officeart/2005/8/layout/funnel1"/>
    <dgm:cxn modelId="{97694E22-6D7B-4FAA-AC16-B28A191D4EB0}" type="presParOf" srcId="{BC9426A7-1943-445B-A221-64A44E3FFF0B}" destId="{B609D13E-004C-48EB-B9DD-9CBD54E88B0E}" srcOrd="4" destOrd="0" presId="urn:microsoft.com/office/officeart/2005/8/layout/funnel1"/>
    <dgm:cxn modelId="{2F24B7F5-833E-4A7D-B9F9-F2BA8FB5FA97}" type="presParOf" srcId="{BC9426A7-1943-445B-A221-64A44E3FFF0B}" destId="{A3B108B8-7C5A-4C4C-A072-2429E602589F}" srcOrd="5" destOrd="0" presId="urn:microsoft.com/office/officeart/2005/8/layout/funnel1"/>
    <dgm:cxn modelId="{C08F28CA-6B9E-45CE-8E1F-E1227ED81ADB}" type="presParOf" srcId="{BC9426A7-1943-445B-A221-64A44E3FFF0B}" destId="{BEA1D0D8-9759-4B76-BBE9-738E83B9EB81}" srcOrd="6" destOrd="0" presId="urn:microsoft.com/office/officeart/2005/8/layout/funne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57ED98-B88A-4326-8633-24F94F5348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1395832-A3BD-4868-9B26-8B2078730EFC}" type="pres">
      <dgm:prSet presAssocID="{4757ED98-B88A-4326-8633-24F94F5348FE}" presName="linear" presStyleCnt="0">
        <dgm:presLayoutVars>
          <dgm:animLvl val="lvl"/>
          <dgm:resizeHandles val="exact"/>
        </dgm:presLayoutVars>
      </dgm:prSet>
      <dgm:spPr/>
      <dgm:t>
        <a:bodyPr/>
        <a:lstStyle/>
        <a:p>
          <a:endParaRPr lang="ru-RU"/>
        </a:p>
      </dgm:t>
    </dgm:pt>
  </dgm:ptLst>
  <dgm:cxnLst>
    <dgm:cxn modelId="{F26552ED-714A-4525-9677-4E4B3500DC5C}" type="presOf" srcId="{4757ED98-B88A-4326-8633-24F94F5348FE}" destId="{51395832-A3BD-4868-9B26-8B2078730EFC}" srcOrd="0"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FFB0E5-AEFD-4587-AB55-F8AF28230E3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BA32CFC3-EEA1-4227-920A-6E0346242D2E}">
      <dgm:prSet phldrT="[Текст]" phldr="1"/>
      <dgm:spPr>
        <a:blipFill rotWithShape="0">
          <a:blip xmlns:r="http://schemas.openxmlformats.org/officeDocument/2006/relationships" r:embed="rId1"/>
          <a:stretch>
            <a:fillRect/>
          </a:stretch>
        </a:blipFill>
        <a:ln cmpd="sng">
          <a:solidFill>
            <a:srgbClr val="FF0000"/>
          </a:solidFill>
        </a:ln>
        <a:effectLst>
          <a:innerShdw blurRad="63500" dist="50800" dir="2700000">
            <a:prstClr val="black">
              <a:alpha val="50000"/>
            </a:prstClr>
          </a:innerShdw>
          <a:reflection blurRad="6350" stA="50000" endA="300" endPos="55500" dist="50800" dir="5400000" sy="-100000" algn="bl" rotWithShape="0"/>
        </a:effectLst>
        <a:scene3d>
          <a:camera prst="isometricOffAxis2Left"/>
          <a:lightRig rig="threePt" dir="t"/>
        </a:scene3d>
      </dgm:spPr>
      <dgm:t>
        <a:bodyPr/>
        <a:lstStyle/>
        <a:p>
          <a:endParaRPr lang="ru-RU" dirty="0"/>
        </a:p>
      </dgm:t>
    </dgm:pt>
    <dgm:pt modelId="{F368ADAF-28C0-4882-AF44-CF3ACD5274A7}" type="parTrans" cxnId="{298AE332-4647-4747-8AFF-DE5A6EE55B7E}">
      <dgm:prSet/>
      <dgm:spPr>
        <a:ln cmpd="sng">
          <a:solidFill>
            <a:schemeClr val="bg1"/>
          </a:solidFill>
        </a:ln>
      </dgm:spPr>
      <dgm:t>
        <a:bodyPr/>
        <a:lstStyle/>
        <a:p>
          <a:endParaRPr lang="ru-RU"/>
        </a:p>
      </dgm:t>
    </dgm:pt>
    <dgm:pt modelId="{E39D9A13-C354-47B7-87B7-679439C1762A}" type="sibTrans" cxnId="{298AE332-4647-4747-8AFF-DE5A6EE55B7E}">
      <dgm:prSet/>
      <dgm:spPr/>
      <dgm:t>
        <a:bodyPr/>
        <a:lstStyle/>
        <a:p>
          <a:endParaRPr lang="ru-RU"/>
        </a:p>
      </dgm:t>
    </dgm:pt>
    <dgm:pt modelId="{2604FD15-DA29-4A6F-8129-B32EDEF3D10C}">
      <dgm:prSet phldrT="[Текст]" phldr="1"/>
      <dgm:spPr>
        <a:blipFill rotWithShape="0">
          <a:blip xmlns:r="http://schemas.openxmlformats.org/officeDocument/2006/relationships" r:embed="rId2"/>
          <a:stretch>
            <a:fillRect/>
          </a:stretch>
        </a:blipFill>
        <a:ln cmpd="sng">
          <a:solidFill>
            <a:srgbClr val="FF0000"/>
          </a:solidFill>
        </a:ln>
        <a:effectLst>
          <a:innerShdw blurRad="63500" dist="50800" dir="2700000">
            <a:prstClr val="black">
              <a:alpha val="50000"/>
            </a:prstClr>
          </a:innerShdw>
        </a:effectLst>
        <a:scene3d>
          <a:camera prst="perspectiveHeroicExtremeLeftFacing"/>
          <a:lightRig rig="threePt" dir="t"/>
        </a:scene3d>
      </dgm:spPr>
      <dgm:t>
        <a:bodyPr/>
        <a:lstStyle/>
        <a:p>
          <a:endParaRPr lang="ru-RU" dirty="0"/>
        </a:p>
      </dgm:t>
    </dgm:pt>
    <dgm:pt modelId="{5DDE8E8D-6989-4DC1-AB83-A1B4FE3F007E}" type="parTrans" cxnId="{36C4319F-D6CD-47D7-A9BD-390CACFEBF89}">
      <dgm:prSet/>
      <dgm:spPr>
        <a:ln cmpd="sng">
          <a:solidFill>
            <a:schemeClr val="bg1"/>
          </a:solidFill>
        </a:ln>
      </dgm:spPr>
      <dgm:t>
        <a:bodyPr/>
        <a:lstStyle/>
        <a:p>
          <a:endParaRPr lang="ru-RU"/>
        </a:p>
      </dgm:t>
    </dgm:pt>
    <dgm:pt modelId="{2CBD9212-C3AA-489C-865A-C5D26C9D9D4E}" type="sibTrans" cxnId="{36C4319F-D6CD-47D7-A9BD-390CACFEBF89}">
      <dgm:prSet/>
      <dgm:spPr/>
      <dgm:t>
        <a:bodyPr/>
        <a:lstStyle/>
        <a:p>
          <a:endParaRPr lang="ru-RU"/>
        </a:p>
      </dgm:t>
    </dgm:pt>
    <dgm:pt modelId="{0406C134-F255-490D-8D01-36B87AA0521E}">
      <dgm:prSet phldrT="[Текст]" phldr="1"/>
      <dgm:spPr>
        <a:blipFill rotWithShape="0">
          <a:blip xmlns:r="http://schemas.openxmlformats.org/officeDocument/2006/relationships" r:embed="rId3"/>
          <a:stretch>
            <a:fillRect/>
          </a:stretch>
        </a:blipFill>
        <a:ln>
          <a:solidFill>
            <a:srgbClr val="FF0000"/>
          </a:solidFill>
        </a:ln>
        <a:effectLst>
          <a:innerShdw blurRad="63500" dist="50800" dir="8100000">
            <a:prstClr val="black">
              <a:alpha val="50000"/>
            </a:prstClr>
          </a:innerShdw>
        </a:effectLst>
        <a:scene3d>
          <a:camera prst="perspectiveHeroicExtremeRightFacing"/>
          <a:lightRig rig="threePt" dir="t"/>
        </a:scene3d>
      </dgm:spPr>
      <dgm:t>
        <a:bodyPr/>
        <a:lstStyle/>
        <a:p>
          <a:endParaRPr lang="ru-RU" dirty="0"/>
        </a:p>
      </dgm:t>
    </dgm:pt>
    <dgm:pt modelId="{83FE573C-277A-4311-8004-3BD35ABFD9A2}" type="parTrans" cxnId="{2BEBC796-FA1A-4A68-8C73-D82C28787EBD}">
      <dgm:prSet/>
      <dgm:spPr>
        <a:ln cmpd="sng">
          <a:noFill/>
        </a:ln>
      </dgm:spPr>
      <dgm:t>
        <a:bodyPr/>
        <a:lstStyle/>
        <a:p>
          <a:endParaRPr lang="ru-RU"/>
        </a:p>
      </dgm:t>
    </dgm:pt>
    <dgm:pt modelId="{DDADEAD6-96E1-4E59-B798-BF2BB3FE0699}" type="sibTrans" cxnId="{2BEBC796-FA1A-4A68-8C73-D82C28787EBD}">
      <dgm:prSet/>
      <dgm:spPr/>
      <dgm:t>
        <a:bodyPr/>
        <a:lstStyle/>
        <a:p>
          <a:endParaRPr lang="ru-RU"/>
        </a:p>
      </dgm:t>
    </dgm:pt>
    <dgm:pt modelId="{AABD0191-12F1-42F7-AA27-C1B4C2941621}">
      <dgm:prSet phldrT="[Текст]"/>
      <dgm:spPr>
        <a:blipFill rotWithShape="0">
          <a:blip xmlns:r="http://schemas.openxmlformats.org/officeDocument/2006/relationships" r:embed="rId4"/>
          <a:stretch>
            <a:fillRect/>
          </a:stretch>
        </a:blipFill>
        <a:ln>
          <a:solidFill>
            <a:srgbClr val="FF0000"/>
          </a:solidFill>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dgm:spPr>
      <dgm:t>
        <a:bodyPr/>
        <a:lstStyle/>
        <a:p>
          <a:endParaRPr lang="ru-RU" dirty="0"/>
        </a:p>
      </dgm:t>
    </dgm:pt>
    <dgm:pt modelId="{8A3A9492-6A31-4454-8B1D-7B2697A0F681}" type="parTrans" cxnId="{0602FF1F-D2E3-4484-B304-C3F27B2ABA20}">
      <dgm:prSet/>
      <dgm:spPr>
        <a:ln cmpd="sng">
          <a:solidFill>
            <a:schemeClr val="bg1"/>
          </a:solidFill>
        </a:ln>
      </dgm:spPr>
      <dgm:t>
        <a:bodyPr/>
        <a:lstStyle/>
        <a:p>
          <a:endParaRPr lang="ru-RU"/>
        </a:p>
      </dgm:t>
    </dgm:pt>
    <dgm:pt modelId="{1B3D8576-ED31-41A5-B4AF-FBE2B6BB2810}" type="sibTrans" cxnId="{0602FF1F-D2E3-4484-B304-C3F27B2ABA20}">
      <dgm:prSet/>
      <dgm:spPr/>
      <dgm:t>
        <a:bodyPr/>
        <a:lstStyle/>
        <a:p>
          <a:endParaRPr lang="ru-RU"/>
        </a:p>
      </dgm:t>
    </dgm:pt>
    <dgm:pt modelId="{05D356F4-3E4F-4312-9930-123EFFFF5528}">
      <dgm:prSet phldrT="[Текст]" custT="1"/>
      <dgm:spPr>
        <a:gradFill flip="none" rotWithShape="1">
          <a:gsLst>
            <a:gs pos="0">
              <a:schemeClr val="accent6">
                <a:lumMod val="60000"/>
                <a:lumOff val="40000"/>
              </a:schemeClr>
            </a:gs>
            <a:gs pos="50000">
              <a:schemeClr val="accent1">
                <a:tint val="44500"/>
                <a:satMod val="160000"/>
              </a:schemeClr>
            </a:gs>
            <a:gs pos="100000">
              <a:schemeClr val="accent1"/>
            </a:gs>
          </a:gsLst>
          <a:lin ang="16200000" scaled="1"/>
          <a:tileRect/>
        </a:gradFill>
        <a:ln>
          <a:solidFill>
            <a:srgbClr val="FF0000"/>
          </a:solidFill>
        </a:ln>
        <a:effectLst>
          <a:innerShdw blurRad="114300">
            <a:prstClr val="black"/>
          </a:innerShdw>
          <a:reflection blurRad="6350" stA="50000" endA="300" endPos="55500" dist="50800" dir="5400000" sy="-100000" algn="bl" rotWithShape="0"/>
        </a:effectLst>
      </dgm:spPr>
      <dgm:t>
        <a:bodyPr/>
        <a:lstStyle/>
        <a:p>
          <a:r>
            <a:rPr lang="ru-RU" sz="2000" b="1" dirty="0" smtClean="0">
              <a:solidFill>
                <a:schemeClr val="accent5">
                  <a:lumMod val="75000"/>
                </a:schemeClr>
              </a:solidFill>
              <a:latin typeface="Times New Roman" pitchFamily="18" charset="0"/>
              <a:cs typeface="Times New Roman" pitchFamily="18" charset="0"/>
            </a:rPr>
            <a:t>Расходы бюджета социальной направленности</a:t>
          </a:r>
        </a:p>
        <a:p>
          <a:r>
            <a:rPr lang="ru-RU" sz="2000" b="1" u="sng" dirty="0" smtClean="0">
              <a:solidFill>
                <a:schemeClr val="accent5">
                  <a:lumMod val="75000"/>
                </a:schemeClr>
              </a:solidFill>
              <a:latin typeface="Times New Roman" pitchFamily="18" charset="0"/>
              <a:cs typeface="Times New Roman" pitchFamily="18" charset="0"/>
            </a:rPr>
            <a:t>759 742,8 тыс. рублей</a:t>
          </a:r>
        </a:p>
      </dgm:t>
    </dgm:pt>
    <dgm:pt modelId="{CA8FC679-02F9-482B-BD2F-9049C8425C75}" type="sibTrans" cxnId="{818AD18A-A80A-43DF-B1C9-EF194D200F09}">
      <dgm:prSet/>
      <dgm:spPr/>
      <dgm:t>
        <a:bodyPr/>
        <a:lstStyle/>
        <a:p>
          <a:endParaRPr lang="ru-RU"/>
        </a:p>
      </dgm:t>
    </dgm:pt>
    <dgm:pt modelId="{62517D48-992E-4BC7-A0B2-92CD2426E6F7}" type="parTrans" cxnId="{818AD18A-A80A-43DF-B1C9-EF194D200F09}">
      <dgm:prSet/>
      <dgm:spPr/>
      <dgm:t>
        <a:bodyPr/>
        <a:lstStyle/>
        <a:p>
          <a:endParaRPr lang="ru-RU"/>
        </a:p>
      </dgm:t>
    </dgm:pt>
    <dgm:pt modelId="{4B9C7EC5-6939-451A-B6AE-67114938B310}" type="pres">
      <dgm:prSet presAssocID="{3AFFB0E5-AEFD-4587-AB55-F8AF28230E3D}" presName="Name0" presStyleCnt="0">
        <dgm:presLayoutVars>
          <dgm:chMax val="1"/>
          <dgm:chPref val="1"/>
          <dgm:dir/>
          <dgm:animOne val="branch"/>
          <dgm:animLvl val="lvl"/>
        </dgm:presLayoutVars>
      </dgm:prSet>
      <dgm:spPr/>
      <dgm:t>
        <a:bodyPr/>
        <a:lstStyle/>
        <a:p>
          <a:endParaRPr lang="ru-RU"/>
        </a:p>
      </dgm:t>
    </dgm:pt>
    <dgm:pt modelId="{CFC7CADD-5C8A-4CF5-B325-DD89622BF4F8}" type="pres">
      <dgm:prSet presAssocID="{05D356F4-3E4F-4312-9930-123EFFFF5528}" presName="singleCycle" presStyleCnt="0"/>
      <dgm:spPr/>
    </dgm:pt>
    <dgm:pt modelId="{B95CB320-AD5D-42E8-8DF0-821625D1553B}" type="pres">
      <dgm:prSet presAssocID="{05D356F4-3E4F-4312-9930-123EFFFF5528}" presName="singleCenter" presStyleLbl="node1" presStyleIdx="0" presStyleCnt="5" custScaleX="200879" custScaleY="127296" custLinFactNeighborX="2828" custLinFactNeighborY="-10020">
        <dgm:presLayoutVars>
          <dgm:chMax val="7"/>
          <dgm:chPref val="7"/>
        </dgm:presLayoutVars>
      </dgm:prSet>
      <dgm:spPr/>
      <dgm:t>
        <a:bodyPr/>
        <a:lstStyle/>
        <a:p>
          <a:endParaRPr lang="ru-RU"/>
        </a:p>
      </dgm:t>
    </dgm:pt>
    <dgm:pt modelId="{D7EFC697-BC8F-4557-A039-161B7709233A}" type="pres">
      <dgm:prSet presAssocID="{F368ADAF-28C0-4882-AF44-CF3ACD5274A7}" presName="Name56" presStyleLbl="parChTrans1D2" presStyleIdx="0" presStyleCnt="4"/>
      <dgm:spPr/>
      <dgm:t>
        <a:bodyPr/>
        <a:lstStyle/>
        <a:p>
          <a:endParaRPr lang="ru-RU"/>
        </a:p>
      </dgm:t>
    </dgm:pt>
    <dgm:pt modelId="{708D484F-079A-45E3-A654-9B10A3DE1832}" type="pres">
      <dgm:prSet presAssocID="{BA32CFC3-EEA1-4227-920A-6E0346242D2E}" presName="text0" presStyleLbl="node1" presStyleIdx="1" presStyleCnt="5" custScaleX="247806" custScaleY="165452" custRadScaleRad="197364" custRadScaleInc="140867">
        <dgm:presLayoutVars>
          <dgm:bulletEnabled val="1"/>
        </dgm:presLayoutVars>
      </dgm:prSet>
      <dgm:spPr/>
      <dgm:t>
        <a:bodyPr/>
        <a:lstStyle/>
        <a:p>
          <a:endParaRPr lang="ru-RU"/>
        </a:p>
      </dgm:t>
    </dgm:pt>
    <dgm:pt modelId="{321571DC-5EF7-4266-98E8-24BA1D916FB4}" type="pres">
      <dgm:prSet presAssocID="{5DDE8E8D-6989-4DC1-AB83-A1B4FE3F007E}" presName="Name56" presStyleLbl="parChTrans1D2" presStyleIdx="1" presStyleCnt="4"/>
      <dgm:spPr/>
      <dgm:t>
        <a:bodyPr/>
        <a:lstStyle/>
        <a:p>
          <a:endParaRPr lang="ru-RU"/>
        </a:p>
      </dgm:t>
    </dgm:pt>
    <dgm:pt modelId="{B4B33CD9-E8FB-4B62-8C9D-A0A92B394EDA}" type="pres">
      <dgm:prSet presAssocID="{2604FD15-DA29-4A6F-8129-B32EDEF3D10C}" presName="text0" presStyleLbl="node1" presStyleIdx="2" presStyleCnt="5" custScaleX="267183" custScaleY="156360" custRadScaleRad="179817" custRadScaleInc="36366">
        <dgm:presLayoutVars>
          <dgm:bulletEnabled val="1"/>
        </dgm:presLayoutVars>
      </dgm:prSet>
      <dgm:spPr/>
      <dgm:t>
        <a:bodyPr/>
        <a:lstStyle/>
        <a:p>
          <a:endParaRPr lang="ru-RU"/>
        </a:p>
      </dgm:t>
    </dgm:pt>
    <dgm:pt modelId="{BD75B62A-5143-469C-9E0E-6D8875C665B7}" type="pres">
      <dgm:prSet presAssocID="{83FE573C-277A-4311-8004-3BD35ABFD9A2}" presName="Name56" presStyleLbl="parChTrans1D2" presStyleIdx="2" presStyleCnt="4"/>
      <dgm:spPr/>
      <dgm:t>
        <a:bodyPr/>
        <a:lstStyle/>
        <a:p>
          <a:endParaRPr lang="ru-RU"/>
        </a:p>
      </dgm:t>
    </dgm:pt>
    <dgm:pt modelId="{753423AB-20EC-4040-B592-77083BA87220}" type="pres">
      <dgm:prSet presAssocID="{0406C134-F255-490D-8D01-36B87AA0521E}" presName="text0" presStyleLbl="node1" presStyleIdx="3" presStyleCnt="5" custScaleX="275750" custScaleY="152143" custRadScaleRad="164639" custRadScaleInc="164391">
        <dgm:presLayoutVars>
          <dgm:bulletEnabled val="1"/>
        </dgm:presLayoutVars>
      </dgm:prSet>
      <dgm:spPr/>
      <dgm:t>
        <a:bodyPr/>
        <a:lstStyle/>
        <a:p>
          <a:endParaRPr lang="ru-RU"/>
        </a:p>
      </dgm:t>
    </dgm:pt>
    <dgm:pt modelId="{04591F4C-B869-48B3-A01E-AD246E15D973}" type="pres">
      <dgm:prSet presAssocID="{8A3A9492-6A31-4454-8B1D-7B2697A0F681}" presName="Name56" presStyleLbl="parChTrans1D2" presStyleIdx="3" presStyleCnt="4"/>
      <dgm:spPr/>
      <dgm:t>
        <a:bodyPr/>
        <a:lstStyle/>
        <a:p>
          <a:endParaRPr lang="ru-RU"/>
        </a:p>
      </dgm:t>
    </dgm:pt>
    <dgm:pt modelId="{C1FFF3BE-94E2-4DCD-8616-44E24EDE66A4}" type="pres">
      <dgm:prSet presAssocID="{AABD0191-12F1-42F7-AA27-C1B4C2941621}" presName="text0" presStyleLbl="node1" presStyleIdx="4" presStyleCnt="5" custScaleX="259979" custScaleY="169351" custRadScaleRad="278339" custRadScaleInc="47083">
        <dgm:presLayoutVars>
          <dgm:bulletEnabled val="1"/>
        </dgm:presLayoutVars>
      </dgm:prSet>
      <dgm:spPr/>
      <dgm:t>
        <a:bodyPr/>
        <a:lstStyle/>
        <a:p>
          <a:endParaRPr lang="ru-RU"/>
        </a:p>
      </dgm:t>
    </dgm:pt>
  </dgm:ptLst>
  <dgm:cxnLst>
    <dgm:cxn modelId="{CC832EA8-9ECF-490F-AFCD-E088319CC5B4}" type="presOf" srcId="{83FE573C-277A-4311-8004-3BD35ABFD9A2}" destId="{BD75B62A-5143-469C-9E0E-6D8875C665B7}" srcOrd="0" destOrd="0" presId="urn:microsoft.com/office/officeart/2008/layout/RadialCluster"/>
    <dgm:cxn modelId="{EEB77270-4735-4EEF-BF20-4667C797E47C}" type="presOf" srcId="{3AFFB0E5-AEFD-4587-AB55-F8AF28230E3D}" destId="{4B9C7EC5-6939-451A-B6AE-67114938B310}" srcOrd="0" destOrd="0" presId="urn:microsoft.com/office/officeart/2008/layout/RadialCluster"/>
    <dgm:cxn modelId="{2BEBC796-FA1A-4A68-8C73-D82C28787EBD}" srcId="{05D356F4-3E4F-4312-9930-123EFFFF5528}" destId="{0406C134-F255-490D-8D01-36B87AA0521E}" srcOrd="2" destOrd="0" parTransId="{83FE573C-277A-4311-8004-3BD35ABFD9A2}" sibTransId="{DDADEAD6-96E1-4E59-B798-BF2BB3FE0699}"/>
    <dgm:cxn modelId="{0D9EF12E-0D33-4F44-95FF-0C105BD597A4}" type="presOf" srcId="{8A3A9492-6A31-4454-8B1D-7B2697A0F681}" destId="{04591F4C-B869-48B3-A01E-AD246E15D973}" srcOrd="0" destOrd="0" presId="urn:microsoft.com/office/officeart/2008/layout/RadialCluster"/>
    <dgm:cxn modelId="{5343A90C-818B-46B1-A5E4-C5A8C1D208A7}" type="presOf" srcId="{F368ADAF-28C0-4882-AF44-CF3ACD5274A7}" destId="{D7EFC697-BC8F-4557-A039-161B7709233A}" srcOrd="0" destOrd="0" presId="urn:microsoft.com/office/officeart/2008/layout/RadialCluster"/>
    <dgm:cxn modelId="{929F5090-90B9-413A-864F-F23C965AF41C}" type="presOf" srcId="{0406C134-F255-490D-8D01-36B87AA0521E}" destId="{753423AB-20EC-4040-B592-77083BA87220}" srcOrd="0" destOrd="0" presId="urn:microsoft.com/office/officeart/2008/layout/RadialCluster"/>
    <dgm:cxn modelId="{818AD18A-A80A-43DF-B1C9-EF194D200F09}" srcId="{3AFFB0E5-AEFD-4587-AB55-F8AF28230E3D}" destId="{05D356F4-3E4F-4312-9930-123EFFFF5528}" srcOrd="0" destOrd="0" parTransId="{62517D48-992E-4BC7-A0B2-92CD2426E6F7}" sibTransId="{CA8FC679-02F9-482B-BD2F-9049C8425C75}"/>
    <dgm:cxn modelId="{36C4319F-D6CD-47D7-A9BD-390CACFEBF89}" srcId="{05D356F4-3E4F-4312-9930-123EFFFF5528}" destId="{2604FD15-DA29-4A6F-8129-B32EDEF3D10C}" srcOrd="1" destOrd="0" parTransId="{5DDE8E8D-6989-4DC1-AB83-A1B4FE3F007E}" sibTransId="{2CBD9212-C3AA-489C-865A-C5D26C9D9D4E}"/>
    <dgm:cxn modelId="{164FC062-B0B1-4B1B-9350-A6E463308084}" type="presOf" srcId="{2604FD15-DA29-4A6F-8129-B32EDEF3D10C}" destId="{B4B33CD9-E8FB-4B62-8C9D-A0A92B394EDA}" srcOrd="0" destOrd="0" presId="urn:microsoft.com/office/officeart/2008/layout/RadialCluster"/>
    <dgm:cxn modelId="{C727F390-8D58-4286-9685-D02D76FCBDB5}" type="presOf" srcId="{BA32CFC3-EEA1-4227-920A-6E0346242D2E}" destId="{708D484F-079A-45E3-A654-9B10A3DE1832}" srcOrd="0" destOrd="0" presId="urn:microsoft.com/office/officeart/2008/layout/RadialCluster"/>
    <dgm:cxn modelId="{ACA1D546-4E88-4D2F-965B-236E895E9419}" type="presOf" srcId="{5DDE8E8D-6989-4DC1-AB83-A1B4FE3F007E}" destId="{321571DC-5EF7-4266-98E8-24BA1D916FB4}" srcOrd="0" destOrd="0" presId="urn:microsoft.com/office/officeart/2008/layout/RadialCluster"/>
    <dgm:cxn modelId="{66A57855-99BD-4FFF-BB92-3503831FE5B5}" type="presOf" srcId="{05D356F4-3E4F-4312-9930-123EFFFF5528}" destId="{B95CB320-AD5D-42E8-8DF0-821625D1553B}" srcOrd="0" destOrd="0" presId="urn:microsoft.com/office/officeart/2008/layout/RadialCluster"/>
    <dgm:cxn modelId="{298AE332-4647-4747-8AFF-DE5A6EE55B7E}" srcId="{05D356F4-3E4F-4312-9930-123EFFFF5528}" destId="{BA32CFC3-EEA1-4227-920A-6E0346242D2E}" srcOrd="0" destOrd="0" parTransId="{F368ADAF-28C0-4882-AF44-CF3ACD5274A7}" sibTransId="{E39D9A13-C354-47B7-87B7-679439C1762A}"/>
    <dgm:cxn modelId="{56D4463A-11E9-4F78-86DB-DF2ED477E040}" type="presOf" srcId="{AABD0191-12F1-42F7-AA27-C1B4C2941621}" destId="{C1FFF3BE-94E2-4DCD-8616-44E24EDE66A4}" srcOrd="0" destOrd="0" presId="urn:microsoft.com/office/officeart/2008/layout/RadialCluster"/>
    <dgm:cxn modelId="{0602FF1F-D2E3-4484-B304-C3F27B2ABA20}" srcId="{05D356F4-3E4F-4312-9930-123EFFFF5528}" destId="{AABD0191-12F1-42F7-AA27-C1B4C2941621}" srcOrd="3" destOrd="0" parTransId="{8A3A9492-6A31-4454-8B1D-7B2697A0F681}" sibTransId="{1B3D8576-ED31-41A5-B4AF-FBE2B6BB2810}"/>
    <dgm:cxn modelId="{AD29863F-7806-4D69-BC20-8F435E7F1792}" type="presParOf" srcId="{4B9C7EC5-6939-451A-B6AE-67114938B310}" destId="{CFC7CADD-5C8A-4CF5-B325-DD89622BF4F8}" srcOrd="0" destOrd="0" presId="urn:microsoft.com/office/officeart/2008/layout/RadialCluster"/>
    <dgm:cxn modelId="{4864583E-0A55-4367-B1A6-B50CFD6BD673}" type="presParOf" srcId="{CFC7CADD-5C8A-4CF5-B325-DD89622BF4F8}" destId="{B95CB320-AD5D-42E8-8DF0-821625D1553B}" srcOrd="0" destOrd="0" presId="urn:microsoft.com/office/officeart/2008/layout/RadialCluster"/>
    <dgm:cxn modelId="{AD5CA806-7E6A-4321-BE31-78825ADE2932}" type="presParOf" srcId="{CFC7CADD-5C8A-4CF5-B325-DD89622BF4F8}" destId="{D7EFC697-BC8F-4557-A039-161B7709233A}" srcOrd="1" destOrd="0" presId="urn:microsoft.com/office/officeart/2008/layout/RadialCluster"/>
    <dgm:cxn modelId="{15265C8E-B671-4F2C-B441-2C249950C890}" type="presParOf" srcId="{CFC7CADD-5C8A-4CF5-B325-DD89622BF4F8}" destId="{708D484F-079A-45E3-A654-9B10A3DE1832}" srcOrd="2" destOrd="0" presId="urn:microsoft.com/office/officeart/2008/layout/RadialCluster"/>
    <dgm:cxn modelId="{323E9358-B54E-4011-83E3-A72057CB92DB}" type="presParOf" srcId="{CFC7CADD-5C8A-4CF5-B325-DD89622BF4F8}" destId="{321571DC-5EF7-4266-98E8-24BA1D916FB4}" srcOrd="3" destOrd="0" presId="urn:microsoft.com/office/officeart/2008/layout/RadialCluster"/>
    <dgm:cxn modelId="{89459C0A-D082-48FC-BF71-DF83149A1462}" type="presParOf" srcId="{CFC7CADD-5C8A-4CF5-B325-DD89622BF4F8}" destId="{B4B33CD9-E8FB-4B62-8C9D-A0A92B394EDA}" srcOrd="4" destOrd="0" presId="urn:microsoft.com/office/officeart/2008/layout/RadialCluster"/>
    <dgm:cxn modelId="{ABD60BD6-9E65-49D0-B292-F9939269E88E}" type="presParOf" srcId="{CFC7CADD-5C8A-4CF5-B325-DD89622BF4F8}" destId="{BD75B62A-5143-469C-9E0E-6D8875C665B7}" srcOrd="5" destOrd="0" presId="urn:microsoft.com/office/officeart/2008/layout/RadialCluster"/>
    <dgm:cxn modelId="{CF7F4C3F-ACB9-4DFD-9296-228E7A448D1C}" type="presParOf" srcId="{CFC7CADD-5C8A-4CF5-B325-DD89622BF4F8}" destId="{753423AB-20EC-4040-B592-77083BA87220}" srcOrd="6" destOrd="0" presId="urn:microsoft.com/office/officeart/2008/layout/RadialCluster"/>
    <dgm:cxn modelId="{A21CC773-C5E8-49F4-862F-9AF8B01698C2}" type="presParOf" srcId="{CFC7CADD-5C8A-4CF5-B325-DD89622BF4F8}" destId="{04591F4C-B869-48B3-A01E-AD246E15D973}" srcOrd="7" destOrd="0" presId="urn:microsoft.com/office/officeart/2008/layout/RadialCluster"/>
    <dgm:cxn modelId="{B19DD96D-A601-419E-839D-0B99816CF868}" type="presParOf" srcId="{CFC7CADD-5C8A-4CF5-B325-DD89622BF4F8}" destId="{C1FFF3BE-94E2-4DCD-8616-44E24EDE66A4}" srcOrd="8" destOrd="0" presId="urn:microsoft.com/office/officeart/2008/layout/RadialCluster"/>
  </dgm:cxnLst>
  <dgm:bg>
    <a:effectLst/>
  </dgm:bg>
  <dgm:whole>
    <a:ln w="9525" cap="flat" cmpd="sng" algn="ctr">
      <a:noFill/>
      <a:prstDash val="solid"/>
      <a:round/>
      <a:headEnd type="none" w="med" len="med"/>
      <a:tailEnd type="none" w="med" len="med"/>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ru-RU" b="1" dirty="0" smtClean="0">
              <a:solidFill>
                <a:schemeClr val="tx1"/>
              </a:solidFill>
              <a:latin typeface="Times New Roman" panose="02020603050405020304" pitchFamily="18" charset="0"/>
              <a:cs typeface="Times New Roman" panose="02020603050405020304" pitchFamily="18" charset="0"/>
            </a:rPr>
            <a:t>28 274</a:t>
          </a:r>
        </a:p>
        <a:p>
          <a:pPr algn="ctr"/>
          <a:r>
            <a:rPr lang="ru-RU" b="1" dirty="0" smtClean="0">
              <a:solidFill>
                <a:schemeClr val="tx1"/>
              </a:solidFill>
              <a:latin typeface="Times New Roman" panose="02020603050405020304" pitchFamily="18" charset="0"/>
              <a:cs typeface="Times New Roman" panose="02020603050405020304" pitchFamily="18" charset="0"/>
            </a:rPr>
            <a:t>рубля в год</a:t>
          </a:r>
          <a:endParaRPr lang="ru-RU" b="1" dirty="0">
            <a:solidFill>
              <a:schemeClr val="tx1"/>
            </a:solidFill>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custT="1"/>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ru-RU" sz="1700" b="1" dirty="0" smtClean="0">
              <a:latin typeface="Times New Roman" panose="02020603050405020304" pitchFamily="18" charset="0"/>
              <a:cs typeface="Times New Roman" panose="02020603050405020304" pitchFamily="18" charset="0"/>
            </a:rPr>
            <a:t>2 356</a:t>
          </a:r>
        </a:p>
        <a:p>
          <a:pPr algn="ctr"/>
          <a:r>
            <a:rPr lang="ru-RU" sz="1700" b="1" dirty="0" smtClean="0">
              <a:latin typeface="Times New Roman" panose="02020603050405020304" pitchFamily="18" charset="0"/>
              <a:cs typeface="Times New Roman" panose="02020603050405020304" pitchFamily="18" charset="0"/>
            </a:rPr>
            <a:t>рублей</a:t>
          </a:r>
          <a:r>
            <a:rPr lang="ru-RU" sz="1000" b="1" dirty="0" smtClean="0">
              <a:latin typeface="Times New Roman" panose="02020603050405020304" pitchFamily="18" charset="0"/>
              <a:cs typeface="Times New Roman" panose="02020603050405020304" pitchFamily="18" charset="0"/>
            </a:rPr>
            <a:t>  </a:t>
          </a:r>
          <a:r>
            <a:rPr lang="ru-RU" sz="1700" b="1" dirty="0" smtClean="0">
              <a:latin typeface="Times New Roman" panose="02020603050405020304" pitchFamily="18" charset="0"/>
              <a:cs typeface="Times New Roman" panose="02020603050405020304" pitchFamily="18" charset="0"/>
            </a:rPr>
            <a:t>в месяц</a:t>
          </a:r>
          <a:endParaRPr lang="ru-RU" sz="1700"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12153" custLinFactNeighborY="-40">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8725" custLinFactNeighborY="0">
        <dgm:presLayoutVars>
          <dgm:bulletEnabled val="1"/>
        </dgm:presLayoutVars>
      </dgm:prSet>
      <dgm:spPr/>
      <dgm:t>
        <a:bodyPr/>
        <a:lstStyle/>
        <a:p>
          <a:endParaRPr lang="ru-RU"/>
        </a:p>
      </dgm:t>
    </dgm:pt>
  </dgm:ptLst>
  <dgm:cxnLst>
    <dgm:cxn modelId="{FAFE73CB-5FDB-4AE3-9C03-643ADAFCE7E4}" type="presOf" srcId="{35DD681C-F1E3-4289-8111-434D62006071}" destId="{F2E4C76F-E36C-4091-8DAD-0C405D68E8FF}" srcOrd="0" destOrd="0" presId="urn:microsoft.com/office/officeart/2005/8/layout/venn3"/>
    <dgm:cxn modelId="{B27D90DE-9859-4F78-85F5-154F28871E53}"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A32EDBD7-A97C-4810-85D1-0D253A5D56B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EF2605BD-5CA7-4703-8778-E5B3F07DDACD}" type="presParOf" srcId="{41632E52-6ACB-4CF5-996F-0458F0717869}" destId="{E282E57E-0B03-49FA-A3FA-1287DA1636FE}" srcOrd="0" destOrd="0" presId="urn:microsoft.com/office/officeart/2005/8/layout/venn3"/>
    <dgm:cxn modelId="{0E78CCB4-E70D-4B0A-A66E-30139F8AD3CF}" type="presParOf" srcId="{41632E52-6ACB-4CF5-996F-0458F0717869}" destId="{7F071AC9-5D2C-446A-BD1B-118FE801D45A}" srcOrd="1" destOrd="0" presId="urn:microsoft.com/office/officeart/2005/8/layout/venn3"/>
    <dgm:cxn modelId="{97B2DA51-1144-4E38-8A4E-80188E4B8D3F}"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19 329</a:t>
          </a:r>
        </a:p>
        <a:p>
          <a:pPr algn="ctr"/>
          <a:r>
            <a:rPr lang="ru-RU" b="1" dirty="0" smtClean="0">
              <a:latin typeface="Times New Roman" panose="02020603050405020304" pitchFamily="18" charset="0"/>
              <a:cs typeface="Times New Roman" panose="02020603050405020304" pitchFamily="18" charset="0"/>
            </a:rPr>
            <a:t>рублей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1 611</a:t>
          </a:r>
        </a:p>
        <a:p>
          <a:pPr algn="ctr"/>
          <a:r>
            <a:rPr lang="ru-RU" b="1" dirty="0" smtClean="0">
              <a:latin typeface="Times New Roman" panose="02020603050405020304" pitchFamily="18" charset="0"/>
              <a:cs typeface="Times New Roman" panose="02020603050405020304" pitchFamily="18" charset="0"/>
            </a:rPr>
            <a:t>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34371" custLinFactNeighborY="-12">
        <dgm:presLayoutVars>
          <dgm:bulletEnabled val="1"/>
        </dgm:presLayoutVars>
      </dgm:prSet>
      <dgm:spPr/>
      <dgm:t>
        <a:bodyPr/>
        <a:lstStyle/>
        <a:p>
          <a:endParaRPr lang="ru-RU"/>
        </a:p>
      </dgm:t>
    </dgm:pt>
  </dgm:ptLst>
  <dgm:cxnLst>
    <dgm:cxn modelId="{F3F00117-8156-49A4-9B1D-9949F0417831}" type="presOf" srcId="{35DD681C-F1E3-4289-8111-434D62006071}" destId="{F2E4C76F-E36C-4091-8DAD-0C405D68E8FF}"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9EE5261F-2E09-458A-95B8-DBF728E3B81B}" type="presOf" srcId="{BA8011C4-1321-487E-B3F8-E4DCA511D498}" destId="{41632E52-6ACB-4CF5-996F-0458F0717869}" srcOrd="0" destOrd="0" presId="urn:microsoft.com/office/officeart/2005/8/layout/venn3"/>
    <dgm:cxn modelId="{66D5A02A-6CEE-4A3B-BD42-A68DF021A03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F3A10669-38A7-4E59-8150-58E63973C340}" type="presParOf" srcId="{41632E52-6ACB-4CF5-996F-0458F0717869}" destId="{E282E57E-0B03-49FA-A3FA-1287DA1636FE}" srcOrd="0" destOrd="0" presId="urn:microsoft.com/office/officeart/2005/8/layout/venn3"/>
    <dgm:cxn modelId="{87D29352-0E49-4A2D-9D13-8885E8FEECE1}" type="presParOf" srcId="{41632E52-6ACB-4CF5-996F-0458F0717869}" destId="{7F071AC9-5D2C-446A-BD1B-118FE801D45A}" srcOrd="1" destOrd="0" presId="urn:microsoft.com/office/officeart/2005/8/layout/venn3"/>
    <dgm:cxn modelId="{178877BD-600F-4494-B345-E5A15811A34A}"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dirty="0" smtClean="0"/>
            <a:t> </a:t>
          </a:r>
          <a:r>
            <a:rPr lang="ru-RU" b="1" dirty="0" smtClean="0">
              <a:latin typeface="Times New Roman" panose="02020603050405020304" pitchFamily="18" charset="0"/>
              <a:cs typeface="Times New Roman" panose="02020603050405020304" pitchFamily="18" charset="0"/>
            </a:rPr>
            <a:t>3 362</a:t>
          </a: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280 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329">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9953">
        <dgm:presLayoutVars>
          <dgm:bulletEnabled val="1"/>
        </dgm:presLayoutVars>
      </dgm:prSet>
      <dgm:spPr/>
      <dgm:t>
        <a:bodyPr/>
        <a:lstStyle/>
        <a:p>
          <a:endParaRPr lang="ru-RU"/>
        </a:p>
      </dgm:t>
    </dgm:pt>
  </dgm:ptLst>
  <dgm:cxnLst>
    <dgm:cxn modelId="{1E2C634B-50C1-42D9-BA7B-2A1FA92E3A68}" srcId="{BA8011C4-1321-487E-B3F8-E4DCA511D498}" destId="{2EF52E3E-41EC-41EE-9987-158CA98469F9}" srcOrd="0" destOrd="0" parTransId="{6854286C-0707-44D2-986F-268AD53A38AB}" sibTransId="{649346AB-CBF5-4AD1-AA65-7C5BAD9E0DE2}"/>
    <dgm:cxn modelId="{94500C03-2485-408E-9AB7-0BB404F5E246}" type="presOf" srcId="{BA8011C4-1321-487E-B3F8-E4DCA511D498}" destId="{41632E52-6ACB-4CF5-996F-0458F0717869}" srcOrd="0" destOrd="0" presId="urn:microsoft.com/office/officeart/2005/8/layout/venn3"/>
    <dgm:cxn modelId="{40790180-915C-42B9-A52A-1B2BEE9F98CD}" type="presOf" srcId="{2EF52E3E-41EC-41EE-9987-158CA98469F9}" destId="{E282E57E-0B03-49FA-A3FA-1287DA1636FE}" srcOrd="0" destOrd="0" presId="urn:microsoft.com/office/officeart/2005/8/layout/venn3"/>
    <dgm:cxn modelId="{99320274-F71A-4030-93D5-649D7EB414C6}"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597B7839-62E9-4D00-8C32-8F2F9E2AA6F2}" type="presParOf" srcId="{41632E52-6ACB-4CF5-996F-0458F0717869}" destId="{E282E57E-0B03-49FA-A3FA-1287DA1636FE}" srcOrd="0" destOrd="0" presId="urn:microsoft.com/office/officeart/2005/8/layout/venn3"/>
    <dgm:cxn modelId="{1F1A1A7C-B16F-4A93-BE75-37F6AD9DB014}" type="presParOf" srcId="{41632E52-6ACB-4CF5-996F-0458F0717869}" destId="{7F071AC9-5D2C-446A-BD1B-118FE801D45A}" srcOrd="1" destOrd="0" presId="urn:microsoft.com/office/officeart/2005/8/layout/venn3"/>
    <dgm:cxn modelId="{217731B4-1FE4-40B8-B87C-D169D9434BA7}"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2 172</a:t>
          </a: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181 рубль</a:t>
          </a:r>
        </a:p>
        <a:p>
          <a:pPr algn="ctr"/>
          <a:r>
            <a:rPr lang="ru-RU" b="1" dirty="0" smtClean="0">
              <a:latin typeface="Times New Roman" panose="02020603050405020304" pitchFamily="18" charset="0"/>
              <a:cs typeface="Times New Roman" panose="02020603050405020304" pitchFamily="18" charset="0"/>
            </a:rPr>
            <a:t>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751">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50000" custLinFactNeighborY="-4084">
        <dgm:presLayoutVars>
          <dgm:bulletEnabled val="1"/>
        </dgm:presLayoutVars>
      </dgm:prSet>
      <dgm:spPr/>
      <dgm:t>
        <a:bodyPr/>
        <a:lstStyle/>
        <a:p>
          <a:endParaRPr lang="ru-RU"/>
        </a:p>
      </dgm:t>
    </dgm:pt>
  </dgm:ptLst>
  <dgm:cxnLst>
    <dgm:cxn modelId="{0E8A4BF3-FF47-4479-B7D5-2472B0B17B48}"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B807390C-47B1-43EF-B792-2DDE01993460}"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B98EF370-098A-4B3F-82DB-0DAF49A5B3C4}" type="presOf" srcId="{2EF52E3E-41EC-41EE-9987-158CA98469F9}" destId="{E282E57E-0B03-49FA-A3FA-1287DA1636FE}" srcOrd="0" destOrd="0" presId="urn:microsoft.com/office/officeart/2005/8/layout/venn3"/>
    <dgm:cxn modelId="{EC7376B4-95FC-428C-8DC5-CFED924FEDE7}" type="presParOf" srcId="{41632E52-6ACB-4CF5-996F-0458F0717869}" destId="{E282E57E-0B03-49FA-A3FA-1287DA1636FE}" srcOrd="0" destOrd="0" presId="urn:microsoft.com/office/officeart/2005/8/layout/venn3"/>
    <dgm:cxn modelId="{04A1230B-966F-4253-84F6-7A9E0D025496}" type="presParOf" srcId="{41632E52-6ACB-4CF5-996F-0458F0717869}" destId="{7F071AC9-5D2C-446A-BD1B-118FE801D45A}" srcOrd="1" destOrd="0" presId="urn:microsoft.com/office/officeart/2005/8/layout/venn3"/>
    <dgm:cxn modelId="{3C0C5782-C87A-405D-BA9F-529E76900EA6}"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dgm:spPr/>
      <dgm:t>
        <a:bodyPr/>
        <a:lstStyle/>
        <a:p>
          <a:r>
            <a:rPr lang="ru-RU" dirty="0" smtClean="0"/>
            <a:t>  </a:t>
          </a:r>
          <a:r>
            <a:rPr lang="ru-RU" i="1" dirty="0" smtClean="0">
              <a:solidFill>
                <a:schemeClr val="tx1"/>
              </a:solidFill>
              <a:latin typeface="Times New Roman" pitchFamily="18" charset="0"/>
              <a:cs typeface="Times New Roman" pitchFamily="18" charset="0"/>
            </a:rPr>
            <a:t>Дошкольное образование 119 781,3 тыс. рублей</a:t>
          </a:r>
          <a:endParaRPr lang="ru-RU"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0B81E8B2-E67E-483E-BE2D-6EED1DA71F03}">
      <dgm:prSet phldrT="[Текст]"/>
      <dgm:spPr/>
      <dgm:t>
        <a:bodyPr/>
        <a:lstStyle/>
        <a:p>
          <a:r>
            <a:rPr lang="ru-RU" dirty="0" smtClean="0"/>
            <a:t>  </a:t>
          </a:r>
          <a:r>
            <a:rPr lang="ru-RU" i="1" dirty="0" smtClean="0">
              <a:solidFill>
                <a:schemeClr val="tx1"/>
              </a:solidFill>
              <a:latin typeface="Times New Roman" pitchFamily="18" charset="0"/>
              <a:cs typeface="Times New Roman" pitchFamily="18" charset="0"/>
            </a:rPr>
            <a:t>Общее образование 468 933,9 тыс. рублей</a:t>
          </a:r>
          <a:endParaRPr lang="ru-RU" i="1" dirty="0">
            <a:solidFill>
              <a:schemeClr val="tx1"/>
            </a:solidFill>
            <a:latin typeface="Times New Roman" pitchFamily="18" charset="0"/>
            <a:cs typeface="Times New Roman" pitchFamily="18" charset="0"/>
          </a:endParaRPr>
        </a:p>
      </dgm:t>
    </dgm:pt>
    <dgm:pt modelId="{87A42DCA-4413-4F73-AE66-6C3190717D79}" type="parTrans" cxnId="{24F5D655-B0D5-4255-B0A0-34ECDA4485C4}">
      <dgm:prSet/>
      <dgm:spPr/>
      <dgm:t>
        <a:bodyPr/>
        <a:lstStyle/>
        <a:p>
          <a:endParaRPr lang="ru-RU"/>
        </a:p>
      </dgm:t>
    </dgm:pt>
    <dgm:pt modelId="{DF16CE8A-802B-4020-A353-23D51D3C3CE5}" type="sibTrans" cxnId="{24F5D655-B0D5-4255-B0A0-34ECDA4485C4}">
      <dgm:prSet/>
      <dgm:spPr/>
      <dgm:t>
        <a:bodyPr/>
        <a:lstStyle/>
        <a:p>
          <a:endParaRPr lang="ru-RU"/>
        </a:p>
      </dgm:t>
    </dgm:pt>
    <dgm:pt modelId="{57D1A95B-FCA3-4CCF-BC28-0705EF0DA074}">
      <dgm:prSet phldrT="[Текст]"/>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Другие вопросы в области образования 5 062,2 тыс. рублей</a:t>
          </a:r>
          <a:endParaRPr lang="ru-RU"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C9F742BC-6C25-48BC-B73A-21E54738F23B}">
      <dgm:prSet phldrT="[Текст]"/>
      <dgm:spPr/>
      <dgm:t>
        <a:bodyPr/>
        <a:lstStyle/>
        <a:p>
          <a:r>
            <a:rPr lang="ru-RU" b="0" i="1" u="none" dirty="0" smtClean="0">
              <a:latin typeface="Times New Roman" pitchFamily="18" charset="0"/>
              <a:cs typeface="Times New Roman" pitchFamily="18" charset="0"/>
            </a:rPr>
            <a:t>  </a:t>
          </a:r>
          <a:r>
            <a:rPr lang="ru-RU" b="0" i="1" u="none" dirty="0" smtClean="0">
              <a:solidFill>
                <a:schemeClr val="tx1"/>
              </a:solidFill>
              <a:latin typeface="Times New Roman" pitchFamily="18" charset="0"/>
              <a:cs typeface="Times New Roman" pitchFamily="18" charset="0"/>
            </a:rPr>
            <a:t>Молодежная политика и оздоровление детей 1 740,5 тыс. рублей</a:t>
          </a:r>
          <a:endParaRPr lang="ru-RU" b="0" i="1" u="none" dirty="0">
            <a:solidFill>
              <a:schemeClr val="tx1"/>
            </a:solidFill>
            <a:latin typeface="Times New Roman" pitchFamily="18" charset="0"/>
            <a:cs typeface="Times New Roman" pitchFamily="18" charset="0"/>
          </a:endParaRPr>
        </a:p>
      </dgm:t>
    </dgm:pt>
    <dgm:pt modelId="{3276D3CA-5202-4917-8D3F-5110542C9266}" type="parTrans" cxnId="{AC870FDD-065E-4C3D-B92F-B1B2CFE0397E}">
      <dgm:prSet/>
      <dgm:spPr/>
      <dgm:t>
        <a:bodyPr/>
        <a:lstStyle/>
        <a:p>
          <a:endParaRPr lang="ru-RU"/>
        </a:p>
      </dgm:t>
    </dgm:pt>
    <dgm:pt modelId="{83FCA27A-5790-469B-A8F0-FB4C3DA1E7F3}" type="sibTrans" cxnId="{AC870FDD-065E-4C3D-B92F-B1B2CFE0397E}">
      <dgm:prSet/>
      <dgm:spPr/>
      <dgm:t>
        <a:bodyPr/>
        <a:lstStyle/>
        <a:p>
          <a:endParaRPr lang="ru-RU"/>
        </a:p>
      </dgm:t>
    </dgm:pt>
    <dgm:pt modelId="{5141C858-1CE8-4CE4-A4D5-52F98367699D}">
      <dgm:prSet phldrT="[Текст]"/>
      <dgm:spPr/>
      <dgm:t>
        <a:bodyPr/>
        <a:lstStyle/>
        <a:p>
          <a:r>
            <a:rPr lang="ru-RU" b="0" i="1" dirty="0" smtClean="0">
              <a:latin typeface="Times New Roman" pitchFamily="18" charset="0"/>
              <a:cs typeface="Times New Roman" pitchFamily="18" charset="0"/>
            </a:rPr>
            <a:t>  </a:t>
          </a:r>
          <a:r>
            <a:rPr lang="ru-RU" b="0" i="1" dirty="0" smtClean="0">
              <a:solidFill>
                <a:schemeClr val="tx1"/>
              </a:solidFill>
              <a:latin typeface="Times New Roman" pitchFamily="18" charset="0"/>
              <a:cs typeface="Times New Roman" pitchFamily="18" charset="0"/>
            </a:rPr>
            <a:t>Дополнительное образование детей </a:t>
          </a:r>
          <a:r>
            <a:rPr lang="ru-RU" b="0" i="1" u="none" dirty="0" smtClean="0">
              <a:solidFill>
                <a:schemeClr val="tx1"/>
              </a:solidFill>
              <a:latin typeface="Times New Roman" pitchFamily="18" charset="0"/>
              <a:cs typeface="Times New Roman" pitchFamily="18" charset="0"/>
            </a:rPr>
            <a:t>50 977,6 тыс. рублей</a:t>
          </a:r>
          <a:endParaRPr lang="ru-RU" b="0" i="1" dirty="0">
            <a:solidFill>
              <a:schemeClr val="tx1"/>
            </a:solidFill>
            <a:latin typeface="Times New Roman" pitchFamily="18" charset="0"/>
            <a:cs typeface="Times New Roman" pitchFamily="18" charset="0"/>
          </a:endParaRPr>
        </a:p>
      </dgm:t>
    </dgm:pt>
    <dgm:pt modelId="{2C30370B-5A96-40B9-AA7E-FB3936B1CFF8}" type="parTrans" cxnId="{5417EBD9-A3D9-4064-8BD2-C8F77C6E5657}">
      <dgm:prSet/>
      <dgm:spPr/>
      <dgm:t>
        <a:bodyPr/>
        <a:lstStyle/>
        <a:p>
          <a:endParaRPr lang="ru-RU"/>
        </a:p>
      </dgm:t>
    </dgm:pt>
    <dgm:pt modelId="{41C398EA-9937-4685-B54A-669487A8C096}" type="sibTrans" cxnId="{5417EBD9-A3D9-4064-8BD2-C8F77C6E5657}">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854879FE-BE8F-4624-AAD6-7DAD88595B55}" type="pres">
      <dgm:prSet presAssocID="{A42DB187-3135-4C98-9D1D-37EECE5C3DAA}" presName="text_1" presStyleLbl="node1" presStyleIdx="0" presStyleCnt="5" custScaleX="103031">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5" custLinFactNeighborX="3990" custLinFactNeighborY="-2291"/>
      <dgm:spPr/>
      <dgm:t>
        <a:bodyPr/>
        <a:lstStyle/>
        <a:p>
          <a:endParaRPr lang="ru-RU"/>
        </a:p>
      </dgm:t>
    </dgm:pt>
    <dgm:pt modelId="{AC8E7858-2E8A-4A1B-8B00-797726621971}" type="pres">
      <dgm:prSet presAssocID="{0B81E8B2-E67E-483E-BE2D-6EED1DA71F03}" presName="text_2" presStyleLbl="node1" presStyleIdx="1" presStyleCnt="5" custScaleX="102986">
        <dgm:presLayoutVars>
          <dgm:bulletEnabled val="1"/>
        </dgm:presLayoutVars>
      </dgm:prSet>
      <dgm:spPr/>
      <dgm:t>
        <a:bodyPr/>
        <a:lstStyle/>
        <a:p>
          <a:endParaRPr lang="ru-RU"/>
        </a:p>
      </dgm:t>
    </dgm:pt>
    <dgm:pt modelId="{0082A7B1-30B2-4C27-826B-A86D863469A9}" type="pres">
      <dgm:prSet presAssocID="{0B81E8B2-E67E-483E-BE2D-6EED1DA71F03}" presName="accent_2" presStyleCnt="0"/>
      <dgm:spPr/>
      <dgm:t>
        <a:bodyPr/>
        <a:lstStyle/>
        <a:p>
          <a:endParaRPr lang="ru-RU"/>
        </a:p>
      </dgm:t>
    </dgm:pt>
    <dgm:pt modelId="{5586553E-F5FE-4248-95EC-7786E1F5D059}" type="pres">
      <dgm:prSet presAssocID="{0B81E8B2-E67E-483E-BE2D-6EED1DA71F03}" presName="accentRepeatNode" presStyleLbl="solidFgAcc1" presStyleIdx="1" presStyleCnt="5" custLinFactNeighborX="3990" custLinFactNeighborY="-2291"/>
      <dgm:spPr/>
      <dgm:t>
        <a:bodyPr/>
        <a:lstStyle/>
        <a:p>
          <a:endParaRPr lang="ru-RU"/>
        </a:p>
      </dgm:t>
    </dgm:pt>
    <dgm:pt modelId="{9D355CA9-0854-4CE8-BC1C-D943F1375366}" type="pres">
      <dgm:prSet presAssocID="{5141C858-1CE8-4CE4-A4D5-52F98367699D}" presName="text_3" presStyleLbl="node1" presStyleIdx="2" presStyleCnt="5" custScaleX="102981">
        <dgm:presLayoutVars>
          <dgm:bulletEnabled val="1"/>
        </dgm:presLayoutVars>
      </dgm:prSet>
      <dgm:spPr/>
      <dgm:t>
        <a:bodyPr/>
        <a:lstStyle/>
        <a:p>
          <a:endParaRPr lang="ru-RU"/>
        </a:p>
      </dgm:t>
    </dgm:pt>
    <dgm:pt modelId="{FA62CB81-2D27-4CD3-9342-BA735361971C}" type="pres">
      <dgm:prSet presAssocID="{5141C858-1CE8-4CE4-A4D5-52F98367699D}" presName="accent_3" presStyleCnt="0"/>
      <dgm:spPr/>
      <dgm:t>
        <a:bodyPr/>
        <a:lstStyle/>
        <a:p>
          <a:endParaRPr lang="ru-RU"/>
        </a:p>
      </dgm:t>
    </dgm:pt>
    <dgm:pt modelId="{38C6BB7E-B944-41E4-8FAE-BB58C4E07633}" type="pres">
      <dgm:prSet presAssocID="{5141C858-1CE8-4CE4-A4D5-52F98367699D}" presName="accentRepeatNode" presStyleLbl="solidFgAcc1" presStyleIdx="2" presStyleCnt="5" custLinFactNeighborX="3990" custLinFactNeighborY="-2291"/>
      <dgm:spPr/>
      <dgm:t>
        <a:bodyPr/>
        <a:lstStyle/>
        <a:p>
          <a:endParaRPr lang="ru-RU"/>
        </a:p>
      </dgm:t>
    </dgm:pt>
    <dgm:pt modelId="{CCABBA42-1EB1-4A7A-9E36-3E53ECC59FAB}" type="pres">
      <dgm:prSet presAssocID="{C9F742BC-6C25-48BC-B73A-21E54738F23B}" presName="text_4" presStyleLbl="node1" presStyleIdx="3" presStyleCnt="5" custScaleX="103251">
        <dgm:presLayoutVars>
          <dgm:bulletEnabled val="1"/>
        </dgm:presLayoutVars>
      </dgm:prSet>
      <dgm:spPr/>
      <dgm:t>
        <a:bodyPr/>
        <a:lstStyle/>
        <a:p>
          <a:endParaRPr lang="ru-RU"/>
        </a:p>
      </dgm:t>
    </dgm:pt>
    <dgm:pt modelId="{5DC4F254-F26D-4895-A324-1CC20892DBDA}" type="pres">
      <dgm:prSet presAssocID="{C9F742BC-6C25-48BC-B73A-21E54738F23B}" presName="accent_4" presStyleCnt="0"/>
      <dgm:spPr/>
      <dgm:t>
        <a:bodyPr/>
        <a:lstStyle/>
        <a:p>
          <a:endParaRPr lang="ru-RU"/>
        </a:p>
      </dgm:t>
    </dgm:pt>
    <dgm:pt modelId="{69030454-3431-4446-8576-CF94328D9C5A}" type="pres">
      <dgm:prSet presAssocID="{C9F742BC-6C25-48BC-B73A-21E54738F23B}" presName="accentRepeatNode" presStyleLbl="solidFgAcc1" presStyleIdx="3" presStyleCnt="5" custLinFactNeighborX="3990" custLinFactNeighborY="-2291"/>
      <dgm:spPr/>
      <dgm:t>
        <a:bodyPr/>
        <a:lstStyle/>
        <a:p>
          <a:endParaRPr lang="ru-RU"/>
        </a:p>
      </dgm:t>
    </dgm:pt>
    <dgm:pt modelId="{AC72358D-7272-40EC-B7FB-D728770BA4F2}" type="pres">
      <dgm:prSet presAssocID="{57D1A95B-FCA3-4CCF-BC28-0705EF0DA074}" presName="text_5" presStyleLbl="node1" presStyleIdx="4" presStyleCnt="5" custScaleX="103111">
        <dgm:presLayoutVars>
          <dgm:bulletEnabled val="1"/>
        </dgm:presLayoutVars>
      </dgm:prSet>
      <dgm:spPr/>
      <dgm:t>
        <a:bodyPr/>
        <a:lstStyle/>
        <a:p>
          <a:endParaRPr lang="ru-RU"/>
        </a:p>
      </dgm:t>
    </dgm:pt>
    <dgm:pt modelId="{8BECDF45-CDDC-42C3-B483-D7EDEAD94432}" type="pres">
      <dgm:prSet presAssocID="{57D1A95B-FCA3-4CCF-BC28-0705EF0DA074}" presName="accent_5" presStyleCnt="0"/>
      <dgm:spPr/>
      <dgm:t>
        <a:bodyPr/>
        <a:lstStyle/>
        <a:p>
          <a:endParaRPr lang="ru-RU"/>
        </a:p>
      </dgm:t>
    </dgm:pt>
    <dgm:pt modelId="{22575A18-223C-4A93-B3F0-1CA215286AC0}" type="pres">
      <dgm:prSet presAssocID="{57D1A95B-FCA3-4CCF-BC28-0705EF0DA074}" presName="accentRepeatNode" presStyleLbl="solidFgAcc1" presStyleIdx="4" presStyleCnt="5" custLinFactNeighborX="3990" custLinFactNeighborY="-2291"/>
      <dgm:spPr/>
      <dgm:t>
        <a:bodyPr/>
        <a:lstStyle/>
        <a:p>
          <a:endParaRPr lang="ru-RU"/>
        </a:p>
      </dgm:t>
    </dgm:pt>
  </dgm:ptLst>
  <dgm:cxnLst>
    <dgm:cxn modelId="{AC870FDD-065E-4C3D-B92F-B1B2CFE0397E}" srcId="{F84F6C66-5521-40C2-99FF-C86F056ED85A}" destId="{C9F742BC-6C25-48BC-B73A-21E54738F23B}" srcOrd="3" destOrd="0" parTransId="{3276D3CA-5202-4917-8D3F-5110542C9266}" sibTransId="{83FCA27A-5790-469B-A8F0-FB4C3DA1E7F3}"/>
    <dgm:cxn modelId="{E8567E05-0BF9-47CD-97A5-48535B341541}" type="presOf" srcId="{0B81E8B2-E67E-483E-BE2D-6EED1DA71F03}" destId="{AC8E7858-2E8A-4A1B-8B00-797726621971}" srcOrd="0" destOrd="0" presId="urn:microsoft.com/office/officeart/2008/layout/VerticalCurvedList"/>
    <dgm:cxn modelId="{24F5D655-B0D5-4255-B0A0-34ECDA4485C4}" srcId="{F84F6C66-5521-40C2-99FF-C86F056ED85A}" destId="{0B81E8B2-E67E-483E-BE2D-6EED1DA71F03}" srcOrd="1" destOrd="0" parTransId="{87A42DCA-4413-4F73-AE66-6C3190717D79}" sibTransId="{DF16CE8A-802B-4020-A353-23D51D3C3CE5}"/>
    <dgm:cxn modelId="{BB61CA37-333B-40EB-9061-EB53D29D6A5A}" type="presOf" srcId="{F84F6C66-5521-40C2-99FF-C86F056ED85A}" destId="{CC40E849-C888-4AC7-910D-E24D8544BF0D}" srcOrd="0" destOrd="0" presId="urn:microsoft.com/office/officeart/2008/layout/VerticalCurvedList"/>
    <dgm:cxn modelId="{ADB9EADB-E112-47FE-A47E-6D5D74C3BC2B}" type="presOf" srcId="{C9F742BC-6C25-48BC-B73A-21E54738F23B}" destId="{CCABBA42-1EB1-4A7A-9E36-3E53ECC59FAB}" srcOrd="0" destOrd="0" presId="urn:microsoft.com/office/officeart/2008/layout/VerticalCurvedList"/>
    <dgm:cxn modelId="{62776639-E03C-4C37-87C5-C67D35C35C06}" type="presOf" srcId="{A42DB187-3135-4C98-9D1D-37EECE5C3DAA}" destId="{854879FE-BE8F-4624-AAD6-7DAD88595B55}" srcOrd="0" destOrd="0" presId="urn:microsoft.com/office/officeart/2008/layout/VerticalCurvedList"/>
    <dgm:cxn modelId="{02DF88C0-07CE-49E7-91D1-17FD22084D01}" srcId="{F84F6C66-5521-40C2-99FF-C86F056ED85A}" destId="{57D1A95B-FCA3-4CCF-BC28-0705EF0DA074}" srcOrd="4" destOrd="0" parTransId="{1191505A-3AE0-48A1-8DBF-71E3C42AB60A}" sibTransId="{875898E9-CE1B-4FC3-A10D-75A6FED452FD}"/>
    <dgm:cxn modelId="{98862C94-77C9-43A0-9D69-DFA9B2497749}" type="presOf" srcId="{6AB27FEB-6B46-4226-A3D0-F39ED297C4D3}" destId="{30C4D84D-83B0-4115-B1BA-BB76086E6A0A}" srcOrd="0" destOrd="0" presId="urn:microsoft.com/office/officeart/2008/layout/VerticalCurvedList"/>
    <dgm:cxn modelId="{5417EBD9-A3D9-4064-8BD2-C8F77C6E5657}" srcId="{F84F6C66-5521-40C2-99FF-C86F056ED85A}" destId="{5141C858-1CE8-4CE4-A4D5-52F98367699D}" srcOrd="2" destOrd="0" parTransId="{2C30370B-5A96-40B9-AA7E-FB3936B1CFF8}" sibTransId="{41C398EA-9937-4685-B54A-669487A8C096}"/>
    <dgm:cxn modelId="{006E7C33-F6C5-4C68-A0A3-BBD74F550B61}" type="presOf" srcId="{57D1A95B-FCA3-4CCF-BC28-0705EF0DA074}" destId="{AC72358D-7272-40EC-B7FB-D728770BA4F2}" srcOrd="0" destOrd="0" presId="urn:microsoft.com/office/officeart/2008/layout/VerticalCurvedList"/>
    <dgm:cxn modelId="{DCA2A7E6-F516-4B7F-9D7C-525C3E5163D3}" type="presOf" srcId="{5141C858-1CE8-4CE4-A4D5-52F98367699D}" destId="{9D355CA9-0854-4CE8-BC1C-D943F1375366}"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AF4248A5-9D85-423D-84A9-B48ED106C61F}" type="presParOf" srcId="{CC40E849-C888-4AC7-910D-E24D8544BF0D}" destId="{3170B91E-7745-44B8-97A4-A475B63696D5}" srcOrd="0" destOrd="0" presId="urn:microsoft.com/office/officeart/2008/layout/VerticalCurvedList"/>
    <dgm:cxn modelId="{1041C82D-E407-40AA-98FD-F28078B14E36}" type="presParOf" srcId="{3170B91E-7745-44B8-97A4-A475B63696D5}" destId="{B63202F2-F136-4A53-BBC0-18A18E8C1FF9}" srcOrd="0" destOrd="0" presId="urn:microsoft.com/office/officeart/2008/layout/VerticalCurvedList"/>
    <dgm:cxn modelId="{85B57E0B-04B7-4433-95BD-3D8541D13447}" type="presParOf" srcId="{B63202F2-F136-4A53-BBC0-18A18E8C1FF9}" destId="{7E7B918D-80DD-4DD8-AF7E-2AC82BB8EC7D}" srcOrd="0" destOrd="0" presId="urn:microsoft.com/office/officeart/2008/layout/VerticalCurvedList"/>
    <dgm:cxn modelId="{D89D9C9E-598F-4ABA-A930-DFCF78601D5B}" type="presParOf" srcId="{B63202F2-F136-4A53-BBC0-18A18E8C1FF9}" destId="{30C4D84D-83B0-4115-B1BA-BB76086E6A0A}" srcOrd="1" destOrd="0" presId="urn:microsoft.com/office/officeart/2008/layout/VerticalCurvedList"/>
    <dgm:cxn modelId="{BA0DEAFE-9811-4D83-8D82-70C42663BB17}" type="presParOf" srcId="{B63202F2-F136-4A53-BBC0-18A18E8C1FF9}" destId="{A159ED3E-2BCE-454E-809E-1592E13B2FD6}" srcOrd="2" destOrd="0" presId="urn:microsoft.com/office/officeart/2008/layout/VerticalCurvedList"/>
    <dgm:cxn modelId="{33FE8F07-3458-44F4-B39F-45ACD02BAF3F}" type="presParOf" srcId="{B63202F2-F136-4A53-BBC0-18A18E8C1FF9}" destId="{566083D9-89B6-435D-846D-36DACD77A22D}" srcOrd="3" destOrd="0" presId="urn:microsoft.com/office/officeart/2008/layout/VerticalCurvedList"/>
    <dgm:cxn modelId="{7C796CAD-BEC0-485C-BC03-F1EE6867C5BA}" type="presParOf" srcId="{3170B91E-7745-44B8-97A4-A475B63696D5}" destId="{854879FE-BE8F-4624-AAD6-7DAD88595B55}" srcOrd="1" destOrd="0" presId="urn:microsoft.com/office/officeart/2008/layout/VerticalCurvedList"/>
    <dgm:cxn modelId="{D25D5B2B-2EEC-49C5-8679-DF31289330BB}" type="presParOf" srcId="{3170B91E-7745-44B8-97A4-A475B63696D5}" destId="{576EA7A6-9687-48F0-B5E9-2EC6C67105D3}" srcOrd="2" destOrd="0" presId="urn:microsoft.com/office/officeart/2008/layout/VerticalCurvedList"/>
    <dgm:cxn modelId="{CCE99931-D0D4-4259-BF1D-D5F0698F4847}" type="presParOf" srcId="{576EA7A6-9687-48F0-B5E9-2EC6C67105D3}" destId="{2CC09460-0385-4576-B212-932E023A1EEB}" srcOrd="0" destOrd="0" presId="urn:microsoft.com/office/officeart/2008/layout/VerticalCurvedList"/>
    <dgm:cxn modelId="{828B1AD5-F446-45B5-8F60-25EC84A6E252}" type="presParOf" srcId="{3170B91E-7745-44B8-97A4-A475B63696D5}" destId="{AC8E7858-2E8A-4A1B-8B00-797726621971}" srcOrd="3" destOrd="0" presId="urn:microsoft.com/office/officeart/2008/layout/VerticalCurvedList"/>
    <dgm:cxn modelId="{9553C468-E574-446C-90F4-688A683EB9FE}" type="presParOf" srcId="{3170B91E-7745-44B8-97A4-A475B63696D5}" destId="{0082A7B1-30B2-4C27-826B-A86D863469A9}" srcOrd="4" destOrd="0" presId="urn:microsoft.com/office/officeart/2008/layout/VerticalCurvedList"/>
    <dgm:cxn modelId="{D84F0352-3D30-433C-A937-66D95C9E1C40}" type="presParOf" srcId="{0082A7B1-30B2-4C27-826B-A86D863469A9}" destId="{5586553E-F5FE-4248-95EC-7786E1F5D059}" srcOrd="0" destOrd="0" presId="urn:microsoft.com/office/officeart/2008/layout/VerticalCurvedList"/>
    <dgm:cxn modelId="{255DEA4D-E711-4863-A23F-633184C17B7C}" type="presParOf" srcId="{3170B91E-7745-44B8-97A4-A475B63696D5}" destId="{9D355CA9-0854-4CE8-BC1C-D943F1375366}" srcOrd="5" destOrd="0" presId="urn:microsoft.com/office/officeart/2008/layout/VerticalCurvedList"/>
    <dgm:cxn modelId="{96F02F86-E719-49E0-8F90-9A77AA811F78}" type="presParOf" srcId="{3170B91E-7745-44B8-97A4-A475B63696D5}" destId="{FA62CB81-2D27-4CD3-9342-BA735361971C}" srcOrd="6" destOrd="0" presId="urn:microsoft.com/office/officeart/2008/layout/VerticalCurvedList"/>
    <dgm:cxn modelId="{0D1F1388-93D8-4A78-B851-77C8AA85071B}" type="presParOf" srcId="{FA62CB81-2D27-4CD3-9342-BA735361971C}" destId="{38C6BB7E-B944-41E4-8FAE-BB58C4E07633}" srcOrd="0" destOrd="0" presId="urn:microsoft.com/office/officeart/2008/layout/VerticalCurvedList"/>
    <dgm:cxn modelId="{892BDB06-69CB-4CE5-8CB5-E2908BBA2146}" type="presParOf" srcId="{3170B91E-7745-44B8-97A4-A475B63696D5}" destId="{CCABBA42-1EB1-4A7A-9E36-3E53ECC59FAB}" srcOrd="7" destOrd="0" presId="urn:microsoft.com/office/officeart/2008/layout/VerticalCurvedList"/>
    <dgm:cxn modelId="{8B19BEF5-43D0-4A9C-B10F-A5EB88FA5821}" type="presParOf" srcId="{3170B91E-7745-44B8-97A4-A475B63696D5}" destId="{5DC4F254-F26D-4895-A324-1CC20892DBDA}" srcOrd="8" destOrd="0" presId="urn:microsoft.com/office/officeart/2008/layout/VerticalCurvedList"/>
    <dgm:cxn modelId="{8B00D24F-B450-4460-8C3F-CD45EEC25036}" type="presParOf" srcId="{5DC4F254-F26D-4895-A324-1CC20892DBDA}" destId="{69030454-3431-4446-8576-CF94328D9C5A}" srcOrd="0" destOrd="0" presId="urn:microsoft.com/office/officeart/2008/layout/VerticalCurvedList"/>
    <dgm:cxn modelId="{BB221B7E-C708-40FD-A3D0-46E630504E2F}" type="presParOf" srcId="{3170B91E-7745-44B8-97A4-A475B63696D5}" destId="{AC72358D-7272-40EC-B7FB-D728770BA4F2}" srcOrd="9" destOrd="0" presId="urn:microsoft.com/office/officeart/2008/layout/VerticalCurvedList"/>
    <dgm:cxn modelId="{A9F5D0F2-582B-4903-B89D-AF6F9C7F774C}" type="presParOf" srcId="{3170B91E-7745-44B8-97A4-A475B63696D5}" destId="{8BECDF45-CDDC-42C3-B483-D7EDEAD94432}" srcOrd="10" destOrd="0" presId="urn:microsoft.com/office/officeart/2008/layout/VerticalCurvedList"/>
    <dgm:cxn modelId="{F3F9B089-CA6C-4A44-B633-BCEDAA64A670}" type="presParOf" srcId="{8BECDF45-CDDC-42C3-B483-D7EDEAD94432}" destId="{22575A18-223C-4A93-B3F0-1CA215286AC0}" srcOrd="0" destOrd="0" presId="urn:microsoft.com/office/officeart/2008/layout/VerticalCurvedList"/>
  </dgm:cxnLst>
  <dgm:bg>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dgm:t>
        <a:bodyPr/>
        <a:lstStyle/>
        <a:p>
          <a:r>
            <a:rPr lang="ru-RU" sz="1000" dirty="0" smtClean="0"/>
            <a:t>   </a:t>
          </a:r>
          <a:r>
            <a:rPr lang="ru-RU" sz="1600" b="0" i="1" dirty="0" smtClean="0">
              <a:solidFill>
                <a:schemeClr val="tx1"/>
              </a:solidFill>
              <a:latin typeface="Times New Roman" pitchFamily="18" charset="0"/>
              <a:cs typeface="Times New Roman" pitchFamily="18" charset="0"/>
            </a:rPr>
            <a:t>Подпрограмма «Организация библиотечного обслуживания населения» 20 837,1 тыс. рублей</a:t>
          </a:r>
          <a:endParaRPr lang="ru-RU" sz="1600" b="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57D1A95B-FCA3-4CCF-BC28-0705EF0DA074}">
      <dgm:prSet phldrT="[Текст]" custT="1"/>
      <dgm:spPr/>
      <dgm:t>
        <a:bodyPr/>
        <a:lstStyle/>
        <a:p>
          <a:r>
            <a:rPr lang="ru-RU" sz="1600" i="1" dirty="0" smtClean="0">
              <a:solidFill>
                <a:schemeClr val="tx1"/>
              </a:solidFill>
              <a:latin typeface="Times New Roman" pitchFamily="18" charset="0"/>
              <a:cs typeface="Times New Roman" pitchFamily="18" charset="0"/>
            </a:rPr>
            <a:t>Подпрограмма «Безопасность учреждений культуры» 100,0 тыс. рублей</a:t>
          </a:r>
          <a:endParaRPr lang="ru-RU" sz="1600"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71A1EDB5-EF27-44FF-8848-BD77D572C3EC}">
      <dgm:prSet phldrT="[Текст]" custT="1"/>
      <dgm:spPr/>
      <dgm:t>
        <a:bodyPr/>
        <a:lstStyle/>
        <a:p>
          <a:r>
            <a:rPr lang="ru-RU" sz="1600" i="1" dirty="0" smtClean="0">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Подпрограмма «Организация досуга и предоставление услуг организаций культуры и доступа к музейным фондам» 46 423,0 тыс. рублей</a:t>
          </a:r>
          <a:endParaRPr lang="ru-RU" sz="1600" i="1" dirty="0">
            <a:solidFill>
              <a:schemeClr val="tx1"/>
            </a:solidFill>
            <a:latin typeface="Times New Roman" pitchFamily="18" charset="0"/>
            <a:cs typeface="Times New Roman" pitchFamily="18" charset="0"/>
          </a:endParaRPr>
        </a:p>
      </dgm:t>
    </dgm:pt>
    <dgm:pt modelId="{44C72D8D-3946-49B3-965E-0252B20ADEE3}" type="parTrans" cxnId="{4D330D37-7588-4370-9E3F-20337A2ED8EA}">
      <dgm:prSet/>
      <dgm:spPr/>
      <dgm:t>
        <a:bodyPr/>
        <a:lstStyle/>
        <a:p>
          <a:endParaRPr lang="ru-RU"/>
        </a:p>
      </dgm:t>
    </dgm:pt>
    <dgm:pt modelId="{48AC3733-19A1-4E9E-AA34-D0954457B576}" type="sibTrans" cxnId="{4D330D37-7588-4370-9E3F-20337A2ED8EA}">
      <dgm:prSet/>
      <dgm:spPr/>
      <dgm:t>
        <a:bodyPr/>
        <a:lstStyle/>
        <a:p>
          <a:endParaRPr lang="ru-RU"/>
        </a:p>
      </dgm:t>
    </dgm:pt>
    <dgm:pt modelId="{6986C4B9-B145-472D-B5FE-F8225511AC7D}">
      <dgm:prSet phldrT="[Текст]" custT="1"/>
      <dgm:spPr/>
      <dgm:t>
        <a:bodyPr/>
        <a:lstStyle/>
        <a:p>
          <a:r>
            <a:rPr lang="ru-RU" sz="1300" dirty="0" smtClean="0"/>
            <a:t>    </a:t>
          </a:r>
          <a:r>
            <a:rPr lang="ru-RU" sz="1600" i="1" dirty="0" smtClean="0">
              <a:solidFill>
                <a:schemeClr val="tx1"/>
              </a:solidFill>
              <a:latin typeface="Times New Roman" pitchFamily="18" charset="0"/>
              <a:cs typeface="Times New Roman" pitchFamily="18" charset="0"/>
            </a:rPr>
            <a:t>Подпрограмма «Реализация национальной политики, развитие местного народного творчества» </a:t>
          </a:r>
          <a:r>
            <a:rPr lang="ru-RU" sz="1600" b="0" i="1" u="none" dirty="0" smtClean="0">
              <a:solidFill>
                <a:schemeClr val="tx1"/>
              </a:solidFill>
              <a:latin typeface="Times New Roman" pitchFamily="18" charset="0"/>
              <a:cs typeface="Times New Roman" pitchFamily="18" charset="0"/>
            </a:rPr>
            <a:t>4 789,4 </a:t>
          </a:r>
          <a:r>
            <a:rPr lang="ru-RU" sz="1600" i="1" dirty="0" smtClean="0">
              <a:solidFill>
                <a:schemeClr val="tx1"/>
              </a:solidFill>
              <a:latin typeface="Times New Roman" pitchFamily="18" charset="0"/>
              <a:cs typeface="Times New Roman" pitchFamily="18" charset="0"/>
            </a:rPr>
            <a:t>тыс. рублей</a:t>
          </a:r>
          <a:endParaRPr lang="ru-RU" sz="1600" i="1" dirty="0">
            <a:solidFill>
              <a:schemeClr val="tx1"/>
            </a:solidFill>
            <a:latin typeface="Times New Roman" pitchFamily="18" charset="0"/>
            <a:cs typeface="Times New Roman" pitchFamily="18" charset="0"/>
          </a:endParaRPr>
        </a:p>
      </dgm:t>
    </dgm:pt>
    <dgm:pt modelId="{60A19B1F-4756-4B09-ADE7-D83714F4E966}" type="sibTrans" cxnId="{AA12733F-E9AE-4BF9-8B87-079B3FF10231}">
      <dgm:prSet/>
      <dgm:spPr/>
      <dgm:t>
        <a:bodyPr/>
        <a:lstStyle/>
        <a:p>
          <a:endParaRPr lang="ru-RU"/>
        </a:p>
      </dgm:t>
    </dgm:pt>
    <dgm:pt modelId="{739FDE78-2533-4329-8AC3-3A63DB680452}" type="parTrans" cxnId="{AA12733F-E9AE-4BF9-8B87-079B3FF10231}">
      <dgm:prSet/>
      <dgm:spPr/>
      <dgm:t>
        <a:bodyPr/>
        <a:lstStyle/>
        <a:p>
          <a:endParaRPr lang="ru-RU"/>
        </a:p>
      </dgm:t>
    </dgm:pt>
    <dgm:pt modelId="{6166C842-3454-4E35-8E0D-1CCF6F70E2CB}">
      <dgm:prSet phldrT="[Текст]" custT="1"/>
      <dgm:spPr/>
      <dgm:t>
        <a:bodyPr/>
        <a:lstStyle/>
        <a:p>
          <a:r>
            <a:rPr lang="ru-RU" sz="1600" i="1" dirty="0" smtClean="0">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Проведение районных праздников и мероприятий 500,0 тыс. рублей</a:t>
          </a:r>
          <a:endParaRPr lang="ru-RU" sz="1600" i="1" dirty="0">
            <a:solidFill>
              <a:schemeClr val="tx1"/>
            </a:solidFill>
            <a:latin typeface="Times New Roman" pitchFamily="18" charset="0"/>
            <a:cs typeface="Times New Roman" pitchFamily="18" charset="0"/>
          </a:endParaRPr>
        </a:p>
      </dgm:t>
    </dgm:pt>
    <dgm:pt modelId="{A37FA5B9-18E5-4416-AD15-123923851ED8}" type="parTrans" cxnId="{6D9CD42D-D212-47B3-A3D6-3E6EF7E21C70}">
      <dgm:prSet/>
      <dgm:spPr/>
      <dgm:t>
        <a:bodyPr/>
        <a:lstStyle/>
        <a:p>
          <a:endParaRPr lang="ru-RU"/>
        </a:p>
      </dgm:t>
    </dgm:pt>
    <dgm:pt modelId="{BC4C99D4-E666-4767-B9CF-E9876F483643}" type="sibTrans" cxnId="{6D9CD42D-D212-47B3-A3D6-3E6EF7E21C70}">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854879FE-BE8F-4624-AAD6-7DAD88595B55}" type="pres">
      <dgm:prSet presAssocID="{A42DB187-3135-4C98-9D1D-37EECE5C3DAA}" presName="text_1" presStyleLbl="node1" presStyleIdx="0" presStyleCnt="5" custScaleX="97065">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5"/>
      <dgm:spPr/>
      <dgm:t>
        <a:bodyPr/>
        <a:lstStyle/>
        <a:p>
          <a:endParaRPr lang="ru-RU"/>
        </a:p>
      </dgm:t>
    </dgm:pt>
    <dgm:pt modelId="{ABF9D1C6-CDD4-4E4B-8A98-3FF90DFDD12A}" type="pres">
      <dgm:prSet presAssocID="{71A1EDB5-EF27-44FF-8848-BD77D572C3EC}" presName="text_2" presStyleLbl="node1" presStyleIdx="1" presStyleCnt="5" custScaleX="97825">
        <dgm:presLayoutVars>
          <dgm:bulletEnabled val="1"/>
        </dgm:presLayoutVars>
      </dgm:prSet>
      <dgm:spPr/>
      <dgm:t>
        <a:bodyPr/>
        <a:lstStyle/>
        <a:p>
          <a:endParaRPr lang="ru-RU"/>
        </a:p>
      </dgm:t>
    </dgm:pt>
    <dgm:pt modelId="{E8D0D0C5-5F25-48A0-9048-83C9F54662E6}" type="pres">
      <dgm:prSet presAssocID="{71A1EDB5-EF27-44FF-8848-BD77D572C3EC}" presName="accent_2" presStyleCnt="0"/>
      <dgm:spPr/>
      <dgm:t>
        <a:bodyPr/>
        <a:lstStyle/>
        <a:p>
          <a:endParaRPr lang="ru-RU"/>
        </a:p>
      </dgm:t>
    </dgm:pt>
    <dgm:pt modelId="{9A094A17-BD9E-4F96-872F-1B0CA58639B0}" type="pres">
      <dgm:prSet presAssocID="{71A1EDB5-EF27-44FF-8848-BD77D572C3EC}" presName="accentRepeatNode" presStyleLbl="solidFgAcc1" presStyleIdx="1" presStyleCnt="5"/>
      <dgm:spPr/>
      <dgm:t>
        <a:bodyPr/>
        <a:lstStyle/>
        <a:p>
          <a:endParaRPr lang="ru-RU"/>
        </a:p>
      </dgm:t>
    </dgm:pt>
    <dgm:pt modelId="{4BCD9386-B42A-43E9-9E42-8860F332838C}" type="pres">
      <dgm:prSet presAssocID="{6986C4B9-B145-472D-B5FE-F8225511AC7D}" presName="text_3" presStyleLbl="node1" presStyleIdx="2" presStyleCnt="5">
        <dgm:presLayoutVars>
          <dgm:bulletEnabled val="1"/>
        </dgm:presLayoutVars>
      </dgm:prSet>
      <dgm:spPr/>
      <dgm:t>
        <a:bodyPr/>
        <a:lstStyle/>
        <a:p>
          <a:endParaRPr lang="ru-RU"/>
        </a:p>
      </dgm:t>
    </dgm:pt>
    <dgm:pt modelId="{26AAD00A-B1DB-482E-8C94-79FE8E0B3C25}" type="pres">
      <dgm:prSet presAssocID="{6986C4B9-B145-472D-B5FE-F8225511AC7D}" presName="accent_3" presStyleCnt="0"/>
      <dgm:spPr/>
    </dgm:pt>
    <dgm:pt modelId="{7FF197B5-19DF-437E-8EA4-F5EF1D7448A3}" type="pres">
      <dgm:prSet presAssocID="{6986C4B9-B145-472D-B5FE-F8225511AC7D}" presName="accentRepeatNode" presStyleLbl="solidFgAcc1" presStyleIdx="2" presStyleCnt="5"/>
      <dgm:spPr/>
      <dgm:t>
        <a:bodyPr/>
        <a:lstStyle/>
        <a:p>
          <a:endParaRPr lang="ru-RU"/>
        </a:p>
      </dgm:t>
    </dgm:pt>
    <dgm:pt modelId="{B0E398A9-C94D-456A-8C1D-57306AD579F3}" type="pres">
      <dgm:prSet presAssocID="{57D1A95B-FCA3-4CCF-BC28-0705EF0DA074}" presName="text_4" presStyleLbl="node1" presStyleIdx="3" presStyleCnt="5">
        <dgm:presLayoutVars>
          <dgm:bulletEnabled val="1"/>
        </dgm:presLayoutVars>
      </dgm:prSet>
      <dgm:spPr/>
      <dgm:t>
        <a:bodyPr/>
        <a:lstStyle/>
        <a:p>
          <a:endParaRPr lang="ru-RU"/>
        </a:p>
      </dgm:t>
    </dgm:pt>
    <dgm:pt modelId="{4F32D860-7A1D-42AA-8FDB-E4C513E06EB3}" type="pres">
      <dgm:prSet presAssocID="{57D1A95B-FCA3-4CCF-BC28-0705EF0DA074}" presName="accent_4" presStyleCnt="0"/>
      <dgm:spPr/>
    </dgm:pt>
    <dgm:pt modelId="{22575A18-223C-4A93-B3F0-1CA215286AC0}" type="pres">
      <dgm:prSet presAssocID="{57D1A95B-FCA3-4CCF-BC28-0705EF0DA074}" presName="accentRepeatNode" presStyleLbl="solidFgAcc1" presStyleIdx="3" presStyleCnt="5"/>
      <dgm:spPr/>
      <dgm:t>
        <a:bodyPr/>
        <a:lstStyle/>
        <a:p>
          <a:endParaRPr lang="ru-RU"/>
        </a:p>
      </dgm:t>
    </dgm:pt>
    <dgm:pt modelId="{7BFDF38A-7A6C-44A3-B854-AB903B26F64E}" type="pres">
      <dgm:prSet presAssocID="{6166C842-3454-4E35-8E0D-1CCF6F70E2CB}" presName="text_5" presStyleLbl="node1" presStyleIdx="4" presStyleCnt="5">
        <dgm:presLayoutVars>
          <dgm:bulletEnabled val="1"/>
        </dgm:presLayoutVars>
      </dgm:prSet>
      <dgm:spPr/>
      <dgm:t>
        <a:bodyPr/>
        <a:lstStyle/>
        <a:p>
          <a:endParaRPr lang="ru-RU"/>
        </a:p>
      </dgm:t>
    </dgm:pt>
    <dgm:pt modelId="{8EC2C68C-FA07-4AF0-B077-77E5FD986E63}" type="pres">
      <dgm:prSet presAssocID="{6166C842-3454-4E35-8E0D-1CCF6F70E2CB}" presName="accent_5" presStyleCnt="0"/>
      <dgm:spPr/>
    </dgm:pt>
    <dgm:pt modelId="{FCAB0A49-B7D1-4DF3-A0F2-205084D70AD4}" type="pres">
      <dgm:prSet presAssocID="{6166C842-3454-4E35-8E0D-1CCF6F70E2CB}" presName="accentRepeatNode" presStyleLbl="solidFgAcc1" presStyleIdx="4" presStyleCnt="5"/>
      <dgm:spPr/>
      <dgm:t>
        <a:bodyPr/>
        <a:lstStyle/>
        <a:p>
          <a:endParaRPr lang="ru-RU"/>
        </a:p>
      </dgm:t>
    </dgm:pt>
  </dgm:ptLst>
  <dgm:cxnLst>
    <dgm:cxn modelId="{78B8ACB8-A8BD-4997-AA22-FC37C8D8B14D}" type="presOf" srcId="{A42DB187-3135-4C98-9D1D-37EECE5C3DAA}" destId="{854879FE-BE8F-4624-AAD6-7DAD88595B55}" srcOrd="0" destOrd="0" presId="urn:microsoft.com/office/officeart/2008/layout/VerticalCurvedList"/>
    <dgm:cxn modelId="{4D330D37-7588-4370-9E3F-20337A2ED8EA}" srcId="{F84F6C66-5521-40C2-99FF-C86F056ED85A}" destId="{71A1EDB5-EF27-44FF-8848-BD77D572C3EC}" srcOrd="1" destOrd="0" parTransId="{44C72D8D-3946-49B3-965E-0252B20ADEE3}" sibTransId="{48AC3733-19A1-4E9E-AA34-D0954457B576}"/>
    <dgm:cxn modelId="{7D62BAFF-7F47-4B97-B4DE-8E37A9DAE2F0}" type="presOf" srcId="{6AB27FEB-6B46-4226-A3D0-F39ED297C4D3}" destId="{30C4D84D-83B0-4115-B1BA-BB76086E6A0A}" srcOrd="0" destOrd="0" presId="urn:microsoft.com/office/officeart/2008/layout/VerticalCurvedList"/>
    <dgm:cxn modelId="{AA12733F-E9AE-4BF9-8B87-079B3FF10231}" srcId="{F84F6C66-5521-40C2-99FF-C86F056ED85A}" destId="{6986C4B9-B145-472D-B5FE-F8225511AC7D}" srcOrd="2" destOrd="0" parTransId="{739FDE78-2533-4329-8AC3-3A63DB680452}" sibTransId="{60A19B1F-4756-4B09-ADE7-D83714F4E966}"/>
    <dgm:cxn modelId="{02F0B549-4FDE-47FA-A56B-2AF5871C9A56}" type="presOf" srcId="{57D1A95B-FCA3-4CCF-BC28-0705EF0DA074}" destId="{B0E398A9-C94D-456A-8C1D-57306AD579F3}" srcOrd="0" destOrd="0" presId="urn:microsoft.com/office/officeart/2008/layout/VerticalCurvedList"/>
    <dgm:cxn modelId="{6D9CD42D-D212-47B3-A3D6-3E6EF7E21C70}" srcId="{F84F6C66-5521-40C2-99FF-C86F056ED85A}" destId="{6166C842-3454-4E35-8E0D-1CCF6F70E2CB}" srcOrd="4" destOrd="0" parTransId="{A37FA5B9-18E5-4416-AD15-123923851ED8}" sibTransId="{BC4C99D4-E666-4767-B9CF-E9876F483643}"/>
    <dgm:cxn modelId="{02DF88C0-07CE-49E7-91D1-17FD22084D01}" srcId="{F84F6C66-5521-40C2-99FF-C86F056ED85A}" destId="{57D1A95B-FCA3-4CCF-BC28-0705EF0DA074}" srcOrd="3" destOrd="0" parTransId="{1191505A-3AE0-48A1-8DBF-71E3C42AB60A}" sibTransId="{875898E9-CE1B-4FC3-A10D-75A6FED452FD}"/>
    <dgm:cxn modelId="{88684AFA-3354-4201-8766-EE9A2893EA95}" type="presOf" srcId="{71A1EDB5-EF27-44FF-8848-BD77D572C3EC}" destId="{ABF9D1C6-CDD4-4E4B-8A98-3FF90DFDD12A}" srcOrd="0" destOrd="0" presId="urn:microsoft.com/office/officeart/2008/layout/VerticalCurvedList"/>
    <dgm:cxn modelId="{2CEDE9F6-FA6A-4831-AD25-7BA3288C3A0D}" type="presOf" srcId="{6166C842-3454-4E35-8E0D-1CCF6F70E2CB}" destId="{7BFDF38A-7A6C-44A3-B854-AB903B26F64E}" srcOrd="0" destOrd="0" presId="urn:microsoft.com/office/officeart/2008/layout/VerticalCurvedList"/>
    <dgm:cxn modelId="{AC41D241-A6AC-4286-B272-479F7E042781}" type="presOf" srcId="{F84F6C66-5521-40C2-99FF-C86F056ED85A}" destId="{CC40E849-C888-4AC7-910D-E24D8544BF0D}"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69566A3C-212D-4B3D-A22C-246022A9C46E}" type="presOf" srcId="{6986C4B9-B145-472D-B5FE-F8225511AC7D}" destId="{4BCD9386-B42A-43E9-9E42-8860F332838C}" srcOrd="0" destOrd="0" presId="urn:microsoft.com/office/officeart/2008/layout/VerticalCurvedList"/>
    <dgm:cxn modelId="{D39552C1-0078-48C2-91FB-B658128E9ABA}" type="presParOf" srcId="{CC40E849-C888-4AC7-910D-E24D8544BF0D}" destId="{3170B91E-7745-44B8-97A4-A475B63696D5}" srcOrd="0" destOrd="0" presId="urn:microsoft.com/office/officeart/2008/layout/VerticalCurvedList"/>
    <dgm:cxn modelId="{17B1D579-85E2-4FC9-87F7-4E835A3CA522}" type="presParOf" srcId="{3170B91E-7745-44B8-97A4-A475B63696D5}" destId="{B63202F2-F136-4A53-BBC0-18A18E8C1FF9}" srcOrd="0" destOrd="0" presId="urn:microsoft.com/office/officeart/2008/layout/VerticalCurvedList"/>
    <dgm:cxn modelId="{49DDE468-C1B5-4EA3-B82B-21322A89BCA3}" type="presParOf" srcId="{B63202F2-F136-4A53-BBC0-18A18E8C1FF9}" destId="{7E7B918D-80DD-4DD8-AF7E-2AC82BB8EC7D}" srcOrd="0" destOrd="0" presId="urn:microsoft.com/office/officeart/2008/layout/VerticalCurvedList"/>
    <dgm:cxn modelId="{BB565844-6C22-42FC-8C42-3EFCF7F238CB}" type="presParOf" srcId="{B63202F2-F136-4A53-BBC0-18A18E8C1FF9}" destId="{30C4D84D-83B0-4115-B1BA-BB76086E6A0A}" srcOrd="1" destOrd="0" presId="urn:microsoft.com/office/officeart/2008/layout/VerticalCurvedList"/>
    <dgm:cxn modelId="{E2596E7A-280A-429F-B1BD-027A98A07E69}" type="presParOf" srcId="{B63202F2-F136-4A53-BBC0-18A18E8C1FF9}" destId="{A159ED3E-2BCE-454E-809E-1592E13B2FD6}" srcOrd="2" destOrd="0" presId="urn:microsoft.com/office/officeart/2008/layout/VerticalCurvedList"/>
    <dgm:cxn modelId="{59AC0AC1-0925-4714-A19C-829CFF0DC8F1}" type="presParOf" srcId="{B63202F2-F136-4A53-BBC0-18A18E8C1FF9}" destId="{566083D9-89B6-435D-846D-36DACD77A22D}" srcOrd="3" destOrd="0" presId="urn:microsoft.com/office/officeart/2008/layout/VerticalCurvedList"/>
    <dgm:cxn modelId="{69424C91-AE26-4E28-A671-8B083F56FF7D}" type="presParOf" srcId="{3170B91E-7745-44B8-97A4-A475B63696D5}" destId="{854879FE-BE8F-4624-AAD6-7DAD88595B55}" srcOrd="1" destOrd="0" presId="urn:microsoft.com/office/officeart/2008/layout/VerticalCurvedList"/>
    <dgm:cxn modelId="{25964F51-1E5E-4985-A6DC-9274505DD340}" type="presParOf" srcId="{3170B91E-7745-44B8-97A4-A475B63696D5}" destId="{576EA7A6-9687-48F0-B5E9-2EC6C67105D3}" srcOrd="2" destOrd="0" presId="urn:microsoft.com/office/officeart/2008/layout/VerticalCurvedList"/>
    <dgm:cxn modelId="{F5E36092-269D-48ED-9975-B588B36A983A}" type="presParOf" srcId="{576EA7A6-9687-48F0-B5E9-2EC6C67105D3}" destId="{2CC09460-0385-4576-B212-932E023A1EEB}" srcOrd="0" destOrd="0" presId="urn:microsoft.com/office/officeart/2008/layout/VerticalCurvedList"/>
    <dgm:cxn modelId="{6CFD455F-D015-440D-BC03-EABD7EA6CC39}" type="presParOf" srcId="{3170B91E-7745-44B8-97A4-A475B63696D5}" destId="{ABF9D1C6-CDD4-4E4B-8A98-3FF90DFDD12A}" srcOrd="3" destOrd="0" presId="urn:microsoft.com/office/officeart/2008/layout/VerticalCurvedList"/>
    <dgm:cxn modelId="{432DF648-B3C1-4B6C-9FF0-AADE9C3132C9}" type="presParOf" srcId="{3170B91E-7745-44B8-97A4-A475B63696D5}" destId="{E8D0D0C5-5F25-48A0-9048-83C9F54662E6}" srcOrd="4" destOrd="0" presId="urn:microsoft.com/office/officeart/2008/layout/VerticalCurvedList"/>
    <dgm:cxn modelId="{9E4A08D3-6925-41D5-AE86-25D32FBD0FAB}" type="presParOf" srcId="{E8D0D0C5-5F25-48A0-9048-83C9F54662E6}" destId="{9A094A17-BD9E-4F96-872F-1B0CA58639B0}" srcOrd="0" destOrd="0" presId="urn:microsoft.com/office/officeart/2008/layout/VerticalCurvedList"/>
    <dgm:cxn modelId="{FAE5F4AE-9F3E-4070-88EA-19C45C8FD25D}" type="presParOf" srcId="{3170B91E-7745-44B8-97A4-A475B63696D5}" destId="{4BCD9386-B42A-43E9-9E42-8860F332838C}" srcOrd="5" destOrd="0" presId="urn:microsoft.com/office/officeart/2008/layout/VerticalCurvedList"/>
    <dgm:cxn modelId="{969E0A1B-1995-4203-9041-3CADD3DDEBEE}" type="presParOf" srcId="{3170B91E-7745-44B8-97A4-A475B63696D5}" destId="{26AAD00A-B1DB-482E-8C94-79FE8E0B3C25}" srcOrd="6" destOrd="0" presId="urn:microsoft.com/office/officeart/2008/layout/VerticalCurvedList"/>
    <dgm:cxn modelId="{3D7863F9-98E7-4C35-AB63-5AAEA65CA94E}" type="presParOf" srcId="{26AAD00A-B1DB-482E-8C94-79FE8E0B3C25}" destId="{7FF197B5-19DF-437E-8EA4-F5EF1D7448A3}" srcOrd="0" destOrd="0" presId="urn:microsoft.com/office/officeart/2008/layout/VerticalCurvedList"/>
    <dgm:cxn modelId="{0885600E-2F14-40E9-AD78-5017DE1EC951}" type="presParOf" srcId="{3170B91E-7745-44B8-97A4-A475B63696D5}" destId="{B0E398A9-C94D-456A-8C1D-57306AD579F3}" srcOrd="7" destOrd="0" presId="urn:microsoft.com/office/officeart/2008/layout/VerticalCurvedList"/>
    <dgm:cxn modelId="{5AF0B2B2-B4C7-4978-A5EA-C67A1915BA17}" type="presParOf" srcId="{3170B91E-7745-44B8-97A4-A475B63696D5}" destId="{4F32D860-7A1D-42AA-8FDB-E4C513E06EB3}" srcOrd="8" destOrd="0" presId="urn:microsoft.com/office/officeart/2008/layout/VerticalCurvedList"/>
    <dgm:cxn modelId="{119E96F4-11F1-431C-9587-F2602A0EF844}" type="presParOf" srcId="{4F32D860-7A1D-42AA-8FDB-E4C513E06EB3}" destId="{22575A18-223C-4A93-B3F0-1CA215286AC0}" srcOrd="0" destOrd="0" presId="urn:microsoft.com/office/officeart/2008/layout/VerticalCurvedList"/>
    <dgm:cxn modelId="{22C7CD1F-7FF0-45EF-A51F-153CFEC5B2CB}" type="presParOf" srcId="{3170B91E-7745-44B8-97A4-A475B63696D5}" destId="{7BFDF38A-7A6C-44A3-B854-AB903B26F64E}" srcOrd="9" destOrd="0" presId="urn:microsoft.com/office/officeart/2008/layout/VerticalCurvedList"/>
    <dgm:cxn modelId="{72EA224D-98F4-48B6-AAF0-74727172C1AF}" type="presParOf" srcId="{3170B91E-7745-44B8-97A4-A475B63696D5}" destId="{8EC2C68C-FA07-4AF0-B077-77E5FD986E63}" srcOrd="10" destOrd="0" presId="urn:microsoft.com/office/officeart/2008/layout/VerticalCurvedList"/>
    <dgm:cxn modelId="{FF51C541-FA25-41DD-8F9C-935665C6A902}" type="presParOf" srcId="{8EC2C68C-FA07-4AF0-B077-77E5FD986E63}" destId="{FCAB0A49-B7D1-4DF3-A0F2-205084D70AD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0A6D7A-C020-493A-AB44-A8475828C53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FB3DA8C3-8B91-472B-A367-1715EA9F1B6B}">
      <dgm:prSet phldrT="[Текст]" custT="1"/>
      <dgm:spPr/>
      <dgm:t>
        <a:bodyPr/>
        <a:lstStyle/>
        <a:p>
          <a:pPr algn="ctr"/>
          <a:r>
            <a:rPr lang="ru-RU" sz="1800" b="1" dirty="0" smtClean="0">
              <a:solidFill>
                <a:schemeClr val="tx1"/>
              </a:solidFill>
              <a:latin typeface="Times New Roman" pitchFamily="18" charset="0"/>
              <a:cs typeface="Times New Roman" pitchFamily="18" charset="0"/>
            </a:rPr>
            <a:t>Обеспечение сбалансированности и повышение устойчивости бюджета</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муниципального образования «</a:t>
          </a:r>
          <a:r>
            <a:rPr lang="ru-RU" sz="1800" b="1" dirty="0" err="1" smtClean="0">
              <a:solidFill>
                <a:schemeClr val="tx1"/>
              </a:solidFill>
              <a:latin typeface="Times New Roman" pitchFamily="18" charset="0"/>
              <a:cs typeface="Times New Roman" pitchFamily="18" charset="0"/>
            </a:rPr>
            <a:t>Малопургинский</a:t>
          </a:r>
          <a:r>
            <a:rPr lang="ru-RU" sz="1800" b="1" dirty="0" smtClean="0">
              <a:solidFill>
                <a:schemeClr val="tx1"/>
              </a:solidFill>
              <a:latin typeface="Times New Roman" pitchFamily="18" charset="0"/>
              <a:cs typeface="Times New Roman" pitchFamily="18" charset="0"/>
            </a:rPr>
            <a:t> район»</a:t>
          </a:r>
          <a:endParaRPr lang="ru-RU" sz="1800" b="1" dirty="0">
            <a:solidFill>
              <a:schemeClr val="tx1"/>
            </a:solidFill>
            <a:latin typeface="Times New Roman" pitchFamily="18" charset="0"/>
            <a:cs typeface="Times New Roman" pitchFamily="18" charset="0"/>
          </a:endParaRPr>
        </a:p>
      </dgm:t>
    </dgm:pt>
    <dgm:pt modelId="{F1807FC3-64EC-48DA-A5C0-E5B7EAC8F9C3}" type="parTrans" cxnId="{C9C2CE3A-E657-49E8-9664-802A8120C9F9}">
      <dgm:prSet/>
      <dgm:spPr/>
      <dgm:t>
        <a:bodyPr/>
        <a:lstStyle/>
        <a:p>
          <a:endParaRPr lang="ru-RU"/>
        </a:p>
      </dgm:t>
    </dgm:pt>
    <dgm:pt modelId="{9325C95A-899F-40E5-AC32-BA48E2804A2D}" type="sibTrans" cxnId="{C9C2CE3A-E657-49E8-9664-802A8120C9F9}">
      <dgm:prSet/>
      <dgm:spPr/>
      <dgm:t>
        <a:bodyPr/>
        <a:lstStyle/>
        <a:p>
          <a:endParaRPr lang="ru-RU"/>
        </a:p>
      </dgm:t>
    </dgm:pt>
    <dgm:pt modelId="{D8EA9587-6B91-4F5E-9880-25966FAE98D4}">
      <dgm:prSet phldrT="[Текст]" custT="1"/>
      <dgm:spPr/>
      <dgm:t>
        <a:bodyPr/>
        <a:lstStyle/>
        <a:p>
          <a:pPr algn="ctr"/>
          <a:r>
            <a:rPr lang="ru-RU" sz="1800" b="1" dirty="0" smtClean="0">
              <a:solidFill>
                <a:schemeClr val="tx1"/>
              </a:solidFill>
              <a:latin typeface="Times New Roman" pitchFamily="18" charset="0"/>
              <a:cs typeface="Times New Roman" pitchFamily="18" charset="0"/>
            </a:rPr>
            <a:t>Гарантированное исполнение социальных обязательств бюджета муниципального образования «</a:t>
          </a:r>
          <a:r>
            <a:rPr lang="ru-RU" sz="1800" b="1" dirty="0" err="1" smtClean="0">
              <a:solidFill>
                <a:schemeClr val="tx1"/>
              </a:solidFill>
              <a:latin typeface="Times New Roman" pitchFamily="18" charset="0"/>
              <a:cs typeface="Times New Roman" pitchFamily="18" charset="0"/>
            </a:rPr>
            <a:t>Малопургинский</a:t>
          </a:r>
          <a:r>
            <a:rPr lang="ru-RU" sz="1800" b="1" dirty="0" smtClean="0">
              <a:solidFill>
                <a:schemeClr val="tx1"/>
              </a:solidFill>
              <a:latin typeface="Times New Roman" pitchFamily="18" charset="0"/>
              <a:cs typeface="Times New Roman" pitchFamily="18" charset="0"/>
            </a:rPr>
            <a:t> район»</a:t>
          </a:r>
          <a:endParaRPr lang="ru-RU" sz="1800" b="1" dirty="0">
            <a:solidFill>
              <a:schemeClr val="tx1"/>
            </a:solidFill>
            <a:latin typeface="Times New Roman" pitchFamily="18" charset="0"/>
            <a:cs typeface="Times New Roman" pitchFamily="18" charset="0"/>
          </a:endParaRPr>
        </a:p>
      </dgm:t>
    </dgm:pt>
    <dgm:pt modelId="{6A3D511E-D3E7-4513-82AF-ED58DD4D79EE}" type="parTrans" cxnId="{775DFC5C-BFD6-4473-8C0B-FE169AB5D60F}">
      <dgm:prSet/>
      <dgm:spPr/>
      <dgm:t>
        <a:bodyPr/>
        <a:lstStyle/>
        <a:p>
          <a:endParaRPr lang="ru-RU"/>
        </a:p>
      </dgm:t>
    </dgm:pt>
    <dgm:pt modelId="{F76A8C4C-0D77-493F-BDB1-EF54A4B02EC2}" type="sibTrans" cxnId="{775DFC5C-BFD6-4473-8C0B-FE169AB5D60F}">
      <dgm:prSet/>
      <dgm:spPr/>
      <dgm:t>
        <a:bodyPr/>
        <a:lstStyle/>
        <a:p>
          <a:endParaRPr lang="ru-RU"/>
        </a:p>
      </dgm:t>
    </dgm:pt>
    <dgm:pt modelId="{1FBEC071-DB22-475C-B29A-7A990AC7180E}">
      <dgm:prSet phldrT="[Текст]" custT="1"/>
      <dgm:spPr/>
      <dgm:t>
        <a:bodyPr/>
        <a:lstStyle/>
        <a:p>
          <a:pPr algn="ctr"/>
          <a:r>
            <a:rPr lang="ru-RU" sz="1800" b="1" dirty="0" smtClean="0">
              <a:solidFill>
                <a:schemeClr val="tx1"/>
              </a:solidFill>
              <a:latin typeface="Times New Roman" pitchFamily="18" charset="0"/>
              <a:cs typeface="Times New Roman" pitchFamily="18" charset="0"/>
            </a:rPr>
            <a:t>Создание условий для поступательного социально-экономического развития муниципального образования «</a:t>
          </a:r>
          <a:r>
            <a:rPr lang="ru-RU" sz="1800" b="1" dirty="0" err="1" smtClean="0">
              <a:solidFill>
                <a:schemeClr val="tx1"/>
              </a:solidFill>
              <a:latin typeface="Times New Roman" pitchFamily="18" charset="0"/>
              <a:cs typeface="Times New Roman" pitchFamily="18" charset="0"/>
            </a:rPr>
            <a:t>Малопургинский</a:t>
          </a:r>
          <a:r>
            <a:rPr lang="ru-RU" sz="1800" b="1" dirty="0" smtClean="0">
              <a:solidFill>
                <a:schemeClr val="tx1"/>
              </a:solidFill>
              <a:latin typeface="Times New Roman" pitchFamily="18" charset="0"/>
              <a:cs typeface="Times New Roman" pitchFamily="18" charset="0"/>
            </a:rPr>
            <a:t> район»</a:t>
          </a:r>
          <a:endParaRPr lang="ru-RU" sz="1800" b="1" dirty="0">
            <a:solidFill>
              <a:schemeClr val="tx1"/>
            </a:solidFill>
            <a:latin typeface="Times New Roman" pitchFamily="18" charset="0"/>
            <a:cs typeface="Times New Roman" pitchFamily="18" charset="0"/>
          </a:endParaRPr>
        </a:p>
      </dgm:t>
    </dgm:pt>
    <dgm:pt modelId="{2F6AF489-EE88-44F6-8330-DDDE8F44842B}" type="parTrans" cxnId="{CB2A592A-D484-4457-BF98-73DE2C3C8D74}">
      <dgm:prSet/>
      <dgm:spPr/>
      <dgm:t>
        <a:bodyPr/>
        <a:lstStyle/>
        <a:p>
          <a:endParaRPr lang="ru-RU"/>
        </a:p>
      </dgm:t>
    </dgm:pt>
    <dgm:pt modelId="{F96BB349-89A9-496D-B5DF-266F0FA7B48B}" type="sibTrans" cxnId="{CB2A592A-D484-4457-BF98-73DE2C3C8D74}">
      <dgm:prSet/>
      <dgm:spPr/>
      <dgm:t>
        <a:bodyPr/>
        <a:lstStyle/>
        <a:p>
          <a:endParaRPr lang="ru-RU"/>
        </a:p>
      </dgm:t>
    </dgm:pt>
    <dgm:pt modelId="{AB06523B-5E92-48E8-9924-570AC8191C4A}">
      <dgm:prSet phldrT="[Текст]" custT="1"/>
      <dgm:spPr/>
      <dgm:t>
        <a:bodyPr/>
        <a:lstStyle/>
        <a:p>
          <a:pPr algn="ctr"/>
          <a:r>
            <a:rPr lang="ru-RU" sz="1800" b="1" dirty="0" smtClean="0">
              <a:solidFill>
                <a:schemeClr val="tx1"/>
              </a:solidFill>
              <a:latin typeface="Times New Roman" pitchFamily="18" charset="0"/>
              <a:cs typeface="Times New Roman" pitchFamily="18" charset="0"/>
            </a:rPr>
            <a:t>Обеспечение достижения целей и показателей региональных проектов и муниципальных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a:t>
          </a:r>
          <a:endParaRPr lang="ru-RU" sz="1800" b="1" dirty="0">
            <a:solidFill>
              <a:schemeClr val="tx1"/>
            </a:solidFill>
            <a:latin typeface="Times New Roman" pitchFamily="18" charset="0"/>
            <a:cs typeface="Times New Roman" pitchFamily="18" charset="0"/>
          </a:endParaRPr>
        </a:p>
      </dgm:t>
    </dgm:pt>
    <dgm:pt modelId="{5E14511C-6197-45E1-9524-678B6121C4AA}" type="parTrans" cxnId="{ED8B99D0-6DCF-45EE-82CD-9C7F492ABA0B}">
      <dgm:prSet/>
      <dgm:spPr/>
      <dgm:t>
        <a:bodyPr/>
        <a:lstStyle/>
        <a:p>
          <a:endParaRPr lang="ru-RU"/>
        </a:p>
      </dgm:t>
    </dgm:pt>
    <dgm:pt modelId="{18781756-CB80-4B8F-8DD8-AC2B1CF68B46}" type="sibTrans" cxnId="{ED8B99D0-6DCF-45EE-82CD-9C7F492ABA0B}">
      <dgm:prSet/>
      <dgm:spPr/>
      <dgm:t>
        <a:bodyPr/>
        <a:lstStyle/>
        <a:p>
          <a:endParaRPr lang="ru-RU"/>
        </a:p>
      </dgm:t>
    </dgm:pt>
    <dgm:pt modelId="{259DFEA1-F96D-44E6-B20E-A6B1A23D2ACF}" type="pres">
      <dgm:prSet presAssocID="{480A6D7A-C020-493A-AB44-A8475828C53A}" presName="linear" presStyleCnt="0">
        <dgm:presLayoutVars>
          <dgm:animLvl val="lvl"/>
          <dgm:resizeHandles val="exact"/>
        </dgm:presLayoutVars>
      </dgm:prSet>
      <dgm:spPr/>
      <dgm:t>
        <a:bodyPr/>
        <a:lstStyle/>
        <a:p>
          <a:endParaRPr lang="ru-RU"/>
        </a:p>
      </dgm:t>
    </dgm:pt>
    <dgm:pt modelId="{AF3FEC88-9754-416A-8186-33A3B3C28868}" type="pres">
      <dgm:prSet presAssocID="{FB3DA8C3-8B91-472B-A367-1715EA9F1B6B}" presName="parentText" presStyleLbl="node1" presStyleIdx="0" presStyleCnt="4" custScaleY="45408" custLinFactY="-10134" custLinFactNeighborY="-100000">
        <dgm:presLayoutVars>
          <dgm:chMax val="0"/>
          <dgm:bulletEnabled val="1"/>
        </dgm:presLayoutVars>
      </dgm:prSet>
      <dgm:spPr/>
      <dgm:t>
        <a:bodyPr/>
        <a:lstStyle/>
        <a:p>
          <a:endParaRPr lang="ru-RU"/>
        </a:p>
      </dgm:t>
    </dgm:pt>
    <dgm:pt modelId="{F7EF8FC2-EB53-432C-91F1-3156E57D4F86}" type="pres">
      <dgm:prSet presAssocID="{9325C95A-899F-40E5-AC32-BA48E2804A2D}" presName="spacer" presStyleCnt="0"/>
      <dgm:spPr/>
      <dgm:t>
        <a:bodyPr/>
        <a:lstStyle/>
        <a:p>
          <a:endParaRPr lang="ru-RU"/>
        </a:p>
      </dgm:t>
    </dgm:pt>
    <dgm:pt modelId="{BE009EB4-12F8-493B-809A-503A74EE649C}" type="pres">
      <dgm:prSet presAssocID="{D8EA9587-6B91-4F5E-9880-25966FAE98D4}" presName="parentText" presStyleLbl="node1" presStyleIdx="1" presStyleCnt="4" custScaleY="49764" custLinFactY="-23651" custLinFactNeighborX="877" custLinFactNeighborY="-100000">
        <dgm:presLayoutVars>
          <dgm:chMax val="0"/>
          <dgm:bulletEnabled val="1"/>
        </dgm:presLayoutVars>
      </dgm:prSet>
      <dgm:spPr/>
      <dgm:t>
        <a:bodyPr/>
        <a:lstStyle/>
        <a:p>
          <a:endParaRPr lang="ru-RU"/>
        </a:p>
      </dgm:t>
    </dgm:pt>
    <dgm:pt modelId="{6C8F962C-A6E7-4ABE-8F7B-C52F89CE76DD}" type="pres">
      <dgm:prSet presAssocID="{F76A8C4C-0D77-493F-BDB1-EF54A4B02EC2}" presName="spacer" presStyleCnt="0"/>
      <dgm:spPr/>
      <dgm:t>
        <a:bodyPr/>
        <a:lstStyle/>
        <a:p>
          <a:endParaRPr lang="ru-RU"/>
        </a:p>
      </dgm:t>
    </dgm:pt>
    <dgm:pt modelId="{CAC9EF1D-A7CD-466F-A821-633F432D6349}" type="pres">
      <dgm:prSet presAssocID="{1FBEC071-DB22-475C-B29A-7A990AC7180E}" presName="parentText" presStyleLbl="node1" presStyleIdx="2" presStyleCnt="4" custScaleY="57316" custLinFactY="-36678" custLinFactNeighborY="-100000">
        <dgm:presLayoutVars>
          <dgm:chMax val="0"/>
          <dgm:bulletEnabled val="1"/>
        </dgm:presLayoutVars>
      </dgm:prSet>
      <dgm:spPr/>
      <dgm:t>
        <a:bodyPr/>
        <a:lstStyle/>
        <a:p>
          <a:endParaRPr lang="ru-RU"/>
        </a:p>
      </dgm:t>
    </dgm:pt>
    <dgm:pt modelId="{E08F791B-B07B-4865-BC90-C513E6A08283}" type="pres">
      <dgm:prSet presAssocID="{F96BB349-89A9-496D-B5DF-266F0FA7B48B}" presName="spacer" presStyleCnt="0"/>
      <dgm:spPr/>
      <dgm:t>
        <a:bodyPr/>
        <a:lstStyle/>
        <a:p>
          <a:endParaRPr lang="ru-RU"/>
        </a:p>
      </dgm:t>
    </dgm:pt>
    <dgm:pt modelId="{71226DFC-4BFE-474B-8791-807BACD1654A}" type="pres">
      <dgm:prSet presAssocID="{AB06523B-5E92-48E8-9924-570AC8191C4A}" presName="parentText" presStyleLbl="node1" presStyleIdx="3" presStyleCnt="4" custScaleY="98153" custLinFactY="-47566" custLinFactNeighborX="877" custLinFactNeighborY="-100000">
        <dgm:presLayoutVars>
          <dgm:chMax val="0"/>
          <dgm:bulletEnabled val="1"/>
        </dgm:presLayoutVars>
      </dgm:prSet>
      <dgm:spPr/>
      <dgm:t>
        <a:bodyPr/>
        <a:lstStyle/>
        <a:p>
          <a:endParaRPr lang="ru-RU"/>
        </a:p>
      </dgm:t>
    </dgm:pt>
  </dgm:ptLst>
  <dgm:cxnLst>
    <dgm:cxn modelId="{427B6A15-4C2C-47D7-AA30-0F5C4FBC484A}" type="presOf" srcId="{1FBEC071-DB22-475C-B29A-7A990AC7180E}" destId="{CAC9EF1D-A7CD-466F-A821-633F432D6349}" srcOrd="0" destOrd="0" presId="urn:microsoft.com/office/officeart/2005/8/layout/vList2"/>
    <dgm:cxn modelId="{060C4FB2-2FD5-4CAF-8128-2A2FDB49EC83}" type="presOf" srcId="{FB3DA8C3-8B91-472B-A367-1715EA9F1B6B}" destId="{AF3FEC88-9754-416A-8186-33A3B3C28868}" srcOrd="0" destOrd="0" presId="urn:microsoft.com/office/officeart/2005/8/layout/vList2"/>
    <dgm:cxn modelId="{FE265DB2-63AA-40FA-9C2D-AADE3D0D004E}" type="presOf" srcId="{480A6D7A-C020-493A-AB44-A8475828C53A}" destId="{259DFEA1-F96D-44E6-B20E-A6B1A23D2ACF}" srcOrd="0" destOrd="0" presId="urn:microsoft.com/office/officeart/2005/8/layout/vList2"/>
    <dgm:cxn modelId="{ED8B99D0-6DCF-45EE-82CD-9C7F492ABA0B}" srcId="{480A6D7A-C020-493A-AB44-A8475828C53A}" destId="{AB06523B-5E92-48E8-9924-570AC8191C4A}" srcOrd="3" destOrd="0" parTransId="{5E14511C-6197-45E1-9524-678B6121C4AA}" sibTransId="{18781756-CB80-4B8F-8DD8-AC2B1CF68B46}"/>
    <dgm:cxn modelId="{090C6606-F431-4258-9357-9508BFC4E742}" type="presOf" srcId="{D8EA9587-6B91-4F5E-9880-25966FAE98D4}" destId="{BE009EB4-12F8-493B-809A-503A74EE649C}" srcOrd="0" destOrd="0" presId="urn:microsoft.com/office/officeart/2005/8/layout/vList2"/>
    <dgm:cxn modelId="{3A399072-9ADB-4633-ADED-741D5A4EB81F}" type="presOf" srcId="{AB06523B-5E92-48E8-9924-570AC8191C4A}" destId="{71226DFC-4BFE-474B-8791-807BACD1654A}" srcOrd="0" destOrd="0" presId="urn:microsoft.com/office/officeart/2005/8/layout/vList2"/>
    <dgm:cxn modelId="{CB2A592A-D484-4457-BF98-73DE2C3C8D74}" srcId="{480A6D7A-C020-493A-AB44-A8475828C53A}" destId="{1FBEC071-DB22-475C-B29A-7A990AC7180E}" srcOrd="2" destOrd="0" parTransId="{2F6AF489-EE88-44F6-8330-DDDE8F44842B}" sibTransId="{F96BB349-89A9-496D-B5DF-266F0FA7B48B}"/>
    <dgm:cxn modelId="{C9C2CE3A-E657-49E8-9664-802A8120C9F9}" srcId="{480A6D7A-C020-493A-AB44-A8475828C53A}" destId="{FB3DA8C3-8B91-472B-A367-1715EA9F1B6B}" srcOrd="0" destOrd="0" parTransId="{F1807FC3-64EC-48DA-A5C0-E5B7EAC8F9C3}" sibTransId="{9325C95A-899F-40E5-AC32-BA48E2804A2D}"/>
    <dgm:cxn modelId="{775DFC5C-BFD6-4473-8C0B-FE169AB5D60F}" srcId="{480A6D7A-C020-493A-AB44-A8475828C53A}" destId="{D8EA9587-6B91-4F5E-9880-25966FAE98D4}" srcOrd="1" destOrd="0" parTransId="{6A3D511E-D3E7-4513-82AF-ED58DD4D79EE}" sibTransId="{F76A8C4C-0D77-493F-BDB1-EF54A4B02EC2}"/>
    <dgm:cxn modelId="{7E346A2D-69C9-4FE7-9702-3FED157FB4D6}" type="presParOf" srcId="{259DFEA1-F96D-44E6-B20E-A6B1A23D2ACF}" destId="{AF3FEC88-9754-416A-8186-33A3B3C28868}" srcOrd="0" destOrd="0" presId="urn:microsoft.com/office/officeart/2005/8/layout/vList2"/>
    <dgm:cxn modelId="{F186DB7F-5139-43DF-9202-47D827FFF28E}" type="presParOf" srcId="{259DFEA1-F96D-44E6-B20E-A6B1A23D2ACF}" destId="{F7EF8FC2-EB53-432C-91F1-3156E57D4F86}" srcOrd="1" destOrd="0" presId="urn:microsoft.com/office/officeart/2005/8/layout/vList2"/>
    <dgm:cxn modelId="{A05C96E5-0B3C-480F-85EA-F8494313BC72}" type="presParOf" srcId="{259DFEA1-F96D-44E6-B20E-A6B1A23D2ACF}" destId="{BE009EB4-12F8-493B-809A-503A74EE649C}" srcOrd="2" destOrd="0" presId="urn:microsoft.com/office/officeart/2005/8/layout/vList2"/>
    <dgm:cxn modelId="{7E68DC34-E5EE-4E16-82DC-EAEE32D93A8C}" type="presParOf" srcId="{259DFEA1-F96D-44E6-B20E-A6B1A23D2ACF}" destId="{6C8F962C-A6E7-4ABE-8F7B-C52F89CE76DD}" srcOrd="3" destOrd="0" presId="urn:microsoft.com/office/officeart/2005/8/layout/vList2"/>
    <dgm:cxn modelId="{7287227B-D3F0-4A40-9CC0-0B4C5FD27530}" type="presParOf" srcId="{259DFEA1-F96D-44E6-B20E-A6B1A23D2ACF}" destId="{CAC9EF1D-A7CD-466F-A821-633F432D6349}" srcOrd="4" destOrd="0" presId="urn:microsoft.com/office/officeart/2005/8/layout/vList2"/>
    <dgm:cxn modelId="{5247C33A-1E44-4895-A912-89109C89DEF5}" type="presParOf" srcId="{259DFEA1-F96D-44E6-B20E-A6B1A23D2ACF}" destId="{E08F791B-B07B-4865-BC90-C513E6A08283}" srcOrd="5" destOrd="0" presId="urn:microsoft.com/office/officeart/2005/8/layout/vList2"/>
    <dgm:cxn modelId="{B55AEDEB-2102-45EC-9B2B-3BEC003BD38C}" type="presParOf" srcId="{259DFEA1-F96D-44E6-B20E-A6B1A23D2ACF}" destId="{71226DFC-4BFE-474B-8791-807BACD1654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dgm:t>
        <a:bodyPr/>
        <a:lstStyle/>
        <a:p>
          <a:r>
            <a:rPr lang="ru-RU" sz="1500" dirty="0" smtClean="0"/>
            <a:t>  </a:t>
          </a:r>
          <a:r>
            <a:rPr lang="ru-RU" sz="1600" i="1" dirty="0" smtClean="0">
              <a:solidFill>
                <a:schemeClr val="tx1"/>
              </a:solidFill>
              <a:latin typeface="Times New Roman" pitchFamily="18" charset="0"/>
              <a:cs typeface="Times New Roman" pitchFamily="18" charset="0"/>
            </a:rPr>
            <a:t>Выплата пособия при устройстве опекаемых детей в семью 543,7 тыс. рублей; выплата денежных средств на содержание усыновленных (удочеренных) детей 240,0 тыс. рублей</a:t>
          </a:r>
          <a:endParaRPr lang="ru-RU" sz="160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FEE30B3A-C4F8-4EC6-8EA4-5753C35FC2EA}">
      <dgm:prSet phldrT="[Текст]"/>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Доплата к пенсии муниципальных служащих 1 200,0 тыс. рублей; социальная поддержка старшего поколения 70,0 тыс. рублей</a:t>
          </a:r>
          <a:endParaRPr lang="ru-RU" i="1" dirty="0">
            <a:solidFill>
              <a:schemeClr val="tx1"/>
            </a:solidFill>
            <a:latin typeface="Times New Roman" pitchFamily="18" charset="0"/>
            <a:cs typeface="Times New Roman" pitchFamily="18" charset="0"/>
          </a:endParaRPr>
        </a:p>
      </dgm:t>
    </dgm:pt>
    <dgm:pt modelId="{1D84F916-3CFF-412E-BF63-BD08EBD75A9E}" type="parTrans" cxnId="{87A77F23-99C9-4787-BAC0-A378B6B09F72}">
      <dgm:prSet/>
      <dgm:spPr/>
      <dgm:t>
        <a:bodyPr/>
        <a:lstStyle/>
        <a:p>
          <a:endParaRPr lang="ru-RU"/>
        </a:p>
      </dgm:t>
    </dgm:pt>
    <dgm:pt modelId="{309CF2EB-9F89-4689-B3E6-BCE404DB5074}" type="sibTrans" cxnId="{87A77F23-99C9-4787-BAC0-A378B6B09F72}">
      <dgm:prSet/>
      <dgm:spPr/>
      <dgm:t>
        <a:bodyPr/>
        <a:lstStyle/>
        <a:p>
          <a:endParaRPr lang="ru-RU"/>
        </a:p>
      </dgm:t>
    </dgm:pt>
    <dgm:pt modelId="{6986C4B9-B145-472D-B5FE-F8225511AC7D}">
      <dgm:prSet phldrT="[Текст]"/>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Компенсация части родительской платы за содержание ребенка в детских садах  4 216,1 тыс. рублей</a:t>
          </a:r>
          <a:endParaRPr lang="ru-RU" i="1" dirty="0">
            <a:solidFill>
              <a:schemeClr val="tx1"/>
            </a:solidFill>
            <a:latin typeface="Times New Roman" pitchFamily="18" charset="0"/>
            <a:cs typeface="Times New Roman" pitchFamily="18" charset="0"/>
          </a:endParaRPr>
        </a:p>
      </dgm:t>
    </dgm:pt>
    <dgm:pt modelId="{739FDE78-2533-4329-8AC3-3A63DB680452}" type="parTrans" cxnId="{AA12733F-E9AE-4BF9-8B87-079B3FF10231}">
      <dgm:prSet/>
      <dgm:spPr/>
      <dgm:t>
        <a:bodyPr/>
        <a:lstStyle/>
        <a:p>
          <a:endParaRPr lang="ru-RU"/>
        </a:p>
      </dgm:t>
    </dgm:pt>
    <dgm:pt modelId="{60A19B1F-4756-4B09-ADE7-D83714F4E966}" type="sibTrans" cxnId="{AA12733F-E9AE-4BF9-8B87-079B3FF10231}">
      <dgm:prSet/>
      <dgm:spPr/>
      <dgm:t>
        <a:bodyPr/>
        <a:lstStyle/>
        <a:p>
          <a:endParaRPr lang="ru-RU"/>
        </a:p>
      </dgm:t>
    </dgm:pt>
    <dgm:pt modelId="{AF01EF08-2799-4C6A-929A-2A15551D8D32}">
      <dgm:prSet phldrT="[Текст]"/>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Субсидии гражданам на приобретение жилья (</a:t>
          </a:r>
          <a:r>
            <a:rPr lang="ru-RU" i="1" dirty="0" err="1" smtClean="0">
              <a:solidFill>
                <a:schemeClr val="tx1"/>
              </a:solidFill>
              <a:latin typeface="Times New Roman" pitchFamily="18" charset="0"/>
              <a:cs typeface="Times New Roman" pitchFamily="18" charset="0"/>
            </a:rPr>
            <a:t>софинансирование</a:t>
          </a:r>
          <a:r>
            <a:rPr lang="ru-RU" i="1" dirty="0" smtClean="0">
              <a:solidFill>
                <a:schemeClr val="tx1"/>
              </a:solidFill>
              <a:latin typeface="Times New Roman" pitchFamily="18" charset="0"/>
              <a:cs typeface="Times New Roman" pitchFamily="18" charset="0"/>
            </a:rPr>
            <a:t> из местного бюджета) 87,7 тыс. рублей</a:t>
          </a:r>
          <a:endParaRPr lang="ru-RU" i="1" dirty="0">
            <a:solidFill>
              <a:schemeClr val="tx1"/>
            </a:solidFill>
            <a:latin typeface="Times New Roman" pitchFamily="18" charset="0"/>
            <a:cs typeface="Times New Roman" pitchFamily="18" charset="0"/>
          </a:endParaRPr>
        </a:p>
      </dgm:t>
    </dgm:pt>
    <dgm:pt modelId="{ECCF450B-01A7-4768-BEA0-6B0BAEEC488E}" type="parTrans" cxnId="{21355851-7154-443D-B2FD-8DD1657782CE}">
      <dgm:prSet/>
      <dgm:spPr/>
      <dgm:t>
        <a:bodyPr/>
        <a:lstStyle/>
        <a:p>
          <a:endParaRPr lang="ru-RU"/>
        </a:p>
      </dgm:t>
    </dgm:pt>
    <dgm:pt modelId="{C70B2A5A-3523-499F-B32C-4564AFC3CDF7}" type="sibTrans" cxnId="{21355851-7154-443D-B2FD-8DD1657782CE}">
      <dgm:prSet/>
      <dgm:spPr/>
      <dgm:t>
        <a:bodyPr/>
        <a:lstStyle/>
        <a:p>
          <a:endParaRPr lang="ru-RU"/>
        </a:p>
      </dgm:t>
    </dgm:pt>
    <dgm:pt modelId="{A72E44ED-20D6-43BA-8BFB-3D49339C0985}">
      <dgm:prSet phldrT="[Текст]"/>
      <dgm:spPr/>
      <dgm:t>
        <a:bodyPr/>
        <a:lstStyle/>
        <a:p>
          <a:r>
            <a:rPr lang="ru-RU" b="0" i="1" dirty="0" smtClean="0">
              <a:latin typeface="Times New Roman" pitchFamily="18" charset="0"/>
              <a:cs typeface="Times New Roman" pitchFamily="18" charset="0"/>
            </a:rPr>
            <a:t>  </a:t>
          </a:r>
          <a:r>
            <a:rPr lang="ru-RU" b="0" i="1" dirty="0" smtClean="0">
              <a:solidFill>
                <a:schemeClr val="tx1"/>
              </a:solidFill>
              <a:latin typeface="Times New Roman" pitchFamily="18" charset="0"/>
              <a:cs typeface="Times New Roman" pitchFamily="18" charset="0"/>
            </a:rPr>
            <a:t>Поддержка многодетных семей 12 765,1 тыс. рублей</a:t>
          </a:r>
          <a:endParaRPr lang="ru-RU" b="0" i="1" dirty="0">
            <a:solidFill>
              <a:schemeClr val="tx1"/>
            </a:solidFill>
            <a:latin typeface="Times New Roman" pitchFamily="18" charset="0"/>
            <a:cs typeface="Times New Roman" pitchFamily="18" charset="0"/>
          </a:endParaRPr>
        </a:p>
      </dgm:t>
    </dgm:pt>
    <dgm:pt modelId="{77699D2A-0A7A-4462-B74C-D68DABE3F582}" type="parTrans" cxnId="{0112D811-2DA9-4E58-AE9D-962FE2A4A61D}">
      <dgm:prSet/>
      <dgm:spPr/>
      <dgm:t>
        <a:bodyPr/>
        <a:lstStyle/>
        <a:p>
          <a:endParaRPr lang="ru-RU"/>
        </a:p>
      </dgm:t>
    </dgm:pt>
    <dgm:pt modelId="{1A4B600A-EDBA-43AD-8598-AA4063970E68}" type="sibTrans" cxnId="{0112D811-2DA9-4E58-AE9D-962FE2A4A61D}">
      <dgm:prSet/>
      <dgm:spPr/>
      <dgm:t>
        <a:bodyPr/>
        <a:lstStyle/>
        <a:p>
          <a:endParaRPr lang="ru-RU"/>
        </a:p>
      </dgm:t>
    </dgm:pt>
    <dgm:pt modelId="{C7DCCDF0-352F-4595-829A-4603F3C4EC74}">
      <dgm:prSet phldrT="[Текст]"/>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Выплата пособия на содержание опекаемых детей 16 620,9 тыс. рублей </a:t>
          </a:r>
          <a:endParaRPr lang="ru-RU" i="1" dirty="0">
            <a:solidFill>
              <a:schemeClr val="tx1"/>
            </a:solidFill>
            <a:latin typeface="Times New Roman" pitchFamily="18" charset="0"/>
            <a:cs typeface="Times New Roman" pitchFamily="18" charset="0"/>
          </a:endParaRPr>
        </a:p>
      </dgm:t>
    </dgm:pt>
    <dgm:pt modelId="{26C7C7D0-253A-4AD4-B86B-C3C35DB6D635}" type="parTrans" cxnId="{77BC41C9-1A5C-4368-8283-D87EBA899CEB}">
      <dgm:prSet/>
      <dgm:spPr/>
      <dgm:t>
        <a:bodyPr/>
        <a:lstStyle/>
        <a:p>
          <a:endParaRPr lang="ru-RU"/>
        </a:p>
      </dgm:t>
    </dgm:pt>
    <dgm:pt modelId="{935EA0A0-AC9C-44F7-935D-C0DD386484C4}" type="sibTrans" cxnId="{77BC41C9-1A5C-4368-8283-D87EBA899CEB}">
      <dgm:prSet/>
      <dgm:spPr/>
      <dgm:t>
        <a:bodyPr/>
        <a:lstStyle/>
        <a:p>
          <a:endParaRPr lang="ru-RU"/>
        </a:p>
      </dgm:t>
    </dgm:pt>
    <dgm:pt modelId="{3ABBCC88-4534-43AC-BF89-CBA3FF1D5FF1}">
      <dgm:prSet phldrT="[Текст]"/>
      <dgm:spPr/>
      <dgm:t>
        <a:bodyPr/>
        <a:lstStyle/>
        <a:p>
          <a:r>
            <a:rPr lang="ru-RU" i="1" dirty="0" smtClean="0">
              <a:solidFill>
                <a:schemeClr val="tx1"/>
              </a:solidFill>
              <a:latin typeface="Times New Roman" pitchFamily="18" charset="0"/>
              <a:cs typeface="Times New Roman" pitchFamily="18" charset="0"/>
            </a:rPr>
            <a:t>Расходы по присмотру и уходу за детьми-инвалидами, детьми-сиротами и детьми, оставшимися без попечения родителей 258,1 тыс. рублей</a:t>
          </a:r>
          <a:endParaRPr lang="ru-RU" i="1" dirty="0">
            <a:solidFill>
              <a:schemeClr val="tx1"/>
            </a:solidFill>
            <a:latin typeface="Times New Roman" pitchFamily="18" charset="0"/>
            <a:cs typeface="Times New Roman" pitchFamily="18" charset="0"/>
          </a:endParaRPr>
        </a:p>
      </dgm:t>
    </dgm:pt>
    <dgm:pt modelId="{99E02236-A0E9-4DC6-9A6D-B26F6F9C8520}" type="parTrans" cxnId="{86B0C289-A366-49BD-A081-2FBC2F7B51EC}">
      <dgm:prSet/>
      <dgm:spPr/>
    </dgm:pt>
    <dgm:pt modelId="{07E801EB-2AE5-4676-9B92-48A0C9D2EA2B}" type="sibTrans" cxnId="{86B0C289-A366-49BD-A081-2FBC2F7B51EC}">
      <dgm:prSet/>
      <dgm:spPr/>
    </dgm:pt>
    <dgm:pt modelId="{3760B2AE-6AD2-4614-AF38-B268B3E66F6B}">
      <dgm:prSet phldrT="[Текст]"/>
      <dgm:spPr/>
      <dgm:t>
        <a:bodyPr/>
        <a:lstStyle/>
        <a:p>
          <a:endParaRPr lang="ru-RU" i="1" dirty="0">
            <a:solidFill>
              <a:schemeClr val="tx1"/>
            </a:solidFill>
            <a:latin typeface="Times New Roman" pitchFamily="18" charset="0"/>
            <a:cs typeface="Times New Roman" pitchFamily="18" charset="0"/>
          </a:endParaRPr>
        </a:p>
      </dgm:t>
    </dgm:pt>
    <dgm:pt modelId="{CEAC15BC-7F05-4D2A-81AE-C5522A73263D}" type="parTrans" cxnId="{58E02328-55C5-4C6E-862C-6091419C4365}">
      <dgm:prSet/>
      <dgm:spPr/>
    </dgm:pt>
    <dgm:pt modelId="{833A886C-9098-4601-9438-1FBCC799B841}" type="sibTrans" cxnId="{58E02328-55C5-4C6E-862C-6091419C4365}">
      <dgm:prSet/>
      <dgm:spPr/>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7"/>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7"/>
      <dgm:spPr/>
      <dgm:t>
        <a:bodyPr/>
        <a:lstStyle/>
        <a:p>
          <a:endParaRPr lang="ru-RU"/>
        </a:p>
      </dgm:t>
    </dgm:pt>
    <dgm:pt modelId="{566083D9-89B6-435D-846D-36DACD77A22D}" type="pres">
      <dgm:prSet presAssocID="{F84F6C66-5521-40C2-99FF-C86F056ED85A}" presName="dstNode" presStyleLbl="node1" presStyleIdx="0" presStyleCnt="7"/>
      <dgm:spPr/>
      <dgm:t>
        <a:bodyPr/>
        <a:lstStyle/>
        <a:p>
          <a:endParaRPr lang="ru-RU"/>
        </a:p>
      </dgm:t>
    </dgm:pt>
    <dgm:pt modelId="{854879FE-BE8F-4624-AAD6-7DAD88595B55}" type="pres">
      <dgm:prSet presAssocID="{A42DB187-3135-4C98-9D1D-37EECE5C3DAA}" presName="text_1" presStyleLbl="node1" presStyleIdx="0" presStyleCnt="7" custScaleX="96997" custScaleY="152621">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7"/>
      <dgm:spPr/>
      <dgm:t>
        <a:bodyPr/>
        <a:lstStyle/>
        <a:p>
          <a:endParaRPr lang="ru-RU"/>
        </a:p>
      </dgm:t>
    </dgm:pt>
    <dgm:pt modelId="{795C9425-59D1-4304-8D8F-B1459E316A31}" type="pres">
      <dgm:prSet presAssocID="{FEE30B3A-C4F8-4EC6-8EA4-5753C35FC2EA}" presName="text_2" presStyleLbl="node1" presStyleIdx="1" presStyleCnt="7" custScaleX="103412">
        <dgm:presLayoutVars>
          <dgm:bulletEnabled val="1"/>
        </dgm:presLayoutVars>
      </dgm:prSet>
      <dgm:spPr/>
      <dgm:t>
        <a:bodyPr/>
        <a:lstStyle/>
        <a:p>
          <a:endParaRPr lang="ru-RU"/>
        </a:p>
      </dgm:t>
    </dgm:pt>
    <dgm:pt modelId="{D95AF7C8-D31D-4C62-A0DF-286D92E11F56}" type="pres">
      <dgm:prSet presAssocID="{FEE30B3A-C4F8-4EC6-8EA4-5753C35FC2EA}" presName="accent_2" presStyleCnt="0"/>
      <dgm:spPr/>
      <dgm:t>
        <a:bodyPr/>
        <a:lstStyle/>
        <a:p>
          <a:endParaRPr lang="ru-RU"/>
        </a:p>
      </dgm:t>
    </dgm:pt>
    <dgm:pt modelId="{666F0470-AA64-4EAB-A3C2-C237F6CC60A4}" type="pres">
      <dgm:prSet presAssocID="{FEE30B3A-C4F8-4EC6-8EA4-5753C35FC2EA}" presName="accentRepeatNode" presStyleLbl="solidFgAcc1" presStyleIdx="1" presStyleCnt="7"/>
      <dgm:spPr/>
      <dgm:t>
        <a:bodyPr/>
        <a:lstStyle/>
        <a:p>
          <a:endParaRPr lang="ru-RU"/>
        </a:p>
      </dgm:t>
    </dgm:pt>
    <dgm:pt modelId="{870E73E8-2D0B-42DF-AF4F-02EC8D9DBDB3}" type="pres">
      <dgm:prSet presAssocID="{6986C4B9-B145-472D-B5FE-F8225511AC7D}" presName="text_3" presStyleLbl="node1" presStyleIdx="2" presStyleCnt="7" custScaleX="101430">
        <dgm:presLayoutVars>
          <dgm:bulletEnabled val="1"/>
        </dgm:presLayoutVars>
      </dgm:prSet>
      <dgm:spPr/>
      <dgm:t>
        <a:bodyPr/>
        <a:lstStyle/>
        <a:p>
          <a:endParaRPr lang="ru-RU"/>
        </a:p>
      </dgm:t>
    </dgm:pt>
    <dgm:pt modelId="{4A7C3DDB-803F-4CBA-85B3-C01905E6E50A}" type="pres">
      <dgm:prSet presAssocID="{6986C4B9-B145-472D-B5FE-F8225511AC7D}" presName="accent_3" presStyleCnt="0"/>
      <dgm:spPr/>
      <dgm:t>
        <a:bodyPr/>
        <a:lstStyle/>
        <a:p>
          <a:endParaRPr lang="ru-RU"/>
        </a:p>
      </dgm:t>
    </dgm:pt>
    <dgm:pt modelId="{7FF197B5-19DF-437E-8EA4-F5EF1D7448A3}" type="pres">
      <dgm:prSet presAssocID="{6986C4B9-B145-472D-B5FE-F8225511AC7D}" presName="accentRepeatNode" presStyleLbl="solidFgAcc1" presStyleIdx="2" presStyleCnt="7"/>
      <dgm:spPr/>
      <dgm:t>
        <a:bodyPr/>
        <a:lstStyle/>
        <a:p>
          <a:endParaRPr lang="ru-RU"/>
        </a:p>
      </dgm:t>
    </dgm:pt>
    <dgm:pt modelId="{FC094EB2-9670-487C-8CA7-CF75A35D8C25}" type="pres">
      <dgm:prSet presAssocID="{AF01EF08-2799-4C6A-929A-2A15551D8D32}" presName="text_4" presStyleLbl="node1" presStyleIdx="3" presStyleCnt="7" custScaleX="103593">
        <dgm:presLayoutVars>
          <dgm:bulletEnabled val="1"/>
        </dgm:presLayoutVars>
      </dgm:prSet>
      <dgm:spPr/>
      <dgm:t>
        <a:bodyPr/>
        <a:lstStyle/>
        <a:p>
          <a:endParaRPr lang="ru-RU"/>
        </a:p>
      </dgm:t>
    </dgm:pt>
    <dgm:pt modelId="{7DB57CED-87B7-4FFB-AE9F-F571FFA99BFC}" type="pres">
      <dgm:prSet presAssocID="{AF01EF08-2799-4C6A-929A-2A15551D8D32}" presName="accent_4" presStyleCnt="0"/>
      <dgm:spPr/>
      <dgm:t>
        <a:bodyPr/>
        <a:lstStyle/>
        <a:p>
          <a:endParaRPr lang="ru-RU"/>
        </a:p>
      </dgm:t>
    </dgm:pt>
    <dgm:pt modelId="{AEA2F258-E6EB-4F32-89BB-D45632EC2648}" type="pres">
      <dgm:prSet presAssocID="{AF01EF08-2799-4C6A-929A-2A15551D8D32}" presName="accentRepeatNode" presStyleLbl="solidFgAcc1" presStyleIdx="3" presStyleCnt="7"/>
      <dgm:spPr/>
      <dgm:t>
        <a:bodyPr/>
        <a:lstStyle/>
        <a:p>
          <a:endParaRPr lang="ru-RU"/>
        </a:p>
      </dgm:t>
    </dgm:pt>
    <dgm:pt modelId="{946925DD-9FFB-40C3-86A1-CCB64CFCD7E0}" type="pres">
      <dgm:prSet presAssocID="{A72E44ED-20D6-43BA-8BFB-3D49339C0985}" presName="text_5" presStyleLbl="node1" presStyleIdx="4" presStyleCnt="7" custScaleX="103596">
        <dgm:presLayoutVars>
          <dgm:bulletEnabled val="1"/>
        </dgm:presLayoutVars>
      </dgm:prSet>
      <dgm:spPr/>
      <dgm:t>
        <a:bodyPr/>
        <a:lstStyle/>
        <a:p>
          <a:endParaRPr lang="ru-RU"/>
        </a:p>
      </dgm:t>
    </dgm:pt>
    <dgm:pt modelId="{C031D3E6-BB08-4ED5-A688-EAEDA5C3C452}" type="pres">
      <dgm:prSet presAssocID="{A72E44ED-20D6-43BA-8BFB-3D49339C0985}" presName="accent_5" presStyleCnt="0"/>
      <dgm:spPr/>
      <dgm:t>
        <a:bodyPr/>
        <a:lstStyle/>
        <a:p>
          <a:endParaRPr lang="ru-RU"/>
        </a:p>
      </dgm:t>
    </dgm:pt>
    <dgm:pt modelId="{C7062D9B-4A87-46F0-8AA9-37927D866D8E}" type="pres">
      <dgm:prSet presAssocID="{A72E44ED-20D6-43BA-8BFB-3D49339C0985}" presName="accentRepeatNode" presStyleLbl="solidFgAcc1" presStyleIdx="4" presStyleCnt="7"/>
      <dgm:spPr/>
      <dgm:t>
        <a:bodyPr/>
        <a:lstStyle/>
        <a:p>
          <a:endParaRPr lang="ru-RU"/>
        </a:p>
      </dgm:t>
    </dgm:pt>
    <dgm:pt modelId="{274959B3-744C-4D42-B123-D07AF2306DE6}" type="pres">
      <dgm:prSet presAssocID="{C7DCCDF0-352F-4595-829A-4603F3C4EC74}" presName="text_6" presStyleLbl="node1" presStyleIdx="5" presStyleCnt="7" custScaleX="102564" custLinFactNeighborX="467" custLinFactNeighborY="9">
        <dgm:presLayoutVars>
          <dgm:bulletEnabled val="1"/>
        </dgm:presLayoutVars>
      </dgm:prSet>
      <dgm:spPr/>
      <dgm:t>
        <a:bodyPr/>
        <a:lstStyle/>
        <a:p>
          <a:endParaRPr lang="ru-RU"/>
        </a:p>
      </dgm:t>
    </dgm:pt>
    <dgm:pt modelId="{2CCA0273-FEEE-429E-8788-34CBE89111AD}" type="pres">
      <dgm:prSet presAssocID="{C7DCCDF0-352F-4595-829A-4603F3C4EC74}" presName="accent_6" presStyleCnt="0"/>
      <dgm:spPr/>
      <dgm:t>
        <a:bodyPr/>
        <a:lstStyle/>
        <a:p>
          <a:endParaRPr lang="ru-RU"/>
        </a:p>
      </dgm:t>
    </dgm:pt>
    <dgm:pt modelId="{EDEB7342-95E5-451F-BEA3-9E3A2F970986}" type="pres">
      <dgm:prSet presAssocID="{C7DCCDF0-352F-4595-829A-4603F3C4EC74}" presName="accentRepeatNode" presStyleLbl="solidFgAcc1" presStyleIdx="5" presStyleCnt="7" custLinFactNeighborX="9378" custLinFactNeighborY="3369"/>
      <dgm:spPr/>
      <dgm:t>
        <a:bodyPr/>
        <a:lstStyle/>
        <a:p>
          <a:endParaRPr lang="ru-RU"/>
        </a:p>
      </dgm:t>
    </dgm:pt>
    <dgm:pt modelId="{81C173F9-53CD-4B5A-A9F0-62572640F0DE}" type="pres">
      <dgm:prSet presAssocID="{3ABBCC88-4534-43AC-BF89-CBA3FF1D5FF1}" presName="text_7" presStyleLbl="node1" presStyleIdx="6" presStyleCnt="7">
        <dgm:presLayoutVars>
          <dgm:bulletEnabled val="1"/>
        </dgm:presLayoutVars>
      </dgm:prSet>
      <dgm:spPr/>
      <dgm:t>
        <a:bodyPr/>
        <a:lstStyle/>
        <a:p>
          <a:endParaRPr lang="ru-RU"/>
        </a:p>
      </dgm:t>
    </dgm:pt>
    <dgm:pt modelId="{5375F841-E7B7-4B05-8BFB-41760A104BEB}" type="pres">
      <dgm:prSet presAssocID="{3ABBCC88-4534-43AC-BF89-CBA3FF1D5FF1}" presName="accent_7" presStyleCnt="0"/>
      <dgm:spPr/>
    </dgm:pt>
    <dgm:pt modelId="{9D5879F5-67C6-4A7B-8E54-3BDB26C031C0}" type="pres">
      <dgm:prSet presAssocID="{3ABBCC88-4534-43AC-BF89-CBA3FF1D5FF1}" presName="accentRepeatNode" presStyleLbl="solidFgAcc1" presStyleIdx="6" presStyleCnt="7"/>
      <dgm:spPr/>
    </dgm:pt>
  </dgm:ptLst>
  <dgm:cxnLst>
    <dgm:cxn modelId="{9445D3F1-64C4-4033-B729-30961863C3B3}" type="presOf" srcId="{6AB27FEB-6B46-4226-A3D0-F39ED297C4D3}" destId="{30C4D84D-83B0-4115-B1BA-BB76086E6A0A}" srcOrd="0" destOrd="0" presId="urn:microsoft.com/office/officeart/2008/layout/VerticalCurvedList"/>
    <dgm:cxn modelId="{DC03328A-76DE-45B4-B3F3-1BA6037733B3}" type="presOf" srcId="{C7DCCDF0-352F-4595-829A-4603F3C4EC74}" destId="{274959B3-744C-4D42-B123-D07AF2306DE6}" srcOrd="0" destOrd="0" presId="urn:microsoft.com/office/officeart/2008/layout/VerticalCurvedList"/>
    <dgm:cxn modelId="{58E02328-55C5-4C6E-862C-6091419C4365}" srcId="{F84F6C66-5521-40C2-99FF-C86F056ED85A}" destId="{3760B2AE-6AD2-4614-AF38-B268B3E66F6B}" srcOrd="7" destOrd="0" parTransId="{CEAC15BC-7F05-4D2A-81AE-C5522A73263D}" sibTransId="{833A886C-9098-4601-9438-1FBCC799B841}"/>
    <dgm:cxn modelId="{B2FD290F-A12C-411E-AC92-AF7C602D2D99}" srcId="{F84F6C66-5521-40C2-99FF-C86F056ED85A}" destId="{A42DB187-3135-4C98-9D1D-37EECE5C3DAA}" srcOrd="0" destOrd="0" parTransId="{3FF8DFCD-AAF2-49B2-A066-9924369639BF}" sibTransId="{6AB27FEB-6B46-4226-A3D0-F39ED297C4D3}"/>
    <dgm:cxn modelId="{AA12733F-E9AE-4BF9-8B87-079B3FF10231}" srcId="{F84F6C66-5521-40C2-99FF-C86F056ED85A}" destId="{6986C4B9-B145-472D-B5FE-F8225511AC7D}" srcOrd="2" destOrd="0" parTransId="{739FDE78-2533-4329-8AC3-3A63DB680452}" sibTransId="{60A19B1F-4756-4B09-ADE7-D83714F4E966}"/>
    <dgm:cxn modelId="{ED60C24B-99E8-4D58-A398-2FE3916B8562}" type="presOf" srcId="{3ABBCC88-4534-43AC-BF89-CBA3FF1D5FF1}" destId="{81C173F9-53CD-4B5A-A9F0-62572640F0DE}" srcOrd="0" destOrd="0" presId="urn:microsoft.com/office/officeart/2008/layout/VerticalCurvedList"/>
    <dgm:cxn modelId="{D4FDB69D-B751-4982-AB4A-343348F630F3}" type="presOf" srcId="{A42DB187-3135-4C98-9D1D-37EECE5C3DAA}" destId="{854879FE-BE8F-4624-AAD6-7DAD88595B55}" srcOrd="0" destOrd="0" presId="urn:microsoft.com/office/officeart/2008/layout/VerticalCurvedList"/>
    <dgm:cxn modelId="{86B0C289-A366-49BD-A081-2FBC2F7B51EC}" srcId="{F84F6C66-5521-40C2-99FF-C86F056ED85A}" destId="{3ABBCC88-4534-43AC-BF89-CBA3FF1D5FF1}" srcOrd="6" destOrd="0" parTransId="{99E02236-A0E9-4DC6-9A6D-B26F6F9C8520}" sibTransId="{07E801EB-2AE5-4676-9B92-48A0C9D2EA2B}"/>
    <dgm:cxn modelId="{77BC41C9-1A5C-4368-8283-D87EBA899CEB}" srcId="{F84F6C66-5521-40C2-99FF-C86F056ED85A}" destId="{C7DCCDF0-352F-4595-829A-4603F3C4EC74}" srcOrd="5" destOrd="0" parTransId="{26C7C7D0-253A-4AD4-B86B-C3C35DB6D635}" sibTransId="{935EA0A0-AC9C-44F7-935D-C0DD386484C4}"/>
    <dgm:cxn modelId="{41F5046C-E5FB-4F44-B16D-9AEA25F40187}" type="presOf" srcId="{F84F6C66-5521-40C2-99FF-C86F056ED85A}" destId="{CC40E849-C888-4AC7-910D-E24D8544BF0D}" srcOrd="0" destOrd="0" presId="urn:microsoft.com/office/officeart/2008/layout/VerticalCurvedList"/>
    <dgm:cxn modelId="{BC045FE6-AD94-49E6-8531-66DCDA89E2E3}" type="presOf" srcId="{AF01EF08-2799-4C6A-929A-2A15551D8D32}" destId="{FC094EB2-9670-487C-8CA7-CF75A35D8C25}" srcOrd="0" destOrd="0" presId="urn:microsoft.com/office/officeart/2008/layout/VerticalCurvedList"/>
    <dgm:cxn modelId="{D57A534F-73A3-4E0A-909C-30CD7F72FFD0}" type="presOf" srcId="{6986C4B9-B145-472D-B5FE-F8225511AC7D}" destId="{870E73E8-2D0B-42DF-AF4F-02EC8D9DBDB3}" srcOrd="0" destOrd="0" presId="urn:microsoft.com/office/officeart/2008/layout/VerticalCurvedList"/>
    <dgm:cxn modelId="{1779FA15-BD1E-4431-B22F-8DCFA1B54B28}" type="presOf" srcId="{FEE30B3A-C4F8-4EC6-8EA4-5753C35FC2EA}" destId="{795C9425-59D1-4304-8D8F-B1459E316A31}" srcOrd="0" destOrd="0" presId="urn:microsoft.com/office/officeart/2008/layout/VerticalCurvedList"/>
    <dgm:cxn modelId="{8C8B6863-356A-47A4-9373-4A5D0187B2E3}" type="presOf" srcId="{A72E44ED-20D6-43BA-8BFB-3D49339C0985}" destId="{946925DD-9FFB-40C3-86A1-CCB64CFCD7E0}" srcOrd="0" destOrd="0" presId="urn:microsoft.com/office/officeart/2008/layout/VerticalCurvedList"/>
    <dgm:cxn modelId="{21355851-7154-443D-B2FD-8DD1657782CE}" srcId="{F84F6C66-5521-40C2-99FF-C86F056ED85A}" destId="{AF01EF08-2799-4C6A-929A-2A15551D8D32}" srcOrd="3" destOrd="0" parTransId="{ECCF450B-01A7-4768-BEA0-6B0BAEEC488E}" sibTransId="{C70B2A5A-3523-499F-B32C-4564AFC3CDF7}"/>
    <dgm:cxn modelId="{0112D811-2DA9-4E58-AE9D-962FE2A4A61D}" srcId="{F84F6C66-5521-40C2-99FF-C86F056ED85A}" destId="{A72E44ED-20D6-43BA-8BFB-3D49339C0985}" srcOrd="4" destOrd="0" parTransId="{77699D2A-0A7A-4462-B74C-D68DABE3F582}" sibTransId="{1A4B600A-EDBA-43AD-8598-AA4063970E68}"/>
    <dgm:cxn modelId="{87A77F23-99C9-4787-BAC0-A378B6B09F72}" srcId="{F84F6C66-5521-40C2-99FF-C86F056ED85A}" destId="{FEE30B3A-C4F8-4EC6-8EA4-5753C35FC2EA}" srcOrd="1" destOrd="0" parTransId="{1D84F916-3CFF-412E-BF63-BD08EBD75A9E}" sibTransId="{309CF2EB-9F89-4689-B3E6-BCE404DB5074}"/>
    <dgm:cxn modelId="{CBB39713-9604-4FD8-B5FA-DDAF64B35EBE}" type="presParOf" srcId="{CC40E849-C888-4AC7-910D-E24D8544BF0D}" destId="{3170B91E-7745-44B8-97A4-A475B63696D5}" srcOrd="0" destOrd="0" presId="urn:microsoft.com/office/officeart/2008/layout/VerticalCurvedList"/>
    <dgm:cxn modelId="{22012E61-1079-4153-A1BF-983C7DC9B97A}" type="presParOf" srcId="{3170B91E-7745-44B8-97A4-A475B63696D5}" destId="{B63202F2-F136-4A53-BBC0-18A18E8C1FF9}" srcOrd="0" destOrd="0" presId="urn:microsoft.com/office/officeart/2008/layout/VerticalCurvedList"/>
    <dgm:cxn modelId="{5BC6BD11-628C-43F4-A772-7CF7505FF71F}" type="presParOf" srcId="{B63202F2-F136-4A53-BBC0-18A18E8C1FF9}" destId="{7E7B918D-80DD-4DD8-AF7E-2AC82BB8EC7D}" srcOrd="0" destOrd="0" presId="urn:microsoft.com/office/officeart/2008/layout/VerticalCurvedList"/>
    <dgm:cxn modelId="{FC99753F-4CB2-4146-9AD8-AB85EF0D316F}" type="presParOf" srcId="{B63202F2-F136-4A53-BBC0-18A18E8C1FF9}" destId="{30C4D84D-83B0-4115-B1BA-BB76086E6A0A}" srcOrd="1" destOrd="0" presId="urn:microsoft.com/office/officeart/2008/layout/VerticalCurvedList"/>
    <dgm:cxn modelId="{4AF675C7-288B-4BD6-9B07-00E85AA0D68C}" type="presParOf" srcId="{B63202F2-F136-4A53-BBC0-18A18E8C1FF9}" destId="{A159ED3E-2BCE-454E-809E-1592E13B2FD6}" srcOrd="2" destOrd="0" presId="urn:microsoft.com/office/officeart/2008/layout/VerticalCurvedList"/>
    <dgm:cxn modelId="{F033EB66-FF4E-4D73-A414-D7E2D5040F39}" type="presParOf" srcId="{B63202F2-F136-4A53-BBC0-18A18E8C1FF9}" destId="{566083D9-89B6-435D-846D-36DACD77A22D}" srcOrd="3" destOrd="0" presId="urn:microsoft.com/office/officeart/2008/layout/VerticalCurvedList"/>
    <dgm:cxn modelId="{E552805A-5E19-4FA1-9542-D65E66E6F308}" type="presParOf" srcId="{3170B91E-7745-44B8-97A4-A475B63696D5}" destId="{854879FE-BE8F-4624-AAD6-7DAD88595B55}" srcOrd="1" destOrd="0" presId="urn:microsoft.com/office/officeart/2008/layout/VerticalCurvedList"/>
    <dgm:cxn modelId="{68BFBC90-849F-4076-885D-8BC31254F3B2}" type="presParOf" srcId="{3170B91E-7745-44B8-97A4-A475B63696D5}" destId="{576EA7A6-9687-48F0-B5E9-2EC6C67105D3}" srcOrd="2" destOrd="0" presId="urn:microsoft.com/office/officeart/2008/layout/VerticalCurvedList"/>
    <dgm:cxn modelId="{24FE4B5D-2B96-432C-97E2-907963BFB0FF}" type="presParOf" srcId="{576EA7A6-9687-48F0-B5E9-2EC6C67105D3}" destId="{2CC09460-0385-4576-B212-932E023A1EEB}" srcOrd="0" destOrd="0" presId="urn:microsoft.com/office/officeart/2008/layout/VerticalCurvedList"/>
    <dgm:cxn modelId="{775060A2-A633-4C2C-9611-769E99F9F728}" type="presParOf" srcId="{3170B91E-7745-44B8-97A4-A475B63696D5}" destId="{795C9425-59D1-4304-8D8F-B1459E316A31}" srcOrd="3" destOrd="0" presId="urn:microsoft.com/office/officeart/2008/layout/VerticalCurvedList"/>
    <dgm:cxn modelId="{55B57A88-0DA0-4CBE-879D-76FEB6004E2E}" type="presParOf" srcId="{3170B91E-7745-44B8-97A4-A475B63696D5}" destId="{D95AF7C8-D31D-4C62-A0DF-286D92E11F56}" srcOrd="4" destOrd="0" presId="urn:microsoft.com/office/officeart/2008/layout/VerticalCurvedList"/>
    <dgm:cxn modelId="{2566A1E3-5A03-41FD-AD1B-5EC6DDD7E71F}" type="presParOf" srcId="{D95AF7C8-D31D-4C62-A0DF-286D92E11F56}" destId="{666F0470-AA64-4EAB-A3C2-C237F6CC60A4}" srcOrd="0" destOrd="0" presId="urn:microsoft.com/office/officeart/2008/layout/VerticalCurvedList"/>
    <dgm:cxn modelId="{26729EEE-B408-45B8-B3D9-422A541EC7C4}" type="presParOf" srcId="{3170B91E-7745-44B8-97A4-A475B63696D5}" destId="{870E73E8-2D0B-42DF-AF4F-02EC8D9DBDB3}" srcOrd="5" destOrd="0" presId="urn:microsoft.com/office/officeart/2008/layout/VerticalCurvedList"/>
    <dgm:cxn modelId="{A54D9D02-56DF-45D4-BD21-2C54B3C982EA}" type="presParOf" srcId="{3170B91E-7745-44B8-97A4-A475B63696D5}" destId="{4A7C3DDB-803F-4CBA-85B3-C01905E6E50A}" srcOrd="6" destOrd="0" presId="urn:microsoft.com/office/officeart/2008/layout/VerticalCurvedList"/>
    <dgm:cxn modelId="{298EE33C-C0A1-4C0D-8A03-868250BF526F}" type="presParOf" srcId="{4A7C3DDB-803F-4CBA-85B3-C01905E6E50A}" destId="{7FF197B5-19DF-437E-8EA4-F5EF1D7448A3}" srcOrd="0" destOrd="0" presId="urn:microsoft.com/office/officeart/2008/layout/VerticalCurvedList"/>
    <dgm:cxn modelId="{7DF426B5-2E4E-4CB5-AEDB-231406B077DF}" type="presParOf" srcId="{3170B91E-7745-44B8-97A4-A475B63696D5}" destId="{FC094EB2-9670-487C-8CA7-CF75A35D8C25}" srcOrd="7" destOrd="0" presId="urn:microsoft.com/office/officeart/2008/layout/VerticalCurvedList"/>
    <dgm:cxn modelId="{086AC3B9-3D03-459F-BE2A-2C56A7104536}" type="presParOf" srcId="{3170B91E-7745-44B8-97A4-A475B63696D5}" destId="{7DB57CED-87B7-4FFB-AE9F-F571FFA99BFC}" srcOrd="8" destOrd="0" presId="urn:microsoft.com/office/officeart/2008/layout/VerticalCurvedList"/>
    <dgm:cxn modelId="{A50E844F-4835-4B8B-9365-972C5652D757}" type="presParOf" srcId="{7DB57CED-87B7-4FFB-AE9F-F571FFA99BFC}" destId="{AEA2F258-E6EB-4F32-89BB-D45632EC2648}" srcOrd="0" destOrd="0" presId="urn:microsoft.com/office/officeart/2008/layout/VerticalCurvedList"/>
    <dgm:cxn modelId="{3E1F254A-222E-4AA1-93DC-9462A7EF2D7F}" type="presParOf" srcId="{3170B91E-7745-44B8-97A4-A475B63696D5}" destId="{946925DD-9FFB-40C3-86A1-CCB64CFCD7E0}" srcOrd="9" destOrd="0" presId="urn:microsoft.com/office/officeart/2008/layout/VerticalCurvedList"/>
    <dgm:cxn modelId="{9E2DB0AD-3110-4A47-880C-006A5D1A5E98}" type="presParOf" srcId="{3170B91E-7745-44B8-97A4-A475B63696D5}" destId="{C031D3E6-BB08-4ED5-A688-EAEDA5C3C452}" srcOrd="10" destOrd="0" presId="urn:microsoft.com/office/officeart/2008/layout/VerticalCurvedList"/>
    <dgm:cxn modelId="{364999E1-C070-4C19-A626-5DE01A656E73}" type="presParOf" srcId="{C031D3E6-BB08-4ED5-A688-EAEDA5C3C452}" destId="{C7062D9B-4A87-46F0-8AA9-37927D866D8E}" srcOrd="0" destOrd="0" presId="urn:microsoft.com/office/officeart/2008/layout/VerticalCurvedList"/>
    <dgm:cxn modelId="{01FB551D-4066-4BBF-9BB9-D29C40F06159}" type="presParOf" srcId="{3170B91E-7745-44B8-97A4-A475B63696D5}" destId="{274959B3-744C-4D42-B123-D07AF2306DE6}" srcOrd="11" destOrd="0" presId="urn:microsoft.com/office/officeart/2008/layout/VerticalCurvedList"/>
    <dgm:cxn modelId="{1EDBD3BA-276C-472E-9F6C-29B1AA6B512C}" type="presParOf" srcId="{3170B91E-7745-44B8-97A4-A475B63696D5}" destId="{2CCA0273-FEEE-429E-8788-34CBE89111AD}" srcOrd="12" destOrd="0" presId="urn:microsoft.com/office/officeart/2008/layout/VerticalCurvedList"/>
    <dgm:cxn modelId="{0E28F2D7-D010-4163-BEEA-BA6DB4CA97FF}" type="presParOf" srcId="{2CCA0273-FEEE-429E-8788-34CBE89111AD}" destId="{EDEB7342-95E5-451F-BEA3-9E3A2F970986}" srcOrd="0" destOrd="0" presId="urn:microsoft.com/office/officeart/2008/layout/VerticalCurvedList"/>
    <dgm:cxn modelId="{50E4611A-5561-4D74-BAF5-ED962425CEF4}" type="presParOf" srcId="{3170B91E-7745-44B8-97A4-A475B63696D5}" destId="{81C173F9-53CD-4B5A-A9F0-62572640F0DE}" srcOrd="13" destOrd="0" presId="urn:microsoft.com/office/officeart/2008/layout/VerticalCurvedList"/>
    <dgm:cxn modelId="{D5687723-4F95-47FC-AEFC-C3430EDEE007}" type="presParOf" srcId="{3170B91E-7745-44B8-97A4-A475B63696D5}" destId="{5375F841-E7B7-4B05-8BFB-41760A104BEB}" srcOrd="14" destOrd="0" presId="urn:microsoft.com/office/officeart/2008/layout/VerticalCurvedList"/>
    <dgm:cxn modelId="{A471506B-2202-4353-B264-A8BE12C062DC}" type="presParOf" srcId="{5375F841-E7B7-4B05-8BFB-41760A104BEB}" destId="{9D5879F5-67C6-4A7B-8E54-3BDB26C031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6B326A-B1A6-4289-8661-B4FCEBAC4D5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390CB856-25D9-4CFB-A2AD-FD0F9CA12B7D}">
      <dgm:prSet phldrT="[Текст]" custT="1"/>
      <dgm:spPr/>
      <dgm:t>
        <a:bodyPr/>
        <a:lstStyle/>
        <a:p>
          <a:pPr algn="ctr"/>
          <a:r>
            <a:rPr lang="ru-RU" sz="1800" b="1"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a:t>
          </a:r>
          <a:r>
            <a:rPr lang="ru-RU" sz="1800" b="1" dirty="0" err="1" smtClean="0">
              <a:solidFill>
                <a:schemeClr val="tx1"/>
              </a:solidFill>
              <a:latin typeface="Times New Roman" pitchFamily="18" charset="0"/>
              <a:cs typeface="Times New Roman" pitchFamily="18" charset="0"/>
            </a:rPr>
            <a:t>Малопургинский</a:t>
          </a:r>
          <a:r>
            <a:rPr lang="ru-RU" sz="1800" b="1" dirty="0" smtClean="0">
              <a:solidFill>
                <a:schemeClr val="tx1"/>
              </a:solidFill>
              <a:latin typeface="Times New Roman" pitchFamily="18" charset="0"/>
              <a:cs typeface="Times New Roman" pitchFamily="18" charset="0"/>
            </a:rPr>
            <a:t> район» с учетом:</a:t>
          </a:r>
          <a:endParaRPr lang="ru-RU" sz="1800" b="1" dirty="0">
            <a:solidFill>
              <a:schemeClr val="tx1"/>
            </a:solidFill>
            <a:latin typeface="Times New Roman" pitchFamily="18" charset="0"/>
            <a:cs typeface="Times New Roman" pitchFamily="18" charset="0"/>
          </a:endParaRPr>
        </a:p>
      </dgm:t>
    </dgm:pt>
    <dgm:pt modelId="{4A253B56-A39F-4A6B-9E93-7FD696550198}" type="parTrans" cxnId="{03162FDF-2B5F-4BFD-945F-FE759B6F5D7E}">
      <dgm:prSet/>
      <dgm:spPr/>
      <dgm:t>
        <a:bodyPr/>
        <a:lstStyle/>
        <a:p>
          <a:endParaRPr lang="ru-RU"/>
        </a:p>
      </dgm:t>
    </dgm:pt>
    <dgm:pt modelId="{EF057A0D-4297-44E4-BC5D-339A246363B3}" type="sibTrans" cxnId="{03162FDF-2B5F-4BFD-945F-FE759B6F5D7E}">
      <dgm:prSet/>
      <dgm:spPr/>
      <dgm:t>
        <a:bodyPr/>
        <a:lstStyle/>
        <a:p>
          <a:endParaRPr lang="ru-RU"/>
        </a:p>
      </dgm:t>
    </dgm:pt>
    <dgm:pt modelId="{1EDD2E1F-7D23-435C-8498-29151650CCEA}" type="pres">
      <dgm:prSet presAssocID="{A76B326A-B1A6-4289-8661-B4FCEBAC4D59}" presName="linear" presStyleCnt="0">
        <dgm:presLayoutVars>
          <dgm:animLvl val="lvl"/>
          <dgm:resizeHandles val="exact"/>
        </dgm:presLayoutVars>
      </dgm:prSet>
      <dgm:spPr/>
      <dgm:t>
        <a:bodyPr/>
        <a:lstStyle/>
        <a:p>
          <a:endParaRPr lang="ru-RU"/>
        </a:p>
      </dgm:t>
    </dgm:pt>
    <dgm:pt modelId="{FB3B9877-007F-4FF8-A415-B5437830542E}" type="pres">
      <dgm:prSet presAssocID="{390CB856-25D9-4CFB-A2AD-FD0F9CA12B7D}" presName="parentText" presStyleLbl="node1" presStyleIdx="0" presStyleCnt="1" custScaleY="51527" custLinFactY="-100000" custLinFactNeighborY="-105990">
        <dgm:presLayoutVars>
          <dgm:chMax val="0"/>
          <dgm:bulletEnabled val="1"/>
        </dgm:presLayoutVars>
      </dgm:prSet>
      <dgm:spPr/>
      <dgm:t>
        <a:bodyPr/>
        <a:lstStyle/>
        <a:p>
          <a:endParaRPr lang="ru-RU"/>
        </a:p>
      </dgm:t>
    </dgm:pt>
  </dgm:ptLst>
  <dgm:cxnLst>
    <dgm:cxn modelId="{68BB84B9-B09C-428B-BA72-49F5FFE478AB}" type="presOf" srcId="{A76B326A-B1A6-4289-8661-B4FCEBAC4D59}" destId="{1EDD2E1F-7D23-435C-8498-29151650CCEA}" srcOrd="0" destOrd="0" presId="urn:microsoft.com/office/officeart/2005/8/layout/vList2"/>
    <dgm:cxn modelId="{03162FDF-2B5F-4BFD-945F-FE759B6F5D7E}" srcId="{A76B326A-B1A6-4289-8661-B4FCEBAC4D59}" destId="{390CB856-25D9-4CFB-A2AD-FD0F9CA12B7D}" srcOrd="0" destOrd="0" parTransId="{4A253B56-A39F-4A6B-9E93-7FD696550198}" sibTransId="{EF057A0D-4297-44E4-BC5D-339A246363B3}"/>
    <dgm:cxn modelId="{4697C2DD-440B-4DD0-BA2B-CE46134FE46B}" type="presOf" srcId="{390CB856-25D9-4CFB-A2AD-FD0F9CA12B7D}" destId="{FB3B9877-007F-4FF8-A415-B5437830542E}" srcOrd="0" destOrd="0" presId="urn:microsoft.com/office/officeart/2005/8/layout/vList2"/>
    <dgm:cxn modelId="{01D210D3-3B4F-41D7-93A1-81D53D11269A}" type="presParOf" srcId="{1EDD2E1F-7D23-435C-8498-29151650CCEA}" destId="{FB3B9877-007F-4FF8-A415-B543783054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83429FB5-E0E7-4728-BF1D-5693DA5A9B05}">
      <dgm:prSet phldrT="[Текст]" custT="1"/>
      <dgm:spPr/>
      <dgm:t>
        <a:bodyPr/>
        <a:lstStyle/>
        <a:p>
          <a:pPr algn="ctr"/>
          <a:r>
            <a:rPr lang="ru-RU" sz="1800" b="1" dirty="0" smtClean="0">
              <a:latin typeface="Times New Roman" pitchFamily="18" charset="0"/>
              <a:cs typeface="Times New Roman" pitchFamily="18" charset="0"/>
            </a:rPr>
            <a:t>Повышение эффективности управления бюджетными ресурсами, в том числе за счет:</a:t>
          </a:r>
          <a:endParaRPr lang="ru-RU" sz="1800" b="1" dirty="0">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1" custScaleY="46783" custLinFactY="-100000" custLinFactNeighborY="-122535">
        <dgm:presLayoutVars>
          <dgm:chMax val="0"/>
          <dgm:bulletEnabled val="1"/>
        </dgm:presLayoutVars>
      </dgm:prSet>
      <dgm:spPr/>
      <dgm:t>
        <a:bodyPr/>
        <a:lstStyle/>
        <a:p>
          <a:endParaRPr lang="ru-RU"/>
        </a:p>
      </dgm:t>
    </dgm:pt>
  </dgm:ptLst>
  <dgm:cxnLst>
    <dgm:cxn modelId="{602591C3-2640-4ED2-A39D-27E05D85E54D}" type="presOf" srcId="{83429FB5-E0E7-4728-BF1D-5693DA5A9B05}" destId="{CECF27C9-391B-4FFF-A627-649ACE127A65}" srcOrd="0" destOrd="0" presId="urn:microsoft.com/office/officeart/2005/8/layout/vList2"/>
    <dgm:cxn modelId="{A381CFCA-6BBF-43DB-9DE7-EF59FECD1A9B}" srcId="{7B4CAF70-FD7D-4F4E-B149-9CD27B9DCC44}" destId="{83429FB5-E0E7-4728-BF1D-5693DA5A9B05}" srcOrd="0" destOrd="0" parTransId="{68CB53C5-B564-43BB-8C98-0CE135779DBA}" sibTransId="{3B92519C-FA09-4F7D-B9CE-ED411060F2D1}"/>
    <dgm:cxn modelId="{30CCBC3F-7FDC-48FF-98A3-ECC6878E2AEC}" type="presOf" srcId="{7B4CAF70-FD7D-4F4E-B149-9CD27B9DCC44}" destId="{7501055E-F915-45B3-A34B-8BF86EDF43BE}" srcOrd="0" destOrd="0" presId="urn:microsoft.com/office/officeart/2005/8/layout/vList2"/>
    <dgm:cxn modelId="{FD31D09F-8235-4D0A-BE6E-C9707756E088}" type="presParOf" srcId="{7501055E-F915-45B3-A34B-8BF86EDF43BE}" destId="{CECF27C9-391B-4FFF-A627-649ACE127A6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83429FB5-E0E7-4728-BF1D-5693DA5A9B05}">
      <dgm:prSet phldrT="[Текст]" custT="1"/>
      <dgm:spPr/>
      <dgm:t>
        <a:bodyPr/>
        <a:lstStyle/>
        <a:p>
          <a:pPr algn="ctr"/>
          <a:r>
            <a:rPr lang="ru-RU" sz="1600" b="1" dirty="0" smtClean="0">
              <a:solidFill>
                <a:schemeClr val="tx1"/>
              </a:solidFill>
              <a:latin typeface="Times New Roman" pitchFamily="18" charset="0"/>
              <a:cs typeface="Times New Roman" pitchFamily="18" charset="0"/>
            </a:rPr>
            <a:t>Обеспечение открытости бюджетного процесса в муниципальном образовании «</a:t>
          </a:r>
          <a:r>
            <a:rPr lang="ru-RU" sz="1600" b="1" dirty="0" err="1" smtClean="0">
              <a:solidFill>
                <a:schemeClr val="tx1"/>
              </a:solidFill>
              <a:latin typeface="Times New Roman" pitchFamily="18" charset="0"/>
              <a:cs typeface="Times New Roman" pitchFamily="18" charset="0"/>
            </a:rPr>
            <a:t>Малопургинский</a:t>
          </a:r>
          <a:r>
            <a:rPr lang="ru-RU" sz="1600" b="1" dirty="0" smtClean="0">
              <a:solidFill>
                <a:schemeClr val="tx1"/>
              </a:solidFill>
              <a:latin typeface="Times New Roman" pitchFamily="18" charset="0"/>
              <a:cs typeface="Times New Roman" pitchFamily="18" charset="0"/>
            </a:rPr>
            <a:t> район» и вовлечение в него граждан;</a:t>
          </a:r>
          <a:endParaRPr lang="ru-RU" sz="1600" b="1" dirty="0">
            <a:solidFill>
              <a:schemeClr val="tx1"/>
            </a:solidFill>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042A2875-3359-4A8C-84A8-96B4A75F2A1B}">
      <dgm:prSet custT="1"/>
      <dgm:spPr/>
      <dgm:t>
        <a:bodyPr/>
        <a:lstStyle/>
        <a:p>
          <a:pPr algn="ctr"/>
          <a:r>
            <a:rPr lang="ru-RU" sz="1600" b="1" dirty="0" smtClean="0">
              <a:solidFill>
                <a:schemeClr val="tx1"/>
              </a:solidFill>
              <a:latin typeface="Times New Roman" pitchFamily="18" charset="0"/>
              <a:cs typeface="Times New Roman" pitchFamily="18" charset="0"/>
            </a:rPr>
            <a:t>Формирование </a:t>
          </a:r>
          <a:r>
            <a:rPr lang="ru-RU" sz="1600" b="1" dirty="0">
              <a:solidFill>
                <a:schemeClr val="tx1"/>
              </a:solidFill>
              <a:latin typeface="Times New Roman" pitchFamily="18" charset="0"/>
              <a:cs typeface="Times New Roman" pitchFamily="18" charset="0"/>
            </a:rPr>
            <a:t>и продвижение положительного инвестиционного имиджа </a:t>
          </a:r>
          <a:r>
            <a:rPr lang="ru-RU" sz="1600" b="1" dirty="0" err="1">
              <a:solidFill>
                <a:schemeClr val="tx1"/>
              </a:solidFill>
              <a:latin typeface="Times New Roman" pitchFamily="18" charset="0"/>
              <a:cs typeface="Times New Roman" pitchFamily="18" charset="0"/>
            </a:rPr>
            <a:t>муни-ципального</a:t>
          </a:r>
          <a:r>
            <a:rPr lang="ru-RU" sz="1600" b="1" dirty="0">
              <a:solidFill>
                <a:schemeClr val="tx1"/>
              </a:solidFill>
              <a:latin typeface="Times New Roman" pitchFamily="18" charset="0"/>
              <a:cs typeface="Times New Roman" pitchFamily="18" charset="0"/>
            </a:rPr>
            <a:t> образования «</a:t>
          </a:r>
          <a:r>
            <a:rPr lang="ru-RU" sz="1600" b="1" dirty="0" err="1">
              <a:solidFill>
                <a:schemeClr val="tx1"/>
              </a:solidFill>
              <a:latin typeface="Times New Roman" pitchFamily="18" charset="0"/>
              <a:cs typeface="Times New Roman" pitchFamily="18" charset="0"/>
            </a:rPr>
            <a:t>Малопургинский</a:t>
          </a:r>
          <a:r>
            <a:rPr lang="ru-RU" sz="1600" b="1" dirty="0">
              <a:solidFill>
                <a:schemeClr val="tx1"/>
              </a:solidFill>
              <a:latin typeface="Times New Roman" pitchFamily="18" charset="0"/>
              <a:cs typeface="Times New Roman" pitchFamily="18" charset="0"/>
            </a:rPr>
            <a:t> район», работа с инвесторами, содействие в организации финансирования инвестиционных и инфраструктурных проектов, повышение их социальной и бюджетной эффективности;</a:t>
          </a:r>
        </a:p>
      </dgm:t>
    </dgm:pt>
    <dgm:pt modelId="{93F934BB-66A7-4871-8173-B78A6DFC13CE}" type="parTrans" cxnId="{FDBBFDDE-C804-4FDB-9668-BE3B6C584078}">
      <dgm:prSet/>
      <dgm:spPr/>
      <dgm:t>
        <a:bodyPr/>
        <a:lstStyle/>
        <a:p>
          <a:endParaRPr lang="ru-RU"/>
        </a:p>
      </dgm:t>
    </dgm:pt>
    <dgm:pt modelId="{4A68CD71-B711-4922-8FA8-1ED53C2304A6}" type="sibTrans" cxnId="{FDBBFDDE-C804-4FDB-9668-BE3B6C584078}">
      <dgm:prSet/>
      <dgm:spPr/>
      <dgm:t>
        <a:bodyPr/>
        <a:lstStyle/>
        <a:p>
          <a:endParaRPr lang="ru-RU"/>
        </a:p>
      </dgm:t>
    </dgm:pt>
    <dgm:pt modelId="{85EF42FA-0C5A-417D-9092-FEFC6F624C46}">
      <dgm:prSet custT="1"/>
      <dgm:spPr/>
      <dgm:t>
        <a:bodyPr/>
        <a:lstStyle/>
        <a:p>
          <a:pPr algn="ctr"/>
          <a:r>
            <a:rPr lang="ru-RU" sz="1600" b="1" dirty="0" smtClean="0">
              <a:solidFill>
                <a:schemeClr val="tx1"/>
              </a:solidFill>
              <a:latin typeface="Times New Roman" pitchFamily="18" charset="0"/>
              <a:cs typeface="Times New Roman" pitchFamily="18" charset="0"/>
            </a:rPr>
            <a:t>Реализация </a:t>
          </a:r>
          <a:r>
            <a:rPr lang="ru-RU" sz="1600" b="1" dirty="0">
              <a:solidFill>
                <a:schemeClr val="tx1"/>
              </a:solidFill>
              <a:latin typeface="Times New Roman" pitchFamily="18" charset="0"/>
              <a:cs typeface="Times New Roman" pitchFamily="18" charset="0"/>
            </a:rPr>
            <a:t>мероприятий Подпрограммы «Управление муниципальными финансами муниципального образования «</a:t>
          </a:r>
          <a:r>
            <a:rPr lang="ru-RU" sz="1600" b="1" dirty="0" err="1">
              <a:solidFill>
                <a:schemeClr val="tx1"/>
              </a:solidFill>
              <a:latin typeface="Times New Roman" pitchFamily="18" charset="0"/>
              <a:cs typeface="Times New Roman" pitchFamily="18" charset="0"/>
            </a:rPr>
            <a:t>Малопургинский</a:t>
          </a:r>
          <a:r>
            <a:rPr lang="ru-RU" sz="1600" b="1" dirty="0">
              <a:solidFill>
                <a:schemeClr val="tx1"/>
              </a:solidFill>
              <a:latin typeface="Times New Roman" pitchFamily="18" charset="0"/>
              <a:cs typeface="Times New Roman" pitchFamily="18" charset="0"/>
            </a:rPr>
            <a:t> район»;</a:t>
          </a:r>
        </a:p>
      </dgm:t>
    </dgm:pt>
    <dgm:pt modelId="{91774053-A3F3-48E1-B08D-C22AB9C90532}" type="parTrans" cxnId="{685B0B9F-702C-4235-A80A-3092EE393E52}">
      <dgm:prSet/>
      <dgm:spPr/>
      <dgm:t>
        <a:bodyPr/>
        <a:lstStyle/>
        <a:p>
          <a:endParaRPr lang="ru-RU"/>
        </a:p>
      </dgm:t>
    </dgm:pt>
    <dgm:pt modelId="{ACCBCDD4-CCF6-4E4F-B2DA-34F78FF9635C}" type="sibTrans" cxnId="{685B0B9F-702C-4235-A80A-3092EE393E52}">
      <dgm:prSet/>
      <dgm:spPr/>
      <dgm:t>
        <a:bodyPr/>
        <a:lstStyle/>
        <a:p>
          <a:endParaRPr lang="ru-RU"/>
        </a:p>
      </dgm:t>
    </dgm:pt>
    <dgm:pt modelId="{D286C8C2-A92B-4950-9B98-776FE9EB006B}">
      <dgm:prSet custT="1"/>
      <dgm:spPr/>
      <dgm:t>
        <a:bodyPr/>
        <a:lstStyle/>
        <a:p>
          <a:pPr algn="ctr"/>
          <a:r>
            <a:rPr lang="ru-RU" sz="1600" b="1" dirty="0" smtClean="0">
              <a:solidFill>
                <a:schemeClr val="tx1"/>
              </a:solidFill>
              <a:latin typeface="Times New Roman" pitchFamily="18" charset="0"/>
              <a:cs typeface="Times New Roman" pitchFamily="18" charset="0"/>
            </a:rPr>
            <a:t>Ориентация </a:t>
          </a:r>
          <a:r>
            <a:rPr lang="ru-RU" sz="1600" b="1" dirty="0">
              <a:solidFill>
                <a:schemeClr val="tx1"/>
              </a:solidFill>
              <a:latin typeface="Times New Roman" pitchFamily="18" charset="0"/>
              <a:cs typeface="Times New Roman" pitchFamily="18" charset="0"/>
            </a:rPr>
            <a:t>бюджетной политики в сфере межбюджетных отношений на решение следующих задач:</a:t>
          </a:r>
        </a:p>
      </dgm:t>
    </dgm:pt>
    <dgm:pt modelId="{30CFA4B3-99F3-4753-8EDB-312070797A64}" type="parTrans" cxnId="{442F0AD3-C457-4AB1-BE41-9E64BD2C030E}">
      <dgm:prSet/>
      <dgm:spPr/>
      <dgm:t>
        <a:bodyPr/>
        <a:lstStyle/>
        <a:p>
          <a:endParaRPr lang="ru-RU"/>
        </a:p>
      </dgm:t>
    </dgm:pt>
    <dgm:pt modelId="{BDC7C1F4-3511-452B-B0F7-1C94129554AE}" type="sibTrans" cxnId="{442F0AD3-C457-4AB1-BE41-9E64BD2C030E}">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4" custScaleY="46783" custLinFactY="-121353" custLinFactNeighborY="-200000">
        <dgm:presLayoutVars>
          <dgm:chMax val="0"/>
          <dgm:bulletEnabled val="1"/>
        </dgm:presLayoutVars>
      </dgm:prSet>
      <dgm:spPr/>
      <dgm:t>
        <a:bodyPr/>
        <a:lstStyle/>
        <a:p>
          <a:endParaRPr lang="ru-RU"/>
        </a:p>
      </dgm:t>
    </dgm:pt>
    <dgm:pt modelId="{C5F33424-F2EC-415C-877D-CCC9BEF6B615}" type="pres">
      <dgm:prSet presAssocID="{3B92519C-FA09-4F7D-B9CE-ED411060F2D1}" presName="spacer" presStyleCnt="0"/>
      <dgm:spPr/>
      <dgm:t>
        <a:bodyPr/>
        <a:lstStyle/>
        <a:p>
          <a:endParaRPr lang="ru-RU"/>
        </a:p>
      </dgm:t>
    </dgm:pt>
    <dgm:pt modelId="{4676942F-5B98-4889-B706-55B5B9D69E0D}" type="pres">
      <dgm:prSet presAssocID="{042A2875-3359-4A8C-84A8-96B4A75F2A1B}" presName="parentText" presStyleLbl="node1" presStyleIdx="1" presStyleCnt="4" custScaleY="74559" custLinFactY="-100000" custLinFactNeighborY="-135332">
        <dgm:presLayoutVars>
          <dgm:chMax val="0"/>
          <dgm:bulletEnabled val="1"/>
        </dgm:presLayoutVars>
      </dgm:prSet>
      <dgm:spPr/>
      <dgm:t>
        <a:bodyPr/>
        <a:lstStyle/>
        <a:p>
          <a:endParaRPr lang="ru-RU"/>
        </a:p>
      </dgm:t>
    </dgm:pt>
    <dgm:pt modelId="{2193C5D9-1B6B-4EA8-9B26-EE40A46F02B4}" type="pres">
      <dgm:prSet presAssocID="{4A68CD71-B711-4922-8FA8-1ED53C2304A6}" presName="spacer" presStyleCnt="0"/>
      <dgm:spPr/>
      <dgm:t>
        <a:bodyPr/>
        <a:lstStyle/>
        <a:p>
          <a:endParaRPr lang="ru-RU"/>
        </a:p>
      </dgm:t>
    </dgm:pt>
    <dgm:pt modelId="{A1CC4FC0-F5F6-4AF5-AA3B-2DD0039CF50B}" type="pres">
      <dgm:prSet presAssocID="{85EF42FA-0C5A-417D-9092-FEFC6F624C46}" presName="parentText" presStyleLbl="node1" presStyleIdx="2" presStyleCnt="4" custScaleY="52645" custLinFactY="-103673" custLinFactNeighborY="-200000">
        <dgm:presLayoutVars>
          <dgm:chMax val="0"/>
          <dgm:bulletEnabled val="1"/>
        </dgm:presLayoutVars>
      </dgm:prSet>
      <dgm:spPr/>
      <dgm:t>
        <a:bodyPr/>
        <a:lstStyle/>
        <a:p>
          <a:endParaRPr lang="ru-RU"/>
        </a:p>
      </dgm:t>
    </dgm:pt>
    <dgm:pt modelId="{B6EC5007-77F3-4953-BF6A-7811F7969D6F}" type="pres">
      <dgm:prSet presAssocID="{ACCBCDD4-CCF6-4E4F-B2DA-34F78FF9635C}" presName="spacer" presStyleCnt="0"/>
      <dgm:spPr/>
    </dgm:pt>
    <dgm:pt modelId="{63B0F66A-B1CF-42A6-A39D-6127461354E8}" type="pres">
      <dgm:prSet presAssocID="{D286C8C2-A92B-4950-9B98-776FE9EB006B}" presName="parentText" presStyleLbl="node1" presStyleIdx="3" presStyleCnt="4" custScaleY="39924" custLinFactY="-120821" custLinFactNeighborY="-200000">
        <dgm:presLayoutVars>
          <dgm:chMax val="0"/>
          <dgm:bulletEnabled val="1"/>
        </dgm:presLayoutVars>
      </dgm:prSet>
      <dgm:spPr/>
      <dgm:t>
        <a:bodyPr/>
        <a:lstStyle/>
        <a:p>
          <a:endParaRPr lang="ru-RU"/>
        </a:p>
      </dgm:t>
    </dgm:pt>
  </dgm:ptLst>
  <dgm:cxnLst>
    <dgm:cxn modelId="{7A717CD7-4158-4F46-A04A-5562490AD557}" type="presOf" srcId="{85EF42FA-0C5A-417D-9092-FEFC6F624C46}" destId="{A1CC4FC0-F5F6-4AF5-AA3B-2DD0039CF50B}" srcOrd="0" destOrd="0" presId="urn:microsoft.com/office/officeart/2005/8/layout/vList2"/>
    <dgm:cxn modelId="{8D77081D-BFA2-4673-8C2F-DDC0B734FCF6}" type="presOf" srcId="{83429FB5-E0E7-4728-BF1D-5693DA5A9B05}" destId="{CECF27C9-391B-4FFF-A627-649ACE127A65}" srcOrd="0" destOrd="0" presId="urn:microsoft.com/office/officeart/2005/8/layout/vList2"/>
    <dgm:cxn modelId="{442F0AD3-C457-4AB1-BE41-9E64BD2C030E}" srcId="{7B4CAF70-FD7D-4F4E-B149-9CD27B9DCC44}" destId="{D286C8C2-A92B-4950-9B98-776FE9EB006B}" srcOrd="3" destOrd="0" parTransId="{30CFA4B3-99F3-4753-8EDB-312070797A64}" sibTransId="{BDC7C1F4-3511-452B-B0F7-1C94129554AE}"/>
    <dgm:cxn modelId="{685B0B9F-702C-4235-A80A-3092EE393E52}" srcId="{7B4CAF70-FD7D-4F4E-B149-9CD27B9DCC44}" destId="{85EF42FA-0C5A-417D-9092-FEFC6F624C46}" srcOrd="2" destOrd="0" parTransId="{91774053-A3F3-48E1-B08D-C22AB9C90532}" sibTransId="{ACCBCDD4-CCF6-4E4F-B2DA-34F78FF9635C}"/>
    <dgm:cxn modelId="{C2D2B2E4-2096-4924-8F36-7998BF4EF32F}" type="presOf" srcId="{D286C8C2-A92B-4950-9B98-776FE9EB006B}" destId="{63B0F66A-B1CF-42A6-A39D-6127461354E8}" srcOrd="0" destOrd="0" presId="urn:microsoft.com/office/officeart/2005/8/layout/vList2"/>
    <dgm:cxn modelId="{89CD7E78-34C7-40FA-8CCB-0A4B0DB652D1}" type="presOf" srcId="{042A2875-3359-4A8C-84A8-96B4A75F2A1B}" destId="{4676942F-5B98-4889-B706-55B5B9D69E0D}" srcOrd="0" destOrd="0" presId="urn:microsoft.com/office/officeart/2005/8/layout/vList2"/>
    <dgm:cxn modelId="{5B74B002-63DF-42A0-9372-21AC9E3EEB11}" type="presOf" srcId="{7B4CAF70-FD7D-4F4E-B149-9CD27B9DCC44}" destId="{7501055E-F915-45B3-A34B-8BF86EDF43BE}" srcOrd="0" destOrd="0" presId="urn:microsoft.com/office/officeart/2005/8/layout/vList2"/>
    <dgm:cxn modelId="{FDBBFDDE-C804-4FDB-9668-BE3B6C584078}" srcId="{7B4CAF70-FD7D-4F4E-B149-9CD27B9DCC44}" destId="{042A2875-3359-4A8C-84A8-96B4A75F2A1B}" srcOrd="1" destOrd="0" parTransId="{93F934BB-66A7-4871-8173-B78A6DFC13CE}" sibTransId="{4A68CD71-B711-4922-8FA8-1ED53C2304A6}"/>
    <dgm:cxn modelId="{A381CFCA-6BBF-43DB-9DE7-EF59FECD1A9B}" srcId="{7B4CAF70-FD7D-4F4E-B149-9CD27B9DCC44}" destId="{83429FB5-E0E7-4728-BF1D-5693DA5A9B05}" srcOrd="0" destOrd="0" parTransId="{68CB53C5-B564-43BB-8C98-0CE135779DBA}" sibTransId="{3B92519C-FA09-4F7D-B9CE-ED411060F2D1}"/>
    <dgm:cxn modelId="{D68AB7C7-F682-4C6F-86E4-9B8BF9FC3E70}" type="presParOf" srcId="{7501055E-F915-45B3-A34B-8BF86EDF43BE}" destId="{CECF27C9-391B-4FFF-A627-649ACE127A65}" srcOrd="0" destOrd="0" presId="urn:microsoft.com/office/officeart/2005/8/layout/vList2"/>
    <dgm:cxn modelId="{FCD3C5CC-1B7C-4B2A-A688-A1EE350A8755}" type="presParOf" srcId="{7501055E-F915-45B3-A34B-8BF86EDF43BE}" destId="{C5F33424-F2EC-415C-877D-CCC9BEF6B615}" srcOrd="1" destOrd="0" presId="urn:microsoft.com/office/officeart/2005/8/layout/vList2"/>
    <dgm:cxn modelId="{2C958DD3-7941-4491-ADF9-0ABBDB9982D2}" type="presParOf" srcId="{7501055E-F915-45B3-A34B-8BF86EDF43BE}" destId="{4676942F-5B98-4889-B706-55B5B9D69E0D}" srcOrd="2" destOrd="0" presId="urn:microsoft.com/office/officeart/2005/8/layout/vList2"/>
    <dgm:cxn modelId="{BD9BE930-6DED-4223-B8FA-2AE008ACF6B1}" type="presParOf" srcId="{7501055E-F915-45B3-A34B-8BF86EDF43BE}" destId="{2193C5D9-1B6B-4EA8-9B26-EE40A46F02B4}" srcOrd="3" destOrd="0" presId="urn:microsoft.com/office/officeart/2005/8/layout/vList2"/>
    <dgm:cxn modelId="{3D5119AF-1CCD-4483-A96C-F9B1D7D9BA8A}" type="presParOf" srcId="{7501055E-F915-45B3-A34B-8BF86EDF43BE}" destId="{A1CC4FC0-F5F6-4AF5-AA3B-2DD0039CF50B}" srcOrd="4" destOrd="0" presId="urn:microsoft.com/office/officeart/2005/8/layout/vList2"/>
    <dgm:cxn modelId="{E919535B-C937-45E3-9869-2C0346F0E48D}" type="presParOf" srcId="{7501055E-F915-45B3-A34B-8BF86EDF43BE}" destId="{B6EC5007-77F3-4953-BF6A-7811F7969D6F}" srcOrd="5" destOrd="0" presId="urn:microsoft.com/office/officeart/2005/8/layout/vList2"/>
    <dgm:cxn modelId="{C6AC6DF3-C2B9-4D0D-B998-C27A9F9561C3}" type="presParOf" srcId="{7501055E-F915-45B3-A34B-8BF86EDF43BE}" destId="{63B0F66A-B1CF-42A6-A39D-6127461354E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75A1A5-0896-433E-BA91-78C3856BD7D9}" type="doc">
      <dgm:prSet loTypeId="urn:microsoft.com/office/officeart/2005/8/layout/chevron2" loCatId="list" qsTypeId="urn:microsoft.com/office/officeart/2005/8/quickstyle/3d1" qsCatId="3D" csTypeId="urn:microsoft.com/office/officeart/2005/8/colors/colorful3" csCatId="colorful" phldr="1"/>
      <dgm:spPr/>
      <dgm:t>
        <a:bodyPr/>
        <a:lstStyle/>
        <a:p>
          <a:endParaRPr lang="ru-RU"/>
        </a:p>
      </dgm:t>
    </dgm:pt>
    <dgm:pt modelId="{43E791CD-00E1-4D30-BCD5-1EA4857975C7}">
      <dgm:prSet phldrT="[Текст]" custT="1"/>
      <dgm:spPr/>
      <dgm:t>
        <a:bodyPr/>
        <a:lstStyle/>
        <a:p>
          <a:pPr algn="l"/>
          <a:endParaRPr lang="ru-RU" sz="1600" b="1" dirty="0" smtClean="0">
            <a:solidFill>
              <a:schemeClr val="tx1"/>
            </a:solidFill>
          </a:endParaRPr>
        </a:p>
      </dgm:t>
    </dgm:pt>
    <dgm:pt modelId="{332F8DA6-6D9C-4BC0-BBC4-0C835E28C1AF}" type="sibTrans" cxnId="{3784C0E0-3FF5-4C52-ADA7-D95084A49CA0}">
      <dgm:prSet/>
      <dgm:spPr/>
      <dgm:t>
        <a:bodyPr/>
        <a:lstStyle/>
        <a:p>
          <a:endParaRPr lang="ru-RU"/>
        </a:p>
      </dgm:t>
    </dgm:pt>
    <dgm:pt modelId="{69E93514-DF63-4B06-9BEE-ED636B95538A}" type="parTrans" cxnId="{3784C0E0-3FF5-4C52-ADA7-D95084A49CA0}">
      <dgm:prSet/>
      <dgm:spPr/>
      <dgm:t>
        <a:bodyPr/>
        <a:lstStyle/>
        <a:p>
          <a:endParaRPr lang="ru-RU"/>
        </a:p>
      </dgm:t>
    </dgm:pt>
    <dgm:pt modelId="{7AF7F297-943D-4165-A8A8-54DA59560CD7}">
      <dgm:prSet phldrT="[Текст]" custT="1"/>
      <dgm:spPr/>
      <dgm:t>
        <a:bodyPr/>
        <a:lstStyle/>
        <a:p>
          <a:pPr algn="l"/>
          <a:endParaRPr lang="ru-RU" sz="1400" b="1" dirty="0" smtClean="0">
            <a:solidFill>
              <a:schemeClr val="tx1"/>
            </a:solidFill>
          </a:endParaRPr>
        </a:p>
      </dgm:t>
    </dgm:pt>
    <dgm:pt modelId="{C885DA16-C873-468A-A64B-CC8D27ABB87D}" type="sibTrans" cxnId="{1439231D-97B4-4F40-B5C8-D1C188E4E197}">
      <dgm:prSet/>
      <dgm:spPr/>
      <dgm:t>
        <a:bodyPr/>
        <a:lstStyle/>
        <a:p>
          <a:endParaRPr lang="ru-RU"/>
        </a:p>
      </dgm:t>
    </dgm:pt>
    <dgm:pt modelId="{9537DFCC-875F-4684-8B9E-802F2AC8EFFB}" type="parTrans" cxnId="{1439231D-97B4-4F40-B5C8-D1C188E4E197}">
      <dgm:prSet/>
      <dgm:spPr/>
      <dgm:t>
        <a:bodyPr/>
        <a:lstStyle/>
        <a:p>
          <a:endParaRPr lang="ru-RU"/>
        </a:p>
      </dgm:t>
    </dgm:pt>
    <dgm:pt modelId="{E948EA84-102C-437F-80FA-896499AE9317}">
      <dgm:prSet phldrT="[Текст]" custT="1"/>
      <dgm:spPr/>
      <dgm:t>
        <a:bodyPr/>
        <a:lstStyle/>
        <a:p>
          <a:pPr algn="l"/>
          <a:endParaRPr lang="ru-RU" sz="1300" b="1" dirty="0"/>
        </a:p>
      </dgm:t>
    </dgm:pt>
    <dgm:pt modelId="{AFFD2F5B-1ECB-4E46-AC3B-08F56C5DB04C}" type="sibTrans" cxnId="{6FBF8FDE-9725-478F-92D6-1E36D3881D33}">
      <dgm:prSet/>
      <dgm:spPr/>
      <dgm:t>
        <a:bodyPr/>
        <a:lstStyle/>
        <a:p>
          <a:endParaRPr lang="ru-RU"/>
        </a:p>
      </dgm:t>
    </dgm:pt>
    <dgm:pt modelId="{9D60C099-0732-487A-9511-D9BA8DBD8245}" type="parTrans" cxnId="{6FBF8FDE-9725-478F-92D6-1E36D3881D33}">
      <dgm:prSet/>
      <dgm:spPr/>
      <dgm:t>
        <a:bodyPr/>
        <a:lstStyle/>
        <a:p>
          <a:endParaRPr lang="ru-RU"/>
        </a:p>
      </dgm:t>
    </dgm:pt>
    <dgm:pt modelId="{9748E425-1F62-4E54-AB72-024F4DE93407}">
      <dgm:prSet phldrT="[Текст]" custT="1"/>
      <dgm:spPr/>
      <dgm:t>
        <a:bodyPr/>
        <a:lstStyle/>
        <a:p>
          <a:pPr algn="l"/>
          <a:endParaRPr lang="ru-RU" sz="1300" b="1" dirty="0">
            <a:solidFill>
              <a:schemeClr val="tx1"/>
            </a:solidFill>
          </a:endParaRPr>
        </a:p>
      </dgm:t>
    </dgm:pt>
    <dgm:pt modelId="{4C985B15-CCC8-41E5-9AB2-556CFD98936E}" type="sibTrans" cxnId="{DEBF1D61-273D-4ED9-8958-0C051EC072B8}">
      <dgm:prSet/>
      <dgm:spPr/>
      <dgm:t>
        <a:bodyPr/>
        <a:lstStyle/>
        <a:p>
          <a:endParaRPr lang="ru-RU"/>
        </a:p>
      </dgm:t>
    </dgm:pt>
    <dgm:pt modelId="{9A75D3E3-D02A-4BE3-A087-B6E91E07991C}" type="parTrans" cxnId="{DEBF1D61-273D-4ED9-8958-0C051EC072B8}">
      <dgm:prSet/>
      <dgm:spPr/>
      <dgm:t>
        <a:bodyPr/>
        <a:lstStyle/>
        <a:p>
          <a:endParaRPr lang="ru-RU"/>
        </a:p>
      </dgm:t>
    </dgm:pt>
    <dgm:pt modelId="{1C2F1FB4-02DF-4B45-997F-AD883C89DE44}">
      <dgm:prSet custT="1"/>
      <dgm:spPr/>
      <dgm:t>
        <a:bodyPr/>
        <a:lstStyle/>
        <a:p>
          <a:r>
            <a:rPr lang="ru-RU" sz="1400" b="1" i="1" dirty="0" smtClean="0">
              <a:latin typeface="Times New Roman" pitchFamily="18" charset="0"/>
              <a:cs typeface="Times New Roman" pitchFamily="18" charset="0"/>
            </a:rPr>
            <a:t>укрепление доходной базы консолидированного бюджета муниципального образования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 в том числе для обеспечения достижения целей, обозначенных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a:t>
          </a:r>
          <a:endParaRPr lang="ru-RU" sz="1400" b="1" i="1" dirty="0">
            <a:latin typeface="Times New Roman" pitchFamily="18" charset="0"/>
            <a:cs typeface="Times New Roman" pitchFamily="18" charset="0"/>
          </a:endParaRPr>
        </a:p>
      </dgm:t>
    </dgm:pt>
    <dgm:pt modelId="{FC7ED8CD-D11F-472A-A60A-21CB4DB7EEE1}" type="parTrans" cxnId="{291E4716-C357-42C6-B593-A4B7B38047D6}">
      <dgm:prSet/>
      <dgm:spPr/>
    </dgm:pt>
    <dgm:pt modelId="{F815C551-40F5-44BA-96D3-6F0E4A8009F0}" type="sibTrans" cxnId="{291E4716-C357-42C6-B593-A4B7B38047D6}">
      <dgm:prSet/>
      <dgm:spPr/>
    </dgm:pt>
    <dgm:pt modelId="{A2261A13-B070-413A-93C1-72BF776512ED}">
      <dgm:prSet custT="1"/>
      <dgm:spPr/>
      <dgm:t>
        <a:bodyPr/>
        <a:lstStyle/>
        <a:p>
          <a:r>
            <a:rPr lang="ru-RU" sz="1400" b="1" i="1" dirty="0" smtClean="0">
              <a:latin typeface="Times New Roman" pitchFamily="18" charset="0"/>
              <a:cs typeface="Times New Roman" pitchFamily="18" charset="0"/>
            </a:rPr>
            <a:t>повышение качества администрирования доходов консолидированного бюджета муниципального образования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 на основе межведомственного взаимодействия органов местного самоуправления муниципального образования «Мало-</a:t>
          </a:r>
          <a:r>
            <a:rPr lang="ru-RU" sz="1400" b="1" i="1" dirty="0" err="1" smtClean="0">
              <a:latin typeface="Times New Roman" pitchFamily="18" charset="0"/>
              <a:cs typeface="Times New Roman" pitchFamily="18" charset="0"/>
            </a:rPr>
            <a:t>пургинский</a:t>
          </a:r>
          <a:r>
            <a:rPr lang="ru-RU" sz="1400" b="1" i="1" dirty="0" smtClean="0">
              <a:latin typeface="Times New Roman" pitchFamily="18" charset="0"/>
              <a:cs typeface="Times New Roman" pitchFamily="18" charset="0"/>
            </a:rPr>
            <a:t> район», исполнительных органов государственной власти Удмуртской </a:t>
          </a:r>
          <a:r>
            <a:rPr lang="ru-RU" sz="1400" b="1" i="1" dirty="0" err="1" smtClean="0">
              <a:latin typeface="Times New Roman" pitchFamily="18" charset="0"/>
              <a:cs typeface="Times New Roman" pitchFamily="18" charset="0"/>
            </a:rPr>
            <a:t>Рес</a:t>
          </a:r>
          <a:r>
            <a:rPr lang="ru-RU" sz="1400" b="1" i="1" dirty="0" smtClean="0">
              <a:latin typeface="Times New Roman" pitchFamily="18" charset="0"/>
              <a:cs typeface="Times New Roman" pitchFamily="18" charset="0"/>
            </a:rPr>
            <a:t>-публики и Управления Федеральной налоговой службы по Удмуртской Республике;</a:t>
          </a:r>
          <a:endParaRPr lang="ru-RU" sz="1400" b="1" i="1" dirty="0">
            <a:latin typeface="Times New Roman" pitchFamily="18" charset="0"/>
            <a:cs typeface="Times New Roman" pitchFamily="18" charset="0"/>
          </a:endParaRPr>
        </a:p>
      </dgm:t>
    </dgm:pt>
    <dgm:pt modelId="{5BD92A68-75F2-4D9B-956B-A7EB48C7E69A}" type="parTrans" cxnId="{788EF789-FCFA-469A-A0A4-720561C51A52}">
      <dgm:prSet/>
      <dgm:spPr/>
    </dgm:pt>
    <dgm:pt modelId="{A79C033D-DA0E-44B6-B11D-CECA4D195058}" type="sibTrans" cxnId="{788EF789-FCFA-469A-A0A4-720561C51A52}">
      <dgm:prSet/>
      <dgm:spPr/>
    </dgm:pt>
    <dgm:pt modelId="{98987586-3A4E-4117-841C-FA7DD5296F9C}">
      <dgm:prSet/>
      <dgm:spPr/>
      <dgm:t>
        <a:bodyPr/>
        <a:lstStyle/>
        <a:p>
          <a:r>
            <a:rPr lang="ru-RU" b="1" i="1" dirty="0" smtClean="0">
              <a:latin typeface="Times New Roman" pitchFamily="18" charset="0"/>
              <a:cs typeface="Times New Roman" pitchFamily="18" charset="0"/>
            </a:rPr>
            <a:t>расширение налоговой базы на основе повышения инвестиционной </a:t>
          </a:r>
          <a:r>
            <a:rPr lang="ru-RU" b="1" i="1" dirty="0" err="1" smtClean="0">
              <a:latin typeface="Times New Roman" pitchFamily="18" charset="0"/>
              <a:cs typeface="Times New Roman" pitchFamily="18" charset="0"/>
            </a:rPr>
            <a:t>привлекатель-ности</a:t>
          </a:r>
          <a:r>
            <a:rPr lang="ru-RU" b="1" i="1" dirty="0" smtClean="0">
              <a:latin typeface="Times New Roman" pitchFamily="18" charset="0"/>
              <a:cs typeface="Times New Roman" pitchFamily="18" charset="0"/>
            </a:rPr>
            <a:t> муниципального образования «</a:t>
          </a:r>
          <a:r>
            <a:rPr lang="ru-RU" b="1" i="1" dirty="0" err="1" smtClean="0">
              <a:latin typeface="Times New Roman" pitchFamily="18" charset="0"/>
              <a:cs typeface="Times New Roman" pitchFamily="18" charset="0"/>
            </a:rPr>
            <a:t>Малопургинский</a:t>
          </a:r>
          <a:r>
            <a:rPr lang="ru-RU" b="1" i="1" dirty="0" smtClean="0">
              <a:latin typeface="Times New Roman" pitchFamily="18" charset="0"/>
              <a:cs typeface="Times New Roman" pitchFamily="18" charset="0"/>
            </a:rPr>
            <a:t> район», обеспечение роста объемов налоговых доходов консолидированного бюджета муниципального образования «</a:t>
          </a:r>
          <a:r>
            <a:rPr lang="ru-RU" b="1" i="1" dirty="0" err="1" smtClean="0">
              <a:latin typeface="Times New Roman" pitchFamily="18" charset="0"/>
              <a:cs typeface="Times New Roman" pitchFamily="18" charset="0"/>
            </a:rPr>
            <a:t>Малопургинский</a:t>
          </a:r>
          <a:r>
            <a:rPr lang="ru-RU" b="1" i="1" dirty="0" smtClean="0">
              <a:latin typeface="Times New Roman" pitchFamily="18" charset="0"/>
              <a:cs typeface="Times New Roman" pitchFamily="18" charset="0"/>
            </a:rPr>
            <a:t> район»;</a:t>
          </a:r>
          <a:endParaRPr lang="ru-RU" b="1" i="1" dirty="0">
            <a:latin typeface="Times New Roman" pitchFamily="18" charset="0"/>
            <a:cs typeface="Times New Roman" pitchFamily="18" charset="0"/>
          </a:endParaRPr>
        </a:p>
      </dgm:t>
    </dgm:pt>
    <dgm:pt modelId="{1AFA7F55-768F-45AA-A5B3-8CF51FA11482}" type="parTrans" cxnId="{AD1CD8D3-23B7-4F47-AB90-E526F0C2E939}">
      <dgm:prSet/>
      <dgm:spPr/>
    </dgm:pt>
    <dgm:pt modelId="{F037AA84-507C-45B3-B11B-624DC22CB31D}" type="sibTrans" cxnId="{AD1CD8D3-23B7-4F47-AB90-E526F0C2E939}">
      <dgm:prSet/>
      <dgm:spPr/>
    </dgm:pt>
    <dgm:pt modelId="{E67351FC-25B9-4739-89D5-49788E48D753}">
      <dgm:prSet custT="1"/>
      <dgm:spPr/>
      <dgm:t>
        <a:bodyPr/>
        <a:lstStyle/>
        <a:p>
          <a:r>
            <a:rPr lang="ru-RU" sz="1400" b="1" i="1" dirty="0" smtClean="0">
              <a:latin typeface="Times New Roman" pitchFamily="18" charset="0"/>
              <a:cs typeface="Times New Roman" pitchFamily="18" charset="0"/>
            </a:rPr>
            <a:t>вовлечение в экономику </a:t>
          </a:r>
          <a:r>
            <a:rPr lang="ru-RU" sz="1400" b="1" i="1" dirty="0" err="1" smtClean="0">
              <a:latin typeface="Times New Roman" pitchFamily="18" charset="0"/>
              <a:cs typeface="Times New Roman" pitchFamily="18" charset="0"/>
            </a:rPr>
            <a:t>самозанятых</a:t>
          </a:r>
          <a:r>
            <a:rPr lang="ru-RU" sz="1400" b="1" i="1" dirty="0" smtClean="0">
              <a:latin typeface="Times New Roman" pitchFamily="18" charset="0"/>
              <a:cs typeface="Times New Roman" pitchFamily="18" charset="0"/>
            </a:rPr>
            <a:t> граждан.</a:t>
          </a:r>
          <a:endParaRPr lang="ru-RU" sz="1400" b="1" i="1" dirty="0">
            <a:latin typeface="Times New Roman" pitchFamily="18" charset="0"/>
            <a:cs typeface="Times New Roman" pitchFamily="18" charset="0"/>
          </a:endParaRPr>
        </a:p>
      </dgm:t>
    </dgm:pt>
    <dgm:pt modelId="{00C4755F-0BFD-4F84-9CF5-8059113536C3}" type="parTrans" cxnId="{11CB86B5-B18D-4BAB-8D20-DF5199737CE1}">
      <dgm:prSet/>
      <dgm:spPr/>
    </dgm:pt>
    <dgm:pt modelId="{D86D1729-D887-481B-A9BB-B369FD2440C9}" type="sibTrans" cxnId="{11CB86B5-B18D-4BAB-8D20-DF5199737CE1}">
      <dgm:prSet/>
      <dgm:spPr/>
    </dgm:pt>
    <dgm:pt modelId="{23F210E5-D318-4B93-86B2-BCFCDB8E5E40}" type="pres">
      <dgm:prSet presAssocID="{FB75A1A5-0896-433E-BA91-78C3856BD7D9}" presName="linearFlow" presStyleCnt="0">
        <dgm:presLayoutVars>
          <dgm:dir/>
          <dgm:animLvl val="lvl"/>
          <dgm:resizeHandles val="exact"/>
        </dgm:presLayoutVars>
      </dgm:prSet>
      <dgm:spPr/>
      <dgm:t>
        <a:bodyPr/>
        <a:lstStyle/>
        <a:p>
          <a:endParaRPr lang="ru-RU"/>
        </a:p>
      </dgm:t>
    </dgm:pt>
    <dgm:pt modelId="{7B4EE0D8-CFC1-4AC5-A2BD-8A5211316CF1}" type="pres">
      <dgm:prSet presAssocID="{9748E425-1F62-4E54-AB72-024F4DE93407}" presName="composite" presStyleCnt="0"/>
      <dgm:spPr/>
      <dgm:t>
        <a:bodyPr/>
        <a:lstStyle/>
        <a:p>
          <a:endParaRPr lang="ru-RU"/>
        </a:p>
      </dgm:t>
    </dgm:pt>
    <dgm:pt modelId="{EDF4C371-C09B-4697-A66E-94C5AA04B36B}" type="pres">
      <dgm:prSet presAssocID="{9748E425-1F62-4E54-AB72-024F4DE93407}" presName="parentText" presStyleLbl="alignNode1" presStyleIdx="0" presStyleCnt="4">
        <dgm:presLayoutVars>
          <dgm:chMax val="1"/>
          <dgm:bulletEnabled val="1"/>
        </dgm:presLayoutVars>
      </dgm:prSet>
      <dgm:spPr/>
      <dgm:t>
        <a:bodyPr/>
        <a:lstStyle/>
        <a:p>
          <a:endParaRPr lang="ru-RU"/>
        </a:p>
      </dgm:t>
    </dgm:pt>
    <dgm:pt modelId="{8C28AE45-F4AA-44F1-A906-48F3FE2B673E}" type="pres">
      <dgm:prSet presAssocID="{9748E425-1F62-4E54-AB72-024F4DE93407}" presName="descendantText" presStyleLbl="alignAcc1" presStyleIdx="0" presStyleCnt="4">
        <dgm:presLayoutVars>
          <dgm:bulletEnabled val="1"/>
        </dgm:presLayoutVars>
      </dgm:prSet>
      <dgm:spPr/>
      <dgm:t>
        <a:bodyPr/>
        <a:lstStyle/>
        <a:p>
          <a:endParaRPr lang="ru-RU"/>
        </a:p>
      </dgm:t>
    </dgm:pt>
    <dgm:pt modelId="{A8B13B57-6126-43E8-93F9-ABE7D8E58E6A}" type="pres">
      <dgm:prSet presAssocID="{4C985B15-CCC8-41E5-9AB2-556CFD98936E}" presName="sp" presStyleCnt="0"/>
      <dgm:spPr/>
      <dgm:t>
        <a:bodyPr/>
        <a:lstStyle/>
        <a:p>
          <a:endParaRPr lang="ru-RU"/>
        </a:p>
      </dgm:t>
    </dgm:pt>
    <dgm:pt modelId="{91B7FD1C-6AB5-4419-BDD4-845FCC2A3A6F}" type="pres">
      <dgm:prSet presAssocID="{E948EA84-102C-437F-80FA-896499AE9317}" presName="composite" presStyleCnt="0"/>
      <dgm:spPr/>
      <dgm:t>
        <a:bodyPr/>
        <a:lstStyle/>
        <a:p>
          <a:endParaRPr lang="ru-RU"/>
        </a:p>
      </dgm:t>
    </dgm:pt>
    <dgm:pt modelId="{1E81F90D-7C12-449C-BF74-DFBDC81748F0}" type="pres">
      <dgm:prSet presAssocID="{E948EA84-102C-437F-80FA-896499AE9317}" presName="parentText" presStyleLbl="alignNode1" presStyleIdx="1" presStyleCnt="4">
        <dgm:presLayoutVars>
          <dgm:chMax val="1"/>
          <dgm:bulletEnabled val="1"/>
        </dgm:presLayoutVars>
      </dgm:prSet>
      <dgm:spPr/>
      <dgm:t>
        <a:bodyPr/>
        <a:lstStyle/>
        <a:p>
          <a:endParaRPr lang="ru-RU"/>
        </a:p>
      </dgm:t>
    </dgm:pt>
    <dgm:pt modelId="{A01E7E39-A97B-4A9B-BDBA-F06392B84135}" type="pres">
      <dgm:prSet presAssocID="{E948EA84-102C-437F-80FA-896499AE9317}" presName="descendantText" presStyleLbl="alignAcc1" presStyleIdx="1" presStyleCnt="4">
        <dgm:presLayoutVars>
          <dgm:bulletEnabled val="1"/>
        </dgm:presLayoutVars>
      </dgm:prSet>
      <dgm:spPr/>
      <dgm:t>
        <a:bodyPr/>
        <a:lstStyle/>
        <a:p>
          <a:endParaRPr lang="ru-RU"/>
        </a:p>
      </dgm:t>
    </dgm:pt>
    <dgm:pt modelId="{8CBA7D06-3554-456A-B9F8-3421087C6168}" type="pres">
      <dgm:prSet presAssocID="{AFFD2F5B-1ECB-4E46-AC3B-08F56C5DB04C}" presName="sp" presStyleCnt="0"/>
      <dgm:spPr/>
      <dgm:t>
        <a:bodyPr/>
        <a:lstStyle/>
        <a:p>
          <a:endParaRPr lang="ru-RU"/>
        </a:p>
      </dgm:t>
    </dgm:pt>
    <dgm:pt modelId="{35D49679-1475-43AE-B2FF-12AC97097CCB}" type="pres">
      <dgm:prSet presAssocID="{7AF7F297-943D-4165-A8A8-54DA59560CD7}" presName="composite" presStyleCnt="0"/>
      <dgm:spPr/>
      <dgm:t>
        <a:bodyPr/>
        <a:lstStyle/>
        <a:p>
          <a:endParaRPr lang="ru-RU"/>
        </a:p>
      </dgm:t>
    </dgm:pt>
    <dgm:pt modelId="{2A41DBF3-99E0-4EBA-96C1-D30741F1C516}" type="pres">
      <dgm:prSet presAssocID="{7AF7F297-943D-4165-A8A8-54DA59560CD7}" presName="parentText" presStyleLbl="alignNode1" presStyleIdx="2" presStyleCnt="4">
        <dgm:presLayoutVars>
          <dgm:chMax val="1"/>
          <dgm:bulletEnabled val="1"/>
        </dgm:presLayoutVars>
      </dgm:prSet>
      <dgm:spPr/>
      <dgm:t>
        <a:bodyPr/>
        <a:lstStyle/>
        <a:p>
          <a:endParaRPr lang="ru-RU"/>
        </a:p>
      </dgm:t>
    </dgm:pt>
    <dgm:pt modelId="{F462966B-4B80-426D-9FF6-EEF2EC55E311}" type="pres">
      <dgm:prSet presAssocID="{7AF7F297-943D-4165-A8A8-54DA59560CD7}" presName="descendantText" presStyleLbl="alignAcc1" presStyleIdx="2" presStyleCnt="4">
        <dgm:presLayoutVars>
          <dgm:bulletEnabled val="1"/>
        </dgm:presLayoutVars>
      </dgm:prSet>
      <dgm:spPr/>
      <dgm:t>
        <a:bodyPr/>
        <a:lstStyle/>
        <a:p>
          <a:endParaRPr lang="ru-RU"/>
        </a:p>
      </dgm:t>
    </dgm:pt>
    <dgm:pt modelId="{6DDF9E4A-9593-43D5-A717-BB4CF5B1B509}" type="pres">
      <dgm:prSet presAssocID="{C885DA16-C873-468A-A64B-CC8D27ABB87D}" presName="sp" presStyleCnt="0"/>
      <dgm:spPr/>
      <dgm:t>
        <a:bodyPr/>
        <a:lstStyle/>
        <a:p>
          <a:endParaRPr lang="ru-RU"/>
        </a:p>
      </dgm:t>
    </dgm:pt>
    <dgm:pt modelId="{1C8CB0F8-42A6-419F-B599-033415DCC38D}" type="pres">
      <dgm:prSet presAssocID="{43E791CD-00E1-4D30-BCD5-1EA4857975C7}" presName="composite" presStyleCnt="0"/>
      <dgm:spPr/>
      <dgm:t>
        <a:bodyPr/>
        <a:lstStyle/>
        <a:p>
          <a:endParaRPr lang="ru-RU"/>
        </a:p>
      </dgm:t>
    </dgm:pt>
    <dgm:pt modelId="{85C8A1A4-1AB8-4974-B763-DB81763921CB}" type="pres">
      <dgm:prSet presAssocID="{43E791CD-00E1-4D30-BCD5-1EA4857975C7}" presName="parentText" presStyleLbl="alignNode1" presStyleIdx="3" presStyleCnt="4">
        <dgm:presLayoutVars>
          <dgm:chMax val="1"/>
          <dgm:bulletEnabled val="1"/>
        </dgm:presLayoutVars>
      </dgm:prSet>
      <dgm:spPr/>
      <dgm:t>
        <a:bodyPr/>
        <a:lstStyle/>
        <a:p>
          <a:endParaRPr lang="ru-RU"/>
        </a:p>
      </dgm:t>
    </dgm:pt>
    <dgm:pt modelId="{FB21711F-29FA-4DD0-8F3C-2057DF279F2E}" type="pres">
      <dgm:prSet presAssocID="{43E791CD-00E1-4D30-BCD5-1EA4857975C7}" presName="descendantText" presStyleLbl="alignAcc1" presStyleIdx="3" presStyleCnt="4">
        <dgm:presLayoutVars>
          <dgm:bulletEnabled val="1"/>
        </dgm:presLayoutVars>
      </dgm:prSet>
      <dgm:spPr/>
      <dgm:t>
        <a:bodyPr/>
        <a:lstStyle/>
        <a:p>
          <a:endParaRPr lang="ru-RU"/>
        </a:p>
      </dgm:t>
    </dgm:pt>
  </dgm:ptLst>
  <dgm:cxnLst>
    <dgm:cxn modelId="{0573CA1E-0903-4C6E-BE8E-DCBA5DE2DD54}" type="presOf" srcId="{A2261A13-B070-413A-93C1-72BF776512ED}" destId="{A01E7E39-A97B-4A9B-BDBA-F06392B84135}" srcOrd="0" destOrd="0" presId="urn:microsoft.com/office/officeart/2005/8/layout/chevron2"/>
    <dgm:cxn modelId="{6B74028F-989E-49B9-BF17-F708E5D58123}" type="presOf" srcId="{FB75A1A5-0896-433E-BA91-78C3856BD7D9}" destId="{23F210E5-D318-4B93-86B2-BCFCDB8E5E40}" srcOrd="0" destOrd="0" presId="urn:microsoft.com/office/officeart/2005/8/layout/chevron2"/>
    <dgm:cxn modelId="{AD1CD8D3-23B7-4F47-AB90-E526F0C2E939}" srcId="{7AF7F297-943D-4165-A8A8-54DA59560CD7}" destId="{98987586-3A4E-4117-841C-FA7DD5296F9C}" srcOrd="0" destOrd="0" parTransId="{1AFA7F55-768F-45AA-A5B3-8CF51FA11482}" sibTransId="{F037AA84-507C-45B3-B11B-624DC22CB31D}"/>
    <dgm:cxn modelId="{3784C0E0-3FF5-4C52-ADA7-D95084A49CA0}" srcId="{FB75A1A5-0896-433E-BA91-78C3856BD7D9}" destId="{43E791CD-00E1-4D30-BCD5-1EA4857975C7}" srcOrd="3" destOrd="0" parTransId="{69E93514-DF63-4B06-9BEE-ED636B95538A}" sibTransId="{332F8DA6-6D9C-4BC0-BBC4-0C835E28C1AF}"/>
    <dgm:cxn modelId="{DEBF1D61-273D-4ED9-8958-0C051EC072B8}" srcId="{FB75A1A5-0896-433E-BA91-78C3856BD7D9}" destId="{9748E425-1F62-4E54-AB72-024F4DE93407}" srcOrd="0" destOrd="0" parTransId="{9A75D3E3-D02A-4BE3-A087-B6E91E07991C}" sibTransId="{4C985B15-CCC8-41E5-9AB2-556CFD98936E}"/>
    <dgm:cxn modelId="{291E4716-C357-42C6-B593-A4B7B38047D6}" srcId="{9748E425-1F62-4E54-AB72-024F4DE93407}" destId="{1C2F1FB4-02DF-4B45-997F-AD883C89DE44}" srcOrd="0" destOrd="0" parTransId="{FC7ED8CD-D11F-472A-A60A-21CB4DB7EEE1}" sibTransId="{F815C551-40F5-44BA-96D3-6F0E4A8009F0}"/>
    <dgm:cxn modelId="{1C85122D-8B5D-48E4-9251-8A15DCD4EF12}" type="presOf" srcId="{43E791CD-00E1-4D30-BCD5-1EA4857975C7}" destId="{85C8A1A4-1AB8-4974-B763-DB81763921CB}" srcOrd="0" destOrd="0" presId="urn:microsoft.com/office/officeart/2005/8/layout/chevron2"/>
    <dgm:cxn modelId="{4340890C-D913-4E91-8938-645E11906CBD}" type="presOf" srcId="{E948EA84-102C-437F-80FA-896499AE9317}" destId="{1E81F90D-7C12-449C-BF74-DFBDC81748F0}" srcOrd="0" destOrd="0" presId="urn:microsoft.com/office/officeart/2005/8/layout/chevron2"/>
    <dgm:cxn modelId="{36039B3E-7720-4119-92C9-BDD058A3BCD2}" type="presOf" srcId="{1C2F1FB4-02DF-4B45-997F-AD883C89DE44}" destId="{8C28AE45-F4AA-44F1-A906-48F3FE2B673E}" srcOrd="0" destOrd="0" presId="urn:microsoft.com/office/officeart/2005/8/layout/chevron2"/>
    <dgm:cxn modelId="{6441EFDD-1607-4C68-89B9-F9E1F3284194}" type="presOf" srcId="{9748E425-1F62-4E54-AB72-024F4DE93407}" destId="{EDF4C371-C09B-4697-A66E-94C5AA04B36B}" srcOrd="0" destOrd="0" presId="urn:microsoft.com/office/officeart/2005/8/layout/chevron2"/>
    <dgm:cxn modelId="{788EF789-FCFA-469A-A0A4-720561C51A52}" srcId="{E948EA84-102C-437F-80FA-896499AE9317}" destId="{A2261A13-B070-413A-93C1-72BF776512ED}" srcOrd="0" destOrd="0" parTransId="{5BD92A68-75F2-4D9B-956B-A7EB48C7E69A}" sibTransId="{A79C033D-DA0E-44B6-B11D-CECA4D195058}"/>
    <dgm:cxn modelId="{6FBF8FDE-9725-478F-92D6-1E36D3881D33}" srcId="{FB75A1A5-0896-433E-BA91-78C3856BD7D9}" destId="{E948EA84-102C-437F-80FA-896499AE9317}" srcOrd="1" destOrd="0" parTransId="{9D60C099-0732-487A-9511-D9BA8DBD8245}" sibTransId="{AFFD2F5B-1ECB-4E46-AC3B-08F56C5DB04C}"/>
    <dgm:cxn modelId="{1439231D-97B4-4F40-B5C8-D1C188E4E197}" srcId="{FB75A1A5-0896-433E-BA91-78C3856BD7D9}" destId="{7AF7F297-943D-4165-A8A8-54DA59560CD7}" srcOrd="2" destOrd="0" parTransId="{9537DFCC-875F-4684-8B9E-802F2AC8EFFB}" sibTransId="{C885DA16-C873-468A-A64B-CC8D27ABB87D}"/>
    <dgm:cxn modelId="{11CB86B5-B18D-4BAB-8D20-DF5199737CE1}" srcId="{43E791CD-00E1-4D30-BCD5-1EA4857975C7}" destId="{E67351FC-25B9-4739-89D5-49788E48D753}" srcOrd="0" destOrd="0" parTransId="{00C4755F-0BFD-4F84-9CF5-8059113536C3}" sibTransId="{D86D1729-D887-481B-A9BB-B369FD2440C9}"/>
    <dgm:cxn modelId="{9CD9F82F-1529-42D9-A00D-EB9D6477AB67}" type="presOf" srcId="{E67351FC-25B9-4739-89D5-49788E48D753}" destId="{FB21711F-29FA-4DD0-8F3C-2057DF279F2E}" srcOrd="0" destOrd="0" presId="urn:microsoft.com/office/officeart/2005/8/layout/chevron2"/>
    <dgm:cxn modelId="{5DA389EB-6053-427B-8ABB-661200B88E4C}" type="presOf" srcId="{98987586-3A4E-4117-841C-FA7DD5296F9C}" destId="{F462966B-4B80-426D-9FF6-EEF2EC55E311}" srcOrd="0" destOrd="0" presId="urn:microsoft.com/office/officeart/2005/8/layout/chevron2"/>
    <dgm:cxn modelId="{D20D7F76-6CFC-4003-8A9F-E9F4484A07BD}" type="presOf" srcId="{7AF7F297-943D-4165-A8A8-54DA59560CD7}" destId="{2A41DBF3-99E0-4EBA-96C1-D30741F1C516}" srcOrd="0" destOrd="0" presId="urn:microsoft.com/office/officeart/2005/8/layout/chevron2"/>
    <dgm:cxn modelId="{95746113-48A1-4B62-9A62-60CE9CC91D35}" type="presParOf" srcId="{23F210E5-D318-4B93-86B2-BCFCDB8E5E40}" destId="{7B4EE0D8-CFC1-4AC5-A2BD-8A5211316CF1}" srcOrd="0" destOrd="0" presId="urn:microsoft.com/office/officeart/2005/8/layout/chevron2"/>
    <dgm:cxn modelId="{9DBEF6D0-C3FC-4B52-9BC5-4626215564F0}" type="presParOf" srcId="{7B4EE0D8-CFC1-4AC5-A2BD-8A5211316CF1}" destId="{EDF4C371-C09B-4697-A66E-94C5AA04B36B}" srcOrd="0" destOrd="0" presId="urn:microsoft.com/office/officeart/2005/8/layout/chevron2"/>
    <dgm:cxn modelId="{8E13FF4F-F472-48C6-B938-E2476C823267}" type="presParOf" srcId="{7B4EE0D8-CFC1-4AC5-A2BD-8A5211316CF1}" destId="{8C28AE45-F4AA-44F1-A906-48F3FE2B673E}" srcOrd="1" destOrd="0" presId="urn:microsoft.com/office/officeart/2005/8/layout/chevron2"/>
    <dgm:cxn modelId="{D34524F7-361E-4A25-AC3A-F36C643AB45D}" type="presParOf" srcId="{23F210E5-D318-4B93-86B2-BCFCDB8E5E40}" destId="{A8B13B57-6126-43E8-93F9-ABE7D8E58E6A}" srcOrd="1" destOrd="0" presId="urn:microsoft.com/office/officeart/2005/8/layout/chevron2"/>
    <dgm:cxn modelId="{CF847782-778B-4007-8D78-83A7912D4D55}" type="presParOf" srcId="{23F210E5-D318-4B93-86B2-BCFCDB8E5E40}" destId="{91B7FD1C-6AB5-4419-BDD4-845FCC2A3A6F}" srcOrd="2" destOrd="0" presId="urn:microsoft.com/office/officeart/2005/8/layout/chevron2"/>
    <dgm:cxn modelId="{41B3EF74-8653-42A1-A456-24E1A8F11C52}" type="presParOf" srcId="{91B7FD1C-6AB5-4419-BDD4-845FCC2A3A6F}" destId="{1E81F90D-7C12-449C-BF74-DFBDC81748F0}" srcOrd="0" destOrd="0" presId="urn:microsoft.com/office/officeart/2005/8/layout/chevron2"/>
    <dgm:cxn modelId="{7525391E-BA6F-4F99-8B2F-F06867332A3E}" type="presParOf" srcId="{91B7FD1C-6AB5-4419-BDD4-845FCC2A3A6F}" destId="{A01E7E39-A97B-4A9B-BDBA-F06392B84135}" srcOrd="1" destOrd="0" presId="urn:microsoft.com/office/officeart/2005/8/layout/chevron2"/>
    <dgm:cxn modelId="{5360B26B-3A5B-4A3C-88B0-4E282D9E5AB4}" type="presParOf" srcId="{23F210E5-D318-4B93-86B2-BCFCDB8E5E40}" destId="{8CBA7D06-3554-456A-B9F8-3421087C6168}" srcOrd="3" destOrd="0" presId="urn:microsoft.com/office/officeart/2005/8/layout/chevron2"/>
    <dgm:cxn modelId="{D97358DC-C8AA-490A-87D6-FBF82857CB7A}" type="presParOf" srcId="{23F210E5-D318-4B93-86B2-BCFCDB8E5E40}" destId="{35D49679-1475-43AE-B2FF-12AC97097CCB}" srcOrd="4" destOrd="0" presId="urn:microsoft.com/office/officeart/2005/8/layout/chevron2"/>
    <dgm:cxn modelId="{C34C7477-A801-4988-8FB0-1C1539C6C57F}" type="presParOf" srcId="{35D49679-1475-43AE-B2FF-12AC97097CCB}" destId="{2A41DBF3-99E0-4EBA-96C1-D30741F1C516}" srcOrd="0" destOrd="0" presId="urn:microsoft.com/office/officeart/2005/8/layout/chevron2"/>
    <dgm:cxn modelId="{46302735-7C92-4616-80AC-9FD568394C79}" type="presParOf" srcId="{35D49679-1475-43AE-B2FF-12AC97097CCB}" destId="{F462966B-4B80-426D-9FF6-EEF2EC55E311}" srcOrd="1" destOrd="0" presId="urn:microsoft.com/office/officeart/2005/8/layout/chevron2"/>
    <dgm:cxn modelId="{E030FFA5-BDE9-46DD-AE30-57A88052BC3A}" type="presParOf" srcId="{23F210E5-D318-4B93-86B2-BCFCDB8E5E40}" destId="{6DDF9E4A-9593-43D5-A717-BB4CF5B1B509}" srcOrd="5" destOrd="0" presId="urn:microsoft.com/office/officeart/2005/8/layout/chevron2"/>
    <dgm:cxn modelId="{9222C550-6A6E-4C52-9858-D6760E3EE23F}" type="presParOf" srcId="{23F210E5-D318-4B93-86B2-BCFCDB8E5E40}" destId="{1C8CB0F8-42A6-419F-B599-033415DCC38D}" srcOrd="6" destOrd="0" presId="urn:microsoft.com/office/officeart/2005/8/layout/chevron2"/>
    <dgm:cxn modelId="{9880B840-05AE-4B5F-B5B9-04C5152EED6B}" type="presParOf" srcId="{1C8CB0F8-42A6-419F-B599-033415DCC38D}" destId="{85C8A1A4-1AB8-4974-B763-DB81763921CB}" srcOrd="0" destOrd="0" presId="urn:microsoft.com/office/officeart/2005/8/layout/chevron2"/>
    <dgm:cxn modelId="{39411960-D026-4F7E-9EA5-D2B2169EB66D}" type="presParOf" srcId="{1C8CB0F8-42A6-419F-B599-033415DCC38D}" destId="{FB21711F-29FA-4DD0-8F3C-2057DF279F2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E5E948-2790-4A8B-B150-C1A23A74AF6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9B6490AB-8A0B-4507-A1EC-06760F764DBB}">
      <dgm:prSet phldrT="[Текст]" custT="1"/>
      <dgm:spPr>
        <a:gradFill rotWithShape="0">
          <a:gsLst>
            <a:gs pos="2000">
              <a:schemeClr val="accent6">
                <a:lumMod val="75000"/>
              </a:schemeClr>
            </a:gs>
            <a:gs pos="48000">
              <a:schemeClr val="bg1"/>
            </a:gs>
            <a:gs pos="100000">
              <a:schemeClr val="accent1"/>
            </a:gs>
          </a:gsLst>
          <a:lin ang="5400000" scaled="0"/>
        </a:gradFill>
        <a:ln>
          <a:solidFill>
            <a:schemeClr val="tx1"/>
          </a:solidFill>
        </a:ln>
        <a:effectLst>
          <a:innerShdw blurRad="63500" dist="50800" dir="8100000">
            <a:prstClr val="black">
              <a:alpha val="50000"/>
            </a:prstClr>
          </a:innerShdw>
        </a:effectLst>
      </dgm:spPr>
      <dgm:t>
        <a:bodyPr/>
        <a:lstStyle/>
        <a:p>
          <a:r>
            <a:rPr lang="ru-RU" sz="2400" b="1" dirty="0" smtClean="0">
              <a:solidFill>
                <a:schemeClr val="tx1"/>
              </a:solidFill>
            </a:rPr>
            <a:t>ДОХОДЫ БЮДЖЕТА</a:t>
          </a:r>
          <a:endParaRPr lang="ru-RU" sz="2400" b="1" dirty="0">
            <a:solidFill>
              <a:schemeClr val="tx1"/>
            </a:solidFill>
          </a:endParaRPr>
        </a:p>
      </dgm:t>
    </dgm:pt>
    <dgm:pt modelId="{7F6E2F12-FF99-462C-8E31-654B50616A02}" type="parTrans" cxnId="{5611F874-77A1-4771-B21B-A0A84ACCD7C2}">
      <dgm:prSet/>
      <dgm:spPr/>
      <dgm:t>
        <a:bodyPr/>
        <a:lstStyle/>
        <a:p>
          <a:endParaRPr lang="ru-RU"/>
        </a:p>
      </dgm:t>
    </dgm:pt>
    <dgm:pt modelId="{022390C5-EED3-4C04-8E07-19A3CE4B10DF}" type="sibTrans" cxnId="{5611F874-77A1-4771-B21B-A0A84ACCD7C2}">
      <dgm:prSet/>
      <dgm:spPr/>
      <dgm:t>
        <a:bodyPr/>
        <a:lstStyle/>
        <a:p>
          <a:endParaRPr lang="ru-RU"/>
        </a:p>
      </dgm:t>
    </dgm:pt>
    <dgm:pt modelId="{463A2489-CC6A-472F-B8AA-A66D6ECC4FD6}">
      <dgm:prSet phldrT="[Текст]" custT="1"/>
      <dgm:spPr>
        <a:gradFill rotWithShape="0">
          <a:gsLst>
            <a:gs pos="0">
              <a:schemeClr val="accent1"/>
            </a:gs>
            <a:gs pos="52000">
              <a:schemeClr val="bg1"/>
            </a:gs>
            <a:gs pos="100000">
              <a:schemeClr val="accent6">
                <a:lumMod val="75000"/>
              </a:schemeClr>
            </a:gs>
          </a:gsLst>
          <a:lin ang="5400000" scaled="0"/>
        </a:gradFill>
        <a:ln>
          <a:solidFill>
            <a:schemeClr val="tx1"/>
          </a:solidFill>
        </a:ln>
        <a:effectLst>
          <a:innerShdw blurRad="63500" dist="50800" dir="13500000">
            <a:prstClr val="black">
              <a:alpha val="50000"/>
            </a:prstClr>
          </a:innerShdw>
        </a:effectLst>
        <a:scene3d>
          <a:camera prst="perspectiveRight"/>
          <a:lightRig rig="threePt" dir="t"/>
        </a:scene3d>
        <a:sp3d>
          <a:bevelT/>
        </a:sp3d>
      </dgm:spPr>
      <dgm:t>
        <a:bodyPr/>
        <a:lstStyle/>
        <a:p>
          <a:pPr algn="l">
            <a:lnSpc>
              <a:spcPct val="90000"/>
            </a:lnSpc>
          </a:pPr>
          <a:r>
            <a:rPr lang="ru-RU" sz="2200" b="1" dirty="0" smtClean="0">
              <a:solidFill>
                <a:schemeClr val="tx1"/>
              </a:solidFill>
            </a:rPr>
            <a:t>Налоговые доходы</a:t>
          </a:r>
          <a:r>
            <a:rPr lang="ru-RU" sz="2400" b="1" dirty="0" smtClean="0">
              <a:solidFill>
                <a:schemeClr val="tx1"/>
              </a:solidFill>
            </a:rPr>
            <a:t>  </a:t>
          </a:r>
        </a:p>
        <a:p>
          <a:pPr algn="l">
            <a:lnSpc>
              <a:spcPct val="90000"/>
            </a:lnSpc>
          </a:pPr>
          <a:r>
            <a:rPr lang="ru-RU" sz="1400" b="1" dirty="0" smtClean="0">
              <a:solidFill>
                <a:schemeClr val="tx1"/>
              </a:solidFill>
            </a:rPr>
            <a:t>Поступления от уплаты налогов, установленных Налоговым кодексом Российской Федерации, например:</a:t>
          </a:r>
        </a:p>
        <a:p>
          <a:pPr>
            <a:lnSpc>
              <a:spcPct val="100000"/>
            </a:lnSpc>
          </a:pPr>
          <a:r>
            <a:rPr lang="ru-RU" sz="1400" b="1" dirty="0" smtClean="0">
              <a:solidFill>
                <a:schemeClr val="tx1"/>
              </a:solidFill>
            </a:rPr>
            <a:t>-  налог на доходы  физических лиц;</a:t>
          </a:r>
        </a:p>
        <a:p>
          <a:pPr>
            <a:lnSpc>
              <a:spcPct val="100000"/>
            </a:lnSpc>
          </a:pPr>
          <a:r>
            <a:rPr lang="ru-RU" sz="1400" b="1" dirty="0" smtClean="0">
              <a:solidFill>
                <a:schemeClr val="tx1"/>
              </a:solidFill>
            </a:rPr>
            <a:t>- налог на имущество;</a:t>
          </a:r>
        </a:p>
        <a:p>
          <a:pPr>
            <a:lnSpc>
              <a:spcPct val="100000"/>
            </a:lnSpc>
          </a:pPr>
          <a:r>
            <a:rPr lang="ru-RU" sz="1400" b="1" dirty="0" smtClean="0">
              <a:solidFill>
                <a:schemeClr val="tx1"/>
              </a:solidFill>
            </a:rPr>
            <a:t>-транспортный налог;</a:t>
          </a:r>
        </a:p>
        <a:p>
          <a:pPr>
            <a:lnSpc>
              <a:spcPct val="100000"/>
            </a:lnSpc>
          </a:pPr>
          <a:r>
            <a:rPr lang="ru-RU" sz="1400" b="1" dirty="0" smtClean="0">
              <a:solidFill>
                <a:schemeClr val="tx1"/>
              </a:solidFill>
            </a:rPr>
            <a:t>-другие налоги</a:t>
          </a:r>
          <a:endParaRPr lang="ru-RU" sz="1400" b="1" dirty="0">
            <a:solidFill>
              <a:schemeClr val="tx1"/>
            </a:solidFill>
          </a:endParaRPr>
        </a:p>
      </dgm:t>
    </dgm:pt>
    <dgm:pt modelId="{43A1FB51-CE2C-48F0-90FB-6D9811D2E3F0}" type="parTrans" cxnId="{5A68B900-E8B7-4549-A0DC-7CF287166FFD}">
      <dgm:prSet/>
      <dgm:spPr>
        <a:gradFill rotWithShape="0">
          <a:gsLst>
            <a:gs pos="65000">
              <a:srgbClr val="FF0000"/>
            </a:gs>
            <a:gs pos="83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B513C712-74E2-4883-A4C7-41588007FB40}" type="sibTrans" cxnId="{5A68B900-E8B7-4549-A0DC-7CF287166FFD}">
      <dgm:prSet/>
      <dgm:spPr/>
      <dgm:t>
        <a:bodyPr/>
        <a:lstStyle/>
        <a:p>
          <a:endParaRPr lang="ru-RU"/>
        </a:p>
      </dgm:t>
    </dgm:pt>
    <dgm:pt modelId="{1A9FD584-1426-42C1-BCB1-72199D26CE87}">
      <dgm:prSet phldrT="[Текст]" custT="1"/>
      <dgm:spPr>
        <a:gradFill rotWithShape="0">
          <a:gsLst>
            <a:gs pos="0">
              <a:schemeClr val="accent1"/>
            </a:gs>
            <a:gs pos="51000">
              <a:schemeClr val="bg1"/>
            </a:gs>
            <a:gs pos="100000">
              <a:schemeClr val="accent6">
                <a:lumMod val="75000"/>
              </a:schemeClr>
            </a:gs>
          </a:gsLst>
          <a:lin ang="5400000" scaled="0"/>
        </a:gradFill>
        <a:ln>
          <a:solidFill>
            <a:schemeClr val="tx1"/>
          </a:solidFill>
        </a:ln>
        <a:effectLst>
          <a:innerShdw blurRad="63500" dist="50800" dir="8100000">
            <a:prstClr val="black">
              <a:alpha val="50000"/>
            </a:prstClr>
          </a:innerShdw>
        </a:effectLst>
        <a:scene3d>
          <a:camera prst="orthographicFront"/>
          <a:lightRig rig="threePt" dir="t"/>
        </a:scene3d>
        <a:sp3d>
          <a:bevelT/>
        </a:sp3d>
      </dgm:spPr>
      <dgm:t>
        <a:bodyPr/>
        <a:lstStyle/>
        <a:p>
          <a:pPr algn="l">
            <a:lnSpc>
              <a:spcPct val="90000"/>
            </a:lnSpc>
          </a:pPr>
          <a:r>
            <a:rPr lang="ru-RU" sz="2000" b="1" dirty="0" smtClean="0">
              <a:solidFill>
                <a:schemeClr val="tx1"/>
              </a:solidFill>
            </a:rPr>
            <a:t>Неналоговые доходы</a:t>
          </a:r>
        </a:p>
        <a:p>
          <a:pPr algn="l">
            <a:lnSpc>
              <a:spcPct val="100000"/>
            </a:lnSpc>
          </a:pPr>
          <a:r>
            <a:rPr lang="ru-RU" sz="1400" b="1" dirty="0" smtClean="0">
              <a:solidFill>
                <a:schemeClr val="tx1"/>
              </a:solidFill>
            </a:rPr>
            <a:t>Поступления 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algn="just">
            <a:lnSpc>
              <a:spcPct val="100000"/>
            </a:lnSpc>
          </a:pPr>
          <a:r>
            <a:rPr lang="ru-RU" sz="1400" b="1" dirty="0" smtClean="0">
              <a:solidFill>
                <a:schemeClr val="tx1"/>
              </a:solidFill>
            </a:rPr>
            <a:t>-таможенные пошлины и таможенные сборы;</a:t>
          </a:r>
        </a:p>
        <a:p>
          <a:pPr algn="just">
            <a:lnSpc>
              <a:spcPct val="100000"/>
            </a:lnSpc>
          </a:pPr>
          <a:r>
            <a:rPr lang="ru-RU" sz="1400" b="1" dirty="0" smtClean="0">
              <a:solidFill>
                <a:schemeClr val="tx1"/>
              </a:solidFill>
            </a:rPr>
            <a:t>-плата за негативное воздействие на окружающую среду;</a:t>
          </a:r>
        </a:p>
        <a:p>
          <a:pPr algn="just">
            <a:lnSpc>
              <a:spcPct val="100000"/>
            </a:lnSpc>
          </a:pPr>
          <a:r>
            <a:rPr lang="ru-RU" sz="1400" b="1" dirty="0" smtClean="0">
              <a:solidFill>
                <a:schemeClr val="tx1"/>
              </a:solidFill>
            </a:rPr>
            <a:t>-  другие</a:t>
          </a:r>
          <a:endParaRPr lang="ru-RU" sz="1400" b="1" dirty="0">
            <a:solidFill>
              <a:schemeClr val="tx1"/>
            </a:solidFill>
          </a:endParaRPr>
        </a:p>
      </dgm:t>
    </dgm:pt>
    <dgm:pt modelId="{FEB9B3D7-BBD7-46DD-8587-E70F89E0E863}" type="parTrans" cxnId="{883D050F-6EB8-45E5-A07A-27EA23D70F51}">
      <dgm:prSet/>
      <dgm:spPr>
        <a:gradFill rotWithShape="0">
          <a:gsLst>
            <a:gs pos="75000">
              <a:srgbClr val="FF0000"/>
            </a:gs>
            <a:gs pos="88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FE18F15C-152A-41BA-88A0-4BB7D8BCF958}" type="sibTrans" cxnId="{883D050F-6EB8-45E5-A07A-27EA23D70F51}">
      <dgm:prSet/>
      <dgm:spPr/>
      <dgm:t>
        <a:bodyPr/>
        <a:lstStyle/>
        <a:p>
          <a:endParaRPr lang="ru-RU"/>
        </a:p>
      </dgm:t>
    </dgm:pt>
    <dgm:pt modelId="{DB8F9A05-4DAB-4D9D-8911-88E970D6E7BB}">
      <dgm:prSet phldrT="[Текст]" custT="1"/>
      <dgm:spPr>
        <a:gradFill rotWithShape="0">
          <a:gsLst>
            <a:gs pos="0">
              <a:schemeClr val="accent1"/>
            </a:gs>
            <a:gs pos="50000">
              <a:schemeClr val="bg1"/>
            </a:gs>
            <a:gs pos="100000">
              <a:schemeClr val="accent6">
                <a:lumMod val="75000"/>
              </a:schemeClr>
            </a:gs>
          </a:gsLst>
          <a:lin ang="5400000" scaled="0"/>
        </a:gradFill>
        <a:ln>
          <a:solidFill>
            <a:schemeClr val="tx1"/>
          </a:solidFill>
        </a:ln>
        <a:effectLst>
          <a:innerShdw blurRad="63500" dist="50800" dir="8100000">
            <a:prstClr val="black">
              <a:alpha val="50000"/>
            </a:prstClr>
          </a:innerShdw>
        </a:effectLst>
        <a:scene3d>
          <a:camera prst="perspectiveLeft"/>
          <a:lightRig rig="threePt" dir="t"/>
        </a:scene3d>
        <a:sp3d>
          <a:bevelT/>
        </a:sp3d>
      </dgm:spPr>
      <dgm:t>
        <a:bodyPr/>
        <a:lstStyle/>
        <a:p>
          <a:pPr algn="l"/>
          <a:r>
            <a:rPr lang="ru-RU" sz="2200" b="1" dirty="0" smtClean="0">
              <a:solidFill>
                <a:schemeClr val="tx1"/>
              </a:solidFill>
            </a:rPr>
            <a:t>Безвозмездные поступления</a:t>
          </a:r>
        </a:p>
        <a:p>
          <a:pPr algn="l"/>
          <a:r>
            <a:rPr lang="ru-RU" sz="1400" b="1" dirty="0" smtClean="0">
              <a:solidFill>
                <a:schemeClr val="tx1"/>
              </a:solidFill>
            </a:rPr>
            <a:t>Поступления от других бюджетов (межбюджетные трансферты), организаций, граждан (кроме налоговых и неналоговых доходов)</a:t>
          </a:r>
          <a:endParaRPr lang="ru-RU" sz="1400" b="1" dirty="0">
            <a:solidFill>
              <a:schemeClr val="tx1"/>
            </a:solidFill>
          </a:endParaRPr>
        </a:p>
      </dgm:t>
    </dgm:pt>
    <dgm:pt modelId="{1E02DF3F-A0AE-4F05-BC4B-5A44EAF1A4F6}" type="parTrans" cxnId="{21227044-21DE-4544-AD2D-F9F79D91EEF2}">
      <dgm:prSet/>
      <dgm:spPr>
        <a:gradFill rotWithShape="0">
          <a:gsLst>
            <a:gs pos="51000">
              <a:srgbClr val="FF0000"/>
            </a:gs>
            <a:gs pos="76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EB392D96-0A31-413E-BB01-EB6A3E7CC0AE}" type="sibTrans" cxnId="{21227044-21DE-4544-AD2D-F9F79D91EEF2}">
      <dgm:prSet/>
      <dgm:spPr/>
      <dgm:t>
        <a:bodyPr/>
        <a:lstStyle/>
        <a:p>
          <a:endParaRPr lang="ru-RU"/>
        </a:p>
      </dgm:t>
    </dgm:pt>
    <dgm:pt modelId="{43F7D01C-25FD-4636-8C3D-3A554842EBEE}" type="pres">
      <dgm:prSet presAssocID="{3DE5E948-2790-4A8B-B150-C1A23A74AF68}" presName="cycle" presStyleCnt="0">
        <dgm:presLayoutVars>
          <dgm:chMax val="1"/>
          <dgm:dir/>
          <dgm:animLvl val="ctr"/>
          <dgm:resizeHandles val="exact"/>
        </dgm:presLayoutVars>
      </dgm:prSet>
      <dgm:spPr/>
      <dgm:t>
        <a:bodyPr/>
        <a:lstStyle/>
        <a:p>
          <a:endParaRPr lang="ru-RU"/>
        </a:p>
      </dgm:t>
    </dgm:pt>
    <dgm:pt modelId="{C9913E43-8E46-4C4C-9559-F34A991F30F3}" type="pres">
      <dgm:prSet presAssocID="{9B6490AB-8A0B-4507-A1EC-06760F764DBB}" presName="centerShape" presStyleLbl="node0" presStyleIdx="0" presStyleCnt="1" custScaleX="99052" custScaleY="80507" custLinFactNeighborX="-695" custLinFactNeighborY="-5464"/>
      <dgm:spPr/>
      <dgm:t>
        <a:bodyPr/>
        <a:lstStyle/>
        <a:p>
          <a:endParaRPr lang="ru-RU"/>
        </a:p>
      </dgm:t>
    </dgm:pt>
    <dgm:pt modelId="{1418B305-D1A4-4E24-B4F6-007CFA0B3E99}" type="pres">
      <dgm:prSet presAssocID="{43A1FB51-CE2C-48F0-90FB-6D9811D2E3F0}" presName="parTrans" presStyleLbl="bgSibTrans2D1" presStyleIdx="0" presStyleCnt="3" custLinFactNeighborX="3622" custLinFactNeighborY="54942"/>
      <dgm:spPr/>
      <dgm:t>
        <a:bodyPr/>
        <a:lstStyle/>
        <a:p>
          <a:endParaRPr lang="ru-RU"/>
        </a:p>
      </dgm:t>
    </dgm:pt>
    <dgm:pt modelId="{B064B221-97A8-48F4-AF37-62364E038944}" type="pres">
      <dgm:prSet presAssocID="{463A2489-CC6A-472F-B8AA-A66D6ECC4FD6}" presName="node" presStyleLbl="node1" presStyleIdx="0" presStyleCnt="3" custScaleX="125710" custScaleY="183467" custRadScaleRad="124946" custRadScaleInc="18192">
        <dgm:presLayoutVars>
          <dgm:bulletEnabled val="1"/>
        </dgm:presLayoutVars>
      </dgm:prSet>
      <dgm:spPr/>
      <dgm:t>
        <a:bodyPr/>
        <a:lstStyle/>
        <a:p>
          <a:endParaRPr lang="ru-RU"/>
        </a:p>
      </dgm:t>
    </dgm:pt>
    <dgm:pt modelId="{063C90D5-8AD2-4291-AF81-6FC71710214F}" type="pres">
      <dgm:prSet presAssocID="{FEB9B3D7-BBD7-46DD-8587-E70F89E0E863}" presName="parTrans" presStyleLbl="bgSibTrans2D1" presStyleIdx="1" presStyleCnt="3" custScaleX="145461"/>
      <dgm:spPr/>
      <dgm:t>
        <a:bodyPr/>
        <a:lstStyle/>
        <a:p>
          <a:endParaRPr lang="ru-RU"/>
        </a:p>
      </dgm:t>
    </dgm:pt>
    <dgm:pt modelId="{9227AEB2-C288-42AB-91A5-A15D2FF05621}" type="pres">
      <dgm:prSet presAssocID="{1A9FD584-1426-42C1-BCB1-72199D26CE87}" presName="node" presStyleLbl="node1" presStyleIdx="1" presStyleCnt="3" custScaleX="124201" custScaleY="213534" custRadScaleRad="101601" custRadScaleInc="340">
        <dgm:presLayoutVars>
          <dgm:bulletEnabled val="1"/>
        </dgm:presLayoutVars>
      </dgm:prSet>
      <dgm:spPr/>
      <dgm:t>
        <a:bodyPr/>
        <a:lstStyle/>
        <a:p>
          <a:endParaRPr lang="ru-RU"/>
        </a:p>
      </dgm:t>
    </dgm:pt>
    <dgm:pt modelId="{DC1A9240-0D88-44BE-9631-B57F8D84DAF4}" type="pres">
      <dgm:prSet presAssocID="{1E02DF3F-A0AE-4F05-BC4B-5A44EAF1A4F6}" presName="parTrans" presStyleLbl="bgSibTrans2D1" presStyleIdx="2" presStyleCnt="3" custLinFactNeighborX="370" custLinFactNeighborY="65121"/>
      <dgm:spPr/>
      <dgm:t>
        <a:bodyPr/>
        <a:lstStyle/>
        <a:p>
          <a:endParaRPr lang="ru-RU"/>
        </a:p>
      </dgm:t>
    </dgm:pt>
    <dgm:pt modelId="{1C6F9B4F-42BC-4908-A248-26B5154AAB1E}" type="pres">
      <dgm:prSet presAssocID="{DB8F9A05-4DAB-4D9D-8911-88E970D6E7BB}" presName="node" presStyleLbl="node1" presStyleIdx="2" presStyleCnt="3" custScaleX="120517" custScaleY="177201" custRadScaleRad="123343" custRadScaleInc="-18813">
        <dgm:presLayoutVars>
          <dgm:bulletEnabled val="1"/>
        </dgm:presLayoutVars>
      </dgm:prSet>
      <dgm:spPr/>
      <dgm:t>
        <a:bodyPr/>
        <a:lstStyle/>
        <a:p>
          <a:endParaRPr lang="ru-RU"/>
        </a:p>
      </dgm:t>
    </dgm:pt>
  </dgm:ptLst>
  <dgm:cxnLst>
    <dgm:cxn modelId="{EBC3C3CC-E3D1-4858-B815-A92DCFE6C414}" type="presOf" srcId="{1E02DF3F-A0AE-4F05-BC4B-5A44EAF1A4F6}" destId="{DC1A9240-0D88-44BE-9631-B57F8D84DAF4}" srcOrd="0" destOrd="0" presId="urn:microsoft.com/office/officeart/2005/8/layout/radial4"/>
    <dgm:cxn modelId="{57DDEF7D-7E35-4503-925A-A348E6318CAD}" type="presOf" srcId="{9B6490AB-8A0B-4507-A1EC-06760F764DBB}" destId="{C9913E43-8E46-4C4C-9559-F34A991F30F3}" srcOrd="0" destOrd="0" presId="urn:microsoft.com/office/officeart/2005/8/layout/radial4"/>
    <dgm:cxn modelId="{12468206-A810-4F3A-9FF0-A3A68A1D710A}" type="presOf" srcId="{1A9FD584-1426-42C1-BCB1-72199D26CE87}" destId="{9227AEB2-C288-42AB-91A5-A15D2FF05621}" srcOrd="0" destOrd="0" presId="urn:microsoft.com/office/officeart/2005/8/layout/radial4"/>
    <dgm:cxn modelId="{5A68B900-E8B7-4549-A0DC-7CF287166FFD}" srcId="{9B6490AB-8A0B-4507-A1EC-06760F764DBB}" destId="{463A2489-CC6A-472F-B8AA-A66D6ECC4FD6}" srcOrd="0" destOrd="0" parTransId="{43A1FB51-CE2C-48F0-90FB-6D9811D2E3F0}" sibTransId="{B513C712-74E2-4883-A4C7-41588007FB40}"/>
    <dgm:cxn modelId="{21227044-21DE-4544-AD2D-F9F79D91EEF2}" srcId="{9B6490AB-8A0B-4507-A1EC-06760F764DBB}" destId="{DB8F9A05-4DAB-4D9D-8911-88E970D6E7BB}" srcOrd="2" destOrd="0" parTransId="{1E02DF3F-A0AE-4F05-BC4B-5A44EAF1A4F6}" sibTransId="{EB392D96-0A31-413E-BB01-EB6A3E7CC0AE}"/>
    <dgm:cxn modelId="{C0129ECE-569F-4DCF-AC5F-273FCEC67C8D}" type="presOf" srcId="{463A2489-CC6A-472F-B8AA-A66D6ECC4FD6}" destId="{B064B221-97A8-48F4-AF37-62364E038944}" srcOrd="0" destOrd="0" presId="urn:microsoft.com/office/officeart/2005/8/layout/radial4"/>
    <dgm:cxn modelId="{11BBD22A-8035-471F-9A15-0E0906DE7AA6}" type="presOf" srcId="{FEB9B3D7-BBD7-46DD-8587-E70F89E0E863}" destId="{063C90D5-8AD2-4291-AF81-6FC71710214F}" srcOrd="0" destOrd="0" presId="urn:microsoft.com/office/officeart/2005/8/layout/radial4"/>
    <dgm:cxn modelId="{883D050F-6EB8-45E5-A07A-27EA23D70F51}" srcId="{9B6490AB-8A0B-4507-A1EC-06760F764DBB}" destId="{1A9FD584-1426-42C1-BCB1-72199D26CE87}" srcOrd="1" destOrd="0" parTransId="{FEB9B3D7-BBD7-46DD-8587-E70F89E0E863}" sibTransId="{FE18F15C-152A-41BA-88A0-4BB7D8BCF958}"/>
    <dgm:cxn modelId="{5F4D7C50-6BE9-4EA2-B991-A9AE38978B1A}" type="presOf" srcId="{DB8F9A05-4DAB-4D9D-8911-88E970D6E7BB}" destId="{1C6F9B4F-42BC-4908-A248-26B5154AAB1E}" srcOrd="0" destOrd="0" presId="urn:microsoft.com/office/officeart/2005/8/layout/radial4"/>
    <dgm:cxn modelId="{9EF27C0B-5149-4658-B971-25F28C1409F4}" type="presOf" srcId="{3DE5E948-2790-4A8B-B150-C1A23A74AF68}" destId="{43F7D01C-25FD-4636-8C3D-3A554842EBEE}" srcOrd="0" destOrd="0" presId="urn:microsoft.com/office/officeart/2005/8/layout/radial4"/>
    <dgm:cxn modelId="{5611F874-77A1-4771-B21B-A0A84ACCD7C2}" srcId="{3DE5E948-2790-4A8B-B150-C1A23A74AF68}" destId="{9B6490AB-8A0B-4507-A1EC-06760F764DBB}" srcOrd="0" destOrd="0" parTransId="{7F6E2F12-FF99-462C-8E31-654B50616A02}" sibTransId="{022390C5-EED3-4C04-8E07-19A3CE4B10DF}"/>
    <dgm:cxn modelId="{5E95F902-F8EE-47FE-933C-B3F82FDEDC13}" type="presOf" srcId="{43A1FB51-CE2C-48F0-90FB-6D9811D2E3F0}" destId="{1418B305-D1A4-4E24-B4F6-007CFA0B3E99}" srcOrd="0" destOrd="0" presId="urn:microsoft.com/office/officeart/2005/8/layout/radial4"/>
    <dgm:cxn modelId="{C8494976-68A9-41EE-B7E6-42DB26E83207}" type="presParOf" srcId="{43F7D01C-25FD-4636-8C3D-3A554842EBEE}" destId="{C9913E43-8E46-4C4C-9559-F34A991F30F3}" srcOrd="0" destOrd="0" presId="urn:microsoft.com/office/officeart/2005/8/layout/radial4"/>
    <dgm:cxn modelId="{4BF6965E-80DD-4B22-B533-CF9FDBD49484}" type="presParOf" srcId="{43F7D01C-25FD-4636-8C3D-3A554842EBEE}" destId="{1418B305-D1A4-4E24-B4F6-007CFA0B3E99}" srcOrd="1" destOrd="0" presId="urn:microsoft.com/office/officeart/2005/8/layout/radial4"/>
    <dgm:cxn modelId="{5F367987-06DD-4D5A-8342-753C9FD6DB04}" type="presParOf" srcId="{43F7D01C-25FD-4636-8C3D-3A554842EBEE}" destId="{B064B221-97A8-48F4-AF37-62364E038944}" srcOrd="2" destOrd="0" presId="urn:microsoft.com/office/officeart/2005/8/layout/radial4"/>
    <dgm:cxn modelId="{DEAD2B1D-3F3C-4F08-8B5F-A21272549579}" type="presParOf" srcId="{43F7D01C-25FD-4636-8C3D-3A554842EBEE}" destId="{063C90D5-8AD2-4291-AF81-6FC71710214F}" srcOrd="3" destOrd="0" presId="urn:microsoft.com/office/officeart/2005/8/layout/radial4"/>
    <dgm:cxn modelId="{12095FEC-FBEC-4108-9A2B-13840A4F74CA}" type="presParOf" srcId="{43F7D01C-25FD-4636-8C3D-3A554842EBEE}" destId="{9227AEB2-C288-42AB-91A5-A15D2FF05621}" srcOrd="4" destOrd="0" presId="urn:microsoft.com/office/officeart/2005/8/layout/radial4"/>
    <dgm:cxn modelId="{7F4DE497-2566-4E93-826C-90268F23666F}" type="presParOf" srcId="{43F7D01C-25FD-4636-8C3D-3A554842EBEE}" destId="{DC1A9240-0D88-44BE-9631-B57F8D84DAF4}" srcOrd="5" destOrd="0" presId="urn:microsoft.com/office/officeart/2005/8/layout/radial4"/>
    <dgm:cxn modelId="{2F2E8942-1865-4DE0-8079-C4BE1411018E}" type="presParOf" srcId="{43F7D01C-25FD-4636-8C3D-3A554842EBEE}" destId="{1C6F9B4F-42BC-4908-A248-26B5154AAB1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2B7A8C-FFC9-4A83-834E-839C10870971}"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6EB761CB-AB45-46E9-A4CC-F836C764434E}">
      <dgm:prSet phldrT="[Текст]" custT="1"/>
      <dgm:spPr/>
      <dgm:t>
        <a:bodyPr/>
        <a:lstStyle/>
        <a:p>
          <a:pPr>
            <a:lnSpc>
              <a:spcPct val="70000"/>
            </a:lnSpc>
          </a:pPr>
          <a:r>
            <a:rPr lang="ru-RU" sz="1400" b="1" dirty="0" smtClean="0">
              <a:solidFill>
                <a:schemeClr val="tx1"/>
              </a:solidFill>
              <a:latin typeface="Times New Roman" pitchFamily="18" charset="0"/>
              <a:cs typeface="Times New Roman" pitchFamily="18" charset="0"/>
            </a:rPr>
            <a:t>Федеральный</a:t>
          </a:r>
        </a:p>
        <a:p>
          <a:pPr>
            <a:lnSpc>
              <a:spcPct val="70000"/>
            </a:lnSpc>
          </a:pPr>
          <a:r>
            <a:rPr lang="ru-RU" sz="1400" b="1" dirty="0" smtClean="0">
              <a:solidFill>
                <a:schemeClr val="tx1"/>
              </a:solidFill>
              <a:latin typeface="Times New Roman" pitchFamily="18" charset="0"/>
              <a:cs typeface="Times New Roman" pitchFamily="18" charset="0"/>
            </a:rPr>
            <a:t>бюджет</a:t>
          </a:r>
          <a:endParaRPr lang="ru-RU" sz="1400" b="1" dirty="0">
            <a:solidFill>
              <a:schemeClr val="tx1"/>
            </a:solidFill>
            <a:latin typeface="Times New Roman" pitchFamily="18" charset="0"/>
            <a:cs typeface="Times New Roman" pitchFamily="18" charset="0"/>
          </a:endParaRPr>
        </a:p>
      </dgm:t>
    </dgm:pt>
    <dgm:pt modelId="{71E4BED1-3F38-4117-8474-4D590D23AF81}" type="parTrans" cxnId="{1D63D9AD-47DA-400C-AD57-C2A60336AD9A}">
      <dgm:prSet/>
      <dgm:spPr/>
      <dgm:t>
        <a:bodyPr/>
        <a:lstStyle/>
        <a:p>
          <a:endParaRPr lang="ru-RU"/>
        </a:p>
      </dgm:t>
    </dgm:pt>
    <dgm:pt modelId="{72FBE417-2DD6-4A14-870F-0DC871721402}" type="sibTrans" cxnId="{1D63D9AD-47DA-400C-AD57-C2A60336AD9A}">
      <dgm:prSet/>
      <dgm:spPr/>
      <dgm:t>
        <a:bodyPr/>
        <a:lstStyle/>
        <a:p>
          <a:endParaRPr lang="ru-RU"/>
        </a:p>
      </dgm:t>
    </dgm:pt>
    <dgm:pt modelId="{A0C88DDE-0E91-410C-B314-C767D8E5BBDA}" type="pres">
      <dgm:prSet presAssocID="{6E2B7A8C-FFC9-4A83-834E-839C10870971}" presName="Name0" presStyleCnt="0">
        <dgm:presLayoutVars>
          <dgm:chMax val="4"/>
          <dgm:resizeHandles val="exact"/>
        </dgm:presLayoutVars>
      </dgm:prSet>
      <dgm:spPr/>
      <dgm:t>
        <a:bodyPr/>
        <a:lstStyle/>
        <a:p>
          <a:endParaRPr lang="ru-RU"/>
        </a:p>
      </dgm:t>
    </dgm:pt>
    <dgm:pt modelId="{68F107AA-FD99-46AA-95B7-4C85171CE142}" type="pres">
      <dgm:prSet presAssocID="{6E2B7A8C-FFC9-4A83-834E-839C10870971}" presName="ellipse" presStyleLbl="trBgShp" presStyleIdx="0" presStyleCnt="1"/>
      <dgm:spPr/>
    </dgm:pt>
    <dgm:pt modelId="{5D94704B-7532-4264-BE99-409D9075BDC5}" type="pres">
      <dgm:prSet presAssocID="{6E2B7A8C-FFC9-4A83-834E-839C10870971}" presName="arrow1" presStyleLbl="fgShp" presStyleIdx="0" presStyleCnt="1"/>
      <dgm:spPr/>
    </dgm:pt>
    <dgm:pt modelId="{EC405ED0-B7D6-4A6B-ADC0-348419AEE70B}" type="pres">
      <dgm:prSet presAssocID="{6E2B7A8C-FFC9-4A83-834E-839C10870971}" presName="rectangle" presStyleLbl="revTx" presStyleIdx="0" presStyleCnt="1" custLinFactNeighborX="855" custLinFactNeighborY="1909">
        <dgm:presLayoutVars>
          <dgm:bulletEnabled val="1"/>
        </dgm:presLayoutVars>
      </dgm:prSet>
      <dgm:spPr/>
      <dgm:t>
        <a:bodyPr/>
        <a:lstStyle/>
        <a:p>
          <a:endParaRPr lang="ru-RU"/>
        </a:p>
      </dgm:t>
    </dgm:pt>
    <dgm:pt modelId="{04BB68F1-4E3E-4811-A90D-1B5F2555A17B}" type="pres">
      <dgm:prSet presAssocID="{6E2B7A8C-FFC9-4A83-834E-839C10870971}" presName="funnel" presStyleLbl="trAlignAcc1" presStyleIdx="0" presStyleCnt="1"/>
      <dgm:spPr/>
      <dgm:t>
        <a:bodyPr/>
        <a:lstStyle/>
        <a:p>
          <a:endParaRPr lang="ru-RU"/>
        </a:p>
      </dgm:t>
    </dgm:pt>
  </dgm:ptLst>
  <dgm:cxnLst>
    <dgm:cxn modelId="{7F65D21D-7332-4230-A875-4B36ADF764B2}" type="presOf" srcId="{6EB761CB-AB45-46E9-A4CC-F836C764434E}" destId="{EC405ED0-B7D6-4A6B-ADC0-348419AEE70B}" srcOrd="0" destOrd="0" presId="urn:microsoft.com/office/officeart/2005/8/layout/funnel1"/>
    <dgm:cxn modelId="{1D63D9AD-47DA-400C-AD57-C2A60336AD9A}" srcId="{6E2B7A8C-FFC9-4A83-834E-839C10870971}" destId="{6EB761CB-AB45-46E9-A4CC-F836C764434E}" srcOrd="0" destOrd="0" parTransId="{71E4BED1-3F38-4117-8474-4D590D23AF81}" sibTransId="{72FBE417-2DD6-4A14-870F-0DC871721402}"/>
    <dgm:cxn modelId="{0025741E-87B1-4E67-AFA0-22CD4B9965E2}" type="presOf" srcId="{6E2B7A8C-FFC9-4A83-834E-839C10870971}" destId="{A0C88DDE-0E91-410C-B314-C767D8E5BBDA}" srcOrd="0" destOrd="0" presId="urn:microsoft.com/office/officeart/2005/8/layout/funnel1"/>
    <dgm:cxn modelId="{356E28E2-5366-45DE-ADFE-DA37E6939672}" type="presParOf" srcId="{A0C88DDE-0E91-410C-B314-C767D8E5BBDA}" destId="{68F107AA-FD99-46AA-95B7-4C85171CE142}" srcOrd="0" destOrd="0" presId="urn:microsoft.com/office/officeart/2005/8/layout/funnel1"/>
    <dgm:cxn modelId="{F97AB67D-9539-43B5-A7FC-DBC17A86093B}" type="presParOf" srcId="{A0C88DDE-0E91-410C-B314-C767D8E5BBDA}" destId="{5D94704B-7532-4264-BE99-409D9075BDC5}" srcOrd="1" destOrd="0" presId="urn:microsoft.com/office/officeart/2005/8/layout/funnel1"/>
    <dgm:cxn modelId="{C14035F6-46E4-4ABF-BCD0-A27192C67604}" type="presParOf" srcId="{A0C88DDE-0E91-410C-B314-C767D8E5BBDA}" destId="{EC405ED0-B7D6-4A6B-ADC0-348419AEE70B}" srcOrd="2" destOrd="0" presId="urn:microsoft.com/office/officeart/2005/8/layout/funnel1"/>
    <dgm:cxn modelId="{39E34FF2-5716-4F37-90FA-F04D5CFB21C5}" type="presParOf" srcId="{A0C88DDE-0E91-410C-B314-C767D8E5BBDA}" destId="{04BB68F1-4E3E-4811-A90D-1B5F2555A17B}" srcOrd="3" destOrd="0" presId="urn:microsoft.com/office/officeart/2005/8/layout/funnel1"/>
  </dgm:cxnLst>
  <dgm:bg>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30%</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7DFF3BDC-BB27-4CAC-8854-7EF3FDD107F2}">
      <dgm:prSet phldrT="[Текст]"/>
      <dgm:spPr>
        <a:gradFill rotWithShape="0">
          <a:gsLst>
            <a:gs pos="0">
              <a:srgbClr val="FFFF00"/>
            </a:gs>
            <a:gs pos="100000">
              <a:schemeClr val="accent1">
                <a:hueOff val="0"/>
                <a:satOff val="0"/>
                <a:lumOff val="0"/>
                <a:alphaOff val="0"/>
                <a:shade val="76000"/>
                <a:lumMod val="90000"/>
              </a:schemeClr>
            </a:gs>
          </a:gsLst>
        </a:gradFill>
      </dgm:spPr>
      <dgm:t>
        <a:bodyPr/>
        <a:lstStyle/>
        <a:p>
          <a:r>
            <a:rPr lang="ru-RU" b="1" dirty="0" smtClean="0">
              <a:solidFill>
                <a:schemeClr val="tx1"/>
              </a:solidFill>
            </a:rPr>
            <a:t>100%</a:t>
          </a:r>
          <a:endParaRPr lang="ru-RU" b="1" dirty="0">
            <a:solidFill>
              <a:schemeClr val="tx1"/>
            </a:solidFill>
          </a:endParaRPr>
        </a:p>
      </dgm:t>
    </dgm:pt>
    <dgm:pt modelId="{8A80B652-CD98-48E3-9160-A21A95B9163F}" type="parTrans" cxnId="{B70AF114-FB03-4FA7-9759-7EB30BCD2F93}">
      <dgm:prSet/>
      <dgm:spPr/>
      <dgm:t>
        <a:bodyPr/>
        <a:lstStyle/>
        <a:p>
          <a:endParaRPr lang="ru-RU"/>
        </a:p>
      </dgm:t>
    </dgm:pt>
    <dgm:pt modelId="{FA762B56-6C8B-4124-870B-065AC274D51E}" type="sibTrans" cxnId="{B70AF114-FB03-4FA7-9759-7EB30BCD2F93}">
      <dgm:prSet/>
      <dgm:spPr/>
      <dgm:t>
        <a:bodyPr/>
        <a:lstStyle/>
        <a:p>
          <a:endParaRPr lang="ru-RU"/>
        </a:p>
      </dgm:t>
    </dgm:pt>
    <dgm:pt modelId="{19359752-9CAB-4A40-8DA7-B1ABA2EC343E}">
      <dgm:prSet phldrT="[Текст]" custT="1"/>
      <dgm:spPr/>
      <dgm:t>
        <a:bodyPr/>
        <a:lstStyle/>
        <a:p>
          <a:r>
            <a:rPr lang="ru-RU" sz="1400" b="1" dirty="0" smtClean="0">
              <a:latin typeface="Times New Roman" pitchFamily="18" charset="0"/>
              <a:cs typeface="Times New Roman" pitchFamily="18" charset="0"/>
            </a:rPr>
            <a:t>Бюджет УР</a:t>
          </a:r>
          <a:endParaRPr lang="ru-RU" sz="14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dgm:pt>
    <dgm:pt modelId="{17CBF769-3B05-4A3B-B787-E74D4F8AE722}" type="pres">
      <dgm:prSet presAssocID="{764C6B45-3F19-43C1-A63A-BBD3E9F5CBDB}" presName="rectangle" presStyleLbl="revTx" presStyleIdx="0" presStyleCnt="1">
        <dgm:presLayoutVars>
          <dgm:bulletEnabled val="1"/>
        </dgm:presLayoutVars>
      </dgm:prSet>
      <dgm:spPr/>
      <dgm:t>
        <a:bodyPr/>
        <a:lstStyle/>
        <a:p>
          <a:endParaRPr lang="ru-RU"/>
        </a:p>
      </dgm:t>
    </dgm:pt>
    <dgm:pt modelId="{87AB5988-44A4-4DC5-810A-B411AE9EE971}" type="pres">
      <dgm:prSet presAssocID="{7DFF3BDC-BB27-4CAC-8854-7EF3FDD107F2}" presName="item1" presStyleLbl="node1" presStyleIdx="0" presStyleCnt="2">
        <dgm:presLayoutVars>
          <dgm:bulletEnabled val="1"/>
        </dgm:presLayoutVars>
      </dgm:prSet>
      <dgm:spPr/>
      <dgm:t>
        <a:bodyPr/>
        <a:lstStyle/>
        <a:p>
          <a:endParaRPr lang="ru-RU"/>
        </a:p>
      </dgm:t>
    </dgm:pt>
    <dgm:pt modelId="{86618C87-F85A-4D75-BCFE-1828FBF6A733}" type="pres">
      <dgm:prSet presAssocID="{19359752-9CAB-4A40-8DA7-B1ABA2EC343E}" presName="item2" presStyleLbl="node1" presStyleIdx="1" presStyleCnt="2">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549" custLinFactNeighborY="4144"/>
      <dgm:spPr/>
      <dgm:t>
        <a:bodyPr/>
        <a:lstStyle/>
        <a:p>
          <a:endParaRPr lang="ru-RU"/>
        </a:p>
      </dgm:t>
    </dgm:pt>
  </dgm:ptLst>
  <dgm:cxnLst>
    <dgm:cxn modelId="{687E502A-11D4-49A9-8B51-92DB1A4E1230}" type="presOf" srcId="{764C6B45-3F19-43C1-A63A-BBD3E9F5CBDB}" destId="{BC9426A7-1943-445B-A221-64A44E3FFF0B}" srcOrd="0" destOrd="0" presId="urn:microsoft.com/office/officeart/2005/8/layout/funnel1"/>
    <dgm:cxn modelId="{2854DC1F-300A-452D-8039-805E7E6CA96D}" type="presOf" srcId="{19359752-9CAB-4A40-8DA7-B1ABA2EC343E}" destId="{17CBF769-3B05-4A3B-B787-E74D4F8AE722}" srcOrd="0" destOrd="0" presId="urn:microsoft.com/office/officeart/2005/8/layout/funnel1"/>
    <dgm:cxn modelId="{8F689B30-73D9-4637-B29F-315808F41CC1}" type="presOf" srcId="{3993851F-9FD6-42BF-B16A-9CEA8F637875}" destId="{86618C87-F85A-4D75-BCFE-1828FBF6A733}"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F1ACD3FA-F0EA-4D25-82B4-9CBA10DEC3AB}" srcId="{764C6B45-3F19-43C1-A63A-BBD3E9F5CBDB}" destId="{19359752-9CAB-4A40-8DA7-B1ABA2EC343E}" srcOrd="2" destOrd="0" parTransId="{DFCC2E76-BF14-4F65-B9CF-6898ECB6FE23}" sibTransId="{48BC047D-91FF-436A-8102-4ADABE5E779C}"/>
    <dgm:cxn modelId="{CB0E535B-94C5-4F98-8039-1B25B309944C}" type="presOf" srcId="{7DFF3BDC-BB27-4CAC-8854-7EF3FDD107F2}" destId="{87AB5988-44A4-4DC5-810A-B411AE9EE971}" srcOrd="0" destOrd="0" presId="urn:microsoft.com/office/officeart/2005/8/layout/funnel1"/>
    <dgm:cxn modelId="{B70AF114-FB03-4FA7-9759-7EB30BCD2F93}" srcId="{764C6B45-3F19-43C1-A63A-BBD3E9F5CBDB}" destId="{7DFF3BDC-BB27-4CAC-8854-7EF3FDD107F2}" srcOrd="1" destOrd="0" parTransId="{8A80B652-CD98-48E3-9160-A21A95B9163F}" sibTransId="{FA762B56-6C8B-4124-870B-065AC274D51E}"/>
    <dgm:cxn modelId="{4600AD2D-DE63-477C-8FFA-346B52F81CC3}" type="presParOf" srcId="{BC9426A7-1943-445B-A221-64A44E3FFF0B}" destId="{2DA1A661-BB94-4A6F-9E15-9F6B57BD5ACA}" srcOrd="0" destOrd="0" presId="urn:microsoft.com/office/officeart/2005/8/layout/funnel1"/>
    <dgm:cxn modelId="{47EFE168-A336-465B-B562-302F6DDCD838}" type="presParOf" srcId="{BC9426A7-1943-445B-A221-64A44E3FFF0B}" destId="{2C06BE8D-5C68-4834-8056-203D5156C7BD}" srcOrd="1" destOrd="0" presId="urn:microsoft.com/office/officeart/2005/8/layout/funnel1"/>
    <dgm:cxn modelId="{AC0E2F6E-5C6D-4F6F-A6B2-ED33E77EDDCF}" type="presParOf" srcId="{BC9426A7-1943-445B-A221-64A44E3FFF0B}" destId="{17CBF769-3B05-4A3B-B787-E74D4F8AE722}" srcOrd="2" destOrd="0" presId="urn:microsoft.com/office/officeart/2005/8/layout/funnel1"/>
    <dgm:cxn modelId="{E57401BD-A1F4-481E-849F-FECA346A3B3B}" type="presParOf" srcId="{BC9426A7-1943-445B-A221-64A44E3FFF0B}" destId="{87AB5988-44A4-4DC5-810A-B411AE9EE971}" srcOrd="3" destOrd="0" presId="urn:microsoft.com/office/officeart/2005/8/layout/funnel1"/>
    <dgm:cxn modelId="{5AD399C3-13C9-4733-9CFF-CCB6868CF478}" type="presParOf" srcId="{BC9426A7-1943-445B-A221-64A44E3FFF0B}" destId="{86618C87-F85A-4D75-BCFE-1828FBF6A733}" srcOrd="4" destOrd="0" presId="urn:microsoft.com/office/officeart/2005/8/layout/funnel1"/>
    <dgm:cxn modelId="{A54EA3FE-B2F9-4BF0-A7D7-03DB5060407D}" type="presParOf" srcId="{BC9426A7-1943-445B-A221-64A44E3FFF0B}" destId="{BEA1D0D8-9759-4B76-BBE9-738E83B9EB81}" srcOrd="5"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A7D5F-006D-4BEA-9ABC-26596995C78E}">
      <dsp:nvSpPr>
        <dsp:cNvPr id="0" name=""/>
        <dsp:cNvSpPr/>
      </dsp:nvSpPr>
      <dsp:spPr>
        <a:xfrm>
          <a:off x="3486229" y="228595"/>
          <a:ext cx="1619173" cy="812098"/>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Рассмотрение и утверждение бюджета</a:t>
          </a:r>
          <a:endParaRPr lang="ru-RU" sz="1400" b="1" kern="1200" dirty="0">
            <a:solidFill>
              <a:schemeClr val="tx1"/>
            </a:solidFill>
            <a:latin typeface="Arial" pitchFamily="34" charset="0"/>
            <a:cs typeface="Arial" pitchFamily="34" charset="0"/>
          </a:endParaRPr>
        </a:p>
      </dsp:txBody>
      <dsp:txXfrm>
        <a:off x="3486229" y="228595"/>
        <a:ext cx="1619173" cy="812098"/>
      </dsp:txXfrm>
    </dsp:sp>
    <dsp:sp modelId="{5A044165-1FDF-45B8-881D-C09173C2E8A1}">
      <dsp:nvSpPr>
        <dsp:cNvPr id="0" name=""/>
        <dsp:cNvSpPr/>
      </dsp:nvSpPr>
      <dsp:spPr>
        <a:xfrm>
          <a:off x="1096650" y="66820"/>
          <a:ext cx="4203290" cy="4203290"/>
        </a:xfrm>
        <a:prstGeom prst="circularArrow">
          <a:avLst>
            <a:gd name="adj1" fmla="val 5202"/>
            <a:gd name="adj2" fmla="val 336022"/>
            <a:gd name="adj3" fmla="val 122748"/>
            <a:gd name="adj4" fmla="val 19367250"/>
            <a:gd name="adj5" fmla="val 6069"/>
          </a:avLst>
        </a:prstGeom>
        <a:gradFill rotWithShape="0">
          <a:gsLst>
            <a:gs pos="0">
              <a:srgbClr val="FF0000"/>
            </a:gs>
            <a:gs pos="40000">
              <a:schemeClr val="accent1">
                <a:tint val="44500"/>
                <a:satMod val="160000"/>
              </a:schemeClr>
            </a:gs>
            <a:gs pos="100000">
              <a:schemeClr val="accent3">
                <a:lumMod val="75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5F116F0B-8710-4BA3-9735-93D090168076}">
      <dsp:nvSpPr>
        <dsp:cNvPr id="0" name=""/>
        <dsp:cNvSpPr/>
      </dsp:nvSpPr>
      <dsp:spPr>
        <a:xfrm>
          <a:off x="4350392" y="2416584"/>
          <a:ext cx="1246217" cy="640975"/>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Исполнение бюджета</a:t>
          </a:r>
          <a:endParaRPr lang="ru-RU" sz="1400" b="1" kern="1200" dirty="0">
            <a:solidFill>
              <a:schemeClr val="tx1"/>
            </a:solidFill>
            <a:latin typeface="Arial" pitchFamily="34" charset="0"/>
            <a:cs typeface="Arial" pitchFamily="34" charset="0"/>
          </a:endParaRPr>
        </a:p>
      </dsp:txBody>
      <dsp:txXfrm>
        <a:off x="4350392" y="2416584"/>
        <a:ext cx="1246217" cy="640975"/>
      </dsp:txXfrm>
    </dsp:sp>
    <dsp:sp modelId="{5CB311D5-D9FF-44A8-BC68-B3DB0E1FC227}">
      <dsp:nvSpPr>
        <dsp:cNvPr id="0" name=""/>
        <dsp:cNvSpPr/>
      </dsp:nvSpPr>
      <dsp:spPr>
        <a:xfrm>
          <a:off x="1131002" y="8430"/>
          <a:ext cx="4203290" cy="4203290"/>
        </a:xfrm>
        <a:prstGeom prst="circularArrow">
          <a:avLst>
            <a:gd name="adj1" fmla="val 5202"/>
            <a:gd name="adj2" fmla="val 336022"/>
            <a:gd name="adj3" fmla="val 4120238"/>
            <a:gd name="adj4" fmla="val 1832215"/>
            <a:gd name="adj5" fmla="val 6069"/>
          </a:avLst>
        </a:prstGeom>
        <a:gradFill rotWithShape="0">
          <a:gsLst>
            <a:gs pos="0">
              <a:srgbClr val="FF0000"/>
            </a:gs>
            <a:gs pos="40000">
              <a:schemeClr val="bg1"/>
            </a:gs>
            <a:gs pos="100000">
              <a:schemeClr val="accent3">
                <a:lumMod val="50000"/>
              </a:schemeClr>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C63F477F-2B93-435D-A8BF-018D8EA2B7C7}">
      <dsp:nvSpPr>
        <dsp:cNvPr id="0" name=""/>
        <dsp:cNvSpPr/>
      </dsp:nvSpPr>
      <dsp:spPr>
        <a:xfrm>
          <a:off x="2499608" y="3536840"/>
          <a:ext cx="1238559" cy="948048"/>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Контроль за исполнением бюджета</a:t>
          </a:r>
          <a:endParaRPr lang="ru-RU" sz="1400" b="1" kern="1200" dirty="0">
            <a:solidFill>
              <a:schemeClr val="tx1"/>
            </a:solidFill>
            <a:latin typeface="Arial" pitchFamily="34" charset="0"/>
            <a:cs typeface="Arial" pitchFamily="34" charset="0"/>
          </a:endParaRPr>
        </a:p>
      </dsp:txBody>
      <dsp:txXfrm>
        <a:off x="2499608" y="3536840"/>
        <a:ext cx="1238559" cy="948048"/>
      </dsp:txXfrm>
    </dsp:sp>
    <dsp:sp modelId="{0C0C8F12-C4C3-40CD-B3D5-824953FAACF3}">
      <dsp:nvSpPr>
        <dsp:cNvPr id="0" name=""/>
        <dsp:cNvSpPr/>
      </dsp:nvSpPr>
      <dsp:spPr>
        <a:xfrm>
          <a:off x="989802" y="35012"/>
          <a:ext cx="4203290" cy="4203290"/>
        </a:xfrm>
        <a:prstGeom prst="circularArrow">
          <a:avLst>
            <a:gd name="adj1" fmla="val 5202"/>
            <a:gd name="adj2" fmla="val 336022"/>
            <a:gd name="adj3" fmla="val 8346329"/>
            <a:gd name="adj4" fmla="val 6510263"/>
            <a:gd name="adj5" fmla="val 6069"/>
          </a:avLst>
        </a:prstGeom>
        <a:gradFill rotWithShape="0">
          <a:gsLst>
            <a:gs pos="0">
              <a:srgbClr val="FF0000"/>
            </a:gs>
            <a:gs pos="40000">
              <a:schemeClr val="bg1"/>
            </a:gs>
            <a:gs pos="100000">
              <a:schemeClr val="accent3">
                <a:lumMod val="50000"/>
              </a:schemeClr>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EA6D6A5F-830B-4016-92AB-5916328771A5}">
      <dsp:nvSpPr>
        <dsp:cNvPr id="0" name=""/>
        <dsp:cNvSpPr/>
      </dsp:nvSpPr>
      <dsp:spPr>
        <a:xfrm>
          <a:off x="719728" y="2260081"/>
          <a:ext cx="1224970" cy="954001"/>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Отчет об исполнении бюджета</a:t>
          </a:r>
          <a:endParaRPr lang="ru-RU" sz="1400" b="1" kern="1200" dirty="0">
            <a:solidFill>
              <a:schemeClr val="tx1"/>
            </a:solidFill>
            <a:latin typeface="Arial" pitchFamily="34" charset="0"/>
            <a:cs typeface="Arial" pitchFamily="34" charset="0"/>
          </a:endParaRPr>
        </a:p>
      </dsp:txBody>
      <dsp:txXfrm>
        <a:off x="719728" y="2260081"/>
        <a:ext cx="1224970" cy="954001"/>
      </dsp:txXfrm>
    </dsp:sp>
    <dsp:sp modelId="{78DC0811-6BC0-4448-9A1C-945055CCAEE6}">
      <dsp:nvSpPr>
        <dsp:cNvPr id="0" name=""/>
        <dsp:cNvSpPr/>
      </dsp:nvSpPr>
      <dsp:spPr>
        <a:xfrm>
          <a:off x="992705" y="-42834"/>
          <a:ext cx="4203290" cy="4203290"/>
        </a:xfrm>
        <a:prstGeom prst="circularArrow">
          <a:avLst>
            <a:gd name="adj1" fmla="val 5202"/>
            <a:gd name="adj2" fmla="val 336022"/>
            <a:gd name="adj3" fmla="val 12255434"/>
            <a:gd name="adj4" fmla="val 10428231"/>
            <a:gd name="adj5" fmla="val 6069"/>
          </a:avLst>
        </a:prstGeom>
        <a:gradFill rotWithShape="0">
          <a:gsLst>
            <a:gs pos="0">
              <a:srgbClr val="FF0000"/>
            </a:gs>
            <a:gs pos="48000">
              <a:schemeClr val="bg1"/>
            </a:gs>
            <a:gs pos="100000">
              <a:schemeClr val="accent3">
                <a:lumMod val="50000"/>
              </a:schemeClr>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58DB0CC2-E164-4E3C-B114-31A80891FE46}">
      <dsp:nvSpPr>
        <dsp:cNvPr id="0" name=""/>
        <dsp:cNvSpPr/>
      </dsp:nvSpPr>
      <dsp:spPr>
        <a:xfrm>
          <a:off x="1219197" y="228603"/>
          <a:ext cx="1288409" cy="901830"/>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Составление проекта бюджета</a:t>
          </a:r>
          <a:endParaRPr lang="ru-RU" sz="1400" b="1" kern="1200" dirty="0">
            <a:solidFill>
              <a:schemeClr val="tx1"/>
            </a:solidFill>
            <a:latin typeface="Arial" pitchFamily="34" charset="0"/>
            <a:cs typeface="Arial" pitchFamily="34" charset="0"/>
          </a:endParaRPr>
        </a:p>
      </dsp:txBody>
      <dsp:txXfrm>
        <a:off x="1219197" y="228603"/>
        <a:ext cx="1288409" cy="901830"/>
      </dsp:txXfrm>
    </dsp:sp>
    <dsp:sp modelId="{3D596900-9661-4F79-92B9-6B021D03520D}">
      <dsp:nvSpPr>
        <dsp:cNvPr id="0" name=""/>
        <dsp:cNvSpPr/>
      </dsp:nvSpPr>
      <dsp:spPr>
        <a:xfrm>
          <a:off x="984965" y="-14170"/>
          <a:ext cx="4203290" cy="4203290"/>
        </a:xfrm>
        <a:prstGeom prst="circularArrow">
          <a:avLst>
            <a:gd name="adj1" fmla="val 5202"/>
            <a:gd name="adj2" fmla="val 336022"/>
            <a:gd name="adj3" fmla="val 16606438"/>
            <a:gd name="adj4" fmla="val 15114662"/>
            <a:gd name="adj5" fmla="val 6069"/>
          </a:avLst>
        </a:prstGeom>
        <a:gradFill rotWithShape="0">
          <a:gsLst>
            <a:gs pos="0">
              <a:srgbClr val="FF0000"/>
            </a:gs>
            <a:gs pos="49000">
              <a:schemeClr val="bg2"/>
            </a:gs>
            <a:gs pos="100000">
              <a:schemeClr val="accent3">
                <a:lumMod val="50000"/>
              </a:schemeClr>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443826" y="561784"/>
          <a:ext cx="1621917" cy="56327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1100137" y="1941042"/>
          <a:ext cx="314324" cy="201168"/>
        </a:xfrm>
        <a:prstGeom prst="downArrow">
          <a:avLst/>
        </a:prstGeom>
        <a:solidFill>
          <a:schemeClr val="accent1">
            <a:tint val="60000"/>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228597" y="2101977"/>
          <a:ext cx="2057405" cy="37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smtClean="0">
            <a:latin typeface="Times New Roman" pitchFamily="18" charset="0"/>
            <a:cs typeface="Times New Roman" pitchFamily="18" charset="0"/>
          </a:endParaRPr>
        </a:p>
        <a:p>
          <a:pPr lvl="0" algn="ctr" defTabSz="622300">
            <a:lnSpc>
              <a:spcPct val="60000"/>
            </a:lnSpc>
            <a:spcBef>
              <a:spcPct val="0"/>
            </a:spcBef>
            <a:spcAft>
              <a:spcPct val="35000"/>
            </a:spcAft>
          </a:pPr>
          <a:r>
            <a:rPr lang="ru-RU" sz="1400" b="1" kern="1200" dirty="0" smtClean="0">
              <a:latin typeface="Times New Roman" pitchFamily="18" charset="0"/>
              <a:cs typeface="Times New Roman" pitchFamily="18" charset="0"/>
            </a:rPr>
            <a:t>Бюджет МО </a:t>
          </a:r>
        </a:p>
        <a:p>
          <a:pPr lvl="0" algn="ctr" defTabSz="622300">
            <a:lnSpc>
              <a:spcPct val="70000"/>
            </a:lnSpc>
            <a:spcBef>
              <a:spcPct val="0"/>
            </a:spcBef>
            <a:spcAft>
              <a:spcPct val="35000"/>
            </a:spcAft>
          </a:pPr>
          <a:r>
            <a:rPr lang="ru-RU" sz="1400" b="1" kern="1200" dirty="0" smtClean="0">
              <a:latin typeface="Times New Roman" pitchFamily="18" charset="0"/>
              <a:cs typeface="Times New Roman" pitchFamily="18" charset="0"/>
            </a:rPr>
            <a:t>«Малопургинский район</a:t>
          </a:r>
          <a:r>
            <a:rPr lang="ru-RU" sz="1200" b="1" kern="1200" dirty="0" smtClean="0">
              <a:latin typeface="Times New Roman" pitchFamily="18" charset="0"/>
              <a:cs typeface="Times New Roman" pitchFamily="18" charset="0"/>
            </a:rPr>
            <a:t>» </a:t>
          </a:r>
          <a:endParaRPr lang="ru-RU" sz="1200" b="1" kern="1200" dirty="0">
            <a:latin typeface="Times New Roman" pitchFamily="18" charset="0"/>
            <a:cs typeface="Times New Roman" pitchFamily="18" charset="0"/>
          </a:endParaRPr>
        </a:p>
      </dsp:txBody>
      <dsp:txXfrm>
        <a:off x="228597" y="2101977"/>
        <a:ext cx="2057405" cy="377190"/>
      </dsp:txXfrm>
    </dsp:sp>
    <dsp:sp modelId="{8797FD8E-CAF4-41B7-9960-1AAF542F4410}">
      <dsp:nvSpPr>
        <dsp:cNvPr id="0" name=""/>
        <dsp:cNvSpPr/>
      </dsp:nvSpPr>
      <dsp:spPr>
        <a:xfrm>
          <a:off x="762003" y="685800"/>
          <a:ext cx="739133" cy="694943"/>
        </a:xfrm>
        <a:prstGeom prst="ellipse">
          <a:avLst/>
        </a:prstGeom>
        <a:solidFill>
          <a:srgbClr val="00B0F0"/>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rPr>
            <a:t>68%</a:t>
          </a:r>
          <a:endParaRPr lang="ru-RU" sz="1900" b="1" kern="1200" dirty="0">
            <a:solidFill>
              <a:schemeClr val="tx1"/>
            </a:solidFill>
          </a:endParaRPr>
        </a:p>
      </dsp:txBody>
      <dsp:txXfrm>
        <a:off x="870247" y="787572"/>
        <a:ext cx="522645" cy="491399"/>
      </dsp:txXfrm>
    </dsp:sp>
    <dsp:sp modelId="{BEA1D0D8-9759-4B76-BBE9-738E83B9EB81}">
      <dsp:nvSpPr>
        <dsp:cNvPr id="0" name=""/>
        <dsp:cNvSpPr/>
      </dsp:nvSpPr>
      <dsp:spPr>
        <a:xfrm>
          <a:off x="377189" y="492632"/>
          <a:ext cx="1760220" cy="140817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376580" y="739902"/>
          <a:ext cx="1376172" cy="477926"/>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933450" y="1910181"/>
          <a:ext cx="266700" cy="170688"/>
        </a:xfrm>
        <a:prstGeom prst="downArrow">
          <a:avLst/>
        </a:prstGeom>
        <a:solidFill>
          <a:schemeClr val="accent1">
            <a:tint val="60000"/>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426719" y="2046732"/>
          <a:ext cx="1280160" cy="32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Бюджеты поселений</a:t>
          </a:r>
        </a:p>
      </dsp:txBody>
      <dsp:txXfrm>
        <a:off x="426719" y="2046732"/>
        <a:ext cx="1280160" cy="320040"/>
      </dsp:txXfrm>
    </dsp:sp>
    <dsp:sp modelId="{642769FA-12A9-4304-8AC8-75A58AE317BA}">
      <dsp:nvSpPr>
        <dsp:cNvPr id="0" name=""/>
        <dsp:cNvSpPr/>
      </dsp:nvSpPr>
      <dsp:spPr>
        <a:xfrm>
          <a:off x="876909" y="1254739"/>
          <a:ext cx="480060" cy="480060"/>
        </a:xfrm>
        <a:prstGeom prst="ellipse">
          <a:avLst/>
        </a:prstGeom>
        <a:solidFill>
          <a:srgbClr val="92D050"/>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947212" y="1325042"/>
        <a:ext cx="339454" cy="339454"/>
      </dsp:txXfrm>
    </dsp:sp>
    <dsp:sp modelId="{B609D13E-004C-48EB-B9DD-9CBD54E88B0E}">
      <dsp:nvSpPr>
        <dsp:cNvPr id="0" name=""/>
        <dsp:cNvSpPr/>
      </dsp:nvSpPr>
      <dsp:spPr>
        <a:xfrm>
          <a:off x="533399" y="894588"/>
          <a:ext cx="480060" cy="480060"/>
        </a:xfrm>
        <a:prstGeom prst="ellipse">
          <a:avLst/>
        </a:prstGeom>
        <a:solidFill>
          <a:srgbClr val="F88A74"/>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603702" y="964891"/>
        <a:ext cx="339454" cy="339454"/>
      </dsp:txXfrm>
    </dsp:sp>
    <dsp:sp modelId="{A3B108B8-7C5A-4C4C-A072-2429E602589F}">
      <dsp:nvSpPr>
        <dsp:cNvPr id="0" name=""/>
        <dsp:cNvSpPr/>
      </dsp:nvSpPr>
      <dsp:spPr>
        <a:xfrm>
          <a:off x="990600" y="779799"/>
          <a:ext cx="547114" cy="477501"/>
        </a:xfrm>
        <a:prstGeom prst="ellipse">
          <a:avLst/>
        </a:prstGeom>
        <a:solidFill>
          <a:srgbClr val="00B0F0"/>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2%</a:t>
          </a:r>
          <a:endParaRPr lang="ru-RU" sz="1200" b="1" kern="1200" dirty="0">
            <a:solidFill>
              <a:schemeClr val="tx1"/>
            </a:solidFill>
            <a:latin typeface="Times New Roman" pitchFamily="18" charset="0"/>
            <a:cs typeface="Times New Roman" pitchFamily="18" charset="0"/>
          </a:endParaRPr>
        </a:p>
      </dsp:txBody>
      <dsp:txXfrm>
        <a:off x="1070723" y="849727"/>
        <a:ext cx="386868" cy="337645"/>
      </dsp:txXfrm>
    </dsp:sp>
    <dsp:sp modelId="{BEA1D0D8-9759-4B76-BBE9-738E83B9EB81}">
      <dsp:nvSpPr>
        <dsp:cNvPr id="0" name=""/>
        <dsp:cNvSpPr/>
      </dsp:nvSpPr>
      <dsp:spPr>
        <a:xfrm>
          <a:off x="304806" y="685804"/>
          <a:ext cx="1493520" cy="119481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CB320-AD5D-42E8-8DF0-821625D1553B}">
      <dsp:nvSpPr>
        <dsp:cNvPr id="0" name=""/>
        <dsp:cNvSpPr/>
      </dsp:nvSpPr>
      <dsp:spPr>
        <a:xfrm>
          <a:off x="3008921" y="1082205"/>
          <a:ext cx="2766964" cy="1753411"/>
        </a:xfrm>
        <a:prstGeom prst="roundRect">
          <a:avLst/>
        </a:prstGeom>
        <a:gradFill flip="none" rotWithShape="1">
          <a:gsLst>
            <a:gs pos="0">
              <a:schemeClr val="accent6">
                <a:lumMod val="60000"/>
                <a:lumOff val="40000"/>
              </a:schemeClr>
            </a:gs>
            <a:gs pos="50000">
              <a:schemeClr val="accent1">
                <a:tint val="44500"/>
                <a:satMod val="160000"/>
              </a:schemeClr>
            </a:gs>
            <a:gs pos="100000">
              <a:schemeClr val="accent1"/>
            </a:gs>
          </a:gsLst>
          <a:lin ang="16200000" scaled="1"/>
          <a:tileRect/>
        </a:gradFill>
        <a:ln w="25400" cap="flat" cmpd="sng" algn="ctr">
          <a:solidFill>
            <a:srgbClr val="FF0000"/>
          </a:solidFill>
          <a:prstDash val="solid"/>
        </a:ln>
        <a:effectLst>
          <a:innerShdw blurRad="114300">
            <a:prstClr val="black"/>
          </a:innerShdw>
          <a:reflection blurRad="6350" stA="50000" endA="300" endPos="55500" dist="508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accent5">
                  <a:lumMod val="75000"/>
                </a:schemeClr>
              </a:solidFill>
              <a:latin typeface="Times New Roman" pitchFamily="18" charset="0"/>
              <a:cs typeface="Times New Roman" pitchFamily="18" charset="0"/>
            </a:rPr>
            <a:t>Расходы бюджета социальной направленности</a:t>
          </a:r>
        </a:p>
        <a:p>
          <a:pPr lvl="0" algn="ctr" defTabSz="889000">
            <a:lnSpc>
              <a:spcPct val="90000"/>
            </a:lnSpc>
            <a:spcBef>
              <a:spcPct val="0"/>
            </a:spcBef>
            <a:spcAft>
              <a:spcPct val="35000"/>
            </a:spcAft>
          </a:pPr>
          <a:r>
            <a:rPr lang="ru-RU" sz="2000" b="1" u="sng" kern="1200" dirty="0" smtClean="0">
              <a:solidFill>
                <a:schemeClr val="accent5">
                  <a:lumMod val="75000"/>
                </a:schemeClr>
              </a:solidFill>
              <a:latin typeface="Times New Roman" pitchFamily="18" charset="0"/>
              <a:cs typeface="Times New Roman" pitchFamily="18" charset="0"/>
            </a:rPr>
            <a:t>759 742,8 тыс. рублей</a:t>
          </a:r>
        </a:p>
      </dsp:txBody>
      <dsp:txXfrm>
        <a:off x="3094515" y="1167799"/>
        <a:ext cx="2595776" cy="1582223"/>
      </dsp:txXfrm>
    </dsp:sp>
    <dsp:sp modelId="{D7EFC697-BC8F-4557-A039-161B7709233A}">
      <dsp:nvSpPr>
        <dsp:cNvPr id="0" name=""/>
        <dsp:cNvSpPr/>
      </dsp:nvSpPr>
      <dsp:spPr>
        <a:xfrm rot="20269051">
          <a:off x="5753993" y="1283142"/>
          <a:ext cx="591553" cy="0"/>
        </a:xfrm>
        <a:custGeom>
          <a:avLst/>
          <a:gdLst/>
          <a:ahLst/>
          <a:cxnLst/>
          <a:rect l="0" t="0" r="0" b="0"/>
          <a:pathLst>
            <a:path>
              <a:moveTo>
                <a:pt x="0" y="0"/>
              </a:moveTo>
              <a:lnTo>
                <a:pt x="591553" y="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08D484F-079A-45E3-A654-9B10A3DE1832}">
      <dsp:nvSpPr>
        <dsp:cNvPr id="0" name=""/>
        <dsp:cNvSpPr/>
      </dsp:nvSpPr>
      <dsp:spPr>
        <a:xfrm>
          <a:off x="6323655" y="-58223"/>
          <a:ext cx="2286944" cy="1526918"/>
        </a:xfrm>
        <a:prstGeom prst="roundRect">
          <a:avLst/>
        </a:prstGeom>
        <a:blipFill rotWithShape="0">
          <a:blip xmlns:r="http://schemas.openxmlformats.org/officeDocument/2006/relationships" r:embed="rId1"/>
          <a:stretch>
            <a:fillRect/>
          </a:stretch>
        </a:blipFill>
        <a:ln w="25400" cap="flat" cmpd="sng" algn="ctr">
          <a:solidFill>
            <a:srgbClr val="FF0000"/>
          </a:solidFill>
          <a:prstDash val="solid"/>
        </a:ln>
        <a:effectLst>
          <a:innerShdw blurRad="63500" dist="50800" dir="2700000">
            <a:prstClr val="black">
              <a:alpha val="50000"/>
            </a:prstClr>
          </a:innerShdw>
          <a:reflection blurRad="6350" stA="50000" endA="300" endPos="55500" dist="50800" dir="5400000" sy="-100000" algn="bl" rotWithShape="0"/>
        </a:effectLst>
        <a:scene3d>
          <a:camera prst="isometricOffAxis2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6398193" y="16315"/>
        <a:ext cx="2137868" cy="1377842"/>
      </dsp:txXfrm>
    </dsp:sp>
    <dsp:sp modelId="{321571DC-5EF7-4266-98E8-24BA1D916FB4}">
      <dsp:nvSpPr>
        <dsp:cNvPr id="0" name=""/>
        <dsp:cNvSpPr/>
      </dsp:nvSpPr>
      <dsp:spPr>
        <a:xfrm rot="1408613">
          <a:off x="5759236" y="2639924"/>
          <a:ext cx="402241" cy="0"/>
        </a:xfrm>
        <a:custGeom>
          <a:avLst/>
          <a:gdLst/>
          <a:ahLst/>
          <a:cxnLst/>
          <a:rect l="0" t="0" r="0" b="0"/>
          <a:pathLst>
            <a:path>
              <a:moveTo>
                <a:pt x="0" y="0"/>
              </a:moveTo>
              <a:lnTo>
                <a:pt x="402241" y="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4B33CD9-E8FB-4B62-8C9D-A0A92B394EDA}">
      <dsp:nvSpPr>
        <dsp:cNvPr id="0" name=""/>
        <dsp:cNvSpPr/>
      </dsp:nvSpPr>
      <dsp:spPr>
        <a:xfrm>
          <a:off x="6144829" y="2534023"/>
          <a:ext cx="2465770" cy="1443010"/>
        </a:xfrm>
        <a:prstGeom prst="roundRect">
          <a:avLst/>
        </a:prstGeom>
        <a:blipFill rotWithShape="0">
          <a:blip xmlns:r="http://schemas.openxmlformats.org/officeDocument/2006/relationships" r:embed="rId2"/>
          <a:stretch>
            <a:fillRect/>
          </a:stretch>
        </a:blipFill>
        <a:ln w="25400" cap="flat" cmpd="sng" algn="ctr">
          <a:solidFill>
            <a:srgbClr val="FF0000"/>
          </a:solidFill>
          <a:prstDash val="solid"/>
        </a:ln>
        <a:effectLst>
          <a:innerShdw blurRad="63500" dist="50800" dir="2700000">
            <a:prstClr val="black">
              <a:alpha val="50000"/>
            </a:prstClr>
          </a:innerShdw>
        </a:effectLst>
        <a:scene3d>
          <a:camera prst="perspectiveHeroicExtreme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6215271" y="2604465"/>
        <a:ext cx="2324886" cy="1302126"/>
      </dsp:txXfrm>
    </dsp:sp>
    <dsp:sp modelId="{BD75B62A-5143-469C-9E0E-6D8875C665B7}">
      <dsp:nvSpPr>
        <dsp:cNvPr id="0" name=""/>
        <dsp:cNvSpPr/>
      </dsp:nvSpPr>
      <dsp:spPr>
        <a:xfrm rot="9493220">
          <a:off x="2645679" y="2581576"/>
          <a:ext cx="376685" cy="0"/>
        </a:xfrm>
        <a:custGeom>
          <a:avLst/>
          <a:gdLst/>
          <a:ahLst/>
          <a:cxnLst/>
          <a:rect l="0" t="0" r="0" b="0"/>
          <a:pathLst>
            <a:path>
              <a:moveTo>
                <a:pt x="0" y="0"/>
              </a:moveTo>
              <a:lnTo>
                <a:pt x="376685" y="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753423AB-20EC-4040-B592-77083BA87220}">
      <dsp:nvSpPr>
        <dsp:cNvPr id="0" name=""/>
        <dsp:cNvSpPr/>
      </dsp:nvSpPr>
      <dsp:spPr>
        <a:xfrm>
          <a:off x="114290" y="2457819"/>
          <a:ext cx="2544833" cy="1404092"/>
        </a:xfrm>
        <a:prstGeom prst="roundRect">
          <a:avLst/>
        </a:prstGeom>
        <a:blipFill rotWithShape="0">
          <a:blip xmlns:r="http://schemas.openxmlformats.org/officeDocument/2006/relationships" r:embed="rId3"/>
          <a:stretch>
            <a:fillRect/>
          </a:stretch>
        </a:blipFill>
        <a:ln w="25400" cap="flat" cmpd="sng" algn="ctr">
          <a:solidFill>
            <a:srgbClr val="FF0000"/>
          </a:solidFill>
          <a:prstDash val="solid"/>
        </a:ln>
        <a:effectLst>
          <a:innerShdw blurRad="63500" dist="50800" dir="8100000">
            <a:prstClr val="black">
              <a:alpha val="50000"/>
            </a:prstClr>
          </a:innerShdw>
        </a:effectLst>
        <a:scene3d>
          <a:camera prst="perspectiveHeroicExtreme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182832" y="2526361"/>
        <a:ext cx="2407749" cy="1267008"/>
      </dsp:txXfrm>
    </dsp:sp>
    <dsp:sp modelId="{04591F4C-B869-48B3-A01E-AD246E15D973}">
      <dsp:nvSpPr>
        <dsp:cNvPr id="0" name=""/>
        <dsp:cNvSpPr/>
      </dsp:nvSpPr>
      <dsp:spPr>
        <a:xfrm rot="12014610">
          <a:off x="2379218" y="1336281"/>
          <a:ext cx="649770" cy="0"/>
        </a:xfrm>
        <a:custGeom>
          <a:avLst/>
          <a:gdLst/>
          <a:ahLst/>
          <a:cxnLst/>
          <a:rect l="0" t="0" r="0" b="0"/>
          <a:pathLst>
            <a:path>
              <a:moveTo>
                <a:pt x="0" y="0"/>
              </a:moveTo>
              <a:lnTo>
                <a:pt x="649770" y="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C1FFF3BE-94E2-4DCD-8616-44E24EDE66A4}">
      <dsp:nvSpPr>
        <dsp:cNvPr id="0" name=""/>
        <dsp:cNvSpPr/>
      </dsp:nvSpPr>
      <dsp:spPr>
        <a:xfrm>
          <a:off x="0" y="0"/>
          <a:ext cx="2399286" cy="1562901"/>
        </a:xfrm>
        <a:prstGeom prst="roundRect">
          <a:avLst/>
        </a:prstGeom>
        <a:blipFill rotWithShape="0">
          <a:blip xmlns:r="http://schemas.openxmlformats.org/officeDocument/2006/relationships" r:embed="rId4"/>
          <a:stretch>
            <a:fillRect/>
          </a:stretch>
        </a:blipFill>
        <a:ln w="25400" cap="flat" cmpd="sng" algn="ctr">
          <a:solidFill>
            <a:srgbClr val="FF0000"/>
          </a:solidFill>
          <a:prstDash val="solid"/>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ru-RU" sz="3600" kern="1200" dirty="0"/>
        </a:p>
      </dsp:txBody>
      <dsp:txXfrm>
        <a:off x="76295" y="76295"/>
        <a:ext cx="2246696" cy="14103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228601" y="0"/>
          <a:ext cx="1218232" cy="1218232"/>
        </a:xfrm>
        <a:prstGeom prst="ellipse">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43" tIns="22860" rIns="67043"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28 274</a:t>
          </a:r>
        </a:p>
        <a:p>
          <a:pPr lvl="0" algn="ctr"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рубля в год</a:t>
          </a:r>
          <a:endParaRPr lang="ru-RU" sz="1800" b="1" kern="1200" dirty="0">
            <a:solidFill>
              <a:schemeClr val="tx1"/>
            </a:solidFill>
            <a:latin typeface="Times New Roman" panose="02020603050405020304" pitchFamily="18" charset="0"/>
            <a:cs typeface="Times New Roman" panose="02020603050405020304" pitchFamily="18" charset="0"/>
          </a:endParaRPr>
        </a:p>
      </dsp:txBody>
      <dsp:txXfrm>
        <a:off x="407007" y="178406"/>
        <a:ext cx="861420" cy="861420"/>
      </dsp:txXfrm>
    </dsp:sp>
    <dsp:sp modelId="{F2E4C76F-E36C-4091-8DAD-0C405D68E8FF}">
      <dsp:nvSpPr>
        <dsp:cNvPr id="0" name=""/>
        <dsp:cNvSpPr/>
      </dsp:nvSpPr>
      <dsp:spPr>
        <a:xfrm>
          <a:off x="1219199" y="484"/>
          <a:ext cx="1218232" cy="1218232"/>
        </a:xfrm>
        <a:prstGeom prst="ellipse">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43" tIns="21590" rIns="67043"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2 356</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рублей</a:t>
          </a:r>
          <a:r>
            <a:rPr lang="ru-RU" sz="1000" b="1" kern="1200" dirty="0" smtClean="0">
              <a:latin typeface="Times New Roman" panose="02020603050405020304" pitchFamily="18" charset="0"/>
              <a:cs typeface="Times New Roman" panose="02020603050405020304" pitchFamily="18" charset="0"/>
            </a:rPr>
            <a:t>  </a:t>
          </a:r>
          <a:r>
            <a:rPr lang="ru-RU" sz="1700" b="1" kern="1200" dirty="0" smtClean="0">
              <a:latin typeface="Times New Roman" panose="02020603050405020304" pitchFamily="18" charset="0"/>
              <a:cs typeface="Times New Roman" panose="02020603050405020304" pitchFamily="18" charset="0"/>
            </a:rPr>
            <a:t>в месяц</a:t>
          </a:r>
          <a:endParaRPr lang="ru-RU" sz="1700" b="1" kern="1200" dirty="0">
            <a:latin typeface="Times New Roman" panose="02020603050405020304" pitchFamily="18" charset="0"/>
            <a:cs typeface="Times New Roman" panose="02020603050405020304" pitchFamily="18" charset="0"/>
          </a:endParaRPr>
        </a:p>
      </dsp:txBody>
      <dsp:txXfrm>
        <a:off x="1397605" y="178890"/>
        <a:ext cx="861420" cy="8614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236487" y="148"/>
          <a:ext cx="1218902" cy="1218902"/>
        </a:xfrm>
        <a:prstGeom prst="ellipse">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80" tIns="20320" rIns="67080" bIns="2032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19 329</a:t>
          </a:r>
        </a:p>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рублей в год</a:t>
          </a:r>
          <a:endParaRPr lang="ru-RU" sz="1600" b="1" kern="1200" dirty="0">
            <a:latin typeface="Times New Roman" panose="02020603050405020304" pitchFamily="18" charset="0"/>
            <a:cs typeface="Times New Roman" panose="02020603050405020304" pitchFamily="18" charset="0"/>
          </a:endParaRPr>
        </a:p>
      </dsp:txBody>
      <dsp:txXfrm>
        <a:off x="414991" y="178652"/>
        <a:ext cx="861894" cy="861894"/>
      </dsp:txXfrm>
    </dsp:sp>
    <dsp:sp modelId="{F2E4C76F-E36C-4091-8DAD-0C405D68E8FF}">
      <dsp:nvSpPr>
        <dsp:cNvPr id="0" name=""/>
        <dsp:cNvSpPr/>
      </dsp:nvSpPr>
      <dsp:spPr>
        <a:xfrm>
          <a:off x="1295399" y="2"/>
          <a:ext cx="1218902" cy="1218902"/>
        </a:xfrm>
        <a:prstGeom prst="ellipse">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80" tIns="20320" rIns="67080" bIns="2032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1 611</a:t>
          </a:r>
        </a:p>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рублей в месяц</a:t>
          </a:r>
          <a:endParaRPr lang="ru-RU" sz="1600" b="1" kern="1200" dirty="0">
            <a:latin typeface="Times New Roman" panose="02020603050405020304" pitchFamily="18" charset="0"/>
            <a:cs typeface="Times New Roman" panose="02020603050405020304" pitchFamily="18" charset="0"/>
          </a:endParaRPr>
        </a:p>
      </dsp:txBody>
      <dsp:txXfrm>
        <a:off x="1473903" y="178506"/>
        <a:ext cx="861894" cy="8618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0" y="47620"/>
          <a:ext cx="1268015" cy="1268015"/>
        </a:xfrm>
        <a:prstGeom prst="ellipse">
          <a:avLst/>
        </a:prstGeom>
        <a:gradFill rotWithShape="0">
          <a:gsLst>
            <a:gs pos="0">
              <a:srgbClr val="00B050"/>
            </a:gs>
            <a:gs pos="53000">
              <a:schemeClr val="accent1">
                <a:tint val="44500"/>
                <a:satMod val="160000"/>
              </a:schemeClr>
            </a:gs>
            <a:gs pos="100000">
              <a:schemeClr val="accent6">
                <a:lumMod val="75000"/>
              </a:schemeClr>
            </a:gs>
          </a:gsLst>
          <a:lin ang="5400000" scaled="1"/>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kern="1200" dirty="0" smtClean="0"/>
            <a:t> </a:t>
          </a:r>
          <a:r>
            <a:rPr lang="ru-RU" sz="1700" b="1" kern="1200" dirty="0" smtClean="0">
              <a:latin typeface="Times New Roman" panose="02020603050405020304" pitchFamily="18" charset="0"/>
              <a:cs typeface="Times New Roman" panose="02020603050405020304" pitchFamily="18" charset="0"/>
            </a:rPr>
            <a:t>3 362</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рубля в год</a:t>
          </a:r>
          <a:endParaRPr lang="ru-RU" sz="1700" b="1" kern="1200" dirty="0">
            <a:latin typeface="Times New Roman" panose="02020603050405020304" pitchFamily="18" charset="0"/>
            <a:cs typeface="Times New Roman" panose="02020603050405020304" pitchFamily="18" charset="0"/>
          </a:endParaRPr>
        </a:p>
      </dsp:txBody>
      <dsp:txXfrm>
        <a:off x="185696" y="233316"/>
        <a:ext cx="896623" cy="896623"/>
      </dsp:txXfrm>
    </dsp:sp>
    <dsp:sp modelId="{F2E4C76F-E36C-4091-8DAD-0C405D68E8FF}">
      <dsp:nvSpPr>
        <dsp:cNvPr id="0" name=""/>
        <dsp:cNvSpPr/>
      </dsp:nvSpPr>
      <dsp:spPr>
        <a:xfrm>
          <a:off x="1017984" y="51792"/>
          <a:ext cx="1268015" cy="1268015"/>
        </a:xfrm>
        <a:prstGeom prst="ellipse">
          <a:avLst/>
        </a:prstGeom>
        <a:gradFill rotWithShape="0">
          <a:gsLst>
            <a:gs pos="0">
              <a:srgbClr val="00B050"/>
            </a:gs>
            <a:gs pos="53000">
              <a:schemeClr val="accent1">
                <a:tint val="44500"/>
                <a:satMod val="160000"/>
              </a:schemeClr>
            </a:gs>
            <a:gs pos="100000">
              <a:schemeClr val="accent6">
                <a:lumMod val="75000"/>
              </a:schemeClr>
            </a:gs>
          </a:gsLst>
          <a:lin ang="5400000" scaled="1"/>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280 рублей в месяц</a:t>
          </a:r>
          <a:endParaRPr lang="ru-RU" sz="1700" b="1" kern="1200" dirty="0">
            <a:latin typeface="Times New Roman" panose="02020603050405020304" pitchFamily="18" charset="0"/>
            <a:cs typeface="Times New Roman" panose="02020603050405020304" pitchFamily="18" charset="0"/>
          </a:endParaRPr>
        </a:p>
      </dsp:txBody>
      <dsp:txXfrm>
        <a:off x="1203680" y="237488"/>
        <a:ext cx="896623" cy="8966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0" y="4169"/>
          <a:ext cx="1268015" cy="1268015"/>
        </a:xfrm>
        <a:prstGeom prst="ellipse">
          <a:avLst/>
        </a:prstGeom>
        <a:gradFill rotWithShape="0">
          <a:gsLst>
            <a:gs pos="0">
              <a:srgbClr val="FFFF00"/>
            </a:gs>
            <a:gs pos="53000">
              <a:schemeClr val="accent1">
                <a:tint val="44500"/>
                <a:satMod val="160000"/>
              </a:schemeClr>
            </a:gs>
            <a:gs pos="100000">
              <a:schemeClr val="accent6">
                <a:lumMod val="75000"/>
              </a:schemeClr>
            </a:gs>
          </a:gsLst>
          <a:lin ang="5400000" scaled="1"/>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2 172</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рубля  в год</a:t>
          </a:r>
          <a:endParaRPr lang="ru-RU" sz="1700" b="1" kern="1200" dirty="0">
            <a:latin typeface="Times New Roman" panose="02020603050405020304" pitchFamily="18" charset="0"/>
            <a:cs typeface="Times New Roman" panose="02020603050405020304" pitchFamily="18" charset="0"/>
          </a:endParaRPr>
        </a:p>
      </dsp:txBody>
      <dsp:txXfrm>
        <a:off x="185696" y="189865"/>
        <a:ext cx="896623" cy="896623"/>
      </dsp:txXfrm>
    </dsp:sp>
    <dsp:sp modelId="{F2E4C76F-E36C-4091-8DAD-0C405D68E8FF}">
      <dsp:nvSpPr>
        <dsp:cNvPr id="0" name=""/>
        <dsp:cNvSpPr/>
      </dsp:nvSpPr>
      <dsp:spPr>
        <a:xfrm>
          <a:off x="1017984" y="0"/>
          <a:ext cx="1268015" cy="1268015"/>
        </a:xfrm>
        <a:prstGeom prst="ellipse">
          <a:avLst/>
        </a:prstGeom>
        <a:gradFill rotWithShape="0">
          <a:gsLst>
            <a:gs pos="0">
              <a:srgbClr val="FFFF00"/>
            </a:gs>
            <a:gs pos="53000">
              <a:schemeClr val="accent1">
                <a:tint val="44500"/>
                <a:satMod val="160000"/>
              </a:schemeClr>
            </a:gs>
            <a:gs pos="100000">
              <a:schemeClr val="accent6">
                <a:lumMod val="75000"/>
              </a:schemeClr>
            </a:gs>
          </a:gsLst>
          <a:lin ang="5400000" scaled="1"/>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181 рубль</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в месяц</a:t>
          </a:r>
          <a:endParaRPr lang="ru-RU" sz="1700" b="1" kern="1200" dirty="0">
            <a:latin typeface="Times New Roman" panose="02020603050405020304" pitchFamily="18" charset="0"/>
            <a:cs typeface="Times New Roman" panose="02020603050405020304" pitchFamily="18" charset="0"/>
          </a:endParaRPr>
        </a:p>
      </dsp:txBody>
      <dsp:txXfrm>
        <a:off x="1203680" y="185696"/>
        <a:ext cx="896623" cy="8966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4543619" y="-686932"/>
          <a:ext cx="5336265" cy="5336265"/>
        </a:xfrm>
        <a:prstGeom prst="blockArc">
          <a:avLst>
            <a:gd name="adj1" fmla="val 18900000"/>
            <a:gd name="adj2" fmla="val 2700000"/>
            <a:gd name="adj3" fmla="val 40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185766" y="247570"/>
          <a:ext cx="8508370" cy="49545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kern="1200" dirty="0" smtClean="0"/>
            <a:t>  </a:t>
          </a:r>
          <a:r>
            <a:rPr lang="ru-RU" sz="2100" i="1" kern="1200" dirty="0" smtClean="0">
              <a:solidFill>
                <a:schemeClr val="tx1"/>
              </a:solidFill>
              <a:latin typeface="Times New Roman" pitchFamily="18" charset="0"/>
              <a:cs typeface="Times New Roman" pitchFamily="18" charset="0"/>
            </a:rPr>
            <a:t>Дошкольное образование 119 781,3 тыс. рублей</a:t>
          </a:r>
          <a:endParaRPr lang="ru-RU" sz="2100" i="1" kern="1200" dirty="0">
            <a:solidFill>
              <a:schemeClr val="tx1"/>
            </a:solidFill>
            <a:latin typeface="Times New Roman" pitchFamily="18" charset="0"/>
            <a:cs typeface="Times New Roman" pitchFamily="18" charset="0"/>
          </a:endParaRPr>
        </a:p>
      </dsp:txBody>
      <dsp:txXfrm>
        <a:off x="185766" y="247570"/>
        <a:ext cx="8508370" cy="495458"/>
      </dsp:txXfrm>
    </dsp:sp>
    <dsp:sp modelId="{2CC09460-0385-4576-B212-932E023A1EEB}">
      <dsp:nvSpPr>
        <dsp:cNvPr id="0" name=""/>
        <dsp:cNvSpPr/>
      </dsp:nvSpPr>
      <dsp:spPr>
        <a:xfrm>
          <a:off x="25967" y="171449"/>
          <a:ext cx="619323" cy="61932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8E7858-2E8A-4A1B-8B00-797726621971}">
      <dsp:nvSpPr>
        <dsp:cNvPr id="0" name=""/>
        <dsp:cNvSpPr/>
      </dsp:nvSpPr>
      <dsp:spPr>
        <a:xfrm>
          <a:off x="547956" y="990520"/>
          <a:ext cx="8139021" cy="495458"/>
        </a:xfrm>
        <a:prstGeom prst="rect">
          <a:avLst/>
        </a:prstGeom>
        <a:solidFill>
          <a:schemeClr val="accent3">
            <a:hueOff val="4398835"/>
            <a:satOff val="-10022"/>
            <a:lumOff val="4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kern="1200" dirty="0" smtClean="0"/>
            <a:t>  </a:t>
          </a:r>
          <a:r>
            <a:rPr lang="ru-RU" sz="2100" i="1" kern="1200" dirty="0" smtClean="0">
              <a:solidFill>
                <a:schemeClr val="tx1"/>
              </a:solidFill>
              <a:latin typeface="Times New Roman" pitchFamily="18" charset="0"/>
              <a:cs typeface="Times New Roman" pitchFamily="18" charset="0"/>
            </a:rPr>
            <a:t>Общее образование 468 933,9 тыс. рублей</a:t>
          </a:r>
          <a:endParaRPr lang="ru-RU" sz="2100" i="1" kern="1200" dirty="0">
            <a:solidFill>
              <a:schemeClr val="tx1"/>
            </a:solidFill>
            <a:latin typeface="Times New Roman" pitchFamily="18" charset="0"/>
            <a:cs typeface="Times New Roman" pitchFamily="18" charset="0"/>
          </a:endParaRPr>
        </a:p>
      </dsp:txBody>
      <dsp:txXfrm>
        <a:off x="547956" y="990520"/>
        <a:ext cx="8139021" cy="495458"/>
      </dsp:txXfrm>
    </dsp:sp>
    <dsp:sp modelId="{5586553E-F5FE-4248-95EC-7786E1F5D059}">
      <dsp:nvSpPr>
        <dsp:cNvPr id="0" name=""/>
        <dsp:cNvSpPr/>
      </dsp:nvSpPr>
      <dsp:spPr>
        <a:xfrm>
          <a:off x="380998" y="914399"/>
          <a:ext cx="619323" cy="619323"/>
        </a:xfrm>
        <a:prstGeom prst="ellipse">
          <a:avLst/>
        </a:prstGeom>
        <a:solidFill>
          <a:schemeClr val="lt1">
            <a:hueOff val="0"/>
            <a:satOff val="0"/>
            <a:lumOff val="0"/>
            <a:alphaOff val="0"/>
          </a:schemeClr>
        </a:solidFill>
        <a:ln w="25400" cap="flat" cmpd="sng" algn="ctr">
          <a:solidFill>
            <a:schemeClr val="accent3">
              <a:hueOff val="4398835"/>
              <a:satOff val="-10022"/>
              <a:lumOff val="4020"/>
              <a:alphaOff val="0"/>
            </a:schemeClr>
          </a:solidFill>
          <a:prstDash val="solid"/>
        </a:ln>
        <a:effectLst/>
      </dsp:spPr>
      <dsp:style>
        <a:lnRef idx="2">
          <a:scrgbClr r="0" g="0" b="0"/>
        </a:lnRef>
        <a:fillRef idx="1">
          <a:scrgbClr r="0" g="0" b="0"/>
        </a:fillRef>
        <a:effectRef idx="0">
          <a:scrgbClr r="0" g="0" b="0"/>
        </a:effectRef>
        <a:fontRef idx="minor"/>
      </dsp:style>
    </dsp:sp>
    <dsp:sp modelId="{9D355CA9-0854-4CE8-BC1C-D943F1375366}">
      <dsp:nvSpPr>
        <dsp:cNvPr id="0" name=""/>
        <dsp:cNvSpPr/>
      </dsp:nvSpPr>
      <dsp:spPr>
        <a:xfrm>
          <a:off x="658744" y="1733470"/>
          <a:ext cx="8026412" cy="495458"/>
        </a:xfrm>
        <a:prstGeom prst="rect">
          <a:avLst/>
        </a:prstGeom>
        <a:solidFill>
          <a:schemeClr val="accent3">
            <a:hueOff val="8797670"/>
            <a:satOff val="-20044"/>
            <a:lumOff val="8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b="0" i="1" kern="1200" dirty="0" smtClean="0">
              <a:latin typeface="Times New Roman" pitchFamily="18" charset="0"/>
              <a:cs typeface="Times New Roman" pitchFamily="18" charset="0"/>
            </a:rPr>
            <a:t>  </a:t>
          </a:r>
          <a:r>
            <a:rPr lang="ru-RU" sz="2100" b="0" i="1" kern="1200" dirty="0" smtClean="0">
              <a:solidFill>
                <a:schemeClr val="tx1"/>
              </a:solidFill>
              <a:latin typeface="Times New Roman" pitchFamily="18" charset="0"/>
              <a:cs typeface="Times New Roman" pitchFamily="18" charset="0"/>
            </a:rPr>
            <a:t>Дополнительное образование детей </a:t>
          </a:r>
          <a:r>
            <a:rPr lang="ru-RU" sz="2100" b="0" i="1" u="none" kern="1200" dirty="0" smtClean="0">
              <a:solidFill>
                <a:schemeClr val="tx1"/>
              </a:solidFill>
              <a:latin typeface="Times New Roman" pitchFamily="18" charset="0"/>
              <a:cs typeface="Times New Roman" pitchFamily="18" charset="0"/>
            </a:rPr>
            <a:t>50 977,6 тыс. рублей</a:t>
          </a:r>
          <a:endParaRPr lang="ru-RU" sz="2100" b="0" i="1" kern="1200" dirty="0">
            <a:solidFill>
              <a:schemeClr val="tx1"/>
            </a:solidFill>
            <a:latin typeface="Times New Roman" pitchFamily="18" charset="0"/>
            <a:cs typeface="Times New Roman" pitchFamily="18" charset="0"/>
          </a:endParaRPr>
        </a:p>
      </dsp:txBody>
      <dsp:txXfrm>
        <a:off x="658744" y="1733470"/>
        <a:ext cx="8026412" cy="495458"/>
      </dsp:txXfrm>
    </dsp:sp>
    <dsp:sp modelId="{38C6BB7E-B944-41E4-8FAE-BB58C4E07633}">
      <dsp:nvSpPr>
        <dsp:cNvPr id="0" name=""/>
        <dsp:cNvSpPr/>
      </dsp:nvSpPr>
      <dsp:spPr>
        <a:xfrm>
          <a:off x="489964" y="1657349"/>
          <a:ext cx="619323" cy="619323"/>
        </a:xfrm>
        <a:prstGeom prst="ellipse">
          <a:avLst/>
        </a:prstGeom>
        <a:solidFill>
          <a:schemeClr val="lt1">
            <a:hueOff val="0"/>
            <a:satOff val="0"/>
            <a:lumOff val="0"/>
            <a:alphaOff val="0"/>
          </a:schemeClr>
        </a:solidFill>
        <a:ln w="25400" cap="flat" cmpd="sng" algn="ctr">
          <a:solidFill>
            <a:schemeClr val="accent3">
              <a:hueOff val="8797670"/>
              <a:satOff val="-20044"/>
              <a:lumOff val="8040"/>
              <a:alphaOff val="0"/>
            </a:schemeClr>
          </a:solidFill>
          <a:prstDash val="solid"/>
        </a:ln>
        <a:effectLst/>
      </dsp:spPr>
      <dsp:style>
        <a:lnRef idx="2">
          <a:scrgbClr r="0" g="0" b="0"/>
        </a:lnRef>
        <a:fillRef idx="1">
          <a:scrgbClr r="0" g="0" b="0"/>
        </a:fillRef>
        <a:effectRef idx="0">
          <a:scrgbClr r="0" g="0" b="0"/>
        </a:effectRef>
        <a:fontRef idx="minor"/>
      </dsp:style>
    </dsp:sp>
    <dsp:sp modelId="{CCABBA42-1EB1-4A7A-9E36-3E53ECC59FAB}">
      <dsp:nvSpPr>
        <dsp:cNvPr id="0" name=""/>
        <dsp:cNvSpPr/>
      </dsp:nvSpPr>
      <dsp:spPr>
        <a:xfrm>
          <a:off x="537485" y="2476420"/>
          <a:ext cx="8159965" cy="495458"/>
        </a:xfrm>
        <a:prstGeom prst="rect">
          <a:avLst/>
        </a:prstGeom>
        <a:solidFill>
          <a:schemeClr val="accent3">
            <a:hueOff val="13196505"/>
            <a:satOff val="-30066"/>
            <a:lumOff val="120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b="0" i="1" u="none" kern="1200" dirty="0" smtClean="0">
              <a:latin typeface="Times New Roman" pitchFamily="18" charset="0"/>
              <a:cs typeface="Times New Roman" pitchFamily="18" charset="0"/>
            </a:rPr>
            <a:t>  </a:t>
          </a:r>
          <a:r>
            <a:rPr lang="ru-RU" sz="2100" b="0" i="1" u="none" kern="1200" dirty="0" smtClean="0">
              <a:solidFill>
                <a:schemeClr val="tx1"/>
              </a:solidFill>
              <a:latin typeface="Times New Roman" pitchFamily="18" charset="0"/>
              <a:cs typeface="Times New Roman" pitchFamily="18" charset="0"/>
            </a:rPr>
            <a:t>Молодежная политика и оздоровление детей 1 740,5 тыс. рублей</a:t>
          </a:r>
          <a:endParaRPr lang="ru-RU" sz="2100" b="0" i="1" u="none" kern="1200" dirty="0">
            <a:solidFill>
              <a:schemeClr val="tx1"/>
            </a:solidFill>
            <a:latin typeface="Times New Roman" pitchFamily="18" charset="0"/>
            <a:cs typeface="Times New Roman" pitchFamily="18" charset="0"/>
          </a:endParaRPr>
        </a:p>
      </dsp:txBody>
      <dsp:txXfrm>
        <a:off x="537485" y="2476420"/>
        <a:ext cx="8159965" cy="495458"/>
      </dsp:txXfrm>
    </dsp:sp>
    <dsp:sp modelId="{69030454-3431-4446-8576-CF94328D9C5A}">
      <dsp:nvSpPr>
        <dsp:cNvPr id="0" name=""/>
        <dsp:cNvSpPr/>
      </dsp:nvSpPr>
      <dsp:spPr>
        <a:xfrm>
          <a:off x="380998" y="2400299"/>
          <a:ext cx="619323" cy="619323"/>
        </a:xfrm>
        <a:prstGeom prst="ellipse">
          <a:avLst/>
        </a:prstGeom>
        <a:solidFill>
          <a:schemeClr val="lt1">
            <a:hueOff val="0"/>
            <a:satOff val="0"/>
            <a:lumOff val="0"/>
            <a:alphaOff val="0"/>
          </a:schemeClr>
        </a:solidFill>
        <a:ln w="25400" cap="flat" cmpd="sng" algn="ctr">
          <a:solidFill>
            <a:schemeClr val="accent3">
              <a:hueOff val="13196505"/>
              <a:satOff val="-30066"/>
              <a:lumOff val="12060"/>
              <a:alphaOff val="0"/>
            </a:schemeClr>
          </a:solidFill>
          <a:prstDash val="solid"/>
        </a:ln>
        <a:effectLst/>
      </dsp:spPr>
      <dsp:style>
        <a:lnRef idx="2">
          <a:scrgbClr r="0" g="0" b="0"/>
        </a:lnRef>
        <a:fillRef idx="1">
          <a:scrgbClr r="0" g="0" b="0"/>
        </a:fillRef>
        <a:effectRef idx="0">
          <a:scrgbClr r="0" g="0" b="0"/>
        </a:effectRef>
        <a:fontRef idx="minor"/>
      </dsp:style>
    </dsp:sp>
    <dsp:sp modelId="{AC72358D-7272-40EC-B7FB-D728770BA4F2}">
      <dsp:nvSpPr>
        <dsp:cNvPr id="0" name=""/>
        <dsp:cNvSpPr/>
      </dsp:nvSpPr>
      <dsp:spPr>
        <a:xfrm>
          <a:off x="182463" y="3219370"/>
          <a:ext cx="8514976" cy="495458"/>
        </a:xfrm>
        <a:prstGeom prst="rect">
          <a:avLst/>
        </a:prstGeom>
        <a:solidFill>
          <a:schemeClr val="accent3">
            <a:hueOff val="17595341"/>
            <a:satOff val="-40088"/>
            <a:lumOff val="160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i="1" kern="1200" dirty="0" smtClean="0">
              <a:latin typeface="Times New Roman" pitchFamily="18" charset="0"/>
              <a:cs typeface="Times New Roman" pitchFamily="18" charset="0"/>
            </a:rPr>
            <a:t>  </a:t>
          </a:r>
          <a:r>
            <a:rPr lang="ru-RU" sz="2100" i="1" kern="1200" dirty="0" smtClean="0">
              <a:solidFill>
                <a:schemeClr val="tx1"/>
              </a:solidFill>
              <a:latin typeface="Times New Roman" pitchFamily="18" charset="0"/>
              <a:cs typeface="Times New Roman" pitchFamily="18" charset="0"/>
            </a:rPr>
            <a:t>Другие вопросы в области образования 5 062,2 тыс. рублей</a:t>
          </a:r>
          <a:endParaRPr lang="ru-RU" sz="2100" i="1" kern="1200" dirty="0">
            <a:solidFill>
              <a:schemeClr val="tx1"/>
            </a:solidFill>
            <a:latin typeface="Times New Roman" pitchFamily="18" charset="0"/>
            <a:cs typeface="Times New Roman" pitchFamily="18" charset="0"/>
          </a:endParaRPr>
        </a:p>
      </dsp:txBody>
      <dsp:txXfrm>
        <a:off x="182463" y="3219370"/>
        <a:ext cx="8514976" cy="495458"/>
      </dsp:txXfrm>
    </dsp:sp>
    <dsp:sp modelId="{22575A18-223C-4A93-B3F0-1CA215286AC0}">
      <dsp:nvSpPr>
        <dsp:cNvPr id="0" name=""/>
        <dsp:cNvSpPr/>
      </dsp:nvSpPr>
      <dsp:spPr>
        <a:xfrm>
          <a:off x="25967" y="3143249"/>
          <a:ext cx="619323" cy="619323"/>
        </a:xfrm>
        <a:prstGeom prst="ellipse">
          <a:avLst/>
        </a:prstGeom>
        <a:solidFill>
          <a:schemeClr val="lt1">
            <a:hueOff val="0"/>
            <a:satOff val="0"/>
            <a:lumOff val="0"/>
            <a:alphaOff val="0"/>
          </a:schemeClr>
        </a:solidFill>
        <a:ln w="25400" cap="flat" cmpd="sng" algn="ctr">
          <a:solidFill>
            <a:schemeClr val="accent3">
              <a:hueOff val="17595341"/>
              <a:satOff val="-40088"/>
              <a:lumOff val="1608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5655811" y="-865780"/>
          <a:ext cx="6733772" cy="6733772"/>
        </a:xfrm>
        <a:prstGeom prst="blockArc">
          <a:avLst>
            <a:gd name="adj1" fmla="val 18900000"/>
            <a:gd name="adj2" fmla="val 2700000"/>
            <a:gd name="adj3" fmla="val 321"/>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590770" y="312538"/>
          <a:ext cx="7906488" cy="62547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25400" rIns="25400" bIns="25400" numCol="1" spcCol="1270" anchor="ctr" anchorCtr="0">
          <a:noAutofit/>
        </a:bodyPr>
        <a:lstStyle/>
        <a:p>
          <a:pPr lvl="0" algn="l" defTabSz="444500">
            <a:lnSpc>
              <a:spcPct val="90000"/>
            </a:lnSpc>
            <a:spcBef>
              <a:spcPct val="0"/>
            </a:spcBef>
            <a:spcAft>
              <a:spcPct val="35000"/>
            </a:spcAft>
          </a:pPr>
          <a:r>
            <a:rPr lang="ru-RU" sz="1000" kern="1200" dirty="0" smtClean="0"/>
            <a:t>   </a:t>
          </a:r>
          <a:r>
            <a:rPr lang="ru-RU" sz="1600" b="0" i="1" kern="1200" dirty="0" smtClean="0">
              <a:solidFill>
                <a:schemeClr val="tx1"/>
              </a:solidFill>
              <a:latin typeface="Times New Roman" pitchFamily="18" charset="0"/>
              <a:cs typeface="Times New Roman" pitchFamily="18" charset="0"/>
            </a:rPr>
            <a:t>Подпрограмма «Организация библиотечного обслуживания населения» 20 837,1 тыс. рублей</a:t>
          </a:r>
          <a:endParaRPr lang="ru-RU" sz="1600" b="0" i="1" kern="1200" dirty="0">
            <a:solidFill>
              <a:schemeClr val="tx1"/>
            </a:solidFill>
            <a:latin typeface="Times New Roman" pitchFamily="18" charset="0"/>
            <a:cs typeface="Times New Roman" pitchFamily="18" charset="0"/>
          </a:endParaRPr>
        </a:p>
      </dsp:txBody>
      <dsp:txXfrm>
        <a:off x="590770" y="312538"/>
        <a:ext cx="7906488" cy="625476"/>
      </dsp:txXfrm>
    </dsp:sp>
    <dsp:sp modelId="{2CC09460-0385-4576-B212-932E023A1EEB}">
      <dsp:nvSpPr>
        <dsp:cNvPr id="0" name=""/>
        <dsp:cNvSpPr/>
      </dsp:nvSpPr>
      <dsp:spPr>
        <a:xfrm>
          <a:off x="80311" y="234353"/>
          <a:ext cx="781845" cy="78184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F9D1C6-CDD4-4E4B-8A98-3FF90DFDD12A}">
      <dsp:nvSpPr>
        <dsp:cNvPr id="0" name=""/>
        <dsp:cNvSpPr/>
      </dsp:nvSpPr>
      <dsp:spPr>
        <a:xfrm>
          <a:off x="1003141" y="1250452"/>
          <a:ext cx="7529944" cy="625476"/>
        </a:xfrm>
        <a:prstGeom prst="rect">
          <a:avLst/>
        </a:prstGeom>
        <a:solidFill>
          <a:schemeClr val="accent3">
            <a:hueOff val="4398835"/>
            <a:satOff val="-10022"/>
            <a:lumOff val="4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latin typeface="Times New Roman" pitchFamily="18" charset="0"/>
              <a:cs typeface="Times New Roman" pitchFamily="18" charset="0"/>
            </a:rPr>
            <a:t> </a:t>
          </a:r>
          <a:r>
            <a:rPr lang="ru-RU" sz="1600" i="1" kern="1200" dirty="0" smtClean="0">
              <a:solidFill>
                <a:schemeClr val="tx1"/>
              </a:solidFill>
              <a:latin typeface="Times New Roman" pitchFamily="18" charset="0"/>
              <a:cs typeface="Times New Roman" pitchFamily="18" charset="0"/>
            </a:rPr>
            <a:t>Подпрограмма «Организация досуга и предоставление услуг организаций культуры и доступа к музейным фондам» 46 423,0 тыс. рублей</a:t>
          </a:r>
          <a:endParaRPr lang="ru-RU" sz="1600" i="1" kern="1200" dirty="0">
            <a:solidFill>
              <a:schemeClr val="tx1"/>
            </a:solidFill>
            <a:latin typeface="Times New Roman" pitchFamily="18" charset="0"/>
            <a:cs typeface="Times New Roman" pitchFamily="18" charset="0"/>
          </a:endParaRPr>
        </a:p>
      </dsp:txBody>
      <dsp:txXfrm>
        <a:off x="1003141" y="1250452"/>
        <a:ext cx="7529944" cy="625476"/>
      </dsp:txXfrm>
    </dsp:sp>
    <dsp:sp modelId="{9A094A17-BD9E-4F96-872F-1B0CA58639B0}">
      <dsp:nvSpPr>
        <dsp:cNvPr id="0" name=""/>
        <dsp:cNvSpPr/>
      </dsp:nvSpPr>
      <dsp:spPr>
        <a:xfrm>
          <a:off x="528510" y="1172268"/>
          <a:ext cx="781845" cy="781845"/>
        </a:xfrm>
        <a:prstGeom prst="ellipse">
          <a:avLst/>
        </a:prstGeom>
        <a:solidFill>
          <a:schemeClr val="lt1">
            <a:hueOff val="0"/>
            <a:satOff val="0"/>
            <a:lumOff val="0"/>
            <a:alphaOff val="0"/>
          </a:schemeClr>
        </a:solidFill>
        <a:ln w="25400" cap="flat" cmpd="sng" algn="ctr">
          <a:solidFill>
            <a:schemeClr val="accent3">
              <a:hueOff val="4398835"/>
              <a:satOff val="-10022"/>
              <a:lumOff val="4020"/>
              <a:alphaOff val="0"/>
            </a:schemeClr>
          </a:solidFill>
          <a:prstDash val="solid"/>
        </a:ln>
        <a:effectLst/>
      </dsp:spPr>
      <dsp:style>
        <a:lnRef idx="2">
          <a:scrgbClr r="0" g="0" b="0"/>
        </a:lnRef>
        <a:fillRef idx="1">
          <a:scrgbClr r="0" g="0" b="0"/>
        </a:fillRef>
        <a:effectRef idx="0">
          <a:scrgbClr r="0" g="0" b="0"/>
        </a:effectRef>
        <a:fontRef idx="minor"/>
      </dsp:style>
    </dsp:sp>
    <dsp:sp modelId="{4BCD9386-B42A-43E9-9E42-8860F332838C}">
      <dsp:nvSpPr>
        <dsp:cNvPr id="0" name=""/>
        <dsp:cNvSpPr/>
      </dsp:nvSpPr>
      <dsp:spPr>
        <a:xfrm>
          <a:off x="1056993" y="2188367"/>
          <a:ext cx="7559801" cy="625476"/>
        </a:xfrm>
        <a:prstGeom prst="rect">
          <a:avLst/>
        </a:prstGeom>
        <a:solidFill>
          <a:schemeClr val="accent3">
            <a:hueOff val="8797670"/>
            <a:satOff val="-20044"/>
            <a:lumOff val="8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33020" rIns="33020" bIns="33020" numCol="1" spcCol="1270" anchor="ctr" anchorCtr="0">
          <a:noAutofit/>
        </a:bodyPr>
        <a:lstStyle/>
        <a:p>
          <a:pPr lvl="0" algn="l" defTabSz="577850">
            <a:lnSpc>
              <a:spcPct val="90000"/>
            </a:lnSpc>
            <a:spcBef>
              <a:spcPct val="0"/>
            </a:spcBef>
            <a:spcAft>
              <a:spcPct val="35000"/>
            </a:spcAft>
          </a:pPr>
          <a:r>
            <a:rPr lang="ru-RU" sz="1300" kern="1200" dirty="0" smtClean="0"/>
            <a:t>    </a:t>
          </a:r>
          <a:r>
            <a:rPr lang="ru-RU" sz="1600" i="1" kern="1200" dirty="0" smtClean="0">
              <a:solidFill>
                <a:schemeClr val="tx1"/>
              </a:solidFill>
              <a:latin typeface="Times New Roman" pitchFamily="18" charset="0"/>
              <a:cs typeface="Times New Roman" pitchFamily="18" charset="0"/>
            </a:rPr>
            <a:t>Подпрограмма «Реализация национальной политики, развитие местного народного творчества» </a:t>
          </a:r>
          <a:r>
            <a:rPr lang="ru-RU" sz="1600" b="0" i="1" u="none" kern="1200" dirty="0" smtClean="0">
              <a:solidFill>
                <a:schemeClr val="tx1"/>
              </a:solidFill>
              <a:latin typeface="Times New Roman" pitchFamily="18" charset="0"/>
              <a:cs typeface="Times New Roman" pitchFamily="18" charset="0"/>
            </a:rPr>
            <a:t>4 789,4 </a:t>
          </a:r>
          <a:r>
            <a:rPr lang="ru-RU" sz="1600" i="1" kern="1200" dirty="0" smtClean="0">
              <a:solidFill>
                <a:schemeClr val="tx1"/>
              </a:solidFill>
              <a:latin typeface="Times New Roman" pitchFamily="18" charset="0"/>
              <a:cs typeface="Times New Roman" pitchFamily="18" charset="0"/>
            </a:rPr>
            <a:t>тыс. рублей</a:t>
          </a:r>
          <a:endParaRPr lang="ru-RU" sz="1600" i="1" kern="1200" dirty="0">
            <a:solidFill>
              <a:schemeClr val="tx1"/>
            </a:solidFill>
            <a:latin typeface="Times New Roman" pitchFamily="18" charset="0"/>
            <a:cs typeface="Times New Roman" pitchFamily="18" charset="0"/>
          </a:endParaRPr>
        </a:p>
      </dsp:txBody>
      <dsp:txXfrm>
        <a:off x="1056993" y="2188367"/>
        <a:ext cx="7559801" cy="625476"/>
      </dsp:txXfrm>
    </dsp:sp>
    <dsp:sp modelId="{7FF197B5-19DF-437E-8EA4-F5EF1D7448A3}">
      <dsp:nvSpPr>
        <dsp:cNvPr id="0" name=""/>
        <dsp:cNvSpPr/>
      </dsp:nvSpPr>
      <dsp:spPr>
        <a:xfrm>
          <a:off x="666070" y="2110183"/>
          <a:ext cx="781845" cy="781845"/>
        </a:xfrm>
        <a:prstGeom prst="ellipse">
          <a:avLst/>
        </a:prstGeom>
        <a:solidFill>
          <a:schemeClr val="lt1">
            <a:hueOff val="0"/>
            <a:satOff val="0"/>
            <a:lumOff val="0"/>
            <a:alphaOff val="0"/>
          </a:schemeClr>
        </a:solidFill>
        <a:ln w="25400" cap="flat" cmpd="sng" algn="ctr">
          <a:solidFill>
            <a:schemeClr val="accent3">
              <a:hueOff val="8797670"/>
              <a:satOff val="-20044"/>
              <a:lumOff val="8040"/>
              <a:alphaOff val="0"/>
            </a:schemeClr>
          </a:solidFill>
          <a:prstDash val="solid"/>
        </a:ln>
        <a:effectLst/>
      </dsp:spPr>
      <dsp:style>
        <a:lnRef idx="2">
          <a:scrgbClr r="0" g="0" b="0"/>
        </a:lnRef>
        <a:fillRef idx="1">
          <a:scrgbClr r="0" g="0" b="0"/>
        </a:fillRef>
        <a:effectRef idx="0">
          <a:scrgbClr r="0" g="0" b="0"/>
        </a:effectRef>
        <a:fontRef idx="minor"/>
      </dsp:style>
    </dsp:sp>
    <dsp:sp modelId="{B0E398A9-C94D-456A-8C1D-57306AD579F3}">
      <dsp:nvSpPr>
        <dsp:cNvPr id="0" name=""/>
        <dsp:cNvSpPr/>
      </dsp:nvSpPr>
      <dsp:spPr>
        <a:xfrm>
          <a:off x="919432" y="3126282"/>
          <a:ext cx="7697362" cy="625476"/>
        </a:xfrm>
        <a:prstGeom prst="rect">
          <a:avLst/>
        </a:prstGeom>
        <a:solidFill>
          <a:schemeClr val="accent3">
            <a:hueOff val="13196505"/>
            <a:satOff val="-30066"/>
            <a:lumOff val="120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Подпрограмма «Безопасность учреждений культуры» 100,0 тыс. рублей</a:t>
          </a:r>
          <a:endParaRPr lang="ru-RU" sz="1600" i="1" kern="1200" dirty="0">
            <a:solidFill>
              <a:schemeClr val="tx1"/>
            </a:solidFill>
            <a:latin typeface="Times New Roman" pitchFamily="18" charset="0"/>
            <a:cs typeface="Times New Roman" pitchFamily="18" charset="0"/>
          </a:endParaRPr>
        </a:p>
      </dsp:txBody>
      <dsp:txXfrm>
        <a:off x="919432" y="3126282"/>
        <a:ext cx="7697362" cy="625476"/>
      </dsp:txXfrm>
    </dsp:sp>
    <dsp:sp modelId="{22575A18-223C-4A93-B3F0-1CA215286AC0}">
      <dsp:nvSpPr>
        <dsp:cNvPr id="0" name=""/>
        <dsp:cNvSpPr/>
      </dsp:nvSpPr>
      <dsp:spPr>
        <a:xfrm>
          <a:off x="528510" y="3048097"/>
          <a:ext cx="781845" cy="781845"/>
        </a:xfrm>
        <a:prstGeom prst="ellipse">
          <a:avLst/>
        </a:prstGeom>
        <a:solidFill>
          <a:schemeClr val="lt1">
            <a:hueOff val="0"/>
            <a:satOff val="0"/>
            <a:lumOff val="0"/>
            <a:alphaOff val="0"/>
          </a:schemeClr>
        </a:solidFill>
        <a:ln w="25400" cap="flat" cmpd="sng" algn="ctr">
          <a:solidFill>
            <a:schemeClr val="accent3">
              <a:hueOff val="13196505"/>
              <a:satOff val="-30066"/>
              <a:lumOff val="12060"/>
              <a:alphaOff val="0"/>
            </a:schemeClr>
          </a:solidFill>
          <a:prstDash val="solid"/>
        </a:ln>
        <a:effectLst/>
      </dsp:spPr>
      <dsp:style>
        <a:lnRef idx="2">
          <a:scrgbClr r="0" g="0" b="0"/>
        </a:lnRef>
        <a:fillRef idx="1">
          <a:scrgbClr r="0" g="0" b="0"/>
        </a:fillRef>
        <a:effectRef idx="0">
          <a:scrgbClr r="0" g="0" b="0"/>
        </a:effectRef>
        <a:fontRef idx="minor"/>
      </dsp:style>
    </dsp:sp>
    <dsp:sp modelId="{7BFDF38A-7A6C-44A3-B854-AB903B26F64E}">
      <dsp:nvSpPr>
        <dsp:cNvPr id="0" name=""/>
        <dsp:cNvSpPr/>
      </dsp:nvSpPr>
      <dsp:spPr>
        <a:xfrm>
          <a:off x="471234" y="4064197"/>
          <a:ext cx="8145560" cy="625476"/>
        </a:xfrm>
        <a:prstGeom prst="rect">
          <a:avLst/>
        </a:prstGeom>
        <a:solidFill>
          <a:schemeClr val="accent3">
            <a:hueOff val="17595341"/>
            <a:satOff val="-40088"/>
            <a:lumOff val="160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latin typeface="Times New Roman" pitchFamily="18" charset="0"/>
              <a:cs typeface="Times New Roman" pitchFamily="18" charset="0"/>
            </a:rPr>
            <a:t>  </a:t>
          </a:r>
          <a:r>
            <a:rPr lang="ru-RU" sz="1600" i="1" kern="1200" dirty="0" smtClean="0">
              <a:solidFill>
                <a:schemeClr val="tx1"/>
              </a:solidFill>
              <a:latin typeface="Times New Roman" pitchFamily="18" charset="0"/>
              <a:cs typeface="Times New Roman" pitchFamily="18" charset="0"/>
            </a:rPr>
            <a:t>Проведение районных праздников и мероприятий 500,0 тыс. рублей</a:t>
          </a:r>
          <a:endParaRPr lang="ru-RU" sz="1600" i="1" kern="1200" dirty="0">
            <a:solidFill>
              <a:schemeClr val="tx1"/>
            </a:solidFill>
            <a:latin typeface="Times New Roman" pitchFamily="18" charset="0"/>
            <a:cs typeface="Times New Roman" pitchFamily="18" charset="0"/>
          </a:endParaRPr>
        </a:p>
      </dsp:txBody>
      <dsp:txXfrm>
        <a:off x="471234" y="4064197"/>
        <a:ext cx="8145560" cy="625476"/>
      </dsp:txXfrm>
    </dsp:sp>
    <dsp:sp modelId="{FCAB0A49-B7D1-4DF3-A0F2-205084D70AD4}">
      <dsp:nvSpPr>
        <dsp:cNvPr id="0" name=""/>
        <dsp:cNvSpPr/>
      </dsp:nvSpPr>
      <dsp:spPr>
        <a:xfrm>
          <a:off x="80311" y="3986012"/>
          <a:ext cx="781845" cy="781845"/>
        </a:xfrm>
        <a:prstGeom prst="ellipse">
          <a:avLst/>
        </a:prstGeom>
        <a:solidFill>
          <a:schemeClr val="lt1">
            <a:hueOff val="0"/>
            <a:satOff val="0"/>
            <a:lumOff val="0"/>
            <a:alphaOff val="0"/>
          </a:schemeClr>
        </a:solidFill>
        <a:ln w="25400" cap="flat" cmpd="sng" algn="ctr">
          <a:solidFill>
            <a:schemeClr val="accent3">
              <a:hueOff val="17595341"/>
              <a:satOff val="-40088"/>
              <a:lumOff val="1608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FEC88-9754-416A-8186-33A3B3C28868}">
      <dsp:nvSpPr>
        <dsp:cNvPr id="0" name=""/>
        <dsp:cNvSpPr/>
      </dsp:nvSpPr>
      <dsp:spPr>
        <a:xfrm>
          <a:off x="0" y="101433"/>
          <a:ext cx="8686800" cy="6800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Обеспечение сбалансированности и повышение устойчивости бюджета</a:t>
          </a:r>
          <a:br>
            <a:rPr lang="ru-RU" sz="1800" b="1" kern="1200" dirty="0" smtClean="0">
              <a:solidFill>
                <a:schemeClr val="tx1"/>
              </a:solidFill>
              <a:latin typeface="Times New Roman" pitchFamily="18" charset="0"/>
              <a:cs typeface="Times New Roman" pitchFamily="18" charset="0"/>
            </a:rPr>
          </a:br>
          <a:r>
            <a:rPr lang="ru-RU" sz="1800" b="1" kern="1200" dirty="0" smtClean="0">
              <a:solidFill>
                <a:schemeClr val="tx1"/>
              </a:solidFill>
              <a:latin typeface="Times New Roman" pitchFamily="18" charset="0"/>
              <a:cs typeface="Times New Roman" pitchFamily="18" charset="0"/>
            </a:rPr>
            <a:t>муниципального образования «</a:t>
          </a:r>
          <a:r>
            <a:rPr lang="ru-RU" sz="1800" b="1" kern="1200" dirty="0" err="1" smtClean="0">
              <a:solidFill>
                <a:schemeClr val="tx1"/>
              </a:solidFill>
              <a:latin typeface="Times New Roman" pitchFamily="18" charset="0"/>
              <a:cs typeface="Times New Roman" pitchFamily="18" charset="0"/>
            </a:rPr>
            <a:t>Малопургинский</a:t>
          </a:r>
          <a:r>
            <a:rPr lang="ru-RU" sz="1800" b="1" kern="1200" dirty="0" smtClean="0">
              <a:solidFill>
                <a:schemeClr val="tx1"/>
              </a:solidFill>
              <a:latin typeface="Times New Roman" pitchFamily="18" charset="0"/>
              <a:cs typeface="Times New Roman" pitchFamily="18" charset="0"/>
            </a:rPr>
            <a:t> район»</a:t>
          </a:r>
          <a:endParaRPr lang="ru-RU" sz="1800" b="1" kern="1200" dirty="0">
            <a:solidFill>
              <a:schemeClr val="tx1"/>
            </a:solidFill>
            <a:latin typeface="Times New Roman" pitchFamily="18" charset="0"/>
            <a:cs typeface="Times New Roman" pitchFamily="18" charset="0"/>
          </a:endParaRPr>
        </a:p>
      </dsp:txBody>
      <dsp:txXfrm>
        <a:off x="33196" y="134629"/>
        <a:ext cx="8620408" cy="613638"/>
      </dsp:txXfrm>
    </dsp:sp>
    <dsp:sp modelId="{BE009EB4-12F8-493B-809A-503A74EE649C}">
      <dsp:nvSpPr>
        <dsp:cNvPr id="0" name=""/>
        <dsp:cNvSpPr/>
      </dsp:nvSpPr>
      <dsp:spPr>
        <a:xfrm>
          <a:off x="0" y="763353"/>
          <a:ext cx="8686800" cy="7452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Гарантированное исполнение социальных обязательств бюджета муниципального образования «</a:t>
          </a:r>
          <a:r>
            <a:rPr lang="ru-RU" sz="1800" b="1" kern="1200" dirty="0" err="1" smtClean="0">
              <a:solidFill>
                <a:schemeClr val="tx1"/>
              </a:solidFill>
              <a:latin typeface="Times New Roman" pitchFamily="18" charset="0"/>
              <a:cs typeface="Times New Roman" pitchFamily="18" charset="0"/>
            </a:rPr>
            <a:t>Малопургинский</a:t>
          </a:r>
          <a:r>
            <a:rPr lang="ru-RU" sz="1800" b="1" kern="1200" dirty="0" smtClean="0">
              <a:solidFill>
                <a:schemeClr val="tx1"/>
              </a:solidFill>
              <a:latin typeface="Times New Roman" pitchFamily="18" charset="0"/>
              <a:cs typeface="Times New Roman" pitchFamily="18" charset="0"/>
            </a:rPr>
            <a:t> район»</a:t>
          </a:r>
          <a:endParaRPr lang="ru-RU" sz="1800" b="1" kern="1200" dirty="0">
            <a:solidFill>
              <a:schemeClr val="tx1"/>
            </a:solidFill>
            <a:latin typeface="Times New Roman" pitchFamily="18" charset="0"/>
            <a:cs typeface="Times New Roman" pitchFamily="18" charset="0"/>
          </a:endParaRPr>
        </a:p>
      </dsp:txBody>
      <dsp:txXfrm>
        <a:off x="36381" y="799734"/>
        <a:ext cx="8614038" cy="672503"/>
      </dsp:txXfrm>
    </dsp:sp>
    <dsp:sp modelId="{CAC9EF1D-A7CD-466F-A821-633F432D6349}">
      <dsp:nvSpPr>
        <dsp:cNvPr id="0" name=""/>
        <dsp:cNvSpPr/>
      </dsp:nvSpPr>
      <dsp:spPr>
        <a:xfrm>
          <a:off x="0" y="1497846"/>
          <a:ext cx="8686800" cy="85836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Создание условий для поступательного социально-экономического развития муниципального образования «</a:t>
          </a:r>
          <a:r>
            <a:rPr lang="ru-RU" sz="1800" b="1" kern="1200" dirty="0" err="1" smtClean="0">
              <a:solidFill>
                <a:schemeClr val="tx1"/>
              </a:solidFill>
              <a:latin typeface="Times New Roman" pitchFamily="18" charset="0"/>
              <a:cs typeface="Times New Roman" pitchFamily="18" charset="0"/>
            </a:rPr>
            <a:t>Малопургинский</a:t>
          </a:r>
          <a:r>
            <a:rPr lang="ru-RU" sz="1800" b="1" kern="1200" dirty="0" smtClean="0">
              <a:solidFill>
                <a:schemeClr val="tx1"/>
              </a:solidFill>
              <a:latin typeface="Times New Roman" pitchFamily="18" charset="0"/>
              <a:cs typeface="Times New Roman" pitchFamily="18" charset="0"/>
            </a:rPr>
            <a:t> район»</a:t>
          </a:r>
          <a:endParaRPr lang="ru-RU" sz="1800" b="1" kern="1200" dirty="0">
            <a:solidFill>
              <a:schemeClr val="tx1"/>
            </a:solidFill>
            <a:latin typeface="Times New Roman" pitchFamily="18" charset="0"/>
            <a:cs typeface="Times New Roman" pitchFamily="18" charset="0"/>
          </a:endParaRPr>
        </a:p>
      </dsp:txBody>
      <dsp:txXfrm>
        <a:off x="41902" y="1539748"/>
        <a:ext cx="8602996" cy="774560"/>
      </dsp:txXfrm>
    </dsp:sp>
    <dsp:sp modelId="{71226DFC-4BFE-474B-8791-807BACD1654A}">
      <dsp:nvSpPr>
        <dsp:cNvPr id="0" name=""/>
        <dsp:cNvSpPr/>
      </dsp:nvSpPr>
      <dsp:spPr>
        <a:xfrm>
          <a:off x="0" y="2377472"/>
          <a:ext cx="8686800" cy="146993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Обеспечение достижения целей и показателей региональных проектов и муниципальных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a:t>
          </a:r>
          <a:endParaRPr lang="ru-RU" sz="1800" b="1" kern="1200" dirty="0">
            <a:solidFill>
              <a:schemeClr val="tx1"/>
            </a:solidFill>
            <a:latin typeface="Times New Roman" pitchFamily="18" charset="0"/>
            <a:cs typeface="Times New Roman" pitchFamily="18" charset="0"/>
          </a:endParaRPr>
        </a:p>
      </dsp:txBody>
      <dsp:txXfrm>
        <a:off x="71757" y="2449229"/>
        <a:ext cx="8543286" cy="132642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5751613" y="-870422"/>
          <a:ext cx="6770044" cy="6770044"/>
        </a:xfrm>
        <a:prstGeom prst="blockArc">
          <a:avLst>
            <a:gd name="adj1" fmla="val 18900000"/>
            <a:gd name="adj2" fmla="val 2700000"/>
            <a:gd name="adj3" fmla="val 319"/>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408366" y="108374"/>
          <a:ext cx="8018607" cy="69755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8100" rIns="38100" bIns="38100" numCol="1" spcCol="1270" anchor="ctr" anchorCtr="0">
          <a:noAutofit/>
        </a:bodyPr>
        <a:lstStyle/>
        <a:p>
          <a:pPr lvl="0" algn="l" defTabSz="666750">
            <a:lnSpc>
              <a:spcPct val="90000"/>
            </a:lnSpc>
            <a:spcBef>
              <a:spcPct val="0"/>
            </a:spcBef>
            <a:spcAft>
              <a:spcPct val="35000"/>
            </a:spcAft>
          </a:pPr>
          <a:r>
            <a:rPr lang="ru-RU" sz="1500" kern="1200" dirty="0" smtClean="0"/>
            <a:t>  </a:t>
          </a:r>
          <a:r>
            <a:rPr lang="ru-RU" sz="1600" i="1" kern="1200" dirty="0" smtClean="0">
              <a:solidFill>
                <a:schemeClr val="tx1"/>
              </a:solidFill>
              <a:latin typeface="Times New Roman" pitchFamily="18" charset="0"/>
              <a:cs typeface="Times New Roman" pitchFamily="18" charset="0"/>
            </a:rPr>
            <a:t>Выплата пособия при устройстве опекаемых детей в семью 543,7 тыс. рублей; выплата денежных средств на содержание усыновленных (удочеренных) детей 240,0 тыс. рублей</a:t>
          </a:r>
          <a:endParaRPr lang="ru-RU" sz="1600" i="1" kern="1200" dirty="0">
            <a:solidFill>
              <a:schemeClr val="tx1"/>
            </a:solidFill>
            <a:latin typeface="Times New Roman" pitchFamily="18" charset="0"/>
            <a:cs typeface="Times New Roman" pitchFamily="18" charset="0"/>
          </a:endParaRPr>
        </a:p>
      </dsp:txBody>
      <dsp:txXfrm>
        <a:off x="408366" y="108374"/>
        <a:ext cx="8018607" cy="697559"/>
      </dsp:txXfrm>
    </dsp:sp>
    <dsp:sp modelId="{2CC09460-0385-4576-B212-932E023A1EEB}">
      <dsp:nvSpPr>
        <dsp:cNvPr id="0" name=""/>
        <dsp:cNvSpPr/>
      </dsp:nvSpPr>
      <dsp:spPr>
        <a:xfrm>
          <a:off x="-1419" y="171495"/>
          <a:ext cx="571317" cy="57131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5C9425-59D1-4304-8D8F-B1459E316A31}">
      <dsp:nvSpPr>
        <dsp:cNvPr id="0" name=""/>
        <dsp:cNvSpPr/>
      </dsp:nvSpPr>
      <dsp:spPr>
        <a:xfrm>
          <a:off x="564171" y="914610"/>
          <a:ext cx="8120901" cy="457053"/>
        </a:xfrm>
        <a:prstGeom prst="rect">
          <a:avLst/>
        </a:prstGeom>
        <a:solidFill>
          <a:schemeClr val="accent3">
            <a:hueOff val="2932557"/>
            <a:satOff val="-6681"/>
            <a:lumOff val="2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Доплата к пенсии муниципальных служащих 1 200,0 тыс. рублей; социальная поддержка старшего поколения 70,0 тыс. рублей</a:t>
          </a:r>
          <a:endParaRPr lang="ru-RU" sz="1400" i="1" kern="1200" dirty="0">
            <a:solidFill>
              <a:schemeClr val="tx1"/>
            </a:solidFill>
            <a:latin typeface="Times New Roman" pitchFamily="18" charset="0"/>
            <a:cs typeface="Times New Roman" pitchFamily="18" charset="0"/>
          </a:endParaRPr>
        </a:p>
      </dsp:txBody>
      <dsp:txXfrm>
        <a:off x="564171" y="914610"/>
        <a:ext cx="8120901" cy="457053"/>
      </dsp:txXfrm>
    </dsp:sp>
    <dsp:sp modelId="{666F0470-AA64-4EAB-A3C2-C237F6CC60A4}">
      <dsp:nvSpPr>
        <dsp:cNvPr id="0" name=""/>
        <dsp:cNvSpPr/>
      </dsp:nvSpPr>
      <dsp:spPr>
        <a:xfrm>
          <a:off x="412483" y="857478"/>
          <a:ext cx="571317" cy="571317"/>
        </a:xfrm>
        <a:prstGeom prst="ellipse">
          <a:avLst/>
        </a:prstGeom>
        <a:solidFill>
          <a:schemeClr val="lt1">
            <a:hueOff val="0"/>
            <a:satOff val="0"/>
            <a:lumOff val="0"/>
            <a:alphaOff val="0"/>
          </a:schemeClr>
        </a:solidFill>
        <a:ln w="25400" cap="flat" cmpd="sng" algn="ctr">
          <a:solidFill>
            <a:schemeClr val="accent3">
              <a:hueOff val="2932557"/>
              <a:satOff val="-6681"/>
              <a:lumOff val="2680"/>
              <a:alphaOff val="0"/>
            </a:schemeClr>
          </a:solidFill>
          <a:prstDash val="solid"/>
        </a:ln>
        <a:effectLst/>
      </dsp:spPr>
      <dsp:style>
        <a:lnRef idx="2">
          <a:scrgbClr r="0" g="0" b="0"/>
        </a:lnRef>
        <a:fillRef idx="1">
          <a:scrgbClr r="0" g="0" b="0"/>
        </a:fillRef>
        <a:effectRef idx="0">
          <a:scrgbClr r="0" g="0" b="0"/>
        </a:effectRef>
        <a:fontRef idx="minor"/>
      </dsp:style>
    </dsp:sp>
    <dsp:sp modelId="{870E73E8-2D0B-42DF-AF4F-02EC8D9DBDB3}">
      <dsp:nvSpPr>
        <dsp:cNvPr id="0" name=""/>
        <dsp:cNvSpPr/>
      </dsp:nvSpPr>
      <dsp:spPr>
        <a:xfrm>
          <a:off x="870432" y="1600090"/>
          <a:ext cx="7735195" cy="457053"/>
        </a:xfrm>
        <a:prstGeom prst="rect">
          <a:avLst/>
        </a:prstGeom>
        <a:solidFill>
          <a:schemeClr val="accent3">
            <a:hueOff val="5865114"/>
            <a:satOff val="-13363"/>
            <a:lumOff val="5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Компенсация части родительской платы за содержание ребенка в детских садах  4 216,1 тыс. рублей</a:t>
          </a:r>
          <a:endParaRPr lang="ru-RU" sz="1400" i="1" kern="1200" dirty="0">
            <a:solidFill>
              <a:schemeClr val="tx1"/>
            </a:solidFill>
            <a:latin typeface="Times New Roman" pitchFamily="18" charset="0"/>
            <a:cs typeface="Times New Roman" pitchFamily="18" charset="0"/>
          </a:endParaRPr>
        </a:p>
      </dsp:txBody>
      <dsp:txXfrm>
        <a:off x="870432" y="1600090"/>
        <a:ext cx="7735195" cy="457053"/>
      </dsp:txXfrm>
    </dsp:sp>
    <dsp:sp modelId="{7FF197B5-19DF-437E-8EA4-F5EF1D7448A3}">
      <dsp:nvSpPr>
        <dsp:cNvPr id="0" name=""/>
        <dsp:cNvSpPr/>
      </dsp:nvSpPr>
      <dsp:spPr>
        <a:xfrm>
          <a:off x="639300" y="1542958"/>
          <a:ext cx="571317" cy="571317"/>
        </a:xfrm>
        <a:prstGeom prst="ellipse">
          <a:avLst/>
        </a:prstGeom>
        <a:solidFill>
          <a:schemeClr val="lt1">
            <a:hueOff val="0"/>
            <a:satOff val="0"/>
            <a:lumOff val="0"/>
            <a:alphaOff val="0"/>
          </a:schemeClr>
        </a:solidFill>
        <a:ln w="25400" cap="flat" cmpd="sng" algn="ctr">
          <a:solidFill>
            <a:schemeClr val="accent3">
              <a:hueOff val="5865114"/>
              <a:satOff val="-13363"/>
              <a:lumOff val="5360"/>
              <a:alphaOff val="0"/>
            </a:schemeClr>
          </a:solidFill>
          <a:prstDash val="solid"/>
        </a:ln>
        <a:effectLst/>
      </dsp:spPr>
      <dsp:style>
        <a:lnRef idx="2">
          <a:scrgbClr r="0" g="0" b="0"/>
        </a:lnRef>
        <a:fillRef idx="1">
          <a:scrgbClr r="0" g="0" b="0"/>
        </a:fillRef>
        <a:effectRef idx="0">
          <a:scrgbClr r="0" g="0" b="0"/>
        </a:effectRef>
        <a:fontRef idx="minor"/>
      </dsp:style>
    </dsp:sp>
    <dsp:sp modelId="{FC094EB2-9670-487C-8CA7-CF75A35D8C25}">
      <dsp:nvSpPr>
        <dsp:cNvPr id="0" name=""/>
        <dsp:cNvSpPr/>
      </dsp:nvSpPr>
      <dsp:spPr>
        <a:xfrm>
          <a:off x="861677" y="2286073"/>
          <a:ext cx="7825126" cy="457053"/>
        </a:xfrm>
        <a:prstGeom prst="rect">
          <a:avLst/>
        </a:prstGeom>
        <a:solidFill>
          <a:schemeClr val="accent3">
            <a:hueOff val="8797670"/>
            <a:satOff val="-20044"/>
            <a:lumOff val="8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Субсидии гражданам на приобретение жилья (</a:t>
          </a:r>
          <a:r>
            <a:rPr lang="ru-RU" sz="1400" i="1" kern="1200" dirty="0" err="1" smtClean="0">
              <a:solidFill>
                <a:schemeClr val="tx1"/>
              </a:solidFill>
              <a:latin typeface="Times New Roman" pitchFamily="18" charset="0"/>
              <a:cs typeface="Times New Roman" pitchFamily="18" charset="0"/>
            </a:rPr>
            <a:t>софинансирование</a:t>
          </a:r>
          <a:r>
            <a:rPr lang="ru-RU" sz="1400" i="1" kern="1200" dirty="0" smtClean="0">
              <a:solidFill>
                <a:schemeClr val="tx1"/>
              </a:solidFill>
              <a:latin typeface="Times New Roman" pitchFamily="18" charset="0"/>
              <a:cs typeface="Times New Roman" pitchFamily="18" charset="0"/>
            </a:rPr>
            <a:t> из местного бюджета) 87,7 тыс. рублей</a:t>
          </a:r>
          <a:endParaRPr lang="ru-RU" sz="1400" i="1" kern="1200" dirty="0">
            <a:solidFill>
              <a:schemeClr val="tx1"/>
            </a:solidFill>
            <a:latin typeface="Times New Roman" pitchFamily="18" charset="0"/>
            <a:cs typeface="Times New Roman" pitchFamily="18" charset="0"/>
          </a:endParaRPr>
        </a:p>
      </dsp:txBody>
      <dsp:txXfrm>
        <a:off x="861677" y="2286073"/>
        <a:ext cx="7825126" cy="457053"/>
      </dsp:txXfrm>
    </dsp:sp>
    <dsp:sp modelId="{AEA2F258-E6EB-4F32-89BB-D45632EC2648}">
      <dsp:nvSpPr>
        <dsp:cNvPr id="0" name=""/>
        <dsp:cNvSpPr/>
      </dsp:nvSpPr>
      <dsp:spPr>
        <a:xfrm>
          <a:off x="711721" y="2228941"/>
          <a:ext cx="571317" cy="571317"/>
        </a:xfrm>
        <a:prstGeom prst="ellipse">
          <a:avLst/>
        </a:prstGeom>
        <a:solidFill>
          <a:schemeClr val="lt1">
            <a:hueOff val="0"/>
            <a:satOff val="0"/>
            <a:lumOff val="0"/>
            <a:alphaOff val="0"/>
          </a:schemeClr>
        </a:solidFill>
        <a:ln w="25400" cap="flat" cmpd="sng" algn="ctr">
          <a:solidFill>
            <a:schemeClr val="accent3">
              <a:hueOff val="8797670"/>
              <a:satOff val="-20044"/>
              <a:lumOff val="8040"/>
              <a:alphaOff val="0"/>
            </a:schemeClr>
          </a:solidFill>
          <a:prstDash val="solid"/>
        </a:ln>
        <a:effectLst/>
      </dsp:spPr>
      <dsp:style>
        <a:lnRef idx="2">
          <a:scrgbClr r="0" g="0" b="0"/>
        </a:lnRef>
        <a:fillRef idx="1">
          <a:scrgbClr r="0" g="0" b="0"/>
        </a:fillRef>
        <a:effectRef idx="0">
          <a:scrgbClr r="0" g="0" b="0"/>
        </a:effectRef>
        <a:fontRef idx="minor"/>
      </dsp:style>
    </dsp:sp>
    <dsp:sp modelId="{946925DD-9FFB-40C3-86A1-CCB64CFCD7E0}">
      <dsp:nvSpPr>
        <dsp:cNvPr id="0" name=""/>
        <dsp:cNvSpPr/>
      </dsp:nvSpPr>
      <dsp:spPr>
        <a:xfrm>
          <a:off x="787841" y="2972056"/>
          <a:ext cx="7900377" cy="457053"/>
        </a:xfrm>
        <a:prstGeom prst="rect">
          <a:avLst/>
        </a:prstGeom>
        <a:solidFill>
          <a:schemeClr val="accent3">
            <a:hueOff val="11730227"/>
            <a:satOff val="-26725"/>
            <a:lumOff val="107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b="0" i="1" kern="1200" dirty="0" smtClean="0">
              <a:latin typeface="Times New Roman" pitchFamily="18" charset="0"/>
              <a:cs typeface="Times New Roman" pitchFamily="18" charset="0"/>
            </a:rPr>
            <a:t>  </a:t>
          </a:r>
          <a:r>
            <a:rPr lang="ru-RU" sz="1400" b="0" i="1" kern="1200" dirty="0" smtClean="0">
              <a:solidFill>
                <a:schemeClr val="tx1"/>
              </a:solidFill>
              <a:latin typeface="Times New Roman" pitchFamily="18" charset="0"/>
              <a:cs typeface="Times New Roman" pitchFamily="18" charset="0"/>
            </a:rPr>
            <a:t>Поддержка многодетных семей 12 765,1 тыс. рублей</a:t>
          </a:r>
          <a:endParaRPr lang="ru-RU" sz="1400" b="0" i="1" kern="1200" dirty="0">
            <a:solidFill>
              <a:schemeClr val="tx1"/>
            </a:solidFill>
            <a:latin typeface="Times New Roman" pitchFamily="18" charset="0"/>
            <a:cs typeface="Times New Roman" pitchFamily="18" charset="0"/>
          </a:endParaRPr>
        </a:p>
      </dsp:txBody>
      <dsp:txXfrm>
        <a:off x="787841" y="2972056"/>
        <a:ext cx="7900377" cy="457053"/>
      </dsp:txXfrm>
    </dsp:sp>
    <dsp:sp modelId="{C7062D9B-4A87-46F0-8AA9-37927D866D8E}">
      <dsp:nvSpPr>
        <dsp:cNvPr id="0" name=""/>
        <dsp:cNvSpPr/>
      </dsp:nvSpPr>
      <dsp:spPr>
        <a:xfrm>
          <a:off x="639300" y="2914924"/>
          <a:ext cx="571317" cy="571317"/>
        </a:xfrm>
        <a:prstGeom prst="ellipse">
          <a:avLst/>
        </a:prstGeom>
        <a:solidFill>
          <a:schemeClr val="lt1">
            <a:hueOff val="0"/>
            <a:satOff val="0"/>
            <a:lumOff val="0"/>
            <a:alphaOff val="0"/>
          </a:schemeClr>
        </a:solidFill>
        <a:ln w="25400" cap="flat" cmpd="sng" algn="ctr">
          <a:solidFill>
            <a:schemeClr val="accent3">
              <a:hueOff val="11730227"/>
              <a:satOff val="-26725"/>
              <a:lumOff val="10720"/>
              <a:alphaOff val="0"/>
            </a:schemeClr>
          </a:solidFill>
          <a:prstDash val="solid"/>
        </a:ln>
        <a:effectLst/>
      </dsp:spPr>
      <dsp:style>
        <a:lnRef idx="2">
          <a:scrgbClr r="0" g="0" b="0"/>
        </a:lnRef>
        <a:fillRef idx="1">
          <a:scrgbClr r="0" g="0" b="0"/>
        </a:fillRef>
        <a:effectRef idx="0">
          <a:scrgbClr r="0" g="0" b="0"/>
        </a:effectRef>
        <a:fontRef idx="minor"/>
      </dsp:style>
    </dsp:sp>
    <dsp:sp modelId="{274959B3-744C-4D42-B123-D07AF2306DE6}">
      <dsp:nvSpPr>
        <dsp:cNvPr id="0" name=""/>
        <dsp:cNvSpPr/>
      </dsp:nvSpPr>
      <dsp:spPr>
        <a:xfrm>
          <a:off x="632491" y="3657577"/>
          <a:ext cx="8054308" cy="457053"/>
        </a:xfrm>
        <a:prstGeom prst="rect">
          <a:avLst/>
        </a:prstGeom>
        <a:solidFill>
          <a:schemeClr val="accent3">
            <a:hueOff val="14662784"/>
            <a:satOff val="-33407"/>
            <a:lumOff val="134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Выплата пособия на содержание опекаемых детей 16 620,9 тыс. рублей </a:t>
          </a:r>
          <a:endParaRPr lang="ru-RU" sz="1400" i="1" kern="1200" dirty="0">
            <a:solidFill>
              <a:schemeClr val="tx1"/>
            </a:solidFill>
            <a:latin typeface="Times New Roman" pitchFamily="18" charset="0"/>
            <a:cs typeface="Times New Roman" pitchFamily="18" charset="0"/>
          </a:endParaRPr>
        </a:p>
      </dsp:txBody>
      <dsp:txXfrm>
        <a:off x="632491" y="3657577"/>
        <a:ext cx="8054308" cy="457053"/>
      </dsp:txXfrm>
    </dsp:sp>
    <dsp:sp modelId="{EDEB7342-95E5-451F-BEA3-9E3A2F970986}">
      <dsp:nvSpPr>
        <dsp:cNvPr id="0" name=""/>
        <dsp:cNvSpPr/>
      </dsp:nvSpPr>
      <dsp:spPr>
        <a:xfrm>
          <a:off x="466062" y="3619651"/>
          <a:ext cx="571317" cy="571317"/>
        </a:xfrm>
        <a:prstGeom prst="ellipse">
          <a:avLst/>
        </a:prstGeom>
        <a:solidFill>
          <a:schemeClr val="lt1">
            <a:hueOff val="0"/>
            <a:satOff val="0"/>
            <a:lumOff val="0"/>
            <a:alphaOff val="0"/>
          </a:schemeClr>
        </a:solidFill>
        <a:ln w="25400" cap="flat" cmpd="sng" algn="ctr">
          <a:solidFill>
            <a:schemeClr val="accent3">
              <a:hueOff val="14662784"/>
              <a:satOff val="-33407"/>
              <a:lumOff val="13400"/>
              <a:alphaOff val="0"/>
            </a:schemeClr>
          </a:solidFill>
          <a:prstDash val="solid"/>
        </a:ln>
        <a:effectLst/>
      </dsp:spPr>
      <dsp:style>
        <a:lnRef idx="2">
          <a:scrgbClr r="0" g="0" b="0"/>
        </a:lnRef>
        <a:fillRef idx="1">
          <a:scrgbClr r="0" g="0" b="0"/>
        </a:fillRef>
        <a:effectRef idx="0">
          <a:scrgbClr r="0" g="0" b="0"/>
        </a:effectRef>
        <a:fontRef idx="minor"/>
      </dsp:style>
    </dsp:sp>
    <dsp:sp modelId="{81C173F9-53CD-4B5A-A9F0-62572640F0DE}">
      <dsp:nvSpPr>
        <dsp:cNvPr id="0" name=""/>
        <dsp:cNvSpPr/>
      </dsp:nvSpPr>
      <dsp:spPr>
        <a:xfrm>
          <a:off x="284239" y="4343518"/>
          <a:ext cx="8266861" cy="457053"/>
        </a:xfrm>
        <a:prstGeom prst="rect">
          <a:avLst/>
        </a:prstGeom>
        <a:solidFill>
          <a:schemeClr val="accent3">
            <a:hueOff val="17595341"/>
            <a:satOff val="-40088"/>
            <a:lumOff val="160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solidFill>
                <a:schemeClr val="tx1"/>
              </a:solidFill>
              <a:latin typeface="Times New Roman" pitchFamily="18" charset="0"/>
              <a:cs typeface="Times New Roman" pitchFamily="18" charset="0"/>
            </a:rPr>
            <a:t>Расходы по присмотру и уходу за детьми-инвалидами, детьми-сиротами и детьми, оставшимися без попечения родителей 258,1 тыс. рублей</a:t>
          </a:r>
          <a:endParaRPr lang="ru-RU" sz="1400" i="1" kern="1200" dirty="0">
            <a:solidFill>
              <a:schemeClr val="tx1"/>
            </a:solidFill>
            <a:latin typeface="Times New Roman" pitchFamily="18" charset="0"/>
            <a:cs typeface="Times New Roman" pitchFamily="18" charset="0"/>
          </a:endParaRPr>
        </a:p>
      </dsp:txBody>
      <dsp:txXfrm>
        <a:off x="284239" y="4343518"/>
        <a:ext cx="8266861" cy="457053"/>
      </dsp:txXfrm>
    </dsp:sp>
    <dsp:sp modelId="{9D5879F5-67C6-4A7B-8E54-3BDB26C031C0}">
      <dsp:nvSpPr>
        <dsp:cNvPr id="0" name=""/>
        <dsp:cNvSpPr/>
      </dsp:nvSpPr>
      <dsp:spPr>
        <a:xfrm>
          <a:off x="-1419" y="4286387"/>
          <a:ext cx="571317" cy="571317"/>
        </a:xfrm>
        <a:prstGeom prst="ellipse">
          <a:avLst/>
        </a:prstGeom>
        <a:solidFill>
          <a:schemeClr val="lt1">
            <a:hueOff val="0"/>
            <a:satOff val="0"/>
            <a:lumOff val="0"/>
            <a:alphaOff val="0"/>
          </a:schemeClr>
        </a:solidFill>
        <a:ln w="25400" cap="flat" cmpd="sng" algn="ctr">
          <a:solidFill>
            <a:schemeClr val="accent3">
              <a:hueOff val="17595341"/>
              <a:satOff val="-40088"/>
              <a:lumOff val="1608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9877-007F-4FF8-A415-B5437830542E}">
      <dsp:nvSpPr>
        <dsp:cNvPr id="0" name=""/>
        <dsp:cNvSpPr/>
      </dsp:nvSpPr>
      <dsp:spPr>
        <a:xfrm>
          <a:off x="0" y="0"/>
          <a:ext cx="8686800" cy="61733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a:t>
          </a:r>
          <a:r>
            <a:rPr lang="ru-RU" sz="1800" b="1" kern="1200" dirty="0" err="1" smtClean="0">
              <a:solidFill>
                <a:schemeClr val="tx1"/>
              </a:solidFill>
              <a:latin typeface="Times New Roman" pitchFamily="18" charset="0"/>
              <a:cs typeface="Times New Roman" pitchFamily="18" charset="0"/>
            </a:rPr>
            <a:t>Малопургинский</a:t>
          </a:r>
          <a:r>
            <a:rPr lang="ru-RU" sz="1800" b="1" kern="1200" dirty="0" smtClean="0">
              <a:solidFill>
                <a:schemeClr val="tx1"/>
              </a:solidFill>
              <a:latin typeface="Times New Roman" pitchFamily="18" charset="0"/>
              <a:cs typeface="Times New Roman" pitchFamily="18" charset="0"/>
            </a:rPr>
            <a:t> район» с учетом:</a:t>
          </a:r>
          <a:endParaRPr lang="ru-RU" sz="1800" b="1" kern="1200" dirty="0">
            <a:solidFill>
              <a:schemeClr val="tx1"/>
            </a:solidFill>
            <a:latin typeface="Times New Roman" pitchFamily="18" charset="0"/>
            <a:cs typeface="Times New Roman" pitchFamily="18" charset="0"/>
          </a:endParaRPr>
        </a:p>
      </dsp:txBody>
      <dsp:txXfrm>
        <a:off x="30136" y="30136"/>
        <a:ext cx="8626528" cy="557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0"/>
          <a:ext cx="8686800" cy="56049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Повышение эффективности управления бюджетными ресурсами, в том числе за счет:</a:t>
          </a:r>
          <a:endParaRPr lang="ru-RU" sz="1800" b="1" kern="1200" dirty="0">
            <a:latin typeface="Times New Roman" pitchFamily="18" charset="0"/>
            <a:cs typeface="Times New Roman" pitchFamily="18" charset="0"/>
          </a:endParaRPr>
        </a:p>
      </dsp:txBody>
      <dsp:txXfrm>
        <a:off x="27361" y="27361"/>
        <a:ext cx="8632078" cy="505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0"/>
          <a:ext cx="8686800" cy="56049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Обеспечение открытости бюджетного процесса в муниципальном образовании «</a:t>
          </a:r>
          <a:r>
            <a:rPr lang="ru-RU" sz="1600" b="1" kern="1200" dirty="0" err="1" smtClean="0">
              <a:solidFill>
                <a:schemeClr val="tx1"/>
              </a:solidFill>
              <a:latin typeface="Times New Roman" pitchFamily="18" charset="0"/>
              <a:cs typeface="Times New Roman" pitchFamily="18" charset="0"/>
            </a:rPr>
            <a:t>Малопургинский</a:t>
          </a:r>
          <a:r>
            <a:rPr lang="ru-RU" sz="1600" b="1" kern="1200" dirty="0" smtClean="0">
              <a:solidFill>
                <a:schemeClr val="tx1"/>
              </a:solidFill>
              <a:latin typeface="Times New Roman" pitchFamily="18" charset="0"/>
              <a:cs typeface="Times New Roman" pitchFamily="18" charset="0"/>
            </a:rPr>
            <a:t> район» и вовлечение в него граждан;</a:t>
          </a:r>
          <a:endParaRPr lang="ru-RU" sz="1600" b="1" kern="1200" dirty="0">
            <a:solidFill>
              <a:schemeClr val="tx1"/>
            </a:solidFill>
            <a:latin typeface="Times New Roman" pitchFamily="18" charset="0"/>
            <a:cs typeface="Times New Roman" pitchFamily="18" charset="0"/>
          </a:endParaRPr>
        </a:p>
      </dsp:txBody>
      <dsp:txXfrm>
        <a:off x="27361" y="27361"/>
        <a:ext cx="8632078" cy="505775"/>
      </dsp:txXfrm>
    </dsp:sp>
    <dsp:sp modelId="{4676942F-5B98-4889-B706-55B5B9D69E0D}">
      <dsp:nvSpPr>
        <dsp:cNvPr id="0" name=""/>
        <dsp:cNvSpPr/>
      </dsp:nvSpPr>
      <dsp:spPr>
        <a:xfrm>
          <a:off x="0" y="558801"/>
          <a:ext cx="8686800" cy="893276"/>
        </a:xfrm>
        <a:prstGeom prst="roundRect">
          <a:avLst/>
        </a:prstGeom>
        <a:solidFill>
          <a:schemeClr val="accent3">
            <a:hueOff val="5865114"/>
            <a:satOff val="-13363"/>
            <a:lumOff val="5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Формирование </a:t>
          </a:r>
          <a:r>
            <a:rPr lang="ru-RU" sz="1600" b="1" kern="1200" dirty="0">
              <a:solidFill>
                <a:schemeClr val="tx1"/>
              </a:solidFill>
              <a:latin typeface="Times New Roman" pitchFamily="18" charset="0"/>
              <a:cs typeface="Times New Roman" pitchFamily="18" charset="0"/>
            </a:rPr>
            <a:t>и продвижение положительного инвестиционного имиджа </a:t>
          </a:r>
          <a:r>
            <a:rPr lang="ru-RU" sz="1600" b="1" kern="1200" dirty="0" err="1">
              <a:solidFill>
                <a:schemeClr val="tx1"/>
              </a:solidFill>
              <a:latin typeface="Times New Roman" pitchFamily="18" charset="0"/>
              <a:cs typeface="Times New Roman" pitchFamily="18" charset="0"/>
            </a:rPr>
            <a:t>муни-ципального</a:t>
          </a:r>
          <a:r>
            <a:rPr lang="ru-RU" sz="1600" b="1" kern="1200" dirty="0">
              <a:solidFill>
                <a:schemeClr val="tx1"/>
              </a:solidFill>
              <a:latin typeface="Times New Roman" pitchFamily="18" charset="0"/>
              <a:cs typeface="Times New Roman" pitchFamily="18" charset="0"/>
            </a:rPr>
            <a:t> образования «</a:t>
          </a:r>
          <a:r>
            <a:rPr lang="ru-RU" sz="1600" b="1" kern="1200" dirty="0" err="1">
              <a:solidFill>
                <a:schemeClr val="tx1"/>
              </a:solidFill>
              <a:latin typeface="Times New Roman" pitchFamily="18" charset="0"/>
              <a:cs typeface="Times New Roman" pitchFamily="18" charset="0"/>
            </a:rPr>
            <a:t>Малопургинский</a:t>
          </a:r>
          <a:r>
            <a:rPr lang="ru-RU" sz="1600" b="1" kern="1200" dirty="0">
              <a:solidFill>
                <a:schemeClr val="tx1"/>
              </a:solidFill>
              <a:latin typeface="Times New Roman" pitchFamily="18" charset="0"/>
              <a:cs typeface="Times New Roman" pitchFamily="18" charset="0"/>
            </a:rPr>
            <a:t> район», работа с инвесторами, содействие в организации финансирования инвестиционных и инфраструктурных проектов, повышение их социальной и бюджетной эффективности;</a:t>
          </a:r>
        </a:p>
      </dsp:txBody>
      <dsp:txXfrm>
        <a:off x="43606" y="602407"/>
        <a:ext cx="8599588" cy="806064"/>
      </dsp:txXfrm>
    </dsp:sp>
    <dsp:sp modelId="{A1CC4FC0-F5F6-4AF5-AA3B-2DD0039CF50B}">
      <dsp:nvSpPr>
        <dsp:cNvPr id="0" name=""/>
        <dsp:cNvSpPr/>
      </dsp:nvSpPr>
      <dsp:spPr>
        <a:xfrm>
          <a:off x="0" y="1473196"/>
          <a:ext cx="8686800" cy="630729"/>
        </a:xfrm>
        <a:prstGeom prst="roundRect">
          <a:avLst/>
        </a:prstGeom>
        <a:solidFill>
          <a:schemeClr val="accent3">
            <a:hueOff val="11730227"/>
            <a:satOff val="-26725"/>
            <a:lumOff val="107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Реализация </a:t>
          </a:r>
          <a:r>
            <a:rPr lang="ru-RU" sz="1600" b="1" kern="1200" dirty="0">
              <a:solidFill>
                <a:schemeClr val="tx1"/>
              </a:solidFill>
              <a:latin typeface="Times New Roman" pitchFamily="18" charset="0"/>
              <a:cs typeface="Times New Roman" pitchFamily="18" charset="0"/>
            </a:rPr>
            <a:t>мероприятий Подпрограммы «Управление муниципальными финансами муниципального образования «</a:t>
          </a:r>
          <a:r>
            <a:rPr lang="ru-RU" sz="1600" b="1" kern="1200" dirty="0" err="1">
              <a:solidFill>
                <a:schemeClr val="tx1"/>
              </a:solidFill>
              <a:latin typeface="Times New Roman" pitchFamily="18" charset="0"/>
              <a:cs typeface="Times New Roman" pitchFamily="18" charset="0"/>
            </a:rPr>
            <a:t>Малопургинский</a:t>
          </a:r>
          <a:r>
            <a:rPr lang="ru-RU" sz="1600" b="1" kern="1200" dirty="0">
              <a:solidFill>
                <a:schemeClr val="tx1"/>
              </a:solidFill>
              <a:latin typeface="Times New Roman" pitchFamily="18" charset="0"/>
              <a:cs typeface="Times New Roman" pitchFamily="18" charset="0"/>
            </a:rPr>
            <a:t> район»;</a:t>
          </a:r>
        </a:p>
      </dsp:txBody>
      <dsp:txXfrm>
        <a:off x="30790" y="1503986"/>
        <a:ext cx="8625220" cy="569149"/>
      </dsp:txXfrm>
    </dsp:sp>
    <dsp:sp modelId="{63B0F66A-B1CF-42A6-A39D-6127461354E8}">
      <dsp:nvSpPr>
        <dsp:cNvPr id="0" name=""/>
        <dsp:cNvSpPr/>
      </dsp:nvSpPr>
      <dsp:spPr>
        <a:xfrm>
          <a:off x="0" y="2082798"/>
          <a:ext cx="8686800" cy="478321"/>
        </a:xfrm>
        <a:prstGeom prst="roundRect">
          <a:avLst/>
        </a:prstGeom>
        <a:solidFill>
          <a:schemeClr val="accent3">
            <a:hueOff val="17595341"/>
            <a:satOff val="-40088"/>
            <a:lumOff val="160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Ориентация </a:t>
          </a:r>
          <a:r>
            <a:rPr lang="ru-RU" sz="1600" b="1" kern="1200" dirty="0">
              <a:solidFill>
                <a:schemeClr val="tx1"/>
              </a:solidFill>
              <a:latin typeface="Times New Roman" pitchFamily="18" charset="0"/>
              <a:cs typeface="Times New Roman" pitchFamily="18" charset="0"/>
            </a:rPr>
            <a:t>бюджетной политики в сфере межбюджетных отношений на решение следующих задач:</a:t>
          </a:r>
        </a:p>
      </dsp:txBody>
      <dsp:txXfrm>
        <a:off x="23350" y="2106148"/>
        <a:ext cx="8640100" cy="4316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4C371-C09B-4697-A66E-94C5AA04B36B}">
      <dsp:nvSpPr>
        <dsp:cNvPr id="0" name=""/>
        <dsp:cNvSpPr/>
      </dsp:nvSpPr>
      <dsp:spPr>
        <a:xfrm rot="5400000">
          <a:off x="-207328" y="213182"/>
          <a:ext cx="1382192" cy="967534"/>
        </a:xfrm>
        <a:prstGeom prst="chevron">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w="9525" cap="flat" cmpd="sng" algn="ctr">
          <a:solidFill>
            <a:schemeClr val="accent3">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endParaRPr lang="ru-RU" sz="1300" b="1" kern="1200" dirty="0">
            <a:solidFill>
              <a:schemeClr val="tx1"/>
            </a:solidFill>
          </a:endParaRPr>
        </a:p>
      </dsp:txBody>
      <dsp:txXfrm rot="-5400000">
        <a:off x="1" y="489620"/>
        <a:ext cx="967534" cy="414658"/>
      </dsp:txXfrm>
    </dsp:sp>
    <dsp:sp modelId="{8C28AE45-F4AA-44F1-A906-48F3FE2B673E}">
      <dsp:nvSpPr>
        <dsp:cNvPr id="0" name=""/>
        <dsp:cNvSpPr/>
      </dsp:nvSpPr>
      <dsp:spPr>
        <a:xfrm rot="5400000">
          <a:off x="4339854" y="-3366466"/>
          <a:ext cx="898425" cy="764306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укрепление доходной базы консолидированного бюджета муниципального образования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 в том числе для обеспечения достижения целей, обозначенных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a:t>
          </a:r>
          <a:endParaRPr lang="ru-RU" sz="1400" b="1" i="1" kern="1200" dirty="0">
            <a:latin typeface="Times New Roman" pitchFamily="18" charset="0"/>
            <a:cs typeface="Times New Roman" pitchFamily="18" charset="0"/>
          </a:endParaRPr>
        </a:p>
      </dsp:txBody>
      <dsp:txXfrm rot="-5400000">
        <a:off x="967535" y="49710"/>
        <a:ext cx="7599208" cy="810711"/>
      </dsp:txXfrm>
    </dsp:sp>
    <dsp:sp modelId="{1E81F90D-7C12-449C-BF74-DFBDC81748F0}">
      <dsp:nvSpPr>
        <dsp:cNvPr id="0" name=""/>
        <dsp:cNvSpPr/>
      </dsp:nvSpPr>
      <dsp:spPr>
        <a:xfrm rot="5400000">
          <a:off x="-207328" y="1450349"/>
          <a:ext cx="1382192" cy="967534"/>
        </a:xfrm>
        <a:prstGeom prst="chevron">
          <a:avLst/>
        </a:prstGeom>
        <a:gradFill rotWithShape="0">
          <a:gsLst>
            <a:gs pos="0">
              <a:schemeClr val="accent3">
                <a:hueOff val="5865114"/>
                <a:satOff val="-13363"/>
                <a:lumOff val="5360"/>
                <a:alphaOff val="0"/>
                <a:tint val="92000"/>
                <a:satMod val="170000"/>
              </a:schemeClr>
            </a:gs>
            <a:gs pos="15000">
              <a:schemeClr val="accent3">
                <a:hueOff val="5865114"/>
                <a:satOff val="-13363"/>
                <a:lumOff val="5360"/>
                <a:alphaOff val="0"/>
                <a:tint val="92000"/>
                <a:shade val="99000"/>
                <a:satMod val="170000"/>
              </a:schemeClr>
            </a:gs>
            <a:gs pos="62000">
              <a:schemeClr val="accent3">
                <a:hueOff val="5865114"/>
                <a:satOff val="-13363"/>
                <a:lumOff val="5360"/>
                <a:alphaOff val="0"/>
                <a:tint val="96000"/>
                <a:shade val="80000"/>
                <a:satMod val="170000"/>
              </a:schemeClr>
            </a:gs>
            <a:gs pos="97000">
              <a:schemeClr val="accent3">
                <a:hueOff val="5865114"/>
                <a:satOff val="-13363"/>
                <a:lumOff val="5360"/>
                <a:alphaOff val="0"/>
                <a:tint val="98000"/>
                <a:shade val="63000"/>
                <a:satMod val="170000"/>
              </a:schemeClr>
            </a:gs>
            <a:gs pos="100000">
              <a:schemeClr val="accent3">
                <a:hueOff val="5865114"/>
                <a:satOff val="-13363"/>
                <a:lumOff val="5360"/>
                <a:alphaOff val="0"/>
                <a:shade val="62000"/>
                <a:satMod val="170000"/>
              </a:schemeClr>
            </a:gs>
          </a:gsLst>
          <a:path path="circle">
            <a:fillToRect l="50000" t="50000" r="50000" b="50000"/>
          </a:path>
        </a:gradFill>
        <a:ln w="9525" cap="flat" cmpd="sng" algn="ctr">
          <a:solidFill>
            <a:schemeClr val="accent3">
              <a:hueOff val="5865114"/>
              <a:satOff val="-13363"/>
              <a:lumOff val="5360"/>
              <a:alphaOff val="0"/>
            </a:schemeClr>
          </a:solidFill>
          <a:prstDash val="solid"/>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endParaRPr lang="ru-RU" sz="1300" b="1" kern="1200" dirty="0"/>
        </a:p>
      </dsp:txBody>
      <dsp:txXfrm rot="-5400000">
        <a:off x="1" y="1726787"/>
        <a:ext cx="967534" cy="414658"/>
      </dsp:txXfrm>
    </dsp:sp>
    <dsp:sp modelId="{A01E7E39-A97B-4A9B-BDBA-F06392B84135}">
      <dsp:nvSpPr>
        <dsp:cNvPr id="0" name=""/>
        <dsp:cNvSpPr/>
      </dsp:nvSpPr>
      <dsp:spPr>
        <a:xfrm rot="5400000">
          <a:off x="4339854" y="-2129299"/>
          <a:ext cx="898425" cy="7643065"/>
        </a:xfrm>
        <a:prstGeom prst="round2SameRect">
          <a:avLst/>
        </a:prstGeom>
        <a:solidFill>
          <a:schemeClr val="lt1">
            <a:alpha val="90000"/>
            <a:hueOff val="0"/>
            <a:satOff val="0"/>
            <a:lumOff val="0"/>
            <a:alphaOff val="0"/>
          </a:schemeClr>
        </a:solidFill>
        <a:ln w="9525" cap="flat" cmpd="sng" algn="ctr">
          <a:solidFill>
            <a:schemeClr val="accent3">
              <a:hueOff val="5865114"/>
              <a:satOff val="-13363"/>
              <a:lumOff val="536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повышение качества администрирования доходов консолидированного бюджета муниципального образования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 на основе межведомственного взаимодействия органов местного самоуправления муниципального образования «Мало-</a:t>
          </a:r>
          <a:r>
            <a:rPr lang="ru-RU" sz="1400" b="1" i="1" kern="1200" dirty="0" err="1" smtClean="0">
              <a:latin typeface="Times New Roman" pitchFamily="18" charset="0"/>
              <a:cs typeface="Times New Roman" pitchFamily="18" charset="0"/>
            </a:rPr>
            <a:t>пургинский</a:t>
          </a:r>
          <a:r>
            <a:rPr lang="ru-RU" sz="1400" b="1" i="1" kern="1200" dirty="0" smtClean="0">
              <a:latin typeface="Times New Roman" pitchFamily="18" charset="0"/>
              <a:cs typeface="Times New Roman" pitchFamily="18" charset="0"/>
            </a:rPr>
            <a:t> район», исполнительных органов государственной власти Удмуртской </a:t>
          </a:r>
          <a:r>
            <a:rPr lang="ru-RU" sz="1400" b="1" i="1" kern="1200" dirty="0" err="1" smtClean="0">
              <a:latin typeface="Times New Roman" pitchFamily="18" charset="0"/>
              <a:cs typeface="Times New Roman" pitchFamily="18" charset="0"/>
            </a:rPr>
            <a:t>Рес</a:t>
          </a:r>
          <a:r>
            <a:rPr lang="ru-RU" sz="1400" b="1" i="1" kern="1200" dirty="0" smtClean="0">
              <a:latin typeface="Times New Roman" pitchFamily="18" charset="0"/>
              <a:cs typeface="Times New Roman" pitchFamily="18" charset="0"/>
            </a:rPr>
            <a:t>-публики и Управления Федеральной налоговой службы по Удмуртской Республике;</a:t>
          </a:r>
          <a:endParaRPr lang="ru-RU" sz="1400" b="1" i="1" kern="1200" dirty="0">
            <a:latin typeface="Times New Roman" pitchFamily="18" charset="0"/>
            <a:cs typeface="Times New Roman" pitchFamily="18" charset="0"/>
          </a:endParaRPr>
        </a:p>
      </dsp:txBody>
      <dsp:txXfrm rot="-5400000">
        <a:off x="967535" y="1286877"/>
        <a:ext cx="7599208" cy="810711"/>
      </dsp:txXfrm>
    </dsp:sp>
    <dsp:sp modelId="{2A41DBF3-99E0-4EBA-96C1-D30741F1C516}">
      <dsp:nvSpPr>
        <dsp:cNvPr id="0" name=""/>
        <dsp:cNvSpPr/>
      </dsp:nvSpPr>
      <dsp:spPr>
        <a:xfrm rot="5400000">
          <a:off x="-207328" y="2687516"/>
          <a:ext cx="1382192" cy="967534"/>
        </a:xfrm>
        <a:prstGeom prst="chevron">
          <a:avLst/>
        </a:prstGeom>
        <a:gradFill rotWithShape="0">
          <a:gsLst>
            <a:gs pos="0">
              <a:schemeClr val="accent3">
                <a:hueOff val="11730227"/>
                <a:satOff val="-26725"/>
                <a:lumOff val="10720"/>
                <a:alphaOff val="0"/>
                <a:tint val="92000"/>
                <a:satMod val="170000"/>
              </a:schemeClr>
            </a:gs>
            <a:gs pos="15000">
              <a:schemeClr val="accent3">
                <a:hueOff val="11730227"/>
                <a:satOff val="-26725"/>
                <a:lumOff val="10720"/>
                <a:alphaOff val="0"/>
                <a:tint val="92000"/>
                <a:shade val="99000"/>
                <a:satMod val="170000"/>
              </a:schemeClr>
            </a:gs>
            <a:gs pos="62000">
              <a:schemeClr val="accent3">
                <a:hueOff val="11730227"/>
                <a:satOff val="-26725"/>
                <a:lumOff val="10720"/>
                <a:alphaOff val="0"/>
                <a:tint val="96000"/>
                <a:shade val="80000"/>
                <a:satMod val="170000"/>
              </a:schemeClr>
            </a:gs>
            <a:gs pos="97000">
              <a:schemeClr val="accent3">
                <a:hueOff val="11730227"/>
                <a:satOff val="-26725"/>
                <a:lumOff val="10720"/>
                <a:alphaOff val="0"/>
                <a:tint val="98000"/>
                <a:shade val="63000"/>
                <a:satMod val="170000"/>
              </a:schemeClr>
            </a:gs>
            <a:gs pos="100000">
              <a:schemeClr val="accent3">
                <a:hueOff val="11730227"/>
                <a:satOff val="-26725"/>
                <a:lumOff val="10720"/>
                <a:alphaOff val="0"/>
                <a:shade val="62000"/>
                <a:satMod val="170000"/>
              </a:schemeClr>
            </a:gs>
          </a:gsLst>
          <a:path path="circle">
            <a:fillToRect l="50000" t="50000" r="50000" b="50000"/>
          </a:path>
        </a:gradFill>
        <a:ln w="9525" cap="flat" cmpd="sng" algn="ctr">
          <a:solidFill>
            <a:schemeClr val="accent3">
              <a:hueOff val="11730227"/>
              <a:satOff val="-26725"/>
              <a:lumOff val="10720"/>
              <a:alphaOff val="0"/>
            </a:schemeClr>
          </a:solidFill>
          <a:prstDash val="solid"/>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ru-RU" sz="1400" b="1" kern="1200" dirty="0" smtClean="0">
            <a:solidFill>
              <a:schemeClr val="tx1"/>
            </a:solidFill>
          </a:endParaRPr>
        </a:p>
      </dsp:txBody>
      <dsp:txXfrm rot="-5400000">
        <a:off x="1" y="2963954"/>
        <a:ext cx="967534" cy="414658"/>
      </dsp:txXfrm>
    </dsp:sp>
    <dsp:sp modelId="{F462966B-4B80-426D-9FF6-EEF2EC55E311}">
      <dsp:nvSpPr>
        <dsp:cNvPr id="0" name=""/>
        <dsp:cNvSpPr/>
      </dsp:nvSpPr>
      <dsp:spPr>
        <a:xfrm rot="5400000">
          <a:off x="4339854" y="-892132"/>
          <a:ext cx="898425" cy="7643065"/>
        </a:xfrm>
        <a:prstGeom prst="round2SameRect">
          <a:avLst/>
        </a:prstGeom>
        <a:solidFill>
          <a:schemeClr val="lt1">
            <a:alpha val="90000"/>
            <a:hueOff val="0"/>
            <a:satOff val="0"/>
            <a:lumOff val="0"/>
            <a:alphaOff val="0"/>
          </a:schemeClr>
        </a:solidFill>
        <a:ln w="9525" cap="flat" cmpd="sng" algn="ctr">
          <a:solidFill>
            <a:schemeClr val="accent3">
              <a:hueOff val="11730227"/>
              <a:satOff val="-26725"/>
              <a:lumOff val="1072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ru-RU" sz="1500" b="1" i="1" kern="1200" dirty="0" smtClean="0">
              <a:latin typeface="Times New Roman" pitchFamily="18" charset="0"/>
              <a:cs typeface="Times New Roman" pitchFamily="18" charset="0"/>
            </a:rPr>
            <a:t>расширение налоговой базы на основе повышения инвестиционной </a:t>
          </a:r>
          <a:r>
            <a:rPr lang="ru-RU" sz="1500" b="1" i="1" kern="1200" dirty="0" err="1" smtClean="0">
              <a:latin typeface="Times New Roman" pitchFamily="18" charset="0"/>
              <a:cs typeface="Times New Roman" pitchFamily="18" charset="0"/>
            </a:rPr>
            <a:t>привлекатель-ности</a:t>
          </a:r>
          <a:r>
            <a:rPr lang="ru-RU" sz="1500" b="1" i="1" kern="1200" dirty="0" smtClean="0">
              <a:latin typeface="Times New Roman" pitchFamily="18" charset="0"/>
              <a:cs typeface="Times New Roman" pitchFamily="18" charset="0"/>
            </a:rPr>
            <a:t> муниципального образования «</a:t>
          </a:r>
          <a:r>
            <a:rPr lang="ru-RU" sz="1500" b="1" i="1" kern="1200" dirty="0" err="1" smtClean="0">
              <a:latin typeface="Times New Roman" pitchFamily="18" charset="0"/>
              <a:cs typeface="Times New Roman" pitchFamily="18" charset="0"/>
            </a:rPr>
            <a:t>Малопургинский</a:t>
          </a:r>
          <a:r>
            <a:rPr lang="ru-RU" sz="1500" b="1" i="1" kern="1200" dirty="0" smtClean="0">
              <a:latin typeface="Times New Roman" pitchFamily="18" charset="0"/>
              <a:cs typeface="Times New Roman" pitchFamily="18" charset="0"/>
            </a:rPr>
            <a:t> район», обеспечение роста объемов налоговых доходов консолидированного бюджета муниципального образования «</a:t>
          </a:r>
          <a:r>
            <a:rPr lang="ru-RU" sz="1500" b="1" i="1" kern="1200" dirty="0" err="1" smtClean="0">
              <a:latin typeface="Times New Roman" pitchFamily="18" charset="0"/>
              <a:cs typeface="Times New Roman" pitchFamily="18" charset="0"/>
            </a:rPr>
            <a:t>Малопургинский</a:t>
          </a:r>
          <a:r>
            <a:rPr lang="ru-RU" sz="1500" b="1" i="1" kern="1200" dirty="0" smtClean="0">
              <a:latin typeface="Times New Roman" pitchFamily="18" charset="0"/>
              <a:cs typeface="Times New Roman" pitchFamily="18" charset="0"/>
            </a:rPr>
            <a:t> район»;</a:t>
          </a:r>
          <a:endParaRPr lang="ru-RU" sz="1500" b="1" i="1" kern="1200" dirty="0">
            <a:latin typeface="Times New Roman" pitchFamily="18" charset="0"/>
            <a:cs typeface="Times New Roman" pitchFamily="18" charset="0"/>
          </a:endParaRPr>
        </a:p>
      </dsp:txBody>
      <dsp:txXfrm rot="-5400000">
        <a:off x="967535" y="2524044"/>
        <a:ext cx="7599208" cy="810711"/>
      </dsp:txXfrm>
    </dsp:sp>
    <dsp:sp modelId="{85C8A1A4-1AB8-4974-B763-DB81763921CB}">
      <dsp:nvSpPr>
        <dsp:cNvPr id="0" name=""/>
        <dsp:cNvSpPr/>
      </dsp:nvSpPr>
      <dsp:spPr>
        <a:xfrm rot="5400000">
          <a:off x="-207328" y="3924683"/>
          <a:ext cx="1382192" cy="967534"/>
        </a:xfrm>
        <a:prstGeom prst="chevron">
          <a:avLst/>
        </a:prstGeom>
        <a:gradFill rotWithShape="0">
          <a:gsLst>
            <a:gs pos="0">
              <a:schemeClr val="accent3">
                <a:hueOff val="17595341"/>
                <a:satOff val="-40088"/>
                <a:lumOff val="16080"/>
                <a:alphaOff val="0"/>
                <a:tint val="92000"/>
                <a:satMod val="170000"/>
              </a:schemeClr>
            </a:gs>
            <a:gs pos="15000">
              <a:schemeClr val="accent3">
                <a:hueOff val="17595341"/>
                <a:satOff val="-40088"/>
                <a:lumOff val="16080"/>
                <a:alphaOff val="0"/>
                <a:tint val="92000"/>
                <a:shade val="99000"/>
                <a:satMod val="170000"/>
              </a:schemeClr>
            </a:gs>
            <a:gs pos="62000">
              <a:schemeClr val="accent3">
                <a:hueOff val="17595341"/>
                <a:satOff val="-40088"/>
                <a:lumOff val="16080"/>
                <a:alphaOff val="0"/>
                <a:tint val="96000"/>
                <a:shade val="80000"/>
                <a:satMod val="170000"/>
              </a:schemeClr>
            </a:gs>
            <a:gs pos="97000">
              <a:schemeClr val="accent3">
                <a:hueOff val="17595341"/>
                <a:satOff val="-40088"/>
                <a:lumOff val="16080"/>
                <a:alphaOff val="0"/>
                <a:tint val="98000"/>
                <a:shade val="63000"/>
                <a:satMod val="170000"/>
              </a:schemeClr>
            </a:gs>
            <a:gs pos="100000">
              <a:schemeClr val="accent3">
                <a:hueOff val="17595341"/>
                <a:satOff val="-40088"/>
                <a:lumOff val="16080"/>
                <a:alphaOff val="0"/>
                <a:shade val="62000"/>
                <a:satMod val="170000"/>
              </a:schemeClr>
            </a:gs>
          </a:gsLst>
          <a:path path="circle">
            <a:fillToRect l="50000" t="50000" r="50000" b="50000"/>
          </a:path>
        </a:gradFill>
        <a:ln w="9525" cap="flat" cmpd="sng" algn="ctr">
          <a:solidFill>
            <a:schemeClr val="accent3">
              <a:hueOff val="17595341"/>
              <a:satOff val="-40088"/>
              <a:lumOff val="16080"/>
              <a:alphaOff val="0"/>
            </a:schemeClr>
          </a:solidFill>
          <a:prstDash val="solid"/>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endParaRPr lang="ru-RU" sz="1600" b="1" kern="1200" dirty="0" smtClean="0">
            <a:solidFill>
              <a:schemeClr val="tx1"/>
            </a:solidFill>
          </a:endParaRPr>
        </a:p>
      </dsp:txBody>
      <dsp:txXfrm rot="-5400000">
        <a:off x="1" y="4201121"/>
        <a:ext cx="967534" cy="414658"/>
      </dsp:txXfrm>
    </dsp:sp>
    <dsp:sp modelId="{FB21711F-29FA-4DD0-8F3C-2057DF279F2E}">
      <dsp:nvSpPr>
        <dsp:cNvPr id="0" name=""/>
        <dsp:cNvSpPr/>
      </dsp:nvSpPr>
      <dsp:spPr>
        <a:xfrm rot="5400000">
          <a:off x="4339854" y="345034"/>
          <a:ext cx="898425" cy="7643065"/>
        </a:xfrm>
        <a:prstGeom prst="round2SameRect">
          <a:avLst/>
        </a:prstGeom>
        <a:solidFill>
          <a:schemeClr val="lt1">
            <a:alpha val="90000"/>
            <a:hueOff val="0"/>
            <a:satOff val="0"/>
            <a:lumOff val="0"/>
            <a:alphaOff val="0"/>
          </a:schemeClr>
        </a:solidFill>
        <a:ln w="9525" cap="flat" cmpd="sng" algn="ctr">
          <a:solidFill>
            <a:schemeClr val="accent3">
              <a:hueOff val="17595341"/>
              <a:satOff val="-40088"/>
              <a:lumOff val="1608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вовлечение в экономику </a:t>
          </a:r>
          <a:r>
            <a:rPr lang="ru-RU" sz="1400" b="1" i="1" kern="1200" dirty="0" err="1" smtClean="0">
              <a:latin typeface="Times New Roman" pitchFamily="18" charset="0"/>
              <a:cs typeface="Times New Roman" pitchFamily="18" charset="0"/>
            </a:rPr>
            <a:t>самозанятых</a:t>
          </a:r>
          <a:r>
            <a:rPr lang="ru-RU" sz="1400" b="1" i="1" kern="1200" dirty="0" smtClean="0">
              <a:latin typeface="Times New Roman" pitchFamily="18" charset="0"/>
              <a:cs typeface="Times New Roman" pitchFamily="18" charset="0"/>
            </a:rPr>
            <a:t> граждан.</a:t>
          </a:r>
          <a:endParaRPr lang="ru-RU" sz="1400" b="1" i="1" kern="1200" dirty="0">
            <a:latin typeface="Times New Roman" pitchFamily="18" charset="0"/>
            <a:cs typeface="Times New Roman" pitchFamily="18" charset="0"/>
          </a:endParaRPr>
        </a:p>
      </dsp:txBody>
      <dsp:txXfrm rot="-5400000">
        <a:off x="967535" y="3761211"/>
        <a:ext cx="7599208" cy="8107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13E43-8E46-4C4C-9559-F34A991F30F3}">
      <dsp:nvSpPr>
        <dsp:cNvPr id="0" name=""/>
        <dsp:cNvSpPr/>
      </dsp:nvSpPr>
      <dsp:spPr>
        <a:xfrm>
          <a:off x="3163206" y="3614364"/>
          <a:ext cx="2323201" cy="1888240"/>
        </a:xfrm>
        <a:prstGeom prst="ellipse">
          <a:avLst/>
        </a:prstGeom>
        <a:gradFill rotWithShape="0">
          <a:gsLst>
            <a:gs pos="2000">
              <a:schemeClr val="accent6">
                <a:lumMod val="75000"/>
              </a:schemeClr>
            </a:gs>
            <a:gs pos="48000">
              <a:schemeClr val="bg1"/>
            </a:gs>
            <a:gs pos="100000">
              <a:schemeClr val="accent1"/>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ДОХОДЫ БЮДЖЕТА</a:t>
          </a:r>
          <a:endParaRPr lang="ru-RU" sz="2400" b="1" kern="1200" dirty="0">
            <a:solidFill>
              <a:schemeClr val="tx1"/>
            </a:solidFill>
          </a:endParaRPr>
        </a:p>
      </dsp:txBody>
      <dsp:txXfrm>
        <a:off x="3503431" y="3890890"/>
        <a:ext cx="1642751" cy="1335188"/>
      </dsp:txXfrm>
    </dsp:sp>
    <dsp:sp modelId="{1418B305-D1A4-4E24-B4F6-007CFA0B3E99}">
      <dsp:nvSpPr>
        <dsp:cNvPr id="0" name=""/>
        <dsp:cNvSpPr/>
      </dsp:nvSpPr>
      <dsp:spPr>
        <a:xfrm rot="13359620">
          <a:off x="1134305" y="2835501"/>
          <a:ext cx="2770445" cy="668449"/>
        </a:xfrm>
        <a:prstGeom prst="leftArrow">
          <a:avLst>
            <a:gd name="adj1" fmla="val 60000"/>
            <a:gd name="adj2" fmla="val 50000"/>
          </a:avLst>
        </a:prstGeom>
        <a:gradFill rotWithShape="0">
          <a:gsLst>
            <a:gs pos="65000">
              <a:srgbClr val="FF0000"/>
            </a:gs>
            <a:gs pos="83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B064B221-97A8-48F4-AF37-62364E038944}">
      <dsp:nvSpPr>
        <dsp:cNvPr id="0" name=""/>
        <dsp:cNvSpPr/>
      </dsp:nvSpPr>
      <dsp:spPr>
        <a:xfrm>
          <a:off x="0" y="228591"/>
          <a:ext cx="2801025" cy="3270356"/>
        </a:xfrm>
        <a:prstGeom prst="roundRect">
          <a:avLst>
            <a:gd name="adj" fmla="val 10000"/>
          </a:avLst>
        </a:prstGeom>
        <a:gradFill rotWithShape="0">
          <a:gsLst>
            <a:gs pos="0">
              <a:schemeClr val="accent1"/>
            </a:gs>
            <a:gs pos="52000">
              <a:schemeClr val="bg1"/>
            </a:gs>
            <a:gs pos="100000">
              <a:schemeClr val="accent6">
                <a:lumMod val="75000"/>
              </a:schemeClr>
            </a:gs>
          </a:gsLst>
          <a:lin ang="5400000" scaled="0"/>
        </a:gradFill>
        <a:ln w="25400" cap="flat" cmpd="sng" algn="ctr">
          <a:solidFill>
            <a:schemeClr val="tx1"/>
          </a:solidFill>
          <a:prstDash val="solid"/>
        </a:ln>
        <a:effectLst>
          <a:innerShdw blurRad="63500" dist="50800" dir="13500000">
            <a:prstClr val="black">
              <a:alpha val="50000"/>
            </a:prstClr>
          </a:innerShdw>
        </a:effectLst>
        <a:scene3d>
          <a:camera prst="perspectiveRigh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ru-RU" sz="2200" b="1" kern="1200" dirty="0" smtClean="0">
              <a:solidFill>
                <a:schemeClr val="tx1"/>
              </a:solidFill>
            </a:rPr>
            <a:t>Налоговые доходы</a:t>
          </a:r>
          <a:r>
            <a:rPr lang="ru-RU" sz="2400" b="1" kern="1200" dirty="0" smtClean="0">
              <a:solidFill>
                <a:schemeClr val="tx1"/>
              </a:solidFill>
            </a:rPr>
            <a:t>  </a:t>
          </a:r>
        </a:p>
        <a:p>
          <a:pPr lvl="0" algn="l" defTabSz="977900">
            <a:lnSpc>
              <a:spcPct val="90000"/>
            </a:lnSpc>
            <a:spcBef>
              <a:spcPct val="0"/>
            </a:spcBef>
            <a:spcAft>
              <a:spcPct val="35000"/>
            </a:spcAft>
          </a:pPr>
          <a:r>
            <a:rPr lang="ru-RU" sz="1400" b="1" kern="1200" dirty="0" smtClean="0">
              <a:solidFill>
                <a:schemeClr val="tx1"/>
              </a:solidFill>
            </a:rPr>
            <a:t>Поступления от уплаты налогов, установленных Налоговым кодексом Российской Федерации, например:</a:t>
          </a:r>
        </a:p>
        <a:p>
          <a:pPr lvl="0" defTabSz="977900">
            <a:lnSpc>
              <a:spcPct val="100000"/>
            </a:lnSpc>
            <a:spcBef>
              <a:spcPct val="0"/>
            </a:spcBef>
            <a:spcAft>
              <a:spcPct val="35000"/>
            </a:spcAft>
          </a:pPr>
          <a:r>
            <a:rPr lang="ru-RU" sz="1400" b="1" kern="1200" dirty="0" smtClean="0">
              <a:solidFill>
                <a:schemeClr val="tx1"/>
              </a:solidFill>
            </a:rPr>
            <a:t>-  налог на доходы  физических лиц;</a:t>
          </a:r>
        </a:p>
        <a:p>
          <a:pPr lvl="0" defTabSz="977900">
            <a:lnSpc>
              <a:spcPct val="100000"/>
            </a:lnSpc>
            <a:spcBef>
              <a:spcPct val="0"/>
            </a:spcBef>
            <a:spcAft>
              <a:spcPct val="35000"/>
            </a:spcAft>
          </a:pPr>
          <a:r>
            <a:rPr lang="ru-RU" sz="1400" b="1" kern="1200" dirty="0" smtClean="0">
              <a:solidFill>
                <a:schemeClr val="tx1"/>
              </a:solidFill>
            </a:rPr>
            <a:t>- налог на имущество;</a:t>
          </a:r>
        </a:p>
        <a:p>
          <a:pPr lvl="0" defTabSz="977900">
            <a:lnSpc>
              <a:spcPct val="100000"/>
            </a:lnSpc>
            <a:spcBef>
              <a:spcPct val="0"/>
            </a:spcBef>
            <a:spcAft>
              <a:spcPct val="35000"/>
            </a:spcAft>
          </a:pPr>
          <a:r>
            <a:rPr lang="ru-RU" sz="1400" b="1" kern="1200" dirty="0" smtClean="0">
              <a:solidFill>
                <a:schemeClr val="tx1"/>
              </a:solidFill>
            </a:rPr>
            <a:t>-транспортный налог;</a:t>
          </a:r>
        </a:p>
        <a:p>
          <a:pPr lvl="0" defTabSz="977900">
            <a:lnSpc>
              <a:spcPct val="100000"/>
            </a:lnSpc>
            <a:spcBef>
              <a:spcPct val="0"/>
            </a:spcBef>
            <a:spcAft>
              <a:spcPct val="35000"/>
            </a:spcAft>
          </a:pPr>
          <a:r>
            <a:rPr lang="ru-RU" sz="1400" b="1" kern="1200" dirty="0" smtClean="0">
              <a:solidFill>
                <a:schemeClr val="tx1"/>
              </a:solidFill>
            </a:rPr>
            <a:t>-другие налоги</a:t>
          </a:r>
          <a:endParaRPr lang="ru-RU" sz="1400" b="1" kern="1200" dirty="0">
            <a:solidFill>
              <a:schemeClr val="tx1"/>
            </a:solidFill>
          </a:endParaRPr>
        </a:p>
      </dsp:txBody>
      <dsp:txXfrm>
        <a:off x="82039" y="310630"/>
        <a:ext cx="2636947" cy="3106278"/>
      </dsp:txXfrm>
    </dsp:sp>
    <dsp:sp modelId="{063C90D5-8AD2-4291-AF81-6FC71710214F}">
      <dsp:nvSpPr>
        <dsp:cNvPr id="0" name=""/>
        <dsp:cNvSpPr/>
      </dsp:nvSpPr>
      <dsp:spPr>
        <a:xfrm rot="16267600">
          <a:off x="2920775" y="2171912"/>
          <a:ext cx="2888788" cy="668449"/>
        </a:xfrm>
        <a:prstGeom prst="leftArrow">
          <a:avLst>
            <a:gd name="adj1" fmla="val 60000"/>
            <a:gd name="adj2" fmla="val 50000"/>
          </a:avLst>
        </a:prstGeom>
        <a:gradFill rotWithShape="0">
          <a:gsLst>
            <a:gs pos="75000">
              <a:srgbClr val="FF0000"/>
            </a:gs>
            <a:gs pos="88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9227AEB2-C288-42AB-91A5-A15D2FF05621}">
      <dsp:nvSpPr>
        <dsp:cNvPr id="0" name=""/>
        <dsp:cNvSpPr/>
      </dsp:nvSpPr>
      <dsp:spPr>
        <a:xfrm>
          <a:off x="3000993" y="-389803"/>
          <a:ext cx="2767402" cy="3806310"/>
        </a:xfrm>
        <a:prstGeom prst="roundRect">
          <a:avLst>
            <a:gd name="adj" fmla="val 10000"/>
          </a:avLst>
        </a:prstGeom>
        <a:gradFill rotWithShape="0">
          <a:gsLst>
            <a:gs pos="0">
              <a:schemeClr val="accent1"/>
            </a:gs>
            <a:gs pos="51000">
              <a:schemeClr val="bg1"/>
            </a:gs>
            <a:gs pos="100000">
              <a:schemeClr val="accent6">
                <a:lumMod val="75000"/>
              </a:schemeClr>
            </a:gs>
          </a:gsLst>
          <a:lin ang="5400000" scaled="0"/>
        </a:gradFill>
        <a:ln w="25400" cap="flat" cmpd="sng" algn="ctr">
          <a:solidFill>
            <a:schemeClr val="tx1"/>
          </a:solidFill>
          <a:prstDash val="solid"/>
        </a:ln>
        <a:effectLst>
          <a:innerShdw blurRad="63500" dist="50800" dir="8100000">
            <a:prstClr val="black">
              <a:alpha val="50000"/>
            </a:prstClr>
          </a:inn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rPr>
            <a:t>Неналоговые доходы</a:t>
          </a:r>
        </a:p>
        <a:p>
          <a:pPr lvl="0" algn="l" defTabSz="889000">
            <a:lnSpc>
              <a:spcPct val="100000"/>
            </a:lnSpc>
            <a:spcBef>
              <a:spcPct val="0"/>
            </a:spcBef>
            <a:spcAft>
              <a:spcPct val="35000"/>
            </a:spcAft>
          </a:pPr>
          <a:r>
            <a:rPr lang="ru-RU" sz="1400" b="1" kern="1200" dirty="0" smtClean="0">
              <a:solidFill>
                <a:schemeClr val="tx1"/>
              </a:solidFill>
            </a:rPr>
            <a:t>Поступления 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lvl="0" algn="just" defTabSz="889000">
            <a:lnSpc>
              <a:spcPct val="100000"/>
            </a:lnSpc>
            <a:spcBef>
              <a:spcPct val="0"/>
            </a:spcBef>
            <a:spcAft>
              <a:spcPct val="35000"/>
            </a:spcAft>
          </a:pPr>
          <a:r>
            <a:rPr lang="ru-RU" sz="1400" b="1" kern="1200" dirty="0" smtClean="0">
              <a:solidFill>
                <a:schemeClr val="tx1"/>
              </a:solidFill>
            </a:rPr>
            <a:t>-таможенные пошлины и таможенные сборы;</a:t>
          </a:r>
        </a:p>
        <a:p>
          <a:pPr lvl="0" algn="just" defTabSz="889000">
            <a:lnSpc>
              <a:spcPct val="100000"/>
            </a:lnSpc>
            <a:spcBef>
              <a:spcPct val="0"/>
            </a:spcBef>
            <a:spcAft>
              <a:spcPct val="35000"/>
            </a:spcAft>
          </a:pPr>
          <a:r>
            <a:rPr lang="ru-RU" sz="1400" b="1" kern="1200" dirty="0" smtClean="0">
              <a:solidFill>
                <a:schemeClr val="tx1"/>
              </a:solidFill>
            </a:rPr>
            <a:t>-плата за негативное воздействие на окружающую среду;</a:t>
          </a:r>
        </a:p>
        <a:p>
          <a:pPr lvl="0" algn="just" defTabSz="889000">
            <a:lnSpc>
              <a:spcPct val="100000"/>
            </a:lnSpc>
            <a:spcBef>
              <a:spcPct val="0"/>
            </a:spcBef>
            <a:spcAft>
              <a:spcPct val="35000"/>
            </a:spcAft>
          </a:pPr>
          <a:r>
            <a:rPr lang="ru-RU" sz="1400" b="1" kern="1200" dirty="0" smtClean="0">
              <a:solidFill>
                <a:schemeClr val="tx1"/>
              </a:solidFill>
            </a:rPr>
            <a:t>-  другие</a:t>
          </a:r>
          <a:endParaRPr lang="ru-RU" sz="1400" b="1" kern="1200" dirty="0">
            <a:solidFill>
              <a:schemeClr val="tx1"/>
            </a:solidFill>
          </a:endParaRPr>
        </a:p>
      </dsp:txBody>
      <dsp:txXfrm>
        <a:off x="3082047" y="-308749"/>
        <a:ext cx="2605294" cy="3644202"/>
      </dsp:txXfrm>
    </dsp:sp>
    <dsp:sp modelId="{DC1A9240-0D88-44BE-9631-B57F8D84DAF4}">
      <dsp:nvSpPr>
        <dsp:cNvPr id="0" name=""/>
        <dsp:cNvSpPr/>
      </dsp:nvSpPr>
      <dsp:spPr>
        <a:xfrm rot="19074971">
          <a:off x="4873754" y="2917257"/>
          <a:ext cx="2781368" cy="668449"/>
        </a:xfrm>
        <a:prstGeom prst="leftArrow">
          <a:avLst>
            <a:gd name="adj1" fmla="val 60000"/>
            <a:gd name="adj2" fmla="val 50000"/>
          </a:avLst>
        </a:prstGeom>
        <a:gradFill rotWithShape="0">
          <a:gsLst>
            <a:gs pos="51000">
              <a:srgbClr val="FF0000"/>
            </a:gs>
            <a:gs pos="76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1C6F9B4F-42BC-4908-A248-26B5154AAB1E}">
      <dsp:nvSpPr>
        <dsp:cNvPr id="0" name=""/>
        <dsp:cNvSpPr/>
      </dsp:nvSpPr>
      <dsp:spPr>
        <a:xfrm>
          <a:off x="5943606" y="304789"/>
          <a:ext cx="2685316" cy="3158663"/>
        </a:xfrm>
        <a:prstGeom prst="roundRect">
          <a:avLst>
            <a:gd name="adj" fmla="val 10000"/>
          </a:avLst>
        </a:prstGeom>
        <a:gradFill rotWithShape="0">
          <a:gsLst>
            <a:gs pos="0">
              <a:schemeClr val="accent1"/>
            </a:gs>
            <a:gs pos="50000">
              <a:schemeClr val="bg1"/>
            </a:gs>
            <a:gs pos="100000">
              <a:schemeClr val="accent6">
                <a:lumMod val="75000"/>
              </a:schemeClr>
            </a:gs>
          </a:gsLst>
          <a:lin ang="5400000" scaled="0"/>
        </a:gradFill>
        <a:ln w="25400" cap="flat" cmpd="sng" algn="ctr">
          <a:solidFill>
            <a:schemeClr val="tx1"/>
          </a:solidFill>
          <a:prstDash val="solid"/>
        </a:ln>
        <a:effectLst>
          <a:innerShdw blurRad="63500" dist="50800" dir="8100000">
            <a:prstClr val="black">
              <a:alpha val="50000"/>
            </a:prstClr>
          </a:innerShdw>
        </a:effectLst>
        <a:scene3d>
          <a:camera prst="perspectiveLef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ru-RU" sz="2200" b="1" kern="1200" dirty="0" smtClean="0">
              <a:solidFill>
                <a:schemeClr val="tx1"/>
              </a:solidFill>
            </a:rPr>
            <a:t>Безвозмездные поступления</a:t>
          </a:r>
        </a:p>
        <a:p>
          <a:pPr lvl="0" algn="l" defTabSz="977900">
            <a:lnSpc>
              <a:spcPct val="90000"/>
            </a:lnSpc>
            <a:spcBef>
              <a:spcPct val="0"/>
            </a:spcBef>
            <a:spcAft>
              <a:spcPct val="35000"/>
            </a:spcAft>
          </a:pPr>
          <a:r>
            <a:rPr lang="ru-RU" sz="1400" b="1" kern="1200" dirty="0" smtClean="0">
              <a:solidFill>
                <a:schemeClr val="tx1"/>
              </a:solidFill>
            </a:rPr>
            <a:t>Поступления от других бюджетов (межбюджетные трансферты), организаций, граждан (кроме налоговых и неналоговых доходов)</a:t>
          </a:r>
          <a:endParaRPr lang="ru-RU" sz="1400" b="1" kern="1200" dirty="0">
            <a:solidFill>
              <a:schemeClr val="tx1"/>
            </a:solidFill>
          </a:endParaRPr>
        </a:p>
      </dsp:txBody>
      <dsp:txXfrm>
        <a:off x="6022256" y="383439"/>
        <a:ext cx="2528016" cy="30013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107AA-FD99-46AA-95B7-4C85171CE142}">
      <dsp:nvSpPr>
        <dsp:cNvPr id="0" name=""/>
        <dsp:cNvSpPr/>
      </dsp:nvSpPr>
      <dsp:spPr>
        <a:xfrm>
          <a:off x="551421" y="591756"/>
          <a:ext cx="2015109" cy="69982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5D94704B-7532-4264-BE99-409D9075BDC5}">
      <dsp:nvSpPr>
        <dsp:cNvPr id="0" name=""/>
        <dsp:cNvSpPr/>
      </dsp:nvSpPr>
      <dsp:spPr>
        <a:xfrm>
          <a:off x="1366837" y="2305380"/>
          <a:ext cx="390525" cy="249936"/>
        </a:xfrm>
        <a:prstGeom prst="downArrow">
          <a:avLst/>
        </a:prstGeom>
        <a:solidFill>
          <a:schemeClr val="accent1">
            <a:tint val="60000"/>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EC405ED0-B7D6-4A6B-ADC0-348419AEE70B}">
      <dsp:nvSpPr>
        <dsp:cNvPr id="0" name=""/>
        <dsp:cNvSpPr/>
      </dsp:nvSpPr>
      <dsp:spPr>
        <a:xfrm>
          <a:off x="640867" y="2514275"/>
          <a:ext cx="1874520" cy="468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Федеральный</a:t>
          </a:r>
        </a:p>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бюджет</a:t>
          </a:r>
          <a:endParaRPr lang="ru-RU" sz="1400" b="1" kern="1200" dirty="0">
            <a:solidFill>
              <a:schemeClr val="tx1"/>
            </a:solidFill>
            <a:latin typeface="Times New Roman" pitchFamily="18" charset="0"/>
            <a:cs typeface="Times New Roman" pitchFamily="18" charset="0"/>
          </a:endParaRPr>
        </a:p>
      </dsp:txBody>
      <dsp:txXfrm>
        <a:off x="640867" y="2514275"/>
        <a:ext cx="1874520" cy="468630"/>
      </dsp:txXfrm>
    </dsp:sp>
    <dsp:sp modelId="{04BB68F1-4E3E-4811-A90D-1B5F2555A17B}">
      <dsp:nvSpPr>
        <dsp:cNvPr id="0" name=""/>
        <dsp:cNvSpPr/>
      </dsp:nvSpPr>
      <dsp:spPr>
        <a:xfrm>
          <a:off x="468629" y="505840"/>
          <a:ext cx="2186940" cy="174955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524522" y="469963"/>
          <a:ext cx="1916811" cy="665683"/>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1300162" y="2099995"/>
          <a:ext cx="371475" cy="237743"/>
        </a:xfrm>
        <a:prstGeom prst="downArrow">
          <a:avLst/>
        </a:prstGeom>
        <a:solidFill>
          <a:schemeClr val="accent1">
            <a:tint val="60000"/>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594359" y="2290190"/>
          <a:ext cx="1783080" cy="445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 УР</a:t>
          </a:r>
          <a:endParaRPr lang="ru-RU" sz="1400" b="1" kern="1200" dirty="0">
            <a:latin typeface="Times New Roman" pitchFamily="18" charset="0"/>
            <a:cs typeface="Times New Roman" pitchFamily="18" charset="0"/>
          </a:endParaRPr>
        </a:p>
      </dsp:txBody>
      <dsp:txXfrm>
        <a:off x="594359" y="2290190"/>
        <a:ext cx="1783080" cy="445770"/>
      </dsp:txXfrm>
    </dsp:sp>
    <dsp:sp modelId="{87AB5988-44A4-4DC5-810A-B411AE9EE971}">
      <dsp:nvSpPr>
        <dsp:cNvPr id="0" name=""/>
        <dsp:cNvSpPr/>
      </dsp:nvSpPr>
      <dsp:spPr>
        <a:xfrm>
          <a:off x="1221409" y="1187058"/>
          <a:ext cx="668655" cy="668655"/>
        </a:xfrm>
        <a:prstGeom prst="ellipse">
          <a:avLst/>
        </a:prstGeom>
        <a:gradFill rotWithShape="0">
          <a:gsLst>
            <a:gs pos="0">
              <a:srgbClr val="FFFF00"/>
            </a:gs>
            <a:gs pos="100000">
              <a:schemeClr val="accent1">
                <a:hueOff val="0"/>
                <a:satOff val="0"/>
                <a:lumOff val="0"/>
                <a:alphaOff val="0"/>
                <a:shade val="76000"/>
                <a:lumMod val="9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100%</a:t>
          </a:r>
          <a:endParaRPr lang="ru-RU" sz="1400" b="1" kern="1200" dirty="0">
            <a:solidFill>
              <a:schemeClr val="tx1"/>
            </a:solidFill>
          </a:endParaRPr>
        </a:p>
      </dsp:txBody>
      <dsp:txXfrm>
        <a:off x="1319331" y="1284980"/>
        <a:ext cx="472811" cy="472811"/>
      </dsp:txXfrm>
    </dsp:sp>
    <dsp:sp modelId="{86618C87-F85A-4D75-BCFE-1828FBF6A733}">
      <dsp:nvSpPr>
        <dsp:cNvPr id="0" name=""/>
        <dsp:cNvSpPr/>
      </dsp:nvSpPr>
      <dsp:spPr>
        <a:xfrm>
          <a:off x="742949" y="685418"/>
          <a:ext cx="668655" cy="668655"/>
        </a:xfrm>
        <a:prstGeom prst="ellipse">
          <a:avLst/>
        </a:prstGeom>
        <a:solidFill>
          <a:srgbClr val="00B0F0"/>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30%</a:t>
          </a:r>
          <a:endParaRPr lang="ru-RU" sz="1400" b="1" kern="1200" dirty="0">
            <a:solidFill>
              <a:schemeClr val="tx1"/>
            </a:solidFill>
          </a:endParaRPr>
        </a:p>
      </dsp:txBody>
      <dsp:txXfrm>
        <a:off x="840871" y="783340"/>
        <a:ext cx="472811" cy="472811"/>
      </dsp:txXfrm>
    </dsp:sp>
    <dsp:sp modelId="{BEA1D0D8-9759-4B76-BBE9-738E83B9EB81}">
      <dsp:nvSpPr>
        <dsp:cNvPr id="0" name=""/>
        <dsp:cNvSpPr/>
      </dsp:nvSpPr>
      <dsp:spPr>
        <a:xfrm>
          <a:off x="457190" y="457203"/>
          <a:ext cx="2080260" cy="166420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drawing1.xml><?xml version="1.0" encoding="utf-8"?>
<c:userShapes xmlns:c="http://schemas.openxmlformats.org/drawingml/2006/chart">
  <cdr:relSizeAnchor xmlns:cdr="http://schemas.openxmlformats.org/drawingml/2006/chartDrawing">
    <cdr:from>
      <cdr:x>0</cdr:x>
      <cdr:y>0.57183</cdr:y>
    </cdr:from>
    <cdr:to>
      <cdr:x>1</cdr:x>
      <cdr:y>1</cdr:y>
    </cdr:to>
    <cdr:sp macro="" textlink="">
      <cdr:nvSpPr>
        <cdr:cNvPr id="3" name="Скругленный прямоугольник 2"/>
        <cdr:cNvSpPr/>
      </cdr:nvSpPr>
      <cdr:spPr>
        <a:xfrm xmlns:a="http://schemas.openxmlformats.org/drawingml/2006/main">
          <a:off x="0" y="2995621"/>
          <a:ext cx="8686800" cy="2185979"/>
        </a:xfrm>
        <a:prstGeom xmlns:a="http://schemas.openxmlformats.org/drawingml/2006/main" prst="roundRect">
          <a:avLst/>
        </a:prstGeom>
        <a:gradFill xmlns:a="http://schemas.openxmlformats.org/drawingml/2006/main">
          <a:gsLst>
            <a:gs pos="0">
              <a:srgbClr val="FF66FF"/>
            </a:gs>
            <a:gs pos="51000">
              <a:schemeClr val="bg1"/>
            </a:gs>
            <a:gs pos="100000">
              <a:schemeClr val="accent1"/>
            </a:gs>
          </a:gsLst>
          <a:lin ang="18900000" scaled="1"/>
        </a:gradFill>
        <a:ln xmlns:a="http://schemas.openxmlformats.org/drawingml/2006/main">
          <a:solidFill>
            <a:schemeClr val="tx1"/>
          </a:solidFill>
          <a:prstDash val="solid"/>
        </a:ln>
        <a:effectLst xmlns:a="http://schemas.openxmlformats.org/drawingml/2006/main">
          <a:glow rad="63500">
            <a:schemeClr val="accent1">
              <a:satMod val="175000"/>
              <a:alpha val="40000"/>
            </a:schemeClr>
          </a:glow>
          <a:innerShdw blurRad="114300">
            <a:prstClr val="black"/>
          </a:innerShdw>
          <a:reflection blurRad="6350" stA="50000" endA="300" endPos="55500" dist="50800" dir="5400000" sy="-100000" algn="bl" rotWithShape="0"/>
        </a:effectLst>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800" b="1" dirty="0" smtClean="0">
              <a:solidFill>
                <a:schemeClr val="tx1"/>
              </a:solidFill>
              <a:latin typeface="Times New Roman" panose="02020603050405020304" pitchFamily="18" charset="0"/>
              <a:cs typeface="Times New Roman" panose="02020603050405020304" pitchFamily="18" charset="0"/>
            </a:rPr>
            <a:t>В проекте бюджета на 2020 год и на плановый период 2021 и 2022 годов сохранилась социальная направленность бюджета муниципального образования «</a:t>
          </a:r>
          <a:r>
            <a:rPr lang="ru-RU" sz="1800" b="1" dirty="0">
              <a:solidFill>
                <a:schemeClr val="tx1"/>
              </a:solidFill>
              <a:latin typeface="Times New Roman" panose="02020603050405020304" pitchFamily="18" charset="0"/>
              <a:cs typeface="Times New Roman" panose="02020603050405020304" pitchFamily="18" charset="0"/>
            </a:rPr>
            <a:t>М</a:t>
          </a:r>
          <a:r>
            <a:rPr lang="ru-RU" sz="1800" b="1" dirty="0" smtClean="0">
              <a:solidFill>
                <a:schemeClr val="tx1"/>
              </a:solidFill>
              <a:latin typeface="Times New Roman" panose="02020603050405020304" pitchFamily="18" charset="0"/>
              <a:cs typeface="Times New Roman" panose="02020603050405020304" pitchFamily="18" charset="0"/>
            </a:rPr>
            <a:t>алопургинский район». 80,3 % всех расходов бюджета на 2020 год – это расходы на финансирование социальной сферы (образование, культуру, социальную политику, физическую культуру и спорт) (2021 год – 80,4%, 2022 год – 80,0%)</a:t>
          </a:r>
          <a:endParaRPr lang="ru-RU" sz="1800" b="1" dirty="0" smtClean="0">
            <a:solidFill>
              <a:schemeClr val="accent1">
                <a:lumMod val="75000"/>
              </a:schemeClr>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5659" cy="49371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4" y="2"/>
            <a:ext cx="2945659" cy="493712"/>
          </a:xfrm>
          <a:prstGeom prst="rect">
            <a:avLst/>
          </a:prstGeom>
        </p:spPr>
        <p:txBody>
          <a:bodyPr vert="horz" lIns="91440" tIns="45720" rIns="91440" bIns="45720" rtlCol="0"/>
          <a:lstStyle>
            <a:lvl1pPr algn="r">
              <a:defRPr sz="1200"/>
            </a:lvl1pPr>
          </a:lstStyle>
          <a:p>
            <a:fld id="{E59378AE-47F6-4CF3-99F7-41DE5E005EA0}" type="datetimeFigureOut">
              <a:rPr lang="ru-RU" smtClean="0"/>
              <a:pPr/>
              <a:t>25.11.2019</a:t>
            </a:fld>
            <a:endParaRPr lang="ru-RU" dirty="0"/>
          </a:p>
        </p:txBody>
      </p:sp>
      <p:sp>
        <p:nvSpPr>
          <p:cNvPr id="4" name="Образ слайда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690270"/>
            <a:ext cx="5438140" cy="444341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a:defRPr sz="1200"/>
            </a:lvl1pPr>
          </a:lstStyle>
          <a:p>
            <a:fld id="{8BB52F5E-54B1-493C-A8EC-56FCA59DDC22}" type="slidenum">
              <a:rPr lang="ru-RU" smtClean="0"/>
              <a:pPr/>
              <a:t>‹#›</a:t>
            </a:fld>
            <a:endParaRPr lang="ru-RU" dirty="0"/>
          </a:p>
        </p:txBody>
      </p:sp>
    </p:spTree>
    <p:extLst>
      <p:ext uri="{BB962C8B-B14F-4D97-AF65-F5344CB8AC3E}">
        <p14:creationId xmlns:p14="http://schemas.microsoft.com/office/powerpoint/2010/main" val="15386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6</a:t>
            </a:fld>
            <a:endParaRPr lang="ru-RU" dirty="0"/>
          </a:p>
        </p:txBody>
      </p:sp>
    </p:spTree>
    <p:extLst>
      <p:ext uri="{BB962C8B-B14F-4D97-AF65-F5344CB8AC3E}">
        <p14:creationId xmlns:p14="http://schemas.microsoft.com/office/powerpoint/2010/main" val="2187554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36</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37</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39</a:t>
            </a:fld>
            <a:endParaRPr lang="ru-RU" dirty="0"/>
          </a:p>
        </p:txBody>
      </p:sp>
    </p:spTree>
    <p:extLst>
      <p:ext uri="{BB962C8B-B14F-4D97-AF65-F5344CB8AC3E}">
        <p14:creationId xmlns:p14="http://schemas.microsoft.com/office/powerpoint/2010/main" val="155981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13</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14</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15</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21</a:t>
            </a:fld>
            <a:endParaRPr lang="ru-RU" dirty="0"/>
          </a:p>
        </p:txBody>
      </p:sp>
    </p:spTree>
    <p:extLst>
      <p:ext uri="{BB962C8B-B14F-4D97-AF65-F5344CB8AC3E}">
        <p14:creationId xmlns:p14="http://schemas.microsoft.com/office/powerpoint/2010/main" val="287856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23</a:t>
            </a:fld>
            <a:endParaRPr lang="ru-RU" dirty="0"/>
          </a:p>
        </p:txBody>
      </p:sp>
    </p:spTree>
    <p:extLst>
      <p:ext uri="{BB962C8B-B14F-4D97-AF65-F5344CB8AC3E}">
        <p14:creationId xmlns:p14="http://schemas.microsoft.com/office/powerpoint/2010/main" val="241019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24</a:t>
            </a:fld>
            <a:endParaRPr lang="ru-RU" dirty="0"/>
          </a:p>
        </p:txBody>
      </p:sp>
    </p:spTree>
    <p:extLst>
      <p:ext uri="{BB962C8B-B14F-4D97-AF65-F5344CB8AC3E}">
        <p14:creationId xmlns:p14="http://schemas.microsoft.com/office/powerpoint/2010/main" val="4190667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27</a:t>
            </a:fld>
            <a:endParaRPr lang="ru-RU" dirty="0"/>
          </a:p>
        </p:txBody>
      </p:sp>
    </p:spTree>
    <p:extLst>
      <p:ext uri="{BB962C8B-B14F-4D97-AF65-F5344CB8AC3E}">
        <p14:creationId xmlns:p14="http://schemas.microsoft.com/office/powerpoint/2010/main" val="42212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29</a:t>
            </a:fld>
            <a:endParaRPr lang="ru-RU" dirty="0"/>
          </a:p>
        </p:txBody>
      </p:sp>
    </p:spTree>
    <p:extLst>
      <p:ext uri="{BB962C8B-B14F-4D97-AF65-F5344CB8AC3E}">
        <p14:creationId xmlns:p14="http://schemas.microsoft.com/office/powerpoint/2010/main" val="2274986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pPr>
              <a:defRPr/>
            </a:pPr>
            <a:endParaRPr lang="ru-RU" altLang="en-US" dirty="0"/>
          </a:p>
        </p:txBody>
      </p:sp>
      <p:sp>
        <p:nvSpPr>
          <p:cNvPr id="20" name="Нижний колонтитул 19"/>
          <p:cNvSpPr>
            <a:spLocks noGrp="1"/>
          </p:cNvSpPr>
          <p:nvPr>
            <p:ph type="ftr" sz="quarter" idx="11"/>
          </p:nvPr>
        </p:nvSpPr>
        <p:spPr/>
        <p:txBody>
          <a:bodyPr/>
          <a:lstStyle>
            <a:extLst/>
          </a:lstStyle>
          <a:p>
            <a:pPr>
              <a:defRPr/>
            </a:pPr>
            <a:endParaRPr lang="ru-RU" altLang="en-US" dirty="0"/>
          </a:p>
        </p:txBody>
      </p:sp>
      <p:sp>
        <p:nvSpPr>
          <p:cNvPr id="10" name="Номер слайда 9"/>
          <p:cNvSpPr>
            <a:spLocks noGrp="1"/>
          </p:cNvSpPr>
          <p:nvPr>
            <p:ph type="sldNum" sz="quarter" idx="12"/>
          </p:nvPr>
        </p:nvSpPr>
        <p:spPr/>
        <p:txBody>
          <a:bodyPr/>
          <a:lstStyle>
            <a:extLst/>
          </a:lstStyle>
          <a:p>
            <a:pPr>
              <a:defRPr/>
            </a:pPr>
            <a:fld id="{AA8B44B4-8A59-4247-A73F-0EA3BD31722C}" type="slidenum">
              <a:rPr lang="ru-RU" altLang="en-US" smtClean="0"/>
              <a:pPr>
                <a:defRPr/>
              </a:pPr>
              <a:t>‹#›</a:t>
            </a:fld>
            <a:endParaRPr lang="ru-RU" altLang="en-US"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ltLang="en-US" dirty="0"/>
          </a:p>
        </p:txBody>
      </p:sp>
      <p:sp>
        <p:nvSpPr>
          <p:cNvPr id="5" name="Нижний колонтитул 4"/>
          <p:cNvSpPr>
            <a:spLocks noGrp="1"/>
          </p:cNvSpPr>
          <p:nvPr>
            <p:ph type="ftr" sz="quarter" idx="11"/>
          </p:nvPr>
        </p:nvSpPr>
        <p:spPr/>
        <p:txBody>
          <a:bodyPr/>
          <a:lstStyle>
            <a:extLst/>
          </a:lstStyle>
          <a:p>
            <a:pPr>
              <a:defRPr/>
            </a:pPr>
            <a:endParaRPr lang="ru-RU" altLang="en-US" dirty="0"/>
          </a:p>
        </p:txBody>
      </p:sp>
      <p:sp>
        <p:nvSpPr>
          <p:cNvPr id="6" name="Номер слайда 5"/>
          <p:cNvSpPr>
            <a:spLocks noGrp="1"/>
          </p:cNvSpPr>
          <p:nvPr>
            <p:ph type="sldNum" sz="quarter" idx="12"/>
          </p:nvPr>
        </p:nvSpPr>
        <p:spPr/>
        <p:txBody>
          <a:bodyPr/>
          <a:lstStyle>
            <a:extLst/>
          </a:lstStyle>
          <a:p>
            <a:pPr>
              <a:defRPr/>
            </a:pPr>
            <a:fld id="{058C3DF0-3E39-41C6-AF0A-F4DE5BCA67E3}" type="slidenum">
              <a:rPr lang="ru-RU" altLang="en-US" smtClean="0"/>
              <a:pPr>
                <a:defRPr/>
              </a:pPr>
              <a:t>‹#›</a:t>
            </a:fld>
            <a:endParaRPr lang="ru-RU"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ltLang="en-US" dirty="0"/>
          </a:p>
        </p:txBody>
      </p:sp>
      <p:sp>
        <p:nvSpPr>
          <p:cNvPr id="5" name="Нижний колонтитул 4"/>
          <p:cNvSpPr>
            <a:spLocks noGrp="1"/>
          </p:cNvSpPr>
          <p:nvPr>
            <p:ph type="ftr" sz="quarter" idx="11"/>
          </p:nvPr>
        </p:nvSpPr>
        <p:spPr/>
        <p:txBody>
          <a:bodyPr/>
          <a:lstStyle>
            <a:extLst/>
          </a:lstStyle>
          <a:p>
            <a:pPr>
              <a:defRPr/>
            </a:pPr>
            <a:endParaRPr lang="ru-RU" altLang="en-US" dirty="0"/>
          </a:p>
        </p:txBody>
      </p:sp>
      <p:sp>
        <p:nvSpPr>
          <p:cNvPr id="6" name="Номер слайда 5"/>
          <p:cNvSpPr>
            <a:spLocks noGrp="1"/>
          </p:cNvSpPr>
          <p:nvPr>
            <p:ph type="sldNum" sz="quarter" idx="12"/>
          </p:nvPr>
        </p:nvSpPr>
        <p:spPr/>
        <p:txBody>
          <a:bodyPr/>
          <a:lstStyle>
            <a:extLst/>
          </a:lstStyle>
          <a:p>
            <a:pPr>
              <a:defRPr/>
            </a:pPr>
            <a:fld id="{AA740945-AE74-4E97-BC73-8B93EA020ED2}" type="slidenum">
              <a:rPr lang="ru-RU" altLang="en-US" smtClean="0"/>
              <a:pPr>
                <a:defRPr/>
              </a:pPr>
              <a:t>‹#›</a:t>
            </a:fld>
            <a:endParaRPr lang="ru-RU"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1D9BE2-D30B-476E-B33D-EECC05711F8D}" type="slidenum">
              <a:rPr lang="ru-RU" altLang="en-US"/>
              <a:pPr>
                <a:defRPr/>
              </a:pPr>
              <a:t>‹#›</a:t>
            </a:fld>
            <a:endParaRPr lang="ru-RU" altLang="en-US" dirty="0"/>
          </a:p>
        </p:txBody>
      </p:sp>
    </p:spTree>
    <p:extLst>
      <p:ext uri="{BB962C8B-B14F-4D97-AF65-F5344CB8AC3E}">
        <p14:creationId xmlns:p14="http://schemas.microsoft.com/office/powerpoint/2010/main" val="275262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ltLang="en-US" dirty="0"/>
          </a:p>
        </p:txBody>
      </p:sp>
      <p:sp>
        <p:nvSpPr>
          <p:cNvPr id="5" name="Нижний колонтитул 4"/>
          <p:cNvSpPr>
            <a:spLocks noGrp="1"/>
          </p:cNvSpPr>
          <p:nvPr>
            <p:ph type="ftr" sz="quarter" idx="11"/>
          </p:nvPr>
        </p:nvSpPr>
        <p:spPr/>
        <p:txBody>
          <a:bodyPr/>
          <a:lstStyle>
            <a:extLst/>
          </a:lstStyle>
          <a:p>
            <a:pPr>
              <a:defRPr/>
            </a:pPr>
            <a:endParaRPr lang="ru-RU" altLang="en-US" dirty="0"/>
          </a:p>
        </p:txBody>
      </p:sp>
      <p:sp>
        <p:nvSpPr>
          <p:cNvPr id="6" name="Номер слайда 5"/>
          <p:cNvSpPr>
            <a:spLocks noGrp="1"/>
          </p:cNvSpPr>
          <p:nvPr>
            <p:ph type="sldNum" sz="quarter" idx="12"/>
          </p:nvPr>
        </p:nvSpPr>
        <p:spPr/>
        <p:txBody>
          <a:bodyPr/>
          <a:lstStyle>
            <a:extLst/>
          </a:lstStyle>
          <a:p>
            <a:pPr>
              <a:defRPr/>
            </a:pPr>
            <a:fld id="{AE02ED3D-AE6F-4B50-891F-AF21B83345F3}" type="slidenum">
              <a:rPr lang="ru-RU" altLang="en-US" smtClean="0"/>
              <a:pPr>
                <a:defRPr/>
              </a:pPr>
              <a:t>‹#›</a:t>
            </a:fld>
            <a:endParaRPr lang="ru-RU"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ru-RU" altLang="en-US" dirty="0"/>
          </a:p>
        </p:txBody>
      </p:sp>
      <p:sp>
        <p:nvSpPr>
          <p:cNvPr id="5" name="Нижний колонтитул 4"/>
          <p:cNvSpPr>
            <a:spLocks noGrp="1"/>
          </p:cNvSpPr>
          <p:nvPr>
            <p:ph type="ftr" sz="quarter" idx="11"/>
          </p:nvPr>
        </p:nvSpPr>
        <p:spPr/>
        <p:txBody>
          <a:bodyPr/>
          <a:lstStyle>
            <a:extLst/>
          </a:lstStyle>
          <a:p>
            <a:pPr>
              <a:defRPr/>
            </a:pPr>
            <a:endParaRPr lang="ru-RU" altLang="en-US" dirty="0"/>
          </a:p>
        </p:txBody>
      </p:sp>
      <p:sp>
        <p:nvSpPr>
          <p:cNvPr id="6" name="Номер слайда 5"/>
          <p:cNvSpPr>
            <a:spLocks noGrp="1"/>
          </p:cNvSpPr>
          <p:nvPr>
            <p:ph type="sldNum" sz="quarter" idx="12"/>
          </p:nvPr>
        </p:nvSpPr>
        <p:spPr/>
        <p:txBody>
          <a:bodyPr/>
          <a:lstStyle>
            <a:extLst/>
          </a:lstStyle>
          <a:p>
            <a:pPr>
              <a:defRPr/>
            </a:pPr>
            <a:fld id="{D68C0DED-1D59-4565-971A-72EFE641D4CE}" type="slidenum">
              <a:rPr lang="ru-RU" altLang="en-US" smtClean="0"/>
              <a:pPr>
                <a:defRPr/>
              </a:pPr>
              <a:t>‹#›</a:t>
            </a:fld>
            <a:endParaRPr lang="ru-RU" altLang="en-US"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ltLang="en-US" dirty="0"/>
          </a:p>
        </p:txBody>
      </p:sp>
      <p:sp>
        <p:nvSpPr>
          <p:cNvPr id="6" name="Нижний колонтитул 5"/>
          <p:cNvSpPr>
            <a:spLocks noGrp="1"/>
          </p:cNvSpPr>
          <p:nvPr>
            <p:ph type="ftr" sz="quarter" idx="11"/>
          </p:nvPr>
        </p:nvSpPr>
        <p:spPr/>
        <p:txBody>
          <a:bodyPr/>
          <a:lstStyle>
            <a:extLst/>
          </a:lstStyle>
          <a:p>
            <a:pPr>
              <a:defRPr/>
            </a:pPr>
            <a:endParaRPr lang="ru-RU" altLang="en-US" dirty="0"/>
          </a:p>
        </p:txBody>
      </p:sp>
      <p:sp>
        <p:nvSpPr>
          <p:cNvPr id="7" name="Номер слайда 6"/>
          <p:cNvSpPr>
            <a:spLocks noGrp="1"/>
          </p:cNvSpPr>
          <p:nvPr>
            <p:ph type="sldNum" sz="quarter" idx="12"/>
          </p:nvPr>
        </p:nvSpPr>
        <p:spPr/>
        <p:txBody>
          <a:bodyPr/>
          <a:lstStyle>
            <a:extLst/>
          </a:lstStyle>
          <a:p>
            <a:pPr>
              <a:defRPr/>
            </a:pPr>
            <a:fld id="{05440551-6719-423A-A66C-EADCFD3CF8BE}" type="slidenum">
              <a:rPr lang="ru-RU" altLang="en-US" smtClean="0"/>
              <a:pPr>
                <a:defRPr/>
              </a:pPr>
              <a:t>‹#›</a:t>
            </a:fld>
            <a:endParaRPr lang="ru-RU"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ltLang="en-US" dirty="0"/>
          </a:p>
        </p:txBody>
      </p:sp>
      <p:sp>
        <p:nvSpPr>
          <p:cNvPr id="8" name="Нижний колонтитул 7"/>
          <p:cNvSpPr>
            <a:spLocks noGrp="1"/>
          </p:cNvSpPr>
          <p:nvPr>
            <p:ph type="ftr" sz="quarter" idx="11"/>
          </p:nvPr>
        </p:nvSpPr>
        <p:spPr/>
        <p:txBody>
          <a:bodyPr/>
          <a:lstStyle>
            <a:extLst/>
          </a:lstStyle>
          <a:p>
            <a:pPr>
              <a:defRPr/>
            </a:pPr>
            <a:endParaRPr lang="ru-RU" altLang="en-US" dirty="0"/>
          </a:p>
        </p:txBody>
      </p:sp>
      <p:sp>
        <p:nvSpPr>
          <p:cNvPr id="9" name="Номер слайда 8"/>
          <p:cNvSpPr>
            <a:spLocks noGrp="1"/>
          </p:cNvSpPr>
          <p:nvPr>
            <p:ph type="sldNum" sz="quarter" idx="12"/>
          </p:nvPr>
        </p:nvSpPr>
        <p:spPr/>
        <p:txBody>
          <a:bodyPr/>
          <a:lstStyle>
            <a:extLst/>
          </a:lstStyle>
          <a:p>
            <a:pPr>
              <a:defRPr/>
            </a:pPr>
            <a:fld id="{8AA23E2B-451B-462D-9AA6-D649AC1A16B2}" type="slidenum">
              <a:rPr lang="ru-RU" altLang="en-US" smtClean="0"/>
              <a:pPr>
                <a:defRPr/>
              </a:pPr>
              <a:t>‹#›</a:t>
            </a:fld>
            <a:endParaRPr lang="ru-RU"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ltLang="en-US" dirty="0"/>
          </a:p>
        </p:txBody>
      </p:sp>
      <p:sp>
        <p:nvSpPr>
          <p:cNvPr id="4" name="Нижний колонтитул 3"/>
          <p:cNvSpPr>
            <a:spLocks noGrp="1"/>
          </p:cNvSpPr>
          <p:nvPr>
            <p:ph type="ftr" sz="quarter" idx="11"/>
          </p:nvPr>
        </p:nvSpPr>
        <p:spPr/>
        <p:txBody>
          <a:bodyPr/>
          <a:lstStyle>
            <a:extLst/>
          </a:lstStyle>
          <a:p>
            <a:pPr>
              <a:defRPr/>
            </a:pPr>
            <a:endParaRPr lang="ru-RU" altLang="en-US" dirty="0"/>
          </a:p>
        </p:txBody>
      </p:sp>
      <p:sp>
        <p:nvSpPr>
          <p:cNvPr id="5" name="Номер слайда 4"/>
          <p:cNvSpPr>
            <a:spLocks noGrp="1"/>
          </p:cNvSpPr>
          <p:nvPr>
            <p:ph type="sldNum" sz="quarter" idx="12"/>
          </p:nvPr>
        </p:nvSpPr>
        <p:spPr/>
        <p:txBody>
          <a:bodyPr/>
          <a:lstStyle>
            <a:extLst/>
          </a:lstStyle>
          <a:p>
            <a:pPr>
              <a:defRPr/>
            </a:pPr>
            <a:fld id="{D33286FB-90DD-4C52-BDAA-6C75EDF76CF8}" type="slidenum">
              <a:rPr lang="ru-RU" altLang="en-US" smtClean="0"/>
              <a:pPr>
                <a:defRPr/>
              </a:pPr>
              <a:t>‹#›</a:t>
            </a:fld>
            <a:endParaRPr lang="ru-RU"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endParaRPr lang="ru-RU" altLang="en-US" dirty="0"/>
          </a:p>
        </p:txBody>
      </p:sp>
      <p:sp>
        <p:nvSpPr>
          <p:cNvPr id="3" name="Нижний колонтитул 2"/>
          <p:cNvSpPr>
            <a:spLocks noGrp="1"/>
          </p:cNvSpPr>
          <p:nvPr>
            <p:ph type="ftr" sz="quarter" idx="11"/>
          </p:nvPr>
        </p:nvSpPr>
        <p:spPr/>
        <p:txBody>
          <a:bodyPr/>
          <a:lstStyle>
            <a:extLst/>
          </a:lstStyle>
          <a:p>
            <a:pPr>
              <a:defRPr/>
            </a:pPr>
            <a:endParaRPr lang="ru-RU" altLang="en-US" dirty="0"/>
          </a:p>
        </p:txBody>
      </p:sp>
      <p:sp>
        <p:nvSpPr>
          <p:cNvPr id="4" name="Номер слайда 3"/>
          <p:cNvSpPr>
            <a:spLocks noGrp="1"/>
          </p:cNvSpPr>
          <p:nvPr>
            <p:ph type="sldNum" sz="quarter" idx="12"/>
          </p:nvPr>
        </p:nvSpPr>
        <p:spPr/>
        <p:txBody>
          <a:bodyPr/>
          <a:lstStyle>
            <a:extLst/>
          </a:lstStyle>
          <a:p>
            <a:pPr>
              <a:defRPr/>
            </a:pPr>
            <a:fld id="{DECA5CD5-649D-499F-9CFC-13BE9103EA33}" type="slidenum">
              <a:rPr lang="ru-RU" altLang="en-US" smtClean="0"/>
              <a:pPr>
                <a:defRPr/>
              </a:pPr>
              <a:t>‹#›</a:t>
            </a:fld>
            <a:endParaRPr lang="ru-RU" altLang="en-US"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ltLang="en-US" dirty="0"/>
          </a:p>
        </p:txBody>
      </p:sp>
      <p:sp>
        <p:nvSpPr>
          <p:cNvPr id="6" name="Нижний колонтитул 5"/>
          <p:cNvSpPr>
            <a:spLocks noGrp="1"/>
          </p:cNvSpPr>
          <p:nvPr>
            <p:ph type="ftr" sz="quarter" idx="11"/>
          </p:nvPr>
        </p:nvSpPr>
        <p:spPr/>
        <p:txBody>
          <a:bodyPr/>
          <a:lstStyle>
            <a:extLst/>
          </a:lstStyle>
          <a:p>
            <a:pPr>
              <a:defRPr/>
            </a:pPr>
            <a:endParaRPr lang="ru-RU" altLang="en-US" dirty="0"/>
          </a:p>
        </p:txBody>
      </p:sp>
      <p:sp>
        <p:nvSpPr>
          <p:cNvPr id="7" name="Номер слайда 6"/>
          <p:cNvSpPr>
            <a:spLocks noGrp="1"/>
          </p:cNvSpPr>
          <p:nvPr>
            <p:ph type="sldNum" sz="quarter" idx="12"/>
          </p:nvPr>
        </p:nvSpPr>
        <p:spPr/>
        <p:txBody>
          <a:bodyPr/>
          <a:lstStyle>
            <a:extLst/>
          </a:lstStyle>
          <a:p>
            <a:pPr>
              <a:defRPr/>
            </a:pPr>
            <a:fld id="{5008EA64-D86A-4AB4-8F7C-B33916CCFDE3}" type="slidenum">
              <a:rPr lang="ru-RU" altLang="en-US" smtClean="0"/>
              <a:pPr>
                <a:defRPr/>
              </a:pPr>
              <a:t>‹#›</a:t>
            </a:fld>
            <a:endParaRPr lang="ru-RU"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pPr>
              <a:defRPr/>
            </a:pPr>
            <a:endParaRPr lang="ru-RU" altLang="en-US" dirty="0"/>
          </a:p>
        </p:txBody>
      </p:sp>
      <p:sp>
        <p:nvSpPr>
          <p:cNvPr id="6" name="Нижний колонтитул 5"/>
          <p:cNvSpPr>
            <a:spLocks noGrp="1"/>
          </p:cNvSpPr>
          <p:nvPr>
            <p:ph type="ftr" sz="quarter" idx="11"/>
          </p:nvPr>
        </p:nvSpPr>
        <p:spPr/>
        <p:txBody>
          <a:bodyPr/>
          <a:lstStyle>
            <a:extLst/>
          </a:lstStyle>
          <a:p>
            <a:pPr>
              <a:defRPr/>
            </a:pPr>
            <a:endParaRPr lang="ru-RU" altLang="en-US" dirty="0"/>
          </a:p>
        </p:txBody>
      </p:sp>
      <p:sp>
        <p:nvSpPr>
          <p:cNvPr id="7" name="Номер слайда 6"/>
          <p:cNvSpPr>
            <a:spLocks noGrp="1"/>
          </p:cNvSpPr>
          <p:nvPr>
            <p:ph type="sldNum" sz="quarter" idx="12"/>
          </p:nvPr>
        </p:nvSpPr>
        <p:spPr/>
        <p:txBody>
          <a:bodyPr/>
          <a:lstStyle>
            <a:extLst/>
          </a:lstStyle>
          <a:p>
            <a:pPr>
              <a:defRPr/>
            </a:pPr>
            <a:fld id="{94713FA5-84CB-4ECE-A5D5-BD24261976F3}" type="slidenum">
              <a:rPr lang="ru-RU" altLang="en-US" smtClean="0"/>
              <a:pPr>
                <a:defRPr/>
              </a:pPr>
              <a:t>‹#›</a:t>
            </a:fld>
            <a:endParaRPr lang="ru-RU" altLang="en-US"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ru-RU" altLang="en-US"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ltLang="en-US"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657C1408-2C2B-4E95-8ED4-2A456171D074}" type="slidenum">
              <a:rPr lang="ru-RU" altLang="en-US" smtClean="0"/>
              <a:pPr>
                <a:defRPr/>
              </a:pPr>
              <a:t>‹#›</a:t>
            </a:fld>
            <a:endParaRPr lang="ru-RU" altLang="en-US"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hyperlink" Target="mailto:rfompurga@udm.net"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diagramLayout" Target="../diagrams/layout16.xml"/><Relationship Id="rId18" Type="http://schemas.openxmlformats.org/officeDocument/2006/relationships/diagramLayout" Target="../diagrams/layout17.xml"/><Relationship Id="rId3" Type="http://schemas.openxmlformats.org/officeDocument/2006/relationships/diagramLayout" Target="../diagrams/layout14.xml"/><Relationship Id="rId21" Type="http://schemas.microsoft.com/office/2007/relationships/diagramDrawing" Target="../diagrams/drawing17.xml"/><Relationship Id="rId7" Type="http://schemas.openxmlformats.org/officeDocument/2006/relationships/diagramData" Target="../diagrams/data15.xml"/><Relationship Id="rId12" Type="http://schemas.openxmlformats.org/officeDocument/2006/relationships/diagramData" Target="../diagrams/data16.xml"/><Relationship Id="rId17" Type="http://schemas.openxmlformats.org/officeDocument/2006/relationships/diagramData" Target="../diagrams/data17.xml"/><Relationship Id="rId2" Type="http://schemas.openxmlformats.org/officeDocument/2006/relationships/diagramData" Target="../diagrams/data14.xml"/><Relationship Id="rId16" Type="http://schemas.microsoft.com/office/2007/relationships/diagramDrawing" Target="../diagrams/drawing16.xml"/><Relationship Id="rId20" Type="http://schemas.openxmlformats.org/officeDocument/2006/relationships/diagramColors" Target="../diagrams/colors17.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diagramColors" Target="../diagrams/colors16.xml"/><Relationship Id="rId10" Type="http://schemas.openxmlformats.org/officeDocument/2006/relationships/diagramColors" Target="../diagrams/colors15.xml"/><Relationship Id="rId19" Type="http://schemas.openxmlformats.org/officeDocument/2006/relationships/diagramQuickStyle" Target="../diagrams/quickStyle17.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3144" y="304800"/>
            <a:ext cx="8686800" cy="838200"/>
          </a:xfrm>
          <a:noFill/>
          <a:ln>
            <a:solidFill>
              <a:schemeClr val="accent1">
                <a:alpha val="0"/>
              </a:schemeClr>
            </a:solidFill>
          </a:ln>
          <a:scene3d>
            <a:camera prst="orthographicFront"/>
            <a:lightRig rig="threePt" dir="t"/>
          </a:scene3d>
          <a:sp3d>
            <a:bevelT/>
          </a:sp3d>
        </p:spPr>
        <p:txBody>
          <a:bodyPr>
            <a:normAutofit fontScale="90000"/>
          </a:bodyPr>
          <a:lstStyle/>
          <a:p>
            <a:pPr eaLnBrk="1" hangingPunct="1">
              <a:lnSpc>
                <a:spcPct val="70000"/>
              </a:lnSpc>
            </a:pPr>
            <a:r>
              <a:rPr lang="ru-RU" sz="3600" b="1" i="1" dirty="0" smtClean="0">
                <a:solidFill>
                  <a:schemeClr val="tx1"/>
                </a:solidFill>
                <a:latin typeface="Times New Roman" pitchFamily="18" charset="0"/>
              </a:rPr>
              <a:t>Муниципальное образование </a:t>
            </a:r>
            <a:br>
              <a:rPr lang="ru-RU" sz="3600" b="1" i="1" dirty="0" smtClean="0">
                <a:solidFill>
                  <a:schemeClr val="tx1"/>
                </a:solidFill>
                <a:latin typeface="Times New Roman" pitchFamily="18" charset="0"/>
              </a:rPr>
            </a:br>
            <a:r>
              <a:rPr lang="ru-RU" sz="3600" b="1" i="1" dirty="0" smtClean="0">
                <a:solidFill>
                  <a:schemeClr val="tx1"/>
                </a:solidFill>
                <a:latin typeface="Times New Roman" pitchFamily="18" charset="0"/>
              </a:rPr>
              <a:t>«Малопургинский район»</a:t>
            </a:r>
          </a:p>
        </p:txBody>
      </p:sp>
      <p:sp>
        <p:nvSpPr>
          <p:cNvPr id="3075" name="Rectangle 4"/>
          <p:cNvSpPr>
            <a:spLocks noGrp="1" noChangeArrowheads="1"/>
          </p:cNvSpPr>
          <p:nvPr>
            <p:ph idx="1"/>
          </p:nvPr>
        </p:nvSpPr>
        <p:spPr>
          <a:xfrm>
            <a:off x="481744" y="1143000"/>
            <a:ext cx="8229600" cy="4683125"/>
          </a:xfrm>
          <a:noFill/>
          <a:scene3d>
            <a:camera prst="orthographicFront"/>
            <a:lightRig rig="threePt" dir="t"/>
          </a:scene3d>
          <a:sp3d>
            <a:bevelT/>
          </a:sp3d>
        </p:spPr>
        <p:txBody>
          <a:bodyPr>
            <a:normAutofit fontScale="85000" lnSpcReduction="10000"/>
          </a:bodyPr>
          <a:lstStyle/>
          <a:p>
            <a:pPr eaLnBrk="1" hangingPunct="1">
              <a:buFont typeface="Wingdings" pitchFamily="2" charset="2"/>
              <a:buNone/>
            </a:pPr>
            <a:endParaRPr lang="ru-RU" dirty="0" smtClean="0">
              <a:solidFill>
                <a:srgbClr val="FF3300"/>
              </a:solidFill>
            </a:endParaRPr>
          </a:p>
          <a:p>
            <a:pPr eaLnBrk="1" hangingPunct="1">
              <a:buFont typeface="Wingdings" pitchFamily="2" charset="2"/>
              <a:buNone/>
            </a:pPr>
            <a:endParaRPr lang="ru-RU" b="1" dirty="0" smtClean="0">
              <a:solidFill>
                <a:srgbClr val="FF3300"/>
              </a:solidFill>
            </a:endParaRPr>
          </a:p>
          <a:p>
            <a:pPr algn="ctr" eaLnBrk="1" hangingPunct="1">
              <a:buFont typeface="Wingdings" pitchFamily="2" charset="2"/>
              <a:buNone/>
            </a:pPr>
            <a:r>
              <a:rPr lang="ru-RU" b="1" u="sng" dirty="0" smtClean="0">
                <a:latin typeface="Times New Roman" pitchFamily="18" charset="0"/>
              </a:rPr>
              <a:t>БЮДЖЕТ ДЛЯ ГРАЖДАН</a:t>
            </a:r>
          </a:p>
          <a:p>
            <a:pPr algn="ctr">
              <a:lnSpc>
                <a:spcPct val="150000"/>
              </a:lnSpc>
              <a:buNone/>
            </a:pPr>
            <a:r>
              <a:rPr lang="ru-RU" b="1" i="1" dirty="0" smtClean="0">
                <a:latin typeface="Times New Roman" pitchFamily="18" charset="0"/>
              </a:rPr>
              <a:t>(</a:t>
            </a:r>
            <a:r>
              <a:rPr lang="ru-RU" b="1" i="1" dirty="0">
                <a:latin typeface="Times New Roman" pitchFamily="18" charset="0"/>
              </a:rPr>
              <a:t>проект решения Совета депутатов муниципального образования «</a:t>
            </a:r>
            <a:r>
              <a:rPr lang="ru-RU" b="1" i="1" dirty="0" err="1">
                <a:latin typeface="Times New Roman" pitchFamily="18" charset="0"/>
              </a:rPr>
              <a:t>Малопургинский</a:t>
            </a:r>
            <a:r>
              <a:rPr lang="ru-RU" b="1" i="1" dirty="0">
                <a:latin typeface="Times New Roman" pitchFamily="18" charset="0"/>
              </a:rPr>
              <a:t> район» «О бюджете муниципального образования «</a:t>
            </a:r>
            <a:r>
              <a:rPr lang="ru-RU" b="1" i="1" dirty="0" err="1">
                <a:latin typeface="Times New Roman" pitchFamily="18" charset="0"/>
              </a:rPr>
              <a:t>Малопургинский</a:t>
            </a:r>
            <a:r>
              <a:rPr lang="ru-RU" b="1" i="1" dirty="0">
                <a:latin typeface="Times New Roman" pitchFamily="18" charset="0"/>
              </a:rPr>
              <a:t> район» на </a:t>
            </a:r>
            <a:r>
              <a:rPr lang="ru-RU" b="1" i="1" dirty="0" smtClean="0">
                <a:latin typeface="Times New Roman" pitchFamily="18" charset="0"/>
              </a:rPr>
              <a:t>2020 </a:t>
            </a:r>
            <a:r>
              <a:rPr lang="ru-RU" b="1" i="1" dirty="0">
                <a:latin typeface="Times New Roman" pitchFamily="18" charset="0"/>
              </a:rPr>
              <a:t>год и на плановый период </a:t>
            </a:r>
            <a:r>
              <a:rPr lang="ru-RU" b="1" i="1" dirty="0" smtClean="0">
                <a:latin typeface="Times New Roman" pitchFamily="18" charset="0"/>
              </a:rPr>
              <a:t>2021 </a:t>
            </a:r>
            <a:r>
              <a:rPr lang="ru-RU" b="1" i="1" dirty="0">
                <a:latin typeface="Times New Roman" pitchFamily="18" charset="0"/>
              </a:rPr>
              <a:t>и </a:t>
            </a:r>
            <a:r>
              <a:rPr lang="ru-RU" b="1" i="1" dirty="0" smtClean="0">
                <a:latin typeface="Times New Roman" pitchFamily="18" charset="0"/>
              </a:rPr>
              <a:t>2022 </a:t>
            </a:r>
            <a:r>
              <a:rPr lang="ru-RU" b="1" i="1" dirty="0">
                <a:latin typeface="Times New Roman" pitchFamily="18" charset="0"/>
              </a:rPr>
              <a:t>годов</a:t>
            </a:r>
            <a:r>
              <a:rPr lang="ru-RU" sz="2400" b="1" dirty="0" smtClean="0">
                <a:latin typeface="Times New Roman" pitchFamily="18" charset="0"/>
              </a:rPr>
              <a:t>)</a:t>
            </a: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p:txBody>
      </p:sp>
      <p:sp>
        <p:nvSpPr>
          <p:cNvPr id="4" name="Прямоугольник 3"/>
          <p:cNvSpPr/>
          <p:nvPr/>
        </p:nvSpPr>
        <p:spPr>
          <a:xfrm>
            <a:off x="457200" y="5410200"/>
            <a:ext cx="8278688"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latin typeface="Times New Roman" pitchFamily="18" charset="0"/>
                <a:cs typeface="Times New Roman" pitchFamily="18" charset="0"/>
              </a:rPr>
              <a:t>Управление финансов администрации</a:t>
            </a:r>
          </a:p>
          <a:p>
            <a:r>
              <a:rPr lang="ru-RU" dirty="0">
                <a:solidFill>
                  <a:schemeClr val="tx1"/>
                </a:solidFill>
                <a:latin typeface="Times New Roman" pitchFamily="18" charset="0"/>
                <a:cs typeface="Times New Roman" pitchFamily="18" charset="0"/>
              </a:rPr>
              <a:t>м</a:t>
            </a:r>
            <a:r>
              <a:rPr lang="ru-RU" dirty="0" smtClean="0">
                <a:solidFill>
                  <a:schemeClr val="tx1"/>
                </a:solidFill>
                <a:latin typeface="Times New Roman" pitchFamily="18" charset="0"/>
                <a:cs typeface="Times New Roman" pitchFamily="18" charset="0"/>
              </a:rPr>
              <a:t>униципального образования </a:t>
            </a:r>
          </a:p>
          <a:p>
            <a:r>
              <a:rPr lang="ru-RU" dirty="0" smtClean="0">
                <a:solidFill>
                  <a:schemeClr val="tx1"/>
                </a:solidFill>
                <a:latin typeface="Times New Roman" pitchFamily="18" charset="0"/>
                <a:cs typeface="Times New Roman" pitchFamily="18" charset="0"/>
              </a:rPr>
              <a:t>«Малопургинский район»</a:t>
            </a:r>
            <a:endParaRPr lang="ru-RU" dirty="0">
              <a:solidFill>
                <a:schemeClr val="tx1"/>
              </a:solidFill>
              <a:latin typeface="Times New Roman" pitchFamily="18" charset="0"/>
              <a:cs typeface="Times New Roman" pitchFamily="18" charset="0"/>
            </a:endParaRPr>
          </a:p>
        </p:txBody>
      </p:sp>
      <p:sp>
        <p:nvSpPr>
          <p:cNvPr id="5" name="Прямоугольник 4"/>
          <p:cNvSpPr/>
          <p:nvPr/>
        </p:nvSpPr>
        <p:spPr>
          <a:xfrm>
            <a:off x="4953000" y="5410200"/>
            <a:ext cx="3624681"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solidFill>
                  <a:schemeClr val="tx1"/>
                </a:solidFill>
                <a:latin typeface="Times New Roman" pitchFamily="18" charset="0"/>
                <a:cs typeface="Times New Roman" pitchFamily="18" charset="0"/>
              </a:rPr>
              <a:t>Телефон (34138) 4-12-79</a:t>
            </a:r>
          </a:p>
          <a:p>
            <a:r>
              <a:rPr lang="ru-RU" sz="1100" dirty="0" smtClean="0">
                <a:solidFill>
                  <a:schemeClr val="tx1"/>
                </a:solidFill>
                <a:latin typeface="Times New Roman" pitchFamily="18" charset="0"/>
                <a:cs typeface="Times New Roman" pitchFamily="18" charset="0"/>
              </a:rPr>
              <a:t>Факс         (34138) 4-12-79</a:t>
            </a:r>
          </a:p>
          <a:p>
            <a:r>
              <a:rPr lang="en-US" sz="1100" dirty="0" smtClean="0">
                <a:solidFill>
                  <a:schemeClr val="tx1"/>
                </a:solidFill>
                <a:latin typeface="Times New Roman" pitchFamily="18" charset="0"/>
                <a:cs typeface="Times New Roman" pitchFamily="18" charset="0"/>
              </a:rPr>
              <a:t>E-mail       </a:t>
            </a:r>
            <a:r>
              <a:rPr lang="en-US" sz="1100" dirty="0" smtClean="0">
                <a:solidFill>
                  <a:schemeClr val="tx1"/>
                </a:solidFill>
                <a:latin typeface="Times New Roman" pitchFamily="18" charset="0"/>
                <a:cs typeface="Times New Roman" pitchFamily="18" charset="0"/>
                <a:hlinkClick r:id="rId4"/>
              </a:rPr>
              <a:t>rfompurga@udm</a:t>
            </a:r>
            <a:r>
              <a:rPr lang="ru-RU" sz="1100" dirty="0" smtClean="0">
                <a:solidFill>
                  <a:schemeClr val="tx1"/>
                </a:solidFill>
                <a:latin typeface="Times New Roman" pitchFamily="18" charset="0"/>
                <a:cs typeface="Times New Roman" pitchFamily="18" charset="0"/>
                <a:hlinkClick r:id="rId4"/>
              </a:rPr>
              <a:t>.</a:t>
            </a:r>
            <a:r>
              <a:rPr lang="en-US" sz="1100" dirty="0" smtClean="0">
                <a:solidFill>
                  <a:schemeClr val="tx1"/>
                </a:solidFill>
                <a:latin typeface="Times New Roman" pitchFamily="18" charset="0"/>
                <a:cs typeface="Times New Roman" pitchFamily="18" charset="0"/>
                <a:hlinkClick r:id="rId4"/>
              </a:rPr>
              <a:t>net</a:t>
            </a:r>
            <a:endParaRPr lang="en-US" sz="1100" dirty="0" smtClean="0">
              <a:solidFill>
                <a:schemeClr val="tx1"/>
              </a:solidFill>
              <a:latin typeface="Times New Roman" pitchFamily="18" charset="0"/>
              <a:cs typeface="Times New Roman" pitchFamily="18" charset="0"/>
            </a:endParaRPr>
          </a:p>
          <a:p>
            <a:r>
              <a:rPr lang="ru-RU" sz="1100" dirty="0" smtClean="0">
                <a:solidFill>
                  <a:schemeClr val="tx1"/>
                </a:solidFill>
                <a:latin typeface="Times New Roman" pitchFamily="18" charset="0"/>
                <a:cs typeface="Times New Roman" pitchFamily="18" charset="0"/>
              </a:rPr>
              <a:t>Адрес        427820,УР, с.Малая Пурга, пл.Победы,д.1</a:t>
            </a:r>
          </a:p>
          <a:p>
            <a:r>
              <a:rPr lang="ru-RU" sz="1100" dirty="0" smtClean="0">
                <a:solidFill>
                  <a:schemeClr val="tx1"/>
                </a:solidFill>
                <a:latin typeface="Times New Roman" pitchFamily="18" charset="0"/>
                <a:cs typeface="Times New Roman" pitchFamily="18" charset="0"/>
              </a:rPr>
              <a:t>Начальник Управления финансов  Минагулова Р.Р.</a:t>
            </a:r>
            <a:endParaRPr lang="ru-RU" sz="1100" dirty="0">
              <a:latin typeface="Times New Roman" pitchFamily="18" charset="0"/>
              <a:cs typeface="Times New Roman" pitchFamily="18" charset="0"/>
            </a:endParaRPr>
          </a:p>
        </p:txBody>
      </p:sp>
    </p:spTree>
    <p:controls>
      <mc:AlternateContent xmlns:mc="http://schemas.openxmlformats.org/markup-compatibility/2006">
        <mc:Choice xmlns:v="urn:schemas-microsoft-com:vml" Requires="v">
          <p:control spid="1079" name="SapphireHiddenControl" r:id="rId2" imgW="6095880" imgH="4067280"/>
        </mc:Choice>
        <mc:Fallback>
          <p:control name="SapphireHiddenControl" r:id="rId2" imgW="6095880" imgH="4067280">
            <p:pic>
              <p:nvPicPr>
                <p:cNvPr id="0" name="SapphireHiddenControl"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728472"/>
          </a:xfrm>
        </p:spPr>
        <p:txBody>
          <a:bodyPr>
            <a:noAutofit/>
          </a:bodyPr>
          <a:lstStyle/>
          <a:p>
            <a:r>
              <a:rPr lang="ru-RU" sz="24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400" b="1" dirty="0" smtClean="0">
                <a:solidFill>
                  <a:schemeClr val="tx1"/>
                </a:solidFill>
                <a:latin typeface="Times New Roman" pitchFamily="18" charset="0"/>
                <a:cs typeface="Times New Roman" panose="02020603050405020304" pitchFamily="18" charset="0"/>
              </a:rPr>
              <a:t>2020 </a:t>
            </a:r>
            <a:r>
              <a:rPr lang="ru-RU" sz="2400" b="1" dirty="0">
                <a:solidFill>
                  <a:schemeClr val="tx1"/>
                </a:solidFill>
                <a:latin typeface="Times New Roman" pitchFamily="18" charset="0"/>
                <a:cs typeface="Times New Roman" panose="02020603050405020304" pitchFamily="18" charset="0"/>
              </a:rPr>
              <a:t>год и на плановый период </a:t>
            </a:r>
            <a:r>
              <a:rPr lang="ru-RU" sz="2400" b="1" dirty="0" smtClean="0">
                <a:solidFill>
                  <a:schemeClr val="tx1"/>
                </a:solidFill>
                <a:latin typeface="Times New Roman" pitchFamily="18" charset="0"/>
                <a:cs typeface="Times New Roman" panose="02020603050405020304" pitchFamily="18" charset="0"/>
              </a:rPr>
              <a:t>2021 </a:t>
            </a:r>
            <a:r>
              <a:rPr lang="ru-RU" sz="2400" b="1" dirty="0">
                <a:solidFill>
                  <a:schemeClr val="tx1"/>
                </a:solidFill>
                <a:latin typeface="Times New Roman" pitchFamily="18" charset="0"/>
                <a:cs typeface="Times New Roman" panose="02020603050405020304" pitchFamily="18" charset="0"/>
              </a:rPr>
              <a:t>и </a:t>
            </a:r>
            <a:r>
              <a:rPr lang="ru-RU" sz="2400" b="1" dirty="0" smtClean="0">
                <a:solidFill>
                  <a:schemeClr val="tx1"/>
                </a:solidFill>
                <a:latin typeface="Times New Roman" pitchFamily="18" charset="0"/>
                <a:cs typeface="Times New Roman" panose="02020603050405020304" pitchFamily="18" charset="0"/>
              </a:rPr>
              <a:t>2022 </a:t>
            </a:r>
            <a:r>
              <a:rPr lang="ru-RU" sz="2400" b="1" dirty="0">
                <a:solidFill>
                  <a:schemeClr val="tx1"/>
                </a:solidFill>
                <a:latin typeface="Times New Roman" pitchFamily="18" charset="0"/>
                <a:cs typeface="Times New Roman" panose="02020603050405020304" pitchFamily="18" charset="0"/>
              </a:rPr>
              <a:t>годов(продолжение)</a:t>
            </a:r>
            <a:endParaRPr lang="ru-RU"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407606923"/>
              </p:ext>
            </p:extLst>
          </p:nvPr>
        </p:nvGraphicFramePr>
        <p:xfrm>
          <a:off x="228600" y="1193800"/>
          <a:ext cx="8686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800" y="3733800"/>
            <a:ext cx="8610600" cy="3439403"/>
          </a:xfrm>
          <a:prstGeom prst="rect">
            <a:avLst/>
          </a:prstGeom>
          <a:noFill/>
        </p:spPr>
        <p:txBody>
          <a:bodyPr wrap="square" rtlCol="0">
            <a:spAutoFit/>
          </a:bodyPr>
          <a:lstStyle/>
          <a:p>
            <a:pPr marL="285750" indent="-285750" algn="just">
              <a:buFont typeface="Wingdings" pitchFamily="2" charset="2"/>
              <a:buChar char="§"/>
            </a:pPr>
            <a:r>
              <a:rPr lang="ru-RU" sz="1550" b="1" i="1" dirty="0"/>
              <a:t>повышение качества формирования и обоснованность прогноза доходов и расходов бюджетов муниципальных образований поселений муниципального образования «</a:t>
            </a:r>
            <a:r>
              <a:rPr lang="ru-RU" sz="1550" b="1" i="1" dirty="0" err="1"/>
              <a:t>Малопургинский</a:t>
            </a:r>
            <a:r>
              <a:rPr lang="ru-RU" sz="1550" b="1" i="1" dirty="0"/>
              <a:t> район»;</a:t>
            </a:r>
          </a:p>
          <a:p>
            <a:pPr marL="285750" indent="-285750" algn="just">
              <a:buFont typeface="Wingdings" pitchFamily="2" charset="2"/>
              <a:buChar char="§"/>
            </a:pPr>
            <a:r>
              <a:rPr lang="ru-RU" sz="1550" b="1" i="1" dirty="0"/>
              <a:t>контроль за эффективностью выполнения утвержденного плана мероприятий по росту доходов бюджета, оптимизации расходов бюджета и сокращению муниципального долга в целях оздоровления муниципальных финансов муниципального образования «</a:t>
            </a:r>
            <a:r>
              <a:rPr lang="ru-RU" sz="1550" b="1" i="1" dirty="0" err="1"/>
              <a:t>Малопургинский</a:t>
            </a:r>
            <a:r>
              <a:rPr lang="ru-RU" sz="1550" b="1" i="1" dirty="0"/>
              <a:t> район»;</a:t>
            </a:r>
          </a:p>
          <a:p>
            <a:pPr marL="285750" indent="-285750" algn="just">
              <a:buFont typeface="Wingdings" pitchFamily="2" charset="2"/>
              <a:buChar char="§"/>
            </a:pPr>
            <a:r>
              <a:rPr lang="ru-RU" sz="1550" b="1" i="1" dirty="0"/>
              <a:t>соблюдение органами местного самоуправления муниципального образования «</a:t>
            </a:r>
            <a:r>
              <a:rPr lang="ru-RU" sz="1550" b="1" i="1" dirty="0" err="1"/>
              <a:t>Малопургинский</a:t>
            </a:r>
            <a:r>
              <a:rPr lang="ru-RU" sz="1550" b="1" i="1" dirty="0"/>
              <a:t> район» требований бюджетного законодательства и повышение качества управления бюджетным процессом в муниципальном образовании «</a:t>
            </a:r>
            <a:r>
              <a:rPr lang="ru-RU" sz="1550" b="1" i="1" dirty="0" err="1"/>
              <a:t>Малопургинский</a:t>
            </a:r>
            <a:r>
              <a:rPr lang="ru-RU" sz="1550" b="1" i="1" dirty="0"/>
              <a:t> район</a:t>
            </a:r>
            <a:r>
              <a:rPr lang="ru-RU" sz="1550" b="1" i="1" dirty="0" smtClean="0"/>
              <a:t>»;</a:t>
            </a:r>
          </a:p>
          <a:p>
            <a:pPr marL="285750" indent="-285750" algn="just">
              <a:buFont typeface="Wingdings" pitchFamily="2" charset="2"/>
              <a:buChar char="§"/>
            </a:pPr>
            <a:r>
              <a:rPr lang="ru-RU" sz="1550" b="1" i="1" dirty="0"/>
              <a:t>расширение практики общественного участия в управлении муниципальными финансами посредством развития механизмов инициативного бюджетирования.</a:t>
            </a:r>
          </a:p>
          <a:p>
            <a:endParaRPr lang="ru-RU" dirty="0"/>
          </a:p>
        </p:txBody>
      </p:sp>
    </p:spTree>
    <p:extLst>
      <p:ext uri="{BB962C8B-B14F-4D97-AF65-F5344CB8AC3E}">
        <p14:creationId xmlns:p14="http://schemas.microsoft.com/office/powerpoint/2010/main" val="3441395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686800" cy="1295400"/>
          </a:xfrm>
        </p:spPr>
        <p:txBody>
          <a:bodyPr>
            <a:noAutofit/>
          </a:bodyPr>
          <a:lstStyle/>
          <a:p>
            <a:r>
              <a:rPr lang="ru-RU" sz="2400" b="1" dirty="0">
                <a:solidFill>
                  <a:schemeClr val="tx1"/>
                </a:solidFill>
                <a:latin typeface="Times New Roman" panose="02020603050405020304" pitchFamily="18" charset="0"/>
                <a:cs typeface="Times New Roman" panose="02020603050405020304" pitchFamily="18" charset="0"/>
              </a:rPr>
              <a:t>Основные направления </a:t>
            </a:r>
            <a:r>
              <a:rPr lang="ru-RU" sz="2400" b="1" dirty="0" smtClean="0">
                <a:solidFill>
                  <a:schemeClr val="tx1"/>
                </a:solidFill>
                <a:latin typeface="Times New Roman" panose="02020603050405020304" pitchFamily="18" charset="0"/>
                <a:cs typeface="Times New Roman" panose="02020603050405020304" pitchFamily="18" charset="0"/>
              </a:rPr>
              <a:t>налоговой </a:t>
            </a:r>
            <a:r>
              <a:rPr lang="ru-RU" sz="2400" b="1" dirty="0">
                <a:solidFill>
                  <a:schemeClr val="tx1"/>
                </a:solidFill>
                <a:latin typeface="Times New Roman" panose="02020603050405020304" pitchFamily="18" charset="0"/>
                <a:cs typeface="Times New Roman" panose="02020603050405020304" pitchFamily="18" charset="0"/>
              </a:rPr>
              <a:t>политики на </a:t>
            </a:r>
            <a:r>
              <a:rPr lang="ru-RU" sz="2400" b="1" dirty="0" smtClean="0">
                <a:solidFill>
                  <a:schemeClr val="tx1"/>
                </a:solidFill>
                <a:latin typeface="Times New Roman" panose="02020603050405020304" pitchFamily="18" charset="0"/>
                <a:cs typeface="Times New Roman" panose="02020603050405020304" pitchFamily="18" charset="0"/>
              </a:rPr>
              <a:t>2020 год и на плановый период 2021 и 2022 </a:t>
            </a:r>
            <a:r>
              <a:rPr lang="ru-RU" sz="2400" b="1" dirty="0">
                <a:solidFill>
                  <a:schemeClr val="tx1"/>
                </a:solidFill>
                <a:latin typeface="Times New Roman" panose="02020603050405020304" pitchFamily="18" charset="0"/>
                <a:cs typeface="Times New Roman" panose="02020603050405020304" pitchFamily="18" charset="0"/>
              </a:rPr>
              <a:t>годов</a:t>
            </a:r>
            <a:br>
              <a:rPr lang="ru-RU" sz="2400" b="1" dirty="0">
                <a:solidFill>
                  <a:schemeClr val="tx1"/>
                </a:solidFill>
                <a:latin typeface="Times New Roman" panose="02020603050405020304" pitchFamily="18" charset="0"/>
                <a:cs typeface="Times New Roman" panose="02020603050405020304" pitchFamily="18" charset="0"/>
              </a:rPr>
            </a:br>
            <a:r>
              <a:rPr lang="ru-RU" sz="1400" b="1" dirty="0">
                <a:solidFill>
                  <a:schemeClr val="tx1"/>
                </a:solidFill>
                <a:latin typeface="Times New Roman" panose="02020603050405020304" pitchFamily="18" charset="0"/>
                <a:cs typeface="Times New Roman" panose="02020603050405020304" pitchFamily="18" charset="0"/>
              </a:rPr>
              <a:t>(установлены Постановлением Администрации муниципального образования «</a:t>
            </a:r>
            <a:r>
              <a:rPr lang="ru-RU" sz="1400" b="1" dirty="0" err="1">
                <a:solidFill>
                  <a:schemeClr val="tx1"/>
                </a:solidFill>
                <a:latin typeface="Times New Roman" panose="02020603050405020304" pitchFamily="18" charset="0"/>
                <a:cs typeface="Times New Roman" panose="02020603050405020304" pitchFamily="18" charset="0"/>
              </a:rPr>
              <a:t>Малопургинский</a:t>
            </a:r>
            <a:r>
              <a:rPr lang="ru-RU" sz="1400" b="1" dirty="0">
                <a:solidFill>
                  <a:schemeClr val="tx1"/>
                </a:solidFill>
                <a:latin typeface="Times New Roman" panose="02020603050405020304" pitchFamily="18" charset="0"/>
                <a:cs typeface="Times New Roman" panose="02020603050405020304" pitchFamily="18" charset="0"/>
              </a:rPr>
              <a:t> район» от </a:t>
            </a:r>
            <a:r>
              <a:rPr lang="ru-RU" sz="1400" b="1" dirty="0" smtClean="0">
                <a:solidFill>
                  <a:schemeClr val="tx1"/>
                </a:solidFill>
                <a:latin typeface="Times New Roman" panose="02020603050405020304" pitchFamily="18" charset="0"/>
                <a:cs typeface="Times New Roman" panose="02020603050405020304" pitchFamily="18" charset="0"/>
              </a:rPr>
              <a:t>22 </a:t>
            </a:r>
            <a:r>
              <a:rPr lang="ru-RU" sz="1400" b="1" dirty="0">
                <a:solidFill>
                  <a:schemeClr val="tx1"/>
                </a:solidFill>
                <a:latin typeface="Times New Roman" panose="02020603050405020304" pitchFamily="18" charset="0"/>
                <a:cs typeface="Times New Roman" panose="02020603050405020304" pitchFamily="18" charset="0"/>
              </a:rPr>
              <a:t>октября </a:t>
            </a:r>
            <a:r>
              <a:rPr lang="ru-RU" sz="1400" b="1" dirty="0" smtClean="0">
                <a:solidFill>
                  <a:schemeClr val="tx1"/>
                </a:solidFill>
                <a:latin typeface="Times New Roman" panose="02020603050405020304" pitchFamily="18" charset="0"/>
                <a:cs typeface="Times New Roman" panose="02020603050405020304" pitchFamily="18" charset="0"/>
              </a:rPr>
              <a:t>2019 </a:t>
            </a:r>
            <a:r>
              <a:rPr lang="ru-RU" sz="1400" b="1" dirty="0">
                <a:solidFill>
                  <a:schemeClr val="tx1"/>
                </a:solidFill>
                <a:latin typeface="Times New Roman" panose="02020603050405020304" pitchFamily="18" charset="0"/>
                <a:cs typeface="Times New Roman" panose="02020603050405020304" pitchFamily="18" charset="0"/>
              </a:rPr>
              <a:t>года № </a:t>
            </a:r>
            <a:r>
              <a:rPr lang="ru-RU" sz="1400" b="1" dirty="0" smtClean="0">
                <a:solidFill>
                  <a:schemeClr val="tx1"/>
                </a:solidFill>
                <a:latin typeface="Times New Roman" panose="02020603050405020304" pitchFamily="18" charset="0"/>
                <a:cs typeface="Times New Roman" panose="02020603050405020304" pitchFamily="18" charset="0"/>
              </a:rPr>
              <a:t>1198)</a:t>
            </a:r>
            <a:r>
              <a:rPr lang="ru-RU" sz="1400" b="1" dirty="0">
                <a:solidFill>
                  <a:schemeClr val="tx1"/>
                </a:solidFill>
                <a:latin typeface="Times New Roman" panose="02020603050405020304" pitchFamily="18" charset="0"/>
                <a:cs typeface="Times New Roman" panose="02020603050405020304" pitchFamily="18" charset="0"/>
              </a:rPr>
              <a:t/>
            </a:r>
            <a:br>
              <a:rPr lang="ru-RU" sz="1400" b="1" dirty="0">
                <a:solidFill>
                  <a:schemeClr val="tx1"/>
                </a:solidFill>
                <a:latin typeface="Times New Roman" panose="02020603050405020304" pitchFamily="18" charset="0"/>
                <a:cs typeface="Times New Roman" panose="02020603050405020304" pitchFamily="18" charset="0"/>
              </a:rPr>
            </a:br>
            <a:endParaRPr lang="ru-RU"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11" name="Объект 10"/>
          <p:cNvGraphicFramePr>
            <a:graphicFrameLocks noGrp="1"/>
          </p:cNvGraphicFramePr>
          <p:nvPr>
            <p:ph idx="1"/>
            <p:extLst>
              <p:ext uri="{D42A27DB-BD31-4B8C-83A1-F6EECF244321}">
                <p14:modId xmlns:p14="http://schemas.microsoft.com/office/powerpoint/2010/main" val="3538192450"/>
              </p:ext>
            </p:extLst>
          </p:nvPr>
        </p:nvGraphicFramePr>
        <p:xfrm>
          <a:off x="228600" y="1600200"/>
          <a:ext cx="8610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211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38200" y="304800"/>
            <a:ext cx="7696200" cy="941388"/>
          </a:xfrm>
          <a:noFill/>
          <a:scene3d>
            <a:camera prst="orthographicFront"/>
            <a:lightRig rig="threePt" dir="t"/>
          </a:scene3d>
          <a:sp3d>
            <a:bevelT/>
          </a:sp3d>
        </p:spPr>
        <p:txBody>
          <a:bodyPr>
            <a:normAutofit/>
          </a:bodyPr>
          <a:lstStyle/>
          <a:p>
            <a:pPr algn="ctr"/>
            <a:r>
              <a:rPr lang="ru-RU" sz="2400" b="1" dirty="0" smtClean="0">
                <a:solidFill>
                  <a:schemeClr val="tx1"/>
                </a:solidFill>
                <a:latin typeface="Times New Roman" pitchFamily="18" charset="0"/>
                <a:cs typeface="Times New Roman" pitchFamily="18" charset="0"/>
              </a:rPr>
              <a:t>Основа формирования проекта бюджета</a:t>
            </a:r>
            <a:endParaRPr lang="ru-RU" sz="2400" b="1" dirty="0">
              <a:solidFill>
                <a:schemeClr val="tx1"/>
              </a:solidFill>
              <a:latin typeface="Times New Roman" pitchFamily="18" charset="0"/>
              <a:cs typeface="Times New Roman" pitchFamily="18" charset="0"/>
            </a:endParaRPr>
          </a:p>
        </p:txBody>
      </p:sp>
      <p:sp>
        <p:nvSpPr>
          <p:cNvPr id="12" name="Скругленный прямоугольник 11"/>
          <p:cNvSpPr/>
          <p:nvPr/>
        </p:nvSpPr>
        <p:spPr>
          <a:xfrm>
            <a:off x="6696075" y="3267073"/>
            <a:ext cx="2133600" cy="2819400"/>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Прогноз социально-экономического</a:t>
            </a:r>
          </a:p>
          <a:p>
            <a:pPr algn="ctr"/>
            <a:r>
              <a:rPr lang="ru-RU" b="1" dirty="0" smtClean="0">
                <a:solidFill>
                  <a:schemeClr val="tx1"/>
                </a:solidFill>
                <a:latin typeface="Times New Roman" pitchFamily="18" charset="0"/>
                <a:cs typeface="Times New Roman" pitchFamily="18" charset="0"/>
              </a:rPr>
              <a:t>развития МО «Малопургинский</a:t>
            </a:r>
          </a:p>
          <a:p>
            <a:pPr algn="ctr"/>
            <a:r>
              <a:rPr lang="ru-RU" b="1" dirty="0">
                <a:solidFill>
                  <a:schemeClr val="tx1"/>
                </a:solidFill>
                <a:latin typeface="Times New Roman" pitchFamily="18" charset="0"/>
                <a:cs typeface="Times New Roman" pitchFamily="18" charset="0"/>
              </a:rPr>
              <a:t>р</a:t>
            </a:r>
            <a:r>
              <a:rPr lang="ru-RU" b="1" dirty="0" smtClean="0">
                <a:solidFill>
                  <a:schemeClr val="tx1"/>
                </a:solidFill>
                <a:latin typeface="Times New Roman" pitchFamily="18" charset="0"/>
                <a:cs typeface="Times New Roman" pitchFamily="18" charset="0"/>
              </a:rPr>
              <a:t>айон» на 2020-2022 годы</a:t>
            </a:r>
            <a:endParaRPr lang="ru-RU" b="1" dirty="0">
              <a:solidFill>
                <a:schemeClr val="tx1"/>
              </a:solidFill>
              <a:latin typeface="Times New Roman" pitchFamily="18" charset="0"/>
              <a:cs typeface="Times New Roman" pitchFamily="18" charset="0"/>
            </a:endParaRPr>
          </a:p>
        </p:txBody>
      </p:sp>
      <p:sp>
        <p:nvSpPr>
          <p:cNvPr id="4" name="Скругленный прямоугольник 3"/>
          <p:cNvSpPr/>
          <p:nvPr/>
        </p:nvSpPr>
        <p:spPr>
          <a:xfrm>
            <a:off x="457200" y="1447800"/>
            <a:ext cx="8458200" cy="1143000"/>
          </a:xfrm>
          <a:prstGeom prst="roundRect">
            <a:avLst/>
          </a:prstGeom>
          <a:solidFill>
            <a:schemeClr val="accent2">
              <a:lumMod val="60000"/>
              <a:lumOff val="40000"/>
            </a:schemeClr>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Times New Roman" pitchFamily="18" charset="0"/>
                <a:cs typeface="Times New Roman" pitchFamily="18" charset="0"/>
              </a:rPr>
              <a:t>В основу формирования бюджетных проектировок </a:t>
            </a:r>
            <a:r>
              <a:rPr lang="ru-RU" sz="2000" b="1" dirty="0" smtClean="0">
                <a:solidFill>
                  <a:schemeClr val="tx1"/>
                </a:solidFill>
                <a:latin typeface="Times New Roman" pitchFamily="18" charset="0"/>
                <a:cs typeface="Times New Roman" pitchFamily="18" charset="0"/>
              </a:rPr>
              <a:t>положены:</a:t>
            </a:r>
            <a:endParaRPr lang="ru-RU" sz="2000" b="1" dirty="0">
              <a:solidFill>
                <a:schemeClr val="tx1"/>
              </a:solidFill>
              <a:latin typeface="Times New Roman" pitchFamily="18" charset="0"/>
              <a:cs typeface="Times New Roman" pitchFamily="18" charset="0"/>
            </a:endParaRPr>
          </a:p>
        </p:txBody>
      </p:sp>
      <p:sp>
        <p:nvSpPr>
          <p:cNvPr id="5" name="Стрелка вниз 4"/>
          <p:cNvSpPr/>
          <p:nvPr/>
        </p:nvSpPr>
        <p:spPr>
          <a:xfrm>
            <a:off x="1143000" y="2590800"/>
            <a:ext cx="381000" cy="799514"/>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3168650" y="2590800"/>
            <a:ext cx="387350" cy="838200"/>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5435600" y="2590800"/>
            <a:ext cx="381000" cy="698497"/>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7480300" y="2590800"/>
            <a:ext cx="381000" cy="685798"/>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383099" y="3409657"/>
            <a:ext cx="1901484" cy="2781886"/>
          </a:xfrm>
          <a:prstGeom prst="roundRect">
            <a:avLst/>
          </a:prstGeom>
          <a:solidFill>
            <a:srgbClr val="C5B3F7"/>
          </a:solidFill>
          <a:ln>
            <a:solidFill>
              <a:schemeClr val="tx1"/>
            </a:solid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tx1"/>
                </a:solidFill>
                <a:latin typeface="Times New Roman" pitchFamily="18" charset="0"/>
                <a:cs typeface="Times New Roman" pitchFamily="18" charset="0"/>
              </a:rPr>
              <a:t>Послание </a:t>
            </a:r>
            <a:r>
              <a:rPr lang="ru-RU" sz="1500" b="1" dirty="0">
                <a:solidFill>
                  <a:schemeClr val="tx1"/>
                </a:solidFill>
                <a:latin typeface="Times New Roman" pitchFamily="18" charset="0"/>
                <a:cs typeface="Times New Roman" pitchFamily="18" charset="0"/>
              </a:rPr>
              <a:t>Президента Российской Федерации Федеральному Собранию Российской Федерации от 20 февраля 2019 года;</a:t>
            </a:r>
          </a:p>
        </p:txBody>
      </p:sp>
      <p:sp>
        <p:nvSpPr>
          <p:cNvPr id="15" name="Скругленный прямоугольник 14"/>
          <p:cNvSpPr/>
          <p:nvPr/>
        </p:nvSpPr>
        <p:spPr>
          <a:xfrm>
            <a:off x="2365375" y="3419474"/>
            <a:ext cx="1993900" cy="2743200"/>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450" b="1" dirty="0" smtClean="0">
                <a:solidFill>
                  <a:schemeClr val="tx1"/>
                </a:solidFill>
                <a:latin typeface="Times New Roman" pitchFamily="18" charset="0"/>
                <a:cs typeface="Times New Roman" pitchFamily="18" charset="0"/>
              </a:rPr>
              <a:t>Указы Президента Российской Федерации от 07 мая 2012 г. №№596-606,от 1 июня 2012 г. №761, от 28 декабря2012г.№1688</a:t>
            </a:r>
          </a:p>
          <a:p>
            <a:pPr algn="ctr">
              <a:lnSpc>
                <a:spcPct val="90000"/>
              </a:lnSpc>
            </a:pPr>
            <a:r>
              <a:rPr lang="ru-RU" sz="1450" b="1" dirty="0">
                <a:solidFill>
                  <a:schemeClr val="tx1"/>
                </a:solidFill>
                <a:latin typeface="Times New Roman" pitchFamily="18" charset="0"/>
                <a:cs typeface="Times New Roman" pitchFamily="18" charset="0"/>
              </a:rPr>
              <a:t>о</a:t>
            </a:r>
            <a:r>
              <a:rPr lang="ru-RU" sz="1450" b="1" dirty="0" smtClean="0">
                <a:solidFill>
                  <a:schemeClr val="tx1"/>
                </a:solidFill>
                <a:latin typeface="Times New Roman" pitchFamily="18" charset="0"/>
                <a:cs typeface="Times New Roman" pitchFamily="18" charset="0"/>
              </a:rPr>
              <a:t>т 07 мая 2018 г. №204</a:t>
            </a:r>
          </a:p>
          <a:p>
            <a:pPr algn="ctr"/>
            <a:endParaRPr lang="ru-RU" sz="1700" b="1" dirty="0">
              <a:solidFill>
                <a:schemeClr val="tx1"/>
              </a:solidFill>
              <a:latin typeface="Times New Roman" pitchFamily="18" charset="0"/>
              <a:cs typeface="Times New Roman" pitchFamily="18" charset="0"/>
            </a:endParaRPr>
          </a:p>
        </p:txBody>
      </p:sp>
      <p:sp>
        <p:nvSpPr>
          <p:cNvPr id="16" name="Скругленный прямоугольник 15"/>
          <p:cNvSpPr/>
          <p:nvPr/>
        </p:nvSpPr>
        <p:spPr>
          <a:xfrm>
            <a:off x="4604093" y="3352799"/>
            <a:ext cx="2091982" cy="2895602"/>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500" b="1" dirty="0" smtClean="0">
                <a:solidFill>
                  <a:schemeClr val="tx1"/>
                </a:solidFill>
                <a:latin typeface="Times New Roman" pitchFamily="18" charset="0"/>
                <a:cs typeface="Times New Roman" pitchFamily="18" charset="0"/>
              </a:rPr>
              <a:t>Указ Главы Удмуртской Республики от 18.10.19 г. №137 </a:t>
            </a:r>
            <a:r>
              <a:rPr lang="ru-RU" sz="1500" b="1" dirty="0">
                <a:solidFill>
                  <a:schemeClr val="tx1"/>
                </a:solidFill>
                <a:latin typeface="Times New Roman" pitchFamily="18" charset="0"/>
                <a:cs typeface="Times New Roman" pitchFamily="18" charset="0"/>
              </a:rPr>
              <a:t>«Об основных направлениях бюджетной и налоговой политики Удмуртской Республики на 2020 год и на плановый период 2021 и 2022 годов»</a:t>
            </a:r>
          </a:p>
        </p:txBody>
      </p:sp>
    </p:spTree>
    <p:extLst>
      <p:ext uri="{BB962C8B-B14F-4D97-AF65-F5344CB8AC3E}">
        <p14:creationId xmlns:p14="http://schemas.microsoft.com/office/powerpoint/2010/main" val="191740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077200" cy="788987"/>
          </a:xfrm>
          <a:noFill/>
          <a:scene3d>
            <a:camera prst="orthographicFront"/>
            <a:lightRig rig="threePt" dir="t"/>
          </a:scene3d>
          <a:sp3d>
            <a:bevelT/>
          </a:sp3d>
        </p:spPr>
        <p:txBody>
          <a:bodyPr>
            <a:normAutofit fontScale="90000"/>
          </a:bodyPr>
          <a:lstStyle/>
          <a:p>
            <a:pPr algn="ctr" eaLnBrk="1" hangingPunct="1"/>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r>
              <a:rPr lang="ru-RU" sz="24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«Малопургинский район»</a:t>
            </a:r>
            <a:br>
              <a:rPr lang="ru-RU" sz="2400" b="1" dirty="0" smtClean="0">
                <a:solidFill>
                  <a:schemeClr val="tx1"/>
                </a:solidFill>
                <a:latin typeface="Times New Roman" pitchFamily="18" charset="0"/>
              </a:rPr>
            </a:br>
            <a:endParaRPr lang="ru-RU" sz="24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714751063"/>
              </p:ext>
            </p:extLst>
          </p:nvPr>
        </p:nvGraphicFramePr>
        <p:xfrm>
          <a:off x="457200" y="990600"/>
          <a:ext cx="8458199" cy="5845108"/>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81000"/>
                <a:gridCol w="1831290"/>
                <a:gridCol w="902360"/>
                <a:gridCol w="643282"/>
                <a:gridCol w="661972"/>
                <a:gridCol w="662492"/>
                <a:gridCol w="736218"/>
                <a:gridCol w="736218"/>
                <a:gridCol w="662492"/>
                <a:gridCol w="662492"/>
                <a:gridCol w="578383"/>
              </a:tblGrid>
              <a:tr h="17802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2018 год 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2019 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2020 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2021 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17802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r>
              <a:tr h="55810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a:solidFill>
                            <a:schemeClr val="tx1"/>
                          </a:solidFill>
                          <a:effectLst/>
                          <a:latin typeface="Times New Roman" pitchFamily="18" charset="0"/>
                          <a:cs typeface="Times New Roman" pitchFamily="18" charset="0"/>
                        </a:rPr>
                        <a:t>1 вариант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757426">
                <a:tc>
                  <a:txBody>
                    <a:bodyPr/>
                    <a:lstStyle/>
                    <a:p>
                      <a:pPr algn="ctr">
                        <a:lnSpc>
                          <a:spcPct val="115000"/>
                        </a:lnSpc>
                        <a:spcAft>
                          <a:spcPts val="0"/>
                        </a:spcAft>
                      </a:pPr>
                      <a:r>
                        <a:rPr lang="ru-RU" sz="1100">
                          <a:effectLst/>
                          <a:latin typeface="Times New Roman" pitchFamily="18" charset="0"/>
                          <a:cs typeface="Times New Roman" pitchFamily="18" charset="0"/>
                        </a:rPr>
                        <a:t>1.</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pitchFamily="18" charset="0"/>
                          <a:cs typeface="Times New Roman" pitchFamily="18" charset="0"/>
                        </a:rPr>
                        <a:t>Численность постоянного населения ( в среднегодовом исчислении)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err="1">
                          <a:effectLst/>
                          <a:latin typeface="Times New Roman" pitchFamily="18" charset="0"/>
                          <a:cs typeface="Times New Roman" pitchFamily="18" charset="0"/>
                        </a:rPr>
                        <a:t>тыс.чел</a:t>
                      </a:r>
                      <a:r>
                        <a:rPr lang="ru-RU" sz="1100" b="1" dirty="0">
                          <a:effectLst/>
                          <a:latin typeface="Times New Roman" pitchFamily="18" charset="0"/>
                          <a:cs typeface="Times New Roman" pitchFamily="18" charset="0"/>
                        </a:rPr>
                        <a:t>.</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33550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33450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33350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33400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33250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33300</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33150</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33200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065">
                <a:tc>
                  <a:txBody>
                    <a:bodyPr/>
                    <a:lstStyle/>
                    <a:p>
                      <a:pPr algn="ctr">
                        <a:lnSpc>
                          <a:spcPct val="115000"/>
                        </a:lnSpc>
                        <a:spcAft>
                          <a:spcPts val="0"/>
                        </a:spcAft>
                      </a:pPr>
                      <a:r>
                        <a:rPr lang="ru-RU" sz="1100">
                          <a:effectLst/>
                          <a:latin typeface="Times New Roman" pitchFamily="18" charset="0"/>
                          <a:cs typeface="Times New Roman" pitchFamily="18" charset="0"/>
                        </a:rPr>
                        <a:t>2.</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pitchFamily="18" charset="0"/>
                          <a:cs typeface="Times New Roman" pitchFamily="18" charset="0"/>
                        </a:rPr>
                        <a:t>Индекс потребительских цен:</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8106">
                <a:tc>
                  <a:txBody>
                    <a:bodyPr/>
                    <a:lstStyle/>
                    <a:p>
                      <a:pPr algn="ctr">
                        <a:lnSpc>
                          <a:spcPct val="115000"/>
                        </a:lnSpc>
                        <a:spcAft>
                          <a:spcPts val="0"/>
                        </a:spcAft>
                      </a:pPr>
                      <a:r>
                        <a:rPr lang="ru-RU" sz="1100">
                          <a:effectLst/>
                          <a:latin typeface="Times New Roman" pitchFamily="18" charset="0"/>
                          <a:cs typeface="Times New Roman" pitchFamily="18" charset="0"/>
                        </a:rPr>
                        <a:t> </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0" dirty="0">
                          <a:effectLst/>
                          <a:latin typeface="Times New Roman" pitchFamily="18" charset="0"/>
                          <a:cs typeface="Times New Roman" pitchFamily="18" charset="0"/>
                        </a:rPr>
                        <a:t>на конец года</a:t>
                      </a:r>
                      <a:endParaRPr lang="ru-RU" sz="1100" b="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к декабрю прошлого года</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104,3</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104,3</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103,8</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8106">
                <a:tc>
                  <a:txBody>
                    <a:bodyPr/>
                    <a:lstStyle/>
                    <a:p>
                      <a:pPr algn="ctr">
                        <a:lnSpc>
                          <a:spcPct val="115000"/>
                        </a:lnSpc>
                        <a:spcAft>
                          <a:spcPts val="0"/>
                        </a:spcAft>
                      </a:pPr>
                      <a:r>
                        <a:rPr lang="ru-RU" sz="1100">
                          <a:effectLst/>
                          <a:latin typeface="Times New Roman" pitchFamily="18" charset="0"/>
                          <a:cs typeface="Times New Roman" pitchFamily="18" charset="0"/>
                        </a:rPr>
                        <a:t> </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0" dirty="0">
                          <a:effectLst/>
                          <a:latin typeface="Times New Roman" pitchFamily="18" charset="0"/>
                          <a:cs typeface="Times New Roman" pitchFamily="18" charset="0"/>
                        </a:rPr>
                        <a:t>в среднем за год</a:t>
                      </a:r>
                      <a:endParaRPr lang="ru-RU" sz="1100" b="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в % к предыдущему году</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102,9</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105,0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103,7</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104,0</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8106">
                <a:tc>
                  <a:txBody>
                    <a:bodyPr/>
                    <a:lstStyle/>
                    <a:p>
                      <a:pPr algn="ctr">
                        <a:lnSpc>
                          <a:spcPct val="115000"/>
                        </a:lnSpc>
                        <a:spcAft>
                          <a:spcPts val="0"/>
                        </a:spcAft>
                      </a:pPr>
                      <a:r>
                        <a:rPr lang="ru-RU" sz="1100">
                          <a:effectLst/>
                          <a:latin typeface="Times New Roman" pitchFamily="18" charset="0"/>
                          <a:cs typeface="Times New Roman" pitchFamily="18" charset="0"/>
                        </a:rPr>
                        <a:t>3.</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pitchFamily="18" charset="0"/>
                          <a:cs typeface="Times New Roman" pitchFamily="18" charset="0"/>
                        </a:rPr>
                        <a:t>Объем валового внутреннего продукта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млн. руб. в ценах соотв.  лет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8825,4</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9106,2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9168,8</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9548,4</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9736,2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10198,8</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10439,2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10914,6</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065">
                <a:tc>
                  <a:txBody>
                    <a:bodyPr/>
                    <a:lstStyle/>
                    <a:p>
                      <a:pPr algn="ctr">
                        <a:lnSpc>
                          <a:spcPct val="115000"/>
                        </a:lnSpc>
                        <a:spcAft>
                          <a:spcPts val="0"/>
                        </a:spcAft>
                      </a:pPr>
                      <a:r>
                        <a:rPr lang="ru-RU" sz="1100">
                          <a:effectLst/>
                          <a:latin typeface="Times New Roman" pitchFamily="18" charset="0"/>
                          <a:cs typeface="Times New Roman" pitchFamily="18" charset="0"/>
                        </a:rPr>
                        <a:t> </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0" dirty="0">
                          <a:effectLst/>
                          <a:latin typeface="Times New Roman" pitchFamily="18" charset="0"/>
                          <a:cs typeface="Times New Roman" pitchFamily="18" charset="0"/>
                        </a:rPr>
                        <a:t>темп роста в сопоставимых ценах</a:t>
                      </a:r>
                      <a:endParaRPr lang="ru-RU" sz="1100" b="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96,5</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99,5</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101,5</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102,0</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102,4</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103,1</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102,8</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103,2</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943">
                <a:tc>
                  <a:txBody>
                    <a:bodyPr/>
                    <a:lstStyle/>
                    <a:p>
                      <a:pPr>
                        <a:lnSpc>
                          <a:spcPct val="115000"/>
                        </a:lnSpc>
                      </a:pPr>
                      <a:endParaRPr lang="ru-RU" sz="1100">
                        <a:solidFill>
                          <a:schemeClr val="tx1"/>
                        </a:solidFill>
                        <a:effectLst/>
                        <a:latin typeface="Times New Roman" pitchFamily="18" charset="0"/>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0" dirty="0">
                          <a:effectLst/>
                          <a:latin typeface="Times New Roman" pitchFamily="18" charset="0"/>
                          <a:cs typeface="Times New Roman" pitchFamily="18" charset="0"/>
                        </a:rPr>
                        <a:t>Индекс-дефлятор</a:t>
                      </a:r>
                      <a:endParaRPr lang="ru-RU" sz="1100" b="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110,3</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103,7</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99,2</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102,8</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103,7</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103,6</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104,3</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103,7</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8106">
                <a:tc>
                  <a:txBody>
                    <a:bodyPr/>
                    <a:lstStyle/>
                    <a:p>
                      <a:pPr algn="ctr">
                        <a:lnSpc>
                          <a:spcPct val="115000"/>
                        </a:lnSpc>
                        <a:spcAft>
                          <a:spcPts val="0"/>
                        </a:spcAft>
                      </a:pPr>
                      <a:r>
                        <a:rPr lang="ru-RU" sz="1100">
                          <a:effectLst/>
                          <a:latin typeface="Times New Roman" pitchFamily="18" charset="0"/>
                          <a:cs typeface="Times New Roman" pitchFamily="18" charset="0"/>
                        </a:rPr>
                        <a:t>4.</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pitchFamily="18" charset="0"/>
                          <a:cs typeface="Times New Roman" pitchFamily="18" charset="0"/>
                        </a:rPr>
                        <a:t>Объем отгруженной продукции (работ, услуг)</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млн. руб. в ценах соот.лет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3087,7</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3206,3</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3312,8</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3401,5</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3544,9</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3636,7</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3793,4</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3891,8</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065">
                <a:tc>
                  <a:txBody>
                    <a:bodyPr/>
                    <a:lstStyle/>
                    <a:p>
                      <a:pPr algn="ctr">
                        <a:lnSpc>
                          <a:spcPct val="115000"/>
                        </a:lnSpc>
                        <a:spcAft>
                          <a:spcPts val="0"/>
                        </a:spcAft>
                      </a:pPr>
                      <a:r>
                        <a:rPr lang="ru-RU" sz="1100">
                          <a:effectLst/>
                          <a:latin typeface="Times New Roman" pitchFamily="18" charset="0"/>
                          <a:cs typeface="Times New Roman" pitchFamily="18" charset="0"/>
                        </a:rPr>
                        <a:t> </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0" dirty="0">
                          <a:effectLst/>
                          <a:latin typeface="Times New Roman" pitchFamily="18" charset="0"/>
                          <a:cs typeface="Times New Roman" pitchFamily="18" charset="0"/>
                        </a:rPr>
                        <a:t>индекс промышленного производства</a:t>
                      </a:r>
                      <a:endParaRPr lang="ru-RU" sz="1100" b="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90,5</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99,2</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102,3</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102,6</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102,3</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102,9</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102,4</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102,9</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943">
                <a:tc>
                  <a:txBody>
                    <a:bodyPr/>
                    <a:lstStyle/>
                    <a:p>
                      <a:pPr>
                        <a:lnSpc>
                          <a:spcPct val="115000"/>
                        </a:lnSpc>
                      </a:pPr>
                      <a:endParaRPr lang="ru-RU" sz="1100">
                        <a:solidFill>
                          <a:schemeClr val="tx1"/>
                        </a:solidFill>
                        <a:effectLst/>
                        <a:latin typeface="Times New Roman" pitchFamily="18" charset="0"/>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0" dirty="0">
                          <a:effectLst/>
                          <a:latin typeface="Times New Roman" pitchFamily="18" charset="0"/>
                          <a:cs typeface="Times New Roman" pitchFamily="18" charset="0"/>
                        </a:rPr>
                        <a:t>Индекс-дефлятор</a:t>
                      </a:r>
                      <a:endParaRPr lang="ru-RU" sz="1100" b="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115,1</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104,7</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101,0</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103,4</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104,6</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103,9</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104,5</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104,0</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1"/>
            <a:ext cx="8305800" cy="609599"/>
          </a:xfrm>
          <a:noFill/>
          <a:scene3d>
            <a:camera prst="orthographicFront"/>
            <a:lightRig rig="threePt" dir="t"/>
          </a:scene3d>
          <a:sp3d>
            <a:bevelT/>
          </a:sp3d>
        </p:spPr>
        <p:txBody>
          <a:bodyPr>
            <a:normAutofit fontScale="90000"/>
          </a:bodyPr>
          <a:lstStyle/>
          <a:p>
            <a:pPr algn="ctr" eaLnBrk="1" hangingPunct="1"/>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r>
              <a:rPr lang="ru-RU" sz="20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«Малопургинский район» (продолжение)</a:t>
            </a:r>
            <a:br>
              <a:rPr lang="ru-RU" sz="2000" b="1" dirty="0" smtClean="0">
                <a:solidFill>
                  <a:schemeClr val="tx1"/>
                </a:solidFill>
                <a:latin typeface="Times New Roman" pitchFamily="18" charset="0"/>
              </a:rPr>
            </a:br>
            <a:endParaRPr lang="ru-RU" sz="20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1599688822"/>
              </p:ext>
            </p:extLst>
          </p:nvPr>
        </p:nvGraphicFramePr>
        <p:xfrm>
          <a:off x="304800" y="838200"/>
          <a:ext cx="8686798" cy="5566073"/>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91297"/>
                <a:gridCol w="1880784"/>
                <a:gridCol w="926748"/>
                <a:gridCol w="660668"/>
                <a:gridCol w="679863"/>
                <a:gridCol w="680397"/>
                <a:gridCol w="756116"/>
                <a:gridCol w="756116"/>
                <a:gridCol w="680397"/>
                <a:gridCol w="680397"/>
                <a:gridCol w="594015"/>
              </a:tblGrid>
              <a:tr h="16775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2018 год 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2019 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2020 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2021 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1677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r>
              <a:tr h="53244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a:solidFill>
                            <a:schemeClr val="tx1"/>
                          </a:solidFill>
                          <a:effectLst/>
                          <a:latin typeface="Times New Roman" pitchFamily="18" charset="0"/>
                          <a:cs typeface="Times New Roman" pitchFamily="18" charset="0"/>
                        </a:rPr>
                        <a:t>1 вариант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47617">
                <a:tc rowSpan="2">
                  <a:txBody>
                    <a:bodyPr/>
                    <a:lstStyle/>
                    <a:p>
                      <a:pPr algn="ctr">
                        <a:lnSpc>
                          <a:spcPct val="115000"/>
                        </a:lnSpc>
                        <a:spcAft>
                          <a:spcPts val="0"/>
                        </a:spcAft>
                      </a:pPr>
                      <a:r>
                        <a:rPr lang="ru-RU" sz="1100" b="1" dirty="0">
                          <a:effectLst/>
                          <a:latin typeface="Times New Roman"/>
                          <a:ea typeface="Times New Roman"/>
                          <a:cs typeface="Times New Roman"/>
                        </a:rPr>
                        <a:t>5.</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5000"/>
                        </a:lnSpc>
                        <a:spcAft>
                          <a:spcPts val="0"/>
                        </a:spcAft>
                      </a:pPr>
                      <a:r>
                        <a:rPr lang="ru-RU" sz="1100" b="1" dirty="0">
                          <a:effectLst/>
                          <a:latin typeface="Times New Roman"/>
                          <a:ea typeface="Times New Roman"/>
                          <a:cs typeface="Times New Roman"/>
                        </a:rPr>
                        <a:t>Объем валовой  продукции сельского хозяйства      </a:t>
                      </a:r>
                      <a:endParaRPr lang="ru-RU" sz="11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тыс.руб. в ценах</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100" b="1">
                          <a:effectLst/>
                          <a:latin typeface="Times New Roman"/>
                          <a:ea typeface="Times New Roman"/>
                          <a:cs typeface="Times New Roman"/>
                        </a:rPr>
                        <a:t>1658,0</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100" b="1">
                          <a:effectLst/>
                          <a:latin typeface="Times New Roman"/>
                          <a:ea typeface="Times New Roman"/>
                          <a:cs typeface="Times New Roman"/>
                        </a:rPr>
                        <a:t>1690,3</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100" b="1">
                          <a:effectLst/>
                          <a:latin typeface="Times New Roman"/>
                          <a:ea typeface="Times New Roman"/>
                          <a:cs typeface="Times New Roman"/>
                        </a:rPr>
                        <a:t>1772,1</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100" b="1">
                          <a:effectLst/>
                          <a:latin typeface="Times New Roman"/>
                          <a:ea typeface="Times New Roman"/>
                          <a:cs typeface="Times New Roman"/>
                        </a:rPr>
                        <a:t>1770,6</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100" b="1">
                          <a:effectLst/>
                          <a:latin typeface="Times New Roman"/>
                          <a:ea typeface="Times New Roman"/>
                          <a:cs typeface="Times New Roman"/>
                        </a:rPr>
                        <a:t>1863,4</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100" b="1">
                          <a:effectLst/>
                          <a:latin typeface="Times New Roman"/>
                          <a:ea typeface="Times New Roman"/>
                          <a:cs typeface="Times New Roman"/>
                        </a:rPr>
                        <a:t>1863,8</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100" b="1">
                          <a:effectLst/>
                          <a:latin typeface="Times New Roman"/>
                          <a:ea typeface="Times New Roman"/>
                          <a:cs typeface="Times New Roman"/>
                        </a:rPr>
                        <a:t>1963,2</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100" b="1">
                          <a:effectLst/>
                          <a:latin typeface="Times New Roman"/>
                          <a:ea typeface="Times New Roman"/>
                          <a:cs typeface="Times New Roman"/>
                        </a:rPr>
                        <a:t>1967,6</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516">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a:ea typeface="Times New Roman"/>
                          <a:cs typeface="Times New Roman"/>
                        </a:rPr>
                        <a:t>соотв.  лет</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336">
                <a:tc>
                  <a:txBody>
                    <a:bodyPr/>
                    <a:lstStyle/>
                    <a:p>
                      <a:pPr algn="ctr">
                        <a:lnSpc>
                          <a:spcPct val="115000"/>
                        </a:lnSpc>
                        <a:spcAft>
                          <a:spcPts val="0"/>
                        </a:spcAft>
                      </a:pPr>
                      <a:r>
                        <a:rPr lang="ru-RU" sz="1100" b="1">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a:ea typeface="Times New Roman"/>
                          <a:cs typeface="Times New Roman"/>
                        </a:rPr>
                        <a:t>темп роста в сопоставимых ценах          </a:t>
                      </a:r>
                      <a:endParaRPr lang="ru-RU" sz="11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105,3</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98,5</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101,0</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101,5</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101,4</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101,8</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101,6</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101,9</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824">
                <a:tc>
                  <a:txBody>
                    <a:bodyPr/>
                    <a:lstStyle/>
                    <a:p>
                      <a:pPr>
                        <a:lnSpc>
                          <a:spcPct val="115000"/>
                        </a:lnSpc>
                      </a:pPr>
                      <a:endParaRPr lang="ru-RU" sz="1100">
                        <a:effectLst/>
                        <a:latin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a:ea typeface="Times New Roman"/>
                          <a:cs typeface="Times New Roman"/>
                        </a:rPr>
                        <a:t>Индекс-дефлятор</a:t>
                      </a:r>
                      <a:endParaRPr lang="ru-RU" sz="11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100,6</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103,5</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103,8</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103,2</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103,7</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103,4</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103,7</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103,6</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1282">
                <a:tc>
                  <a:txBody>
                    <a:bodyPr/>
                    <a:lstStyle/>
                    <a:p>
                      <a:pPr algn="ctr">
                        <a:lnSpc>
                          <a:spcPct val="115000"/>
                        </a:lnSpc>
                        <a:spcAft>
                          <a:spcPts val="0"/>
                        </a:spcAft>
                      </a:pPr>
                      <a:r>
                        <a:rPr lang="ru-RU" sz="1100" b="1">
                          <a:effectLst/>
                          <a:latin typeface="Times New Roman"/>
                          <a:ea typeface="Times New Roman"/>
                          <a:cs typeface="Times New Roman"/>
                        </a:rPr>
                        <a:t>6.</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a:ea typeface="Times New Roman"/>
                          <a:cs typeface="Times New Roman"/>
                        </a:rPr>
                        <a:t>Инвестиции в основной капитал (по организациям, не относящимся к субъектам малого предпринимательства), номинальный объем</a:t>
                      </a:r>
                      <a:endParaRPr lang="ru-RU" sz="11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err="1">
                          <a:effectLst/>
                          <a:latin typeface="Times New Roman"/>
                          <a:ea typeface="Times New Roman"/>
                          <a:cs typeface="Times New Roman"/>
                        </a:rPr>
                        <a:t>млн.руб</a:t>
                      </a:r>
                      <a:r>
                        <a:rPr lang="ru-RU" sz="1100" b="1" dirty="0">
                          <a:effectLst/>
                          <a:latin typeface="Times New Roman"/>
                          <a:ea typeface="Times New Roman"/>
                          <a:cs typeface="Times New Roman"/>
                        </a:rPr>
                        <a:t>.</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158,3</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a:ea typeface="Times New Roman"/>
                          <a:cs typeface="Times New Roman"/>
                        </a:rPr>
                        <a:t>148,7</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162,1</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a:ea typeface="Times New Roman"/>
                          <a:cs typeface="Times New Roman"/>
                        </a:rPr>
                        <a:t>165,5</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a:ea typeface="Times New Roman"/>
                          <a:cs typeface="Times New Roman"/>
                        </a:rPr>
                        <a:t>176,2</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a:ea typeface="Times New Roman"/>
                          <a:cs typeface="Times New Roman"/>
                        </a:rPr>
                        <a:t>183,1</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190,9</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201,7</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509">
                <a:tc>
                  <a:txBody>
                    <a:bodyPr/>
                    <a:lstStyle/>
                    <a:p>
                      <a:pPr algn="ctr">
                        <a:lnSpc>
                          <a:spcPct val="115000"/>
                        </a:lnSpc>
                        <a:spcAft>
                          <a:spcPts val="0"/>
                        </a:spcAft>
                      </a:pPr>
                      <a:r>
                        <a:rPr lang="ru-RU" sz="1100" b="1" i="1">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a:ea typeface="Times New Roman"/>
                          <a:cs typeface="Times New Roman"/>
                        </a:rPr>
                        <a:t>темп роста в сопоставимых ценах</a:t>
                      </a:r>
                      <a:endParaRPr lang="ru-RU" sz="11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в % к предыдущему году</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83,2</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89,4</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104,6</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107,0</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104,3</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106,3</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103,8</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105,8</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824">
                <a:tc>
                  <a:txBody>
                    <a:bodyPr/>
                    <a:lstStyle/>
                    <a:p>
                      <a:pPr>
                        <a:lnSpc>
                          <a:spcPct val="115000"/>
                        </a:lnSpc>
                      </a:pPr>
                      <a:endParaRPr lang="ru-RU" sz="1100">
                        <a:effectLst/>
                        <a:latin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a:ea typeface="Times New Roman"/>
                          <a:cs typeface="Times New Roman"/>
                        </a:rPr>
                        <a:t>Индекс-дефлятор</a:t>
                      </a:r>
                      <a:endParaRPr lang="ru-RU" sz="11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105,3</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105,1</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104,2</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104,0</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104,2</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104,1</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104,4</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104,1</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891">
                <a:tc>
                  <a:txBody>
                    <a:bodyPr/>
                    <a:lstStyle/>
                    <a:p>
                      <a:pPr algn="ctr">
                        <a:lnSpc>
                          <a:spcPct val="115000"/>
                        </a:lnSpc>
                        <a:spcAft>
                          <a:spcPts val="0"/>
                        </a:spcAft>
                      </a:pPr>
                      <a:r>
                        <a:rPr lang="ru-RU" sz="1100" b="1">
                          <a:effectLst/>
                          <a:latin typeface="Times New Roman"/>
                          <a:ea typeface="Times New Roman"/>
                          <a:cs typeface="Times New Roman"/>
                        </a:rPr>
                        <a:t>7.</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a:ea typeface="Times New Roman"/>
                          <a:cs typeface="Times New Roman"/>
                        </a:rPr>
                        <a:t>Число субъектов малого и среднего предпринимательства</a:t>
                      </a:r>
                      <a:endParaRPr lang="ru-RU" sz="11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Ед.</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616</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630</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649</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652</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668</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a:ea typeface="Times New Roman"/>
                          <a:cs typeface="Times New Roman"/>
                        </a:rPr>
                        <a:t>675</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a:ea typeface="Times New Roman"/>
                          <a:cs typeface="Times New Roman"/>
                        </a:rPr>
                        <a:t>688</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698</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509">
                <a:tc>
                  <a:txBody>
                    <a:bodyPr/>
                    <a:lstStyle/>
                    <a:p>
                      <a:pPr algn="ctr">
                        <a:lnSpc>
                          <a:spcPct val="115000"/>
                        </a:lnSpc>
                        <a:spcAft>
                          <a:spcPts val="0"/>
                        </a:spcAft>
                      </a:pPr>
                      <a:r>
                        <a:rPr lang="ru-RU" sz="1100" b="1">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a:ea typeface="Times New Roman"/>
                          <a:cs typeface="Times New Roman"/>
                        </a:rPr>
                        <a:t>темп роста         </a:t>
                      </a:r>
                      <a:endParaRPr lang="ru-RU" sz="11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в % к предыдущему году</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92,6</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102,2</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103,0</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103,5</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103,0</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103,5</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103,0</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103,5</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567091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1"/>
            <a:ext cx="8077200" cy="533400"/>
          </a:xfrm>
          <a:noFill/>
          <a:scene3d>
            <a:camera prst="orthographicFront"/>
            <a:lightRig rig="threePt" dir="t"/>
          </a:scene3d>
          <a:sp3d>
            <a:bevelT/>
          </a:sp3d>
        </p:spPr>
        <p:txBody>
          <a:bodyPr>
            <a:normAutofit fontScale="90000"/>
          </a:bodyPr>
          <a:lstStyle/>
          <a:p>
            <a:pPr algn="ctr" eaLnBrk="1" hangingPunct="1"/>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r>
              <a:rPr lang="ru-RU" sz="20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«Малопургинский район» (продолжение)</a:t>
            </a:r>
            <a:br>
              <a:rPr lang="ru-RU" sz="2000" b="1" dirty="0" smtClean="0">
                <a:solidFill>
                  <a:schemeClr val="tx1"/>
                </a:solidFill>
                <a:latin typeface="Times New Roman" pitchFamily="18" charset="0"/>
              </a:rPr>
            </a:br>
            <a:endParaRPr lang="ru-RU" sz="20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2359183774"/>
              </p:ext>
            </p:extLst>
          </p:nvPr>
        </p:nvGraphicFramePr>
        <p:xfrm>
          <a:off x="228600" y="685800"/>
          <a:ext cx="8610599" cy="6081345"/>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87865"/>
                <a:gridCol w="1864286"/>
                <a:gridCol w="918619"/>
                <a:gridCol w="654873"/>
                <a:gridCol w="673899"/>
                <a:gridCol w="674429"/>
                <a:gridCol w="749483"/>
                <a:gridCol w="749483"/>
                <a:gridCol w="674429"/>
                <a:gridCol w="674429"/>
                <a:gridCol w="588804"/>
              </a:tblGrid>
              <a:tr h="16775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2018 год 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2019 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2020 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2021 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1677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r>
              <a:tr h="37642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a:solidFill>
                            <a:schemeClr val="tx1"/>
                          </a:solidFill>
                          <a:effectLst/>
                          <a:latin typeface="Times New Roman" pitchFamily="18" charset="0"/>
                          <a:cs typeface="Times New Roman" pitchFamily="18" charset="0"/>
                        </a:rPr>
                        <a:t>1 вариант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23101">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8</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b="1" dirty="0">
                          <a:effectLst/>
                          <a:latin typeface="Times New Roman" pitchFamily="18" charset="0"/>
                          <a:ea typeface="Times New Roman"/>
                          <a:cs typeface="Times New Roman" pitchFamily="18" charset="0"/>
                        </a:rPr>
                        <a:t> Численность работников  малых и средних предприятий</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Ед.</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3525</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3630</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3740</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3750</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3826</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3840</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3918</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3928</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143">
                <a:tc>
                  <a:txBody>
                    <a:bodyPr/>
                    <a:lstStyle/>
                    <a:p>
                      <a:pPr>
                        <a:lnSpc>
                          <a:spcPct val="115000"/>
                        </a:lnSpc>
                      </a:pPr>
                      <a:endParaRPr lang="ru-RU" sz="1000">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dirty="0">
                          <a:effectLst/>
                          <a:latin typeface="Times New Roman" pitchFamily="18" charset="0"/>
                          <a:ea typeface="Times New Roman"/>
                          <a:cs typeface="Times New Roman" pitchFamily="18" charset="0"/>
                        </a:rPr>
                        <a:t>темп роста         </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в % к предыдущему году</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100,0</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103,0</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103,0</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103,3</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102,3</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102,4</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102,4</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102,3</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336">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9.</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b="1" dirty="0">
                          <a:effectLst/>
                          <a:latin typeface="Times New Roman" pitchFamily="18" charset="0"/>
                          <a:ea typeface="Times New Roman"/>
                          <a:cs typeface="Times New Roman" pitchFamily="18" charset="0"/>
                        </a:rPr>
                        <a:t>Ввод в действие жилых домов</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err="1">
                          <a:effectLst/>
                          <a:latin typeface="Times New Roman" pitchFamily="18" charset="0"/>
                          <a:ea typeface="Times New Roman"/>
                          <a:cs typeface="Times New Roman" pitchFamily="18" charset="0"/>
                        </a:rPr>
                        <a:t>тыс.кв.м</a:t>
                      </a:r>
                      <a:r>
                        <a:rPr lang="ru-RU" sz="1000" b="1" dirty="0">
                          <a:effectLst/>
                          <a:latin typeface="Times New Roman" pitchFamily="18" charset="0"/>
                          <a:ea typeface="Times New Roman"/>
                          <a:cs typeface="Times New Roman" pitchFamily="18" charset="0"/>
                        </a:rPr>
                        <a:t>. общей площади</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11,188</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11,5</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11,5</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11,6</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11,5</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11,7</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11,5</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11,8</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087">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 </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dirty="0">
                          <a:effectLst/>
                          <a:latin typeface="Times New Roman" pitchFamily="18" charset="0"/>
                          <a:ea typeface="Times New Roman"/>
                          <a:cs typeface="Times New Roman" pitchFamily="18" charset="0"/>
                        </a:rPr>
                        <a:t>темп роста</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в % к предыдущему году</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86,6</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102,8</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100,0</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100,9</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100,0</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100,9</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100,0</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100,8</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9648">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10</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b="1">
                          <a:effectLst/>
                          <a:latin typeface="Times New Roman" pitchFamily="18" charset="0"/>
                          <a:ea typeface="Times New Roman"/>
                          <a:cs typeface="Times New Roman" pitchFamily="18" charset="0"/>
                        </a:rPr>
                        <a:t>Розничный товарооборот (во всех каналах реализации)     </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err="1">
                          <a:effectLst/>
                          <a:latin typeface="Times New Roman" pitchFamily="18" charset="0"/>
                          <a:ea typeface="Times New Roman"/>
                          <a:cs typeface="Times New Roman" pitchFamily="18" charset="0"/>
                        </a:rPr>
                        <a:t>тыс.руб</a:t>
                      </a:r>
                      <a:r>
                        <a:rPr lang="ru-RU" sz="1000" b="1" dirty="0">
                          <a:effectLst/>
                          <a:latin typeface="Times New Roman" pitchFamily="18" charset="0"/>
                          <a:ea typeface="Times New Roman"/>
                          <a:cs typeface="Times New Roman" pitchFamily="18" charset="0"/>
                        </a:rPr>
                        <a:t>. </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2333,8</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2494,4</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2635,8</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2638,5</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2798,8</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2809,9</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2980,6</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2995,4</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824">
                <a:tc>
                  <a:txBody>
                    <a:bodyPr/>
                    <a:lstStyle/>
                    <a:p>
                      <a:pPr>
                        <a:lnSpc>
                          <a:spcPct val="115000"/>
                        </a:lnSpc>
                      </a:pPr>
                      <a:endParaRPr lang="ru-RU" sz="1000">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a:effectLst/>
                          <a:latin typeface="Times New Roman" pitchFamily="18" charset="0"/>
                          <a:ea typeface="Times New Roman"/>
                          <a:cs typeface="Times New Roman" pitchFamily="18" charset="0"/>
                        </a:rPr>
                        <a:t>темп роста в сопоставимых ценах          </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104,1</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101,6</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101,8</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102,1</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102,2</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102,5</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102,3</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102,6</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824">
                <a:tc>
                  <a:txBody>
                    <a:bodyPr/>
                    <a:lstStyle/>
                    <a:p>
                      <a:pPr>
                        <a:lnSpc>
                          <a:spcPct val="115000"/>
                        </a:lnSpc>
                      </a:pPr>
                      <a:endParaRPr lang="ru-RU" sz="1000">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a:effectLst/>
                          <a:latin typeface="Times New Roman" pitchFamily="18" charset="0"/>
                          <a:ea typeface="Times New Roman"/>
                          <a:cs typeface="Times New Roman" pitchFamily="18" charset="0"/>
                        </a:rPr>
                        <a:t>Индекс-дефлятор</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103,1</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105,2</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103,8</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103,6</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103,9</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103,9</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104,1</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103,9</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545">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11.</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b="1">
                          <a:effectLst/>
                          <a:latin typeface="Times New Roman" pitchFamily="18" charset="0"/>
                          <a:ea typeface="Times New Roman"/>
                          <a:cs typeface="Times New Roman" pitchFamily="18" charset="0"/>
                        </a:rPr>
                        <a:t>Фонд заработной платы</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млн. руб. </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1181,7</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1269,2</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1340,2</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1345,7</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1424,7</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1437,2</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1517,3</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1535,0</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7249">
                <a:tc>
                  <a:txBody>
                    <a:bodyPr/>
                    <a:lstStyle/>
                    <a:p>
                      <a:pPr algn="ctr">
                        <a:lnSpc>
                          <a:spcPct val="115000"/>
                        </a:lnSpc>
                        <a:spcAft>
                          <a:spcPts val="0"/>
                        </a:spcAft>
                      </a:pPr>
                      <a:r>
                        <a:rPr lang="ru-RU" sz="1000" b="1">
                          <a:effectLst/>
                          <a:latin typeface="Times New Roman"/>
                          <a:ea typeface="Times New Roman"/>
                          <a:cs typeface="Times New Roman"/>
                        </a:rPr>
                        <a:t>12.</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b="1" dirty="0">
                          <a:effectLst/>
                          <a:latin typeface="Times New Roman"/>
                          <a:ea typeface="Times New Roman"/>
                          <a:cs typeface="Times New Roman"/>
                        </a:rPr>
                        <a:t>Номинальная начисленная среднемесячная заработная плата одного работника (в среднем за период)</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Times New Roman"/>
                          <a:cs typeface="Times New Roman"/>
                        </a:rPr>
                        <a:t>рублей</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Times New Roman"/>
                          <a:cs typeface="Times New Roman"/>
                        </a:rPr>
                        <a:t>26290,3</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Times New Roman"/>
                          <a:cs typeface="Times New Roman"/>
                        </a:rPr>
                        <a:t>27894,0</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Times New Roman"/>
                          <a:cs typeface="Times New Roman"/>
                        </a:rPr>
                        <a:t>29456,1</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Times New Roman"/>
                          <a:cs typeface="Times New Roman"/>
                        </a:rPr>
                        <a:t>29511,8</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Times New Roman"/>
                          <a:cs typeface="Times New Roman"/>
                        </a:rPr>
                        <a:t>31311,8</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Times New Roman"/>
                          <a:cs typeface="Times New Roman"/>
                        </a:rPr>
                        <a:t>31518,6</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a:ea typeface="Times New Roman"/>
                          <a:cs typeface="Times New Roman"/>
                        </a:rPr>
                        <a:t>33347,1</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a:ea typeface="Times New Roman"/>
                          <a:cs typeface="Times New Roman"/>
                        </a:rPr>
                        <a:t>33661,9</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509">
                <a:tc>
                  <a:txBody>
                    <a:bodyPr/>
                    <a:lstStyle/>
                    <a:p>
                      <a:pPr algn="ctr">
                        <a:lnSpc>
                          <a:spcPct val="115000"/>
                        </a:lnSpc>
                        <a:spcAft>
                          <a:spcPts val="0"/>
                        </a:spcAft>
                      </a:pPr>
                      <a:r>
                        <a:rPr lang="ru-RU" sz="1000" b="1">
                          <a:effectLst/>
                          <a:latin typeface="Times New Roman"/>
                          <a:ea typeface="Times New Roman"/>
                          <a:cs typeface="Times New Roman"/>
                        </a:rPr>
                        <a:t> </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a:effectLst/>
                          <a:latin typeface="Times New Roman"/>
                          <a:ea typeface="Times New Roman"/>
                          <a:cs typeface="Times New Roman"/>
                        </a:rPr>
                        <a:t>темп роста</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a:ea typeface="Times New Roman"/>
                          <a:cs typeface="Times New Roman"/>
                        </a:rPr>
                        <a:t>в % к предыдущему году</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a:ea typeface="Times New Roman"/>
                          <a:cs typeface="Times New Roman"/>
                        </a:rPr>
                        <a:t>112,5</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a:ea typeface="Times New Roman"/>
                          <a:cs typeface="Times New Roman"/>
                        </a:rPr>
                        <a:t>106,1</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a:ea typeface="Times New Roman"/>
                          <a:cs typeface="Times New Roman"/>
                        </a:rPr>
                        <a:t>105,6</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a:ea typeface="Times New Roman"/>
                          <a:cs typeface="Times New Roman"/>
                        </a:rPr>
                        <a:t>105,8</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a:ea typeface="Times New Roman"/>
                          <a:cs typeface="Times New Roman"/>
                        </a:rPr>
                        <a:t>106,3</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a:ea typeface="Times New Roman"/>
                          <a:cs typeface="Times New Roman"/>
                        </a:rPr>
                        <a:t>106,8</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a:ea typeface="Times New Roman"/>
                          <a:cs typeface="Times New Roman"/>
                        </a:rPr>
                        <a:t>106,5</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a:ea typeface="Times New Roman"/>
                          <a:cs typeface="Times New Roman"/>
                        </a:rPr>
                        <a:t>106,8</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195163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4"/>
          <p:cNvSpPr>
            <a:spLocks noChangeArrowheads="1"/>
          </p:cNvSpPr>
          <p:nvPr/>
        </p:nvSpPr>
        <p:spPr bwMode="auto">
          <a:xfrm>
            <a:off x="2895600" y="762000"/>
            <a:ext cx="3352800" cy="990600"/>
          </a:xfrm>
          <a:prstGeom prst="flowChartAlternateProcess">
            <a:avLst/>
          </a:pr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reflection blurRad="6350" stA="50000" endA="300" endPos="55500" dist="50800" dir="5400000" sy="-100000" algn="bl" rotWithShape="0"/>
          </a:effectLst>
          <a:scene3d>
            <a:camera prst="orthographicFront"/>
            <a:lightRig rig="threePt" dir="t"/>
          </a:scene3d>
          <a:sp3d>
            <a:bevelT w="165100" prst="coolSlant"/>
          </a:sp3d>
        </p:spPr>
        <p:txBody>
          <a:bodyPr wrap="none" anchor="ctr"/>
          <a:lstStyle/>
          <a:p>
            <a:pPr algn="ctr"/>
            <a:r>
              <a:rPr lang="ru-RU" sz="2800" b="1" dirty="0">
                <a:solidFill>
                  <a:srgbClr val="0000FF"/>
                </a:solidFill>
              </a:rPr>
              <a:t>БЮДЖЕТ</a:t>
            </a:r>
          </a:p>
        </p:txBody>
      </p:sp>
      <p:sp>
        <p:nvSpPr>
          <p:cNvPr id="5123" name="AutoShape 35"/>
          <p:cNvSpPr>
            <a:spLocks noChangeArrowheads="1"/>
          </p:cNvSpPr>
          <p:nvPr/>
        </p:nvSpPr>
        <p:spPr bwMode="auto">
          <a:xfrm>
            <a:off x="838200" y="1981200"/>
            <a:ext cx="3657600" cy="1143000"/>
          </a:xfrm>
          <a:prstGeom prst="flowChartAlternateProcess">
            <a:avLst/>
          </a:prstGeom>
          <a:solidFill>
            <a:srgbClr val="CCFFCC"/>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endParaRPr lang="ru-RU" sz="2000" b="1" dirty="0">
              <a:solidFill>
                <a:srgbClr val="0000FF"/>
              </a:solidFill>
            </a:endParaRPr>
          </a:p>
          <a:p>
            <a:pPr algn="ctr"/>
            <a:r>
              <a:rPr lang="ru-RU" sz="2000" b="1" dirty="0">
                <a:solidFill>
                  <a:srgbClr val="0000FF"/>
                </a:solidFill>
              </a:rPr>
              <a:t>ДОХОДЫ</a:t>
            </a:r>
            <a:br>
              <a:rPr lang="ru-RU" sz="2000" b="1" dirty="0">
                <a:solidFill>
                  <a:srgbClr val="0000FF"/>
                </a:solidFill>
              </a:rPr>
            </a:br>
            <a:r>
              <a:rPr lang="ru-RU" sz="2000" b="1" dirty="0">
                <a:solidFill>
                  <a:srgbClr val="0000FF"/>
                </a:solidFill>
              </a:rPr>
              <a:t>поступающие от населения,</a:t>
            </a:r>
          </a:p>
          <a:p>
            <a:pPr algn="ctr"/>
            <a:r>
              <a:rPr lang="ru-RU" sz="2000" b="1" dirty="0">
                <a:solidFill>
                  <a:srgbClr val="0000FF"/>
                </a:solidFill>
              </a:rPr>
              <a:t>организаций средства в бюджет</a:t>
            </a:r>
          </a:p>
          <a:p>
            <a:pPr algn="ctr"/>
            <a:endParaRPr lang="ru-RU" sz="2000" b="1" dirty="0">
              <a:solidFill>
                <a:srgbClr val="0000FF"/>
              </a:solidFill>
            </a:endParaRPr>
          </a:p>
        </p:txBody>
      </p:sp>
      <p:sp>
        <p:nvSpPr>
          <p:cNvPr id="5124" name="AutoShape 36"/>
          <p:cNvSpPr>
            <a:spLocks noChangeArrowheads="1"/>
          </p:cNvSpPr>
          <p:nvPr/>
        </p:nvSpPr>
        <p:spPr bwMode="auto">
          <a:xfrm>
            <a:off x="4876800" y="1981200"/>
            <a:ext cx="3581400" cy="1066800"/>
          </a:xfrm>
          <a:prstGeom prst="flowChartAlternateProcess">
            <a:avLst/>
          </a:prstGeom>
          <a:solidFill>
            <a:srgbClr val="FF9900">
              <a:alpha val="47842"/>
            </a:srgb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solidFill>
                  <a:srgbClr val="0000FF"/>
                </a:solidFill>
              </a:rPr>
              <a:t>РАСХОДЫ</a:t>
            </a:r>
          </a:p>
          <a:p>
            <a:pPr algn="ctr"/>
            <a:r>
              <a:rPr lang="ru-RU" sz="2000" b="1" dirty="0">
                <a:solidFill>
                  <a:srgbClr val="0000FF"/>
                </a:solidFill>
              </a:rPr>
              <a:t>выплачиваемые из </a:t>
            </a:r>
          </a:p>
          <a:p>
            <a:pPr algn="ctr"/>
            <a:r>
              <a:rPr lang="ru-RU" sz="2000" b="1" dirty="0">
                <a:solidFill>
                  <a:srgbClr val="0000FF"/>
                </a:solidFill>
              </a:rPr>
              <a:t>бюджета денежные средства</a:t>
            </a:r>
          </a:p>
        </p:txBody>
      </p:sp>
      <p:sp>
        <p:nvSpPr>
          <p:cNvPr id="5125" name="AutoShape 39"/>
          <p:cNvSpPr>
            <a:spLocks noChangeArrowheads="1"/>
          </p:cNvSpPr>
          <p:nvPr/>
        </p:nvSpPr>
        <p:spPr bwMode="auto">
          <a:xfrm>
            <a:off x="990600" y="3352800"/>
            <a:ext cx="3200400" cy="609600"/>
          </a:xfrm>
          <a:prstGeom prst="flowChartAlternateProcess">
            <a:avLst/>
          </a:prstGeom>
          <a:solidFill>
            <a:srgbClr val="C5B3F7"/>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налоговые доходы</a:t>
            </a:r>
          </a:p>
        </p:txBody>
      </p:sp>
      <p:sp>
        <p:nvSpPr>
          <p:cNvPr id="5126" name="AutoShape 40"/>
          <p:cNvSpPr>
            <a:spLocks noChangeArrowheads="1"/>
          </p:cNvSpPr>
          <p:nvPr/>
        </p:nvSpPr>
        <p:spPr bwMode="auto">
          <a:xfrm>
            <a:off x="990600" y="4114800"/>
            <a:ext cx="3200400" cy="1066800"/>
          </a:xfrm>
          <a:prstGeom prst="flowChartAlternateProcess">
            <a:avLst/>
          </a:prstGeom>
          <a:solidFill>
            <a:srgbClr val="CCFFFF"/>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неналоговые поступления </a:t>
            </a:r>
          </a:p>
          <a:p>
            <a:pPr algn="ctr"/>
            <a:r>
              <a:rPr lang="ru-RU" sz="1800" b="1" dirty="0"/>
              <a:t>(пошлины, доходы от </a:t>
            </a:r>
          </a:p>
          <a:p>
            <a:pPr algn="ctr"/>
            <a:r>
              <a:rPr lang="ru-RU" sz="1800" b="1" dirty="0"/>
              <a:t>продажи имущества,</a:t>
            </a:r>
          </a:p>
          <a:p>
            <a:pPr algn="ctr"/>
            <a:r>
              <a:rPr lang="ru-RU" sz="1800" b="1" dirty="0"/>
              <a:t>штрафы и т.п.</a:t>
            </a:r>
          </a:p>
        </p:txBody>
      </p:sp>
      <p:sp>
        <p:nvSpPr>
          <p:cNvPr id="5127" name="AutoShape 41"/>
          <p:cNvSpPr>
            <a:spLocks noChangeArrowheads="1"/>
          </p:cNvSpPr>
          <p:nvPr/>
        </p:nvSpPr>
        <p:spPr bwMode="auto">
          <a:xfrm>
            <a:off x="990600" y="5486400"/>
            <a:ext cx="3124200" cy="533400"/>
          </a:xfrm>
          <a:prstGeom prst="flowChartAlternateProcess">
            <a:avLst/>
          </a:prstGeom>
          <a:solidFill>
            <a:srgbClr val="CCFFCC"/>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ru-RU" sz="1800" b="1" dirty="0"/>
              <a:t>безвозмездные поступления</a:t>
            </a:r>
          </a:p>
        </p:txBody>
      </p:sp>
      <p:sp>
        <p:nvSpPr>
          <p:cNvPr id="5128" name="Line 44"/>
          <p:cNvSpPr>
            <a:spLocks noChangeShapeType="1"/>
          </p:cNvSpPr>
          <p:nvPr/>
        </p:nvSpPr>
        <p:spPr bwMode="auto">
          <a:xfrm flipH="1">
            <a:off x="6096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29" name="Line 45"/>
          <p:cNvSpPr>
            <a:spLocks noChangeShapeType="1"/>
          </p:cNvSpPr>
          <p:nvPr/>
        </p:nvSpPr>
        <p:spPr bwMode="auto">
          <a:xfrm>
            <a:off x="609600" y="2514600"/>
            <a:ext cx="0" cy="3352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0" name="Line 47"/>
          <p:cNvSpPr>
            <a:spLocks noChangeShapeType="1"/>
          </p:cNvSpPr>
          <p:nvPr/>
        </p:nvSpPr>
        <p:spPr bwMode="auto">
          <a:xfrm>
            <a:off x="609600" y="36576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1" name="Line 49"/>
          <p:cNvSpPr>
            <a:spLocks noChangeShapeType="1"/>
          </p:cNvSpPr>
          <p:nvPr/>
        </p:nvSpPr>
        <p:spPr bwMode="auto">
          <a:xfrm>
            <a:off x="609600" y="4648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2" name="Line 50"/>
          <p:cNvSpPr>
            <a:spLocks noChangeShapeType="1"/>
          </p:cNvSpPr>
          <p:nvPr/>
        </p:nvSpPr>
        <p:spPr bwMode="auto">
          <a:xfrm flipV="1">
            <a:off x="609600" y="5867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3" name="AutoShape 52"/>
          <p:cNvSpPr>
            <a:spLocks noChangeArrowheads="1"/>
          </p:cNvSpPr>
          <p:nvPr/>
        </p:nvSpPr>
        <p:spPr bwMode="auto">
          <a:xfrm>
            <a:off x="1905000" y="990600"/>
            <a:ext cx="914400" cy="990600"/>
          </a:xfrm>
          <a:custGeom>
            <a:avLst/>
            <a:gdLst>
              <a:gd name="T0" fmla="*/ 27107473 w 21600"/>
              <a:gd name="T1" fmla="*/ 0 h 21600"/>
              <a:gd name="T2" fmla="*/ 27107473 w 21600"/>
              <a:gd name="T3" fmla="*/ 25571195 h 21600"/>
              <a:gd name="T4" fmla="*/ 5801064 w 21600"/>
              <a:gd name="T5" fmla="*/ 45430012 h 21600"/>
              <a:gd name="T6" fmla="*/ 38709597 w 21600"/>
              <a:gd name="T7" fmla="*/ 1278562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reflection blurRad="6350" stA="50000" endA="300" endPos="55500" dist="50800" dir="5400000" sy="-100000" algn="bl" rotWithShape="0"/>
          </a:effectLst>
          <a:scene3d>
            <a:camera prst="orthographicFront"/>
            <a:lightRig rig="threePt" dir="t"/>
          </a:scene3d>
          <a:sp3d>
            <a:bevelT/>
          </a:sp3d>
        </p:spPr>
        <p:txBody>
          <a:bodyPr wrap="none" anchor="ctr"/>
          <a:lstStyle/>
          <a:p>
            <a:endParaRPr lang="ru-RU" dirty="0"/>
          </a:p>
        </p:txBody>
      </p:sp>
      <p:sp>
        <p:nvSpPr>
          <p:cNvPr id="5134" name="AutoShape 57"/>
          <p:cNvSpPr>
            <a:spLocks noChangeArrowheads="1"/>
          </p:cNvSpPr>
          <p:nvPr/>
        </p:nvSpPr>
        <p:spPr bwMode="auto">
          <a:xfrm rot="5400000">
            <a:off x="6362700" y="952500"/>
            <a:ext cx="838200" cy="1066800"/>
          </a:xfrm>
          <a:custGeom>
            <a:avLst/>
            <a:gdLst>
              <a:gd name="T0" fmla="*/ 22777815 w 21600"/>
              <a:gd name="T1" fmla="*/ 0 h 21600"/>
              <a:gd name="T2" fmla="*/ 22777815 w 21600"/>
              <a:gd name="T3" fmla="*/ 29656548 h 21600"/>
              <a:gd name="T4" fmla="*/ 4874521 w 21600"/>
              <a:gd name="T5" fmla="*/ 52688072 h 21600"/>
              <a:gd name="T6" fmla="*/ 32526815 w 21600"/>
              <a:gd name="T7" fmla="*/ 148282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endParaRPr lang="ru-RU" dirty="0"/>
          </a:p>
        </p:txBody>
      </p:sp>
      <p:sp>
        <p:nvSpPr>
          <p:cNvPr id="5135" name="AutoShape 58"/>
          <p:cNvSpPr>
            <a:spLocks noChangeArrowheads="1"/>
          </p:cNvSpPr>
          <p:nvPr/>
        </p:nvSpPr>
        <p:spPr bwMode="auto">
          <a:xfrm>
            <a:off x="4876800" y="3429000"/>
            <a:ext cx="3657600" cy="2590800"/>
          </a:xfrm>
          <a:prstGeom prst="flowChartAlternateProcess">
            <a:avLst/>
          </a:prstGeom>
          <a:solidFill>
            <a:srgbClr val="FF9933">
              <a:alpha val="52940"/>
            </a:srgb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r>
              <a:rPr lang="ru-RU" sz="1800" b="1" dirty="0"/>
              <a:t>-общегосударственные вопросы;</a:t>
            </a:r>
          </a:p>
          <a:p>
            <a:r>
              <a:rPr lang="ru-RU" sz="1800" b="1" dirty="0"/>
              <a:t>-национальная оборона;</a:t>
            </a:r>
          </a:p>
          <a:p>
            <a:r>
              <a:rPr lang="ru-RU" sz="1800" b="1" dirty="0"/>
              <a:t>-национальная безопасность;</a:t>
            </a:r>
          </a:p>
          <a:p>
            <a:r>
              <a:rPr lang="ru-RU" sz="1800" b="1" dirty="0"/>
              <a:t>-национальная экономика;</a:t>
            </a:r>
          </a:p>
          <a:p>
            <a:r>
              <a:rPr lang="ru-RU" sz="1800" b="1" dirty="0"/>
              <a:t>-ЖКХ;</a:t>
            </a:r>
          </a:p>
          <a:p>
            <a:r>
              <a:rPr lang="ru-RU" sz="1800" b="1" dirty="0"/>
              <a:t>-образование;</a:t>
            </a:r>
          </a:p>
          <a:p>
            <a:r>
              <a:rPr lang="ru-RU" sz="1800" b="1" dirty="0"/>
              <a:t>-культура;</a:t>
            </a:r>
          </a:p>
          <a:p>
            <a:r>
              <a:rPr lang="ru-RU" sz="1800" b="1" dirty="0"/>
              <a:t>-здравоохранение;</a:t>
            </a:r>
          </a:p>
          <a:p>
            <a:r>
              <a:rPr lang="ru-RU" sz="1800" b="1" dirty="0"/>
              <a:t>-социальная политика и др.</a:t>
            </a:r>
          </a:p>
        </p:txBody>
      </p:sp>
      <p:sp>
        <p:nvSpPr>
          <p:cNvPr id="5136" name="Line 59"/>
          <p:cNvSpPr>
            <a:spLocks noChangeShapeType="1"/>
          </p:cNvSpPr>
          <p:nvPr/>
        </p:nvSpPr>
        <p:spPr bwMode="auto">
          <a:xfrm>
            <a:off x="84582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7" name="Line 60"/>
          <p:cNvSpPr>
            <a:spLocks noChangeShapeType="1"/>
          </p:cNvSpPr>
          <p:nvPr/>
        </p:nvSpPr>
        <p:spPr bwMode="auto">
          <a:xfrm>
            <a:off x="8686800" y="25146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8" name="Line 61"/>
          <p:cNvSpPr>
            <a:spLocks noChangeShapeType="1"/>
          </p:cNvSpPr>
          <p:nvPr/>
        </p:nvSpPr>
        <p:spPr bwMode="auto">
          <a:xfrm flipH="1">
            <a:off x="8534400" y="472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ChangeArrowheads="1"/>
          </p:cNvSpPr>
          <p:nvPr/>
        </p:nvSpPr>
        <p:spPr bwMode="auto">
          <a:xfrm>
            <a:off x="4479925" y="32305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ru-RU" sz="2000" b="1" dirty="0">
              <a:solidFill>
                <a:srgbClr val="0000FF"/>
              </a:solidFill>
            </a:endParaRPr>
          </a:p>
        </p:txBody>
      </p:sp>
      <p:sp>
        <p:nvSpPr>
          <p:cNvPr id="14339" name="Rectangle 13"/>
          <p:cNvSpPr>
            <a:spLocks noGrp="1" noChangeArrowheads="1"/>
          </p:cNvSpPr>
          <p:nvPr>
            <p:ph type="title"/>
          </p:nvPr>
        </p:nvSpPr>
        <p:spPr>
          <a:xfrm>
            <a:off x="457200" y="277813"/>
            <a:ext cx="8229600" cy="712787"/>
          </a:xfrm>
          <a:noFill/>
          <a:scene3d>
            <a:camera prst="orthographicFront"/>
            <a:lightRig rig="threePt" dir="t"/>
          </a:scene3d>
          <a:sp3d>
            <a:bevelT/>
          </a:sp3d>
        </p:spPr>
        <p:txBody>
          <a:bodyPr>
            <a:normAutofit/>
          </a:bodyPr>
          <a:lstStyle/>
          <a:p>
            <a:pPr algn="ctr" eaLnBrk="1" hangingPunct="1"/>
            <a:r>
              <a:rPr lang="ru-RU" sz="2100" b="1" dirty="0" smtClean="0">
                <a:solidFill>
                  <a:schemeClr val="tx1"/>
                </a:solidFill>
                <a:latin typeface="Times New Roman" pitchFamily="18" charset="0"/>
              </a:rPr>
              <a:t>ДОХОДЫ – РАСХОДЫ = ДЕФИЦИТ (ПРОФИЦИТ)</a:t>
            </a:r>
          </a:p>
        </p:txBody>
      </p:sp>
      <p:pic>
        <p:nvPicPr>
          <p:cNvPr id="20481" name="Picture 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7000"/>
                    </a14:imgEffect>
                    <a14:imgEffect>
                      <a14:colorTemperature colorTemp="7200"/>
                    </a14:imgEffect>
                    <a14:imgEffect>
                      <a14:saturation sat="185000"/>
                    </a14:imgEffect>
                  </a14:imgLayer>
                </a14:imgProps>
              </a:ext>
            </a:extLst>
          </a:blip>
          <a:srcRect l="2" t="9648" r="542" b="4183"/>
          <a:stretch/>
        </p:blipFill>
        <p:spPr bwMode="auto">
          <a:xfrm>
            <a:off x="269875" y="990600"/>
            <a:ext cx="8640000" cy="5552838"/>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70840177"/>
              </p:ext>
            </p:extLst>
          </p:nvPr>
        </p:nvGraphicFramePr>
        <p:xfrm>
          <a:off x="228600" y="1295400"/>
          <a:ext cx="8686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p:cNvSpPr>
            <a:spLocks noGrp="1"/>
          </p:cNvSpPr>
          <p:nvPr>
            <p:ph type="title"/>
          </p:nvPr>
        </p:nvSpPr>
        <p:spPr>
          <a:xfrm>
            <a:off x="457200" y="76200"/>
            <a:ext cx="8229600" cy="728472"/>
          </a:xfrm>
        </p:spPr>
        <p:txBody>
          <a:bodyPr>
            <a:normAutofit/>
          </a:bodyPr>
          <a:lstStyle/>
          <a:p>
            <a:r>
              <a:rPr lang="ru-RU" sz="2400" b="1" dirty="0">
                <a:solidFill>
                  <a:schemeClr val="tx1"/>
                </a:solidFill>
                <a:latin typeface="Times New Roman" pitchFamily="18" charset="0"/>
                <a:cs typeface="Times New Roman" pitchFamily="18" charset="0"/>
              </a:rPr>
              <a:t>ДОХОДЫ БЮДЖЕТА</a:t>
            </a:r>
          </a:p>
        </p:txBody>
      </p:sp>
    </p:spTree>
    <p:extLst>
      <p:ext uri="{BB962C8B-B14F-4D97-AF65-F5344CB8AC3E}">
        <p14:creationId xmlns:p14="http://schemas.microsoft.com/office/powerpoint/2010/main" val="1866984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ChangeArrowheads="1"/>
          </p:cNvSpPr>
          <p:nvPr/>
        </p:nvSpPr>
        <p:spPr bwMode="auto">
          <a:xfrm>
            <a:off x="1981200" y="1066800"/>
            <a:ext cx="5181600" cy="1828800"/>
          </a:xfrm>
          <a:prstGeom prst="flowChartAlternateProcess">
            <a:avLst/>
          </a:prstGeom>
          <a:solidFill>
            <a:schemeClr val="bg2">
              <a:lumMod val="90000"/>
            </a:schemeClr>
          </a:solidFill>
          <a:ln>
            <a:solidFill>
              <a:schemeClr val="tx1"/>
            </a:solidFill>
            <a:headEnd/>
            <a:tailEnd/>
          </a:ln>
          <a:effectLst>
            <a:innerShdw blurRad="63500" dist="50800" dir="8100000">
              <a:prstClr val="black">
                <a:alpha val="50000"/>
              </a:prstClr>
            </a:innerShdw>
            <a:reflection blurRad="6350" stA="50000" endA="300" endPos="5550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wrap="none" anchor="ctr"/>
          <a:lstStyle/>
          <a:p>
            <a:pPr algn="ctr"/>
            <a:r>
              <a:rPr lang="ru-RU" sz="2000" b="1" i="1" u="sng" dirty="0">
                <a:solidFill>
                  <a:srgbClr val="C00000"/>
                </a:solidFill>
              </a:rPr>
              <a:t>Межбюджетные трансферты </a:t>
            </a:r>
            <a:r>
              <a:rPr lang="ru-RU" sz="2000" b="1" i="1" u="sng" dirty="0" smtClean="0">
                <a:solidFill>
                  <a:srgbClr val="C00000"/>
                </a:solidFill>
              </a:rPr>
              <a:t>– </a:t>
            </a:r>
            <a:r>
              <a:rPr lang="ru-RU" sz="2000" b="1" i="1" dirty="0" smtClean="0"/>
              <a:t>средства, </a:t>
            </a:r>
          </a:p>
          <a:p>
            <a:pPr algn="ctr"/>
            <a:r>
              <a:rPr lang="ru-RU" sz="2000" b="1" i="1" dirty="0" smtClean="0"/>
              <a:t>предоставляемые одним бюджетом </a:t>
            </a:r>
          </a:p>
          <a:p>
            <a:pPr algn="ctr"/>
            <a:r>
              <a:rPr lang="ru-RU" sz="2000" b="1" i="1" dirty="0" smtClean="0"/>
              <a:t>бюджетной системы Российской </a:t>
            </a:r>
          </a:p>
          <a:p>
            <a:pPr algn="ctr"/>
            <a:r>
              <a:rPr lang="ru-RU" sz="2000" b="1" i="1" dirty="0" smtClean="0"/>
              <a:t>Федерации другому бюджету бюджетной </a:t>
            </a:r>
          </a:p>
          <a:p>
            <a:pPr algn="ctr"/>
            <a:r>
              <a:rPr lang="ru-RU" sz="2000" b="1" i="1" dirty="0" smtClean="0"/>
              <a:t>системы Российской Федерации</a:t>
            </a:r>
            <a:endParaRPr lang="ru-RU" sz="2000" b="1" i="1" dirty="0"/>
          </a:p>
        </p:txBody>
      </p:sp>
      <p:sp>
        <p:nvSpPr>
          <p:cNvPr id="7171" name="AutoShape 7"/>
          <p:cNvSpPr>
            <a:spLocks noChangeArrowheads="1"/>
          </p:cNvSpPr>
          <p:nvPr/>
        </p:nvSpPr>
        <p:spPr bwMode="auto">
          <a:xfrm>
            <a:off x="381000" y="3505200"/>
            <a:ext cx="2819400" cy="2286000"/>
          </a:xfrm>
          <a:prstGeom prst="flowChartAlternateProcess">
            <a:avLst/>
          </a:prstGeom>
          <a:solidFill>
            <a:schemeClr val="bg2">
              <a:lumMod val="90000"/>
            </a:schemeClr>
          </a:soli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Дотации (от лат. «</a:t>
            </a:r>
            <a:r>
              <a:rPr lang="en-US" b="1" dirty="0">
                <a:latin typeface="Times New Roman" pitchFamily="18" charset="0"/>
                <a:cs typeface="Times New Roman" pitchFamily="18" charset="0"/>
              </a:rPr>
              <a:t>Dotatio</a:t>
            </a:r>
            <a:r>
              <a:rPr lang="ru-RU" b="1" dirty="0">
                <a:latin typeface="Times New Roman" pitchFamily="18" charset="0"/>
                <a:cs typeface="Times New Roman" pitchFamily="18" charset="0"/>
              </a:rPr>
              <a:t>» -</a:t>
            </a:r>
          </a:p>
          <a:p>
            <a:r>
              <a:rPr lang="ru-RU" b="1" dirty="0">
                <a:latin typeface="Times New Roman" pitchFamily="18" charset="0"/>
                <a:cs typeface="Times New Roman" pitchFamily="18" charset="0"/>
              </a:rPr>
              <a:t>дар</a:t>
            </a:r>
            <a:r>
              <a:rPr lang="ru-RU" b="1" dirty="0" smtClean="0">
                <a:latin typeface="Times New Roman" pitchFamily="18" charset="0"/>
                <a:cs typeface="Times New Roman" pitchFamily="18" charset="0"/>
              </a:rPr>
              <a:t>, пожертвование</a:t>
            </a:r>
            <a:r>
              <a:rPr lang="ru-RU" b="1" dirty="0">
                <a:latin typeface="Times New Roman" pitchFamily="18" charset="0"/>
                <a:cs typeface="Times New Roman" pitchFamily="18" charset="0"/>
              </a:rPr>
              <a:t>)</a:t>
            </a:r>
          </a:p>
          <a:p>
            <a:endParaRPr lang="ru-RU" b="1" dirty="0" smtClean="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r>
              <a:rPr lang="ru-RU" b="1" i="1" dirty="0" smtClean="0">
                <a:latin typeface="Times New Roman" pitchFamily="18" charset="0"/>
                <a:cs typeface="Times New Roman" pitchFamily="18" charset="0"/>
              </a:rPr>
              <a:t>Предоставляется </a:t>
            </a:r>
            <a:r>
              <a:rPr lang="ru-RU" b="1" i="1" dirty="0">
                <a:latin typeface="Times New Roman" pitchFamily="18" charset="0"/>
                <a:cs typeface="Times New Roman" pitchFamily="18" charset="0"/>
              </a:rPr>
              <a:t>без </a:t>
            </a:r>
            <a:r>
              <a:rPr lang="ru-RU" b="1" i="1" dirty="0" err="1" smtClean="0">
                <a:latin typeface="Times New Roman" pitchFamily="18" charset="0"/>
                <a:cs typeface="Times New Roman" pitchFamily="18" charset="0"/>
              </a:rPr>
              <a:t>опреде</a:t>
            </a:r>
            <a:r>
              <a:rPr lang="ru-RU" b="1" i="1" dirty="0" smtClean="0">
                <a:latin typeface="Times New Roman" pitchFamily="18" charset="0"/>
                <a:cs typeface="Times New Roman" pitchFamily="18" charset="0"/>
              </a:rPr>
              <a:t>-</a:t>
            </a:r>
          </a:p>
          <a:p>
            <a:r>
              <a:rPr lang="ru-RU" b="1" i="1" dirty="0" err="1" smtClean="0">
                <a:latin typeface="Times New Roman" pitchFamily="18" charset="0"/>
                <a:cs typeface="Times New Roman" pitchFamily="18" charset="0"/>
              </a:rPr>
              <a:t>ления</a:t>
            </a:r>
            <a:r>
              <a:rPr lang="ru-RU" b="1" i="1" dirty="0" smtClean="0">
                <a:latin typeface="Times New Roman" pitchFamily="18" charset="0"/>
                <a:cs typeface="Times New Roman" pitchFamily="18" charset="0"/>
              </a:rPr>
              <a:t> </a:t>
            </a:r>
            <a:r>
              <a:rPr lang="ru-RU" b="1" i="1" dirty="0">
                <a:latin typeface="Times New Roman" pitchFamily="18" charset="0"/>
                <a:cs typeface="Times New Roman" pitchFamily="18" charset="0"/>
              </a:rPr>
              <a:t>конкретной цели </a:t>
            </a:r>
            <a:r>
              <a:rPr lang="ru-RU" b="1" i="1" dirty="0" smtClean="0">
                <a:latin typeface="Times New Roman" pitchFamily="18" charset="0"/>
                <a:cs typeface="Times New Roman" pitchFamily="18" charset="0"/>
              </a:rPr>
              <a:t>их </a:t>
            </a:r>
          </a:p>
          <a:p>
            <a:r>
              <a:rPr lang="ru-RU" b="1" i="1" dirty="0" smtClean="0">
                <a:latin typeface="Times New Roman" pitchFamily="18" charset="0"/>
                <a:cs typeface="Times New Roman" pitchFamily="18" charset="0"/>
              </a:rPr>
              <a:t>использования</a:t>
            </a:r>
            <a:endParaRPr lang="ru-RU" b="1" i="1" dirty="0">
              <a:latin typeface="Times New Roman" pitchFamily="18" charset="0"/>
              <a:cs typeface="Times New Roman" pitchFamily="18" charset="0"/>
            </a:endParaRPr>
          </a:p>
        </p:txBody>
      </p:sp>
      <p:sp>
        <p:nvSpPr>
          <p:cNvPr id="7172" name="AutoShape 8"/>
          <p:cNvSpPr>
            <a:spLocks noChangeArrowheads="1"/>
          </p:cNvSpPr>
          <p:nvPr/>
        </p:nvSpPr>
        <p:spPr bwMode="auto">
          <a:xfrm>
            <a:off x="3352800" y="3505200"/>
            <a:ext cx="2590800" cy="2286000"/>
          </a:xfrm>
          <a:prstGeom prst="flowChartAlternateProcess">
            <a:avLst/>
          </a:prstGeom>
          <a:solidFill>
            <a:schemeClr val="bg2">
              <a:lumMod val="90000"/>
            </a:schemeClr>
          </a:soli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Субвенции (от лат.</a:t>
            </a:r>
            <a:r>
              <a:rPr lang="en-US" b="1" dirty="0">
                <a:latin typeface="Times New Roman" pitchFamily="18" charset="0"/>
                <a:cs typeface="Times New Roman" pitchFamily="18" charset="0"/>
              </a:rPr>
              <a:t> </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a:t>
            </a:r>
          </a:p>
          <a:p>
            <a:r>
              <a:rPr lang="en-US" b="1" dirty="0">
                <a:latin typeface="Times New Roman" pitchFamily="18" charset="0"/>
                <a:cs typeface="Times New Roman" pitchFamily="18" charset="0"/>
              </a:rPr>
              <a:t>venire</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 - </a:t>
            </a:r>
            <a:r>
              <a:rPr lang="ru-RU" b="1" dirty="0">
                <a:latin typeface="Times New Roman" pitchFamily="18" charset="0"/>
                <a:cs typeface="Times New Roman" pitchFamily="18" charset="0"/>
              </a:rPr>
              <a:t>приходить на</a:t>
            </a:r>
          </a:p>
          <a:p>
            <a:r>
              <a:rPr lang="ru-RU" b="1" dirty="0">
                <a:latin typeface="Times New Roman" pitchFamily="18" charset="0"/>
                <a:cs typeface="Times New Roman" pitchFamily="18" charset="0"/>
              </a:rPr>
              <a:t>помощь)</a:t>
            </a:r>
          </a:p>
          <a:p>
            <a:endParaRPr lang="ru-RU"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фи-</a:t>
            </a:r>
          </a:p>
          <a:p>
            <a:r>
              <a:rPr lang="ru-RU" b="1" i="1" dirty="0">
                <a:latin typeface="Times New Roman" pitchFamily="18" charset="0"/>
                <a:cs typeface="Times New Roman" pitchFamily="18" charset="0"/>
              </a:rPr>
              <a:t>нансирование «передан-</a:t>
            </a:r>
          </a:p>
          <a:p>
            <a:r>
              <a:rPr lang="ru-RU" b="1" i="1" dirty="0">
                <a:latin typeface="Times New Roman" pitchFamily="18" charset="0"/>
                <a:cs typeface="Times New Roman" pitchFamily="18" charset="0"/>
              </a:rPr>
              <a:t>ных» другим публично-</a:t>
            </a:r>
          </a:p>
          <a:p>
            <a:r>
              <a:rPr lang="ru-RU" b="1" i="1" dirty="0">
                <a:latin typeface="Times New Roman" pitchFamily="18" charset="0"/>
                <a:cs typeface="Times New Roman" pitchFamily="18" charset="0"/>
              </a:rPr>
              <a:t>правовым образованиям</a:t>
            </a:r>
          </a:p>
          <a:p>
            <a:r>
              <a:rPr lang="ru-RU" b="1" i="1" dirty="0">
                <a:latin typeface="Times New Roman" pitchFamily="18" charset="0"/>
                <a:cs typeface="Times New Roman" pitchFamily="18" charset="0"/>
              </a:rPr>
              <a:t>полномочий</a:t>
            </a:r>
          </a:p>
        </p:txBody>
      </p:sp>
      <p:sp>
        <p:nvSpPr>
          <p:cNvPr id="7173" name="AutoShape 9"/>
          <p:cNvSpPr>
            <a:spLocks noChangeArrowheads="1"/>
          </p:cNvSpPr>
          <p:nvPr/>
        </p:nvSpPr>
        <p:spPr bwMode="auto">
          <a:xfrm>
            <a:off x="6172200" y="3505200"/>
            <a:ext cx="2743200" cy="2286000"/>
          </a:xfrm>
          <a:prstGeom prst="flowChartAlternateProcess">
            <a:avLst/>
          </a:prstGeom>
          <a:solidFill>
            <a:schemeClr val="bg2">
              <a:lumMod val="90000"/>
            </a:schemeClr>
          </a:soli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Субсидии (от лат. </a:t>
            </a:r>
          </a:p>
          <a:p>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Subsiduim</a:t>
            </a:r>
            <a:r>
              <a:rPr lang="ru-RU" b="1" dirty="0">
                <a:latin typeface="Times New Roman" pitchFamily="18" charset="0"/>
                <a:cs typeface="Times New Roman" pitchFamily="18" charset="0"/>
              </a:rPr>
              <a:t>» - поддержка)</a:t>
            </a:r>
          </a:p>
          <a:p>
            <a:endParaRPr lang="ru-RU" b="1" dirty="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усло-</a:t>
            </a:r>
          </a:p>
          <a:p>
            <a:r>
              <a:rPr lang="ru-RU" b="1" i="1" dirty="0">
                <a:latin typeface="Times New Roman" pitchFamily="18" charset="0"/>
                <a:cs typeface="Times New Roman" pitchFamily="18" charset="0"/>
              </a:rPr>
              <a:t>виях долевого софинанси-</a:t>
            </a:r>
          </a:p>
          <a:p>
            <a:r>
              <a:rPr lang="ru-RU" b="1" i="1" dirty="0">
                <a:latin typeface="Times New Roman" pitchFamily="18" charset="0"/>
                <a:cs typeface="Times New Roman" pitchFamily="18" charset="0"/>
              </a:rPr>
              <a:t>рования расходов других</a:t>
            </a:r>
          </a:p>
          <a:p>
            <a:r>
              <a:rPr lang="ru-RU" b="1" i="1" dirty="0">
                <a:latin typeface="Times New Roman" pitchFamily="18" charset="0"/>
                <a:cs typeface="Times New Roman" pitchFamily="18" charset="0"/>
              </a:rPr>
              <a:t>бюджетов</a:t>
            </a:r>
          </a:p>
        </p:txBody>
      </p:sp>
      <p:sp>
        <p:nvSpPr>
          <p:cNvPr id="7174" name="Line 10"/>
          <p:cNvSpPr>
            <a:spLocks noChangeShapeType="1"/>
          </p:cNvSpPr>
          <p:nvPr/>
        </p:nvSpPr>
        <p:spPr bwMode="auto">
          <a:xfrm flipV="1">
            <a:off x="1651000" y="2895600"/>
            <a:ext cx="1168400" cy="62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5" name="Line 11"/>
          <p:cNvSpPr>
            <a:spLocks noChangeShapeType="1"/>
          </p:cNvSpPr>
          <p:nvPr/>
        </p:nvSpPr>
        <p:spPr bwMode="auto">
          <a:xfrm flipH="1" flipV="1">
            <a:off x="6324600" y="2895600"/>
            <a:ext cx="990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6" name="Line 13"/>
          <p:cNvSpPr>
            <a:spLocks noChangeShapeType="1"/>
          </p:cNvSpPr>
          <p:nvPr/>
        </p:nvSpPr>
        <p:spPr bwMode="auto">
          <a:xfrm>
            <a:off x="4572000" y="2895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2" name="Прямоугольник 1"/>
          <p:cNvSpPr/>
          <p:nvPr/>
        </p:nvSpPr>
        <p:spPr>
          <a:xfrm>
            <a:off x="228600" y="152400"/>
            <a:ext cx="8686800" cy="461665"/>
          </a:xfrm>
          <a:prstGeom prst="rect">
            <a:avLst/>
          </a:prstGeom>
        </p:spPr>
        <p:txBody>
          <a:bodyPr wrap="square">
            <a:spAutoFit/>
          </a:bodyPr>
          <a:lstStyle/>
          <a:p>
            <a:pPr algn="ctr"/>
            <a:r>
              <a:rPr lang="ru-RU" sz="2400" b="1" dirty="0"/>
              <a:t>ДОХОДЫ БЮДЖЕТА</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Основные характеристики муниципального образования «Малопургинский район»</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04800" y="2209800"/>
            <a:ext cx="8610600" cy="4144963"/>
          </a:xfrm>
        </p:spPr>
        <p:txBody>
          <a:bodyPr>
            <a:normAutofit fontScale="92500" lnSpcReduction="10000"/>
          </a:bodyPr>
          <a:lstStyle/>
          <a:p>
            <a:pPr>
              <a:buClrTx/>
              <a:buFont typeface="Arial" pitchFamily="34" charset="0"/>
              <a:buChar char="•"/>
            </a:pPr>
            <a:r>
              <a:rPr lang="ru-RU" b="1" i="1" dirty="0" smtClean="0">
                <a:solidFill>
                  <a:schemeClr val="tx1"/>
                </a:solidFill>
                <a:latin typeface="Times New Roman" pitchFamily="18" charset="0"/>
                <a:cs typeface="Times New Roman" pitchFamily="18" charset="0"/>
              </a:rPr>
              <a:t>Малопургинский район с центром в с. Малая Пурга образован 15 июля 1929 года</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Площадь 1223,2 кв. км.</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В состав района входит 15 муниципальных образований сельских поселений</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Население </a:t>
            </a:r>
            <a:r>
              <a:rPr lang="ru-RU" b="1" i="1" smtClean="0">
                <a:solidFill>
                  <a:schemeClr val="tx1"/>
                </a:solidFill>
                <a:latin typeface="Times New Roman" pitchFamily="18" charset="0"/>
                <a:cs typeface="Times New Roman" pitchFamily="18" charset="0"/>
              </a:rPr>
              <a:t>на 01.01.2019 </a:t>
            </a:r>
            <a:r>
              <a:rPr lang="ru-RU" b="1" i="1" dirty="0" smtClean="0">
                <a:solidFill>
                  <a:schemeClr val="tx1"/>
                </a:solidFill>
                <a:latin typeface="Times New Roman" pitchFamily="18" charset="0"/>
                <a:cs typeface="Times New Roman" pitchFamily="18" charset="0"/>
              </a:rPr>
              <a:t>г. 33 447 чел.</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Национальный состав: 78,1% - удмурты; 17,8% - русские; 2,4% - татары; 1,2% - другие нации</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636003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990600" y="228600"/>
            <a:ext cx="8153400" cy="1295400"/>
          </a:xfrm>
          <a:noFill/>
          <a:scene3d>
            <a:camera prst="orthographicFront"/>
            <a:lightRig rig="threePt" dir="t"/>
          </a:scene3d>
          <a:sp3d>
            <a:bevelT/>
          </a:sp3d>
        </p:spPr>
        <p:txBody>
          <a:bodyPr>
            <a:noAutofit/>
          </a:bodyPr>
          <a:lstStyle/>
          <a:p>
            <a:pPr algn="ctr" eaLnBrk="1" hangingPunct="1"/>
            <a:r>
              <a:rPr lang="ru-RU" sz="2400" b="1" dirty="0" smtClean="0">
                <a:solidFill>
                  <a:schemeClr val="tx1"/>
                </a:solidFill>
                <a:latin typeface="Times New Roman" pitchFamily="18" charset="0"/>
              </a:rPr>
              <a:t> </a:t>
            </a:r>
            <a:br>
              <a:rPr lang="ru-RU" sz="2400" b="1" dirty="0" smtClean="0">
                <a:solidFill>
                  <a:schemeClr val="tx1"/>
                </a:solidFill>
                <a:latin typeface="Times New Roman" pitchFamily="18" charset="0"/>
              </a:rPr>
            </a:br>
            <a:r>
              <a:rPr lang="ru-RU" sz="2400" b="1" dirty="0" smtClean="0">
                <a:solidFill>
                  <a:schemeClr val="tx1"/>
                </a:solidFill>
                <a:latin typeface="Times New Roman" pitchFamily="18" charset="0"/>
              </a:rPr>
              <a:t>Распределение налогов, уплачиваемых жителями Малопургинского района между бюджетами бюджетной системы</a:t>
            </a:r>
            <a:br>
              <a:rPr lang="ru-RU" sz="2400" b="1" dirty="0" smtClean="0">
                <a:solidFill>
                  <a:schemeClr val="tx1"/>
                </a:solidFill>
                <a:latin typeface="Times New Roman" pitchFamily="18" charset="0"/>
              </a:rPr>
            </a:br>
            <a:endParaRPr lang="ru-RU" sz="2400" b="1" dirty="0" smtClean="0">
              <a:solidFill>
                <a:schemeClr val="tx1"/>
              </a:solidFill>
              <a:latin typeface="Times New Roman" pitchFamily="18" charset="0"/>
            </a:endParaRPr>
          </a:p>
        </p:txBody>
      </p:sp>
      <p:sp>
        <p:nvSpPr>
          <p:cNvPr id="9219" name="AutoShape 4"/>
          <p:cNvSpPr>
            <a:spLocks noChangeArrowheads="1"/>
          </p:cNvSpPr>
          <p:nvPr/>
        </p:nvSpPr>
        <p:spPr bwMode="auto">
          <a:xfrm>
            <a:off x="609600" y="4953000"/>
            <a:ext cx="1676400" cy="838200"/>
          </a:xfrm>
          <a:prstGeom prst="flowChartProcess">
            <a:avLst/>
          </a:prstGeom>
          <a:solidFill>
            <a:srgbClr val="00B0F0">
              <a:alpha val="83000"/>
            </a:srgbClr>
          </a:solidFill>
          <a:ln w="9525">
            <a:solidFill>
              <a:srgbClr val="00B0F0"/>
            </a:solidFill>
            <a:miter lim="800000"/>
            <a:headEnd/>
            <a:tailEnd/>
          </a:ln>
          <a:scene3d>
            <a:camera prst="orthographicFront"/>
            <a:lightRig rig="threePt" dir="t"/>
          </a:scene3d>
          <a:sp3d>
            <a:bevelT/>
          </a:sp3d>
        </p:spPr>
        <p:txBody>
          <a:bodyPr wrap="none" anchor="ctr"/>
          <a:lstStyle/>
          <a:p>
            <a:pPr algn="ctr"/>
            <a:r>
              <a:rPr lang="ru-RU" b="1" dirty="0"/>
              <a:t>Налог на доходы</a:t>
            </a:r>
          </a:p>
          <a:p>
            <a:pPr algn="ctr"/>
            <a:r>
              <a:rPr lang="ru-RU" b="1" dirty="0"/>
              <a:t>физических лиц</a:t>
            </a:r>
          </a:p>
        </p:txBody>
      </p:sp>
      <p:sp>
        <p:nvSpPr>
          <p:cNvPr id="9220" name="AutoShape 5"/>
          <p:cNvSpPr>
            <a:spLocks noChangeArrowheads="1"/>
          </p:cNvSpPr>
          <p:nvPr/>
        </p:nvSpPr>
        <p:spPr bwMode="auto">
          <a:xfrm>
            <a:off x="2590800" y="4953000"/>
            <a:ext cx="1600200" cy="838200"/>
          </a:xfrm>
          <a:prstGeom prst="flowChartProcess">
            <a:avLst/>
          </a:prstGeom>
          <a:solidFill>
            <a:srgbClr val="FF9900">
              <a:alpha val="83920"/>
            </a:srgbClr>
          </a:solidFill>
          <a:ln w="9525">
            <a:solidFill>
              <a:srgbClr val="FFC000"/>
            </a:solidFill>
            <a:miter lim="800000"/>
            <a:headEnd/>
            <a:tailEnd/>
          </a:ln>
          <a:scene3d>
            <a:camera prst="orthographicFront"/>
            <a:lightRig rig="threePt" dir="t"/>
          </a:scene3d>
          <a:sp3d>
            <a:bevelT/>
          </a:sp3d>
        </p:spPr>
        <p:txBody>
          <a:bodyPr wrap="none" anchor="ctr"/>
          <a:lstStyle/>
          <a:p>
            <a:pPr algn="ctr"/>
            <a:r>
              <a:rPr lang="ru-RU" b="1" dirty="0"/>
              <a:t>Транспортный</a:t>
            </a:r>
          </a:p>
          <a:p>
            <a:pPr algn="ctr"/>
            <a:r>
              <a:rPr lang="ru-RU" b="1" dirty="0"/>
              <a:t> налог</a:t>
            </a:r>
          </a:p>
        </p:txBody>
      </p:sp>
      <p:sp>
        <p:nvSpPr>
          <p:cNvPr id="9221" name="AutoShape 6"/>
          <p:cNvSpPr>
            <a:spLocks noChangeArrowheads="1"/>
          </p:cNvSpPr>
          <p:nvPr/>
        </p:nvSpPr>
        <p:spPr bwMode="auto">
          <a:xfrm>
            <a:off x="4572000" y="4953000"/>
            <a:ext cx="1752600" cy="838200"/>
          </a:xfrm>
          <a:prstGeom prst="flowChartProcess">
            <a:avLst/>
          </a:prstGeom>
          <a:solidFill>
            <a:srgbClr val="339933">
              <a:alpha val="70195"/>
            </a:srgbClr>
          </a:solidFill>
          <a:ln w="9525">
            <a:solidFill>
              <a:srgbClr val="92D050"/>
            </a:solidFill>
            <a:miter lim="800000"/>
            <a:headEnd/>
            <a:tailEnd/>
          </a:ln>
          <a:scene3d>
            <a:camera prst="orthographicFront"/>
            <a:lightRig rig="threePt" dir="t"/>
          </a:scene3d>
          <a:sp3d>
            <a:bevelT/>
          </a:sp3d>
        </p:spPr>
        <p:txBody>
          <a:bodyPr wrap="none" anchor="ctr"/>
          <a:lstStyle/>
          <a:p>
            <a:pPr algn="ctr"/>
            <a:r>
              <a:rPr lang="ru-RU" sz="1800" b="1" dirty="0"/>
              <a:t>Земельный </a:t>
            </a:r>
          </a:p>
          <a:p>
            <a:pPr algn="ctr"/>
            <a:r>
              <a:rPr lang="ru-RU" sz="1800" b="1" dirty="0"/>
              <a:t>налог</a:t>
            </a:r>
          </a:p>
        </p:txBody>
      </p:sp>
      <p:sp>
        <p:nvSpPr>
          <p:cNvPr id="9222" name="AutoShape 7"/>
          <p:cNvSpPr>
            <a:spLocks noChangeArrowheads="1"/>
          </p:cNvSpPr>
          <p:nvPr/>
        </p:nvSpPr>
        <p:spPr bwMode="auto">
          <a:xfrm>
            <a:off x="6629400" y="4953000"/>
            <a:ext cx="1752600" cy="838200"/>
          </a:xfrm>
          <a:prstGeom prst="flowChartProcess">
            <a:avLst/>
          </a:prstGeom>
          <a:solidFill>
            <a:srgbClr val="F88A74">
              <a:alpha val="72156"/>
            </a:srgbClr>
          </a:solidFill>
          <a:ln w="9525">
            <a:solidFill>
              <a:srgbClr val="F88A74"/>
            </a:solidFill>
            <a:miter lim="800000"/>
            <a:headEnd/>
            <a:tailEnd/>
          </a:ln>
          <a:scene3d>
            <a:camera prst="orthographicFront"/>
            <a:lightRig rig="threePt" dir="t"/>
          </a:scene3d>
          <a:sp3d>
            <a:bevelT/>
          </a:sp3d>
        </p:spPr>
        <p:txBody>
          <a:bodyPr wrap="none" anchor="ctr"/>
          <a:lstStyle/>
          <a:p>
            <a:pPr algn="ctr">
              <a:lnSpc>
                <a:spcPct val="90000"/>
              </a:lnSpc>
            </a:pPr>
            <a:r>
              <a:rPr lang="ru-RU" sz="1800" b="1" dirty="0"/>
              <a:t>Налог на </a:t>
            </a:r>
          </a:p>
          <a:p>
            <a:pPr algn="ctr">
              <a:lnSpc>
                <a:spcPct val="90000"/>
              </a:lnSpc>
            </a:pPr>
            <a:r>
              <a:rPr lang="ru-RU" sz="1800" b="1" dirty="0"/>
              <a:t>имущество </a:t>
            </a:r>
          </a:p>
          <a:p>
            <a:pPr algn="ctr">
              <a:lnSpc>
                <a:spcPct val="90000"/>
              </a:lnSpc>
            </a:pPr>
            <a:r>
              <a:rPr lang="ru-RU" sz="1800" b="1" dirty="0"/>
              <a:t>физических лиц</a:t>
            </a:r>
          </a:p>
        </p:txBody>
      </p:sp>
      <p:graphicFrame>
        <p:nvGraphicFramePr>
          <p:cNvPr id="29" name="Схема 28"/>
          <p:cNvGraphicFramePr/>
          <p:nvPr>
            <p:extLst>
              <p:ext uri="{D42A27DB-BD31-4B8C-83A1-F6EECF244321}">
                <p14:modId xmlns:p14="http://schemas.microsoft.com/office/powerpoint/2010/main" val="2068807158"/>
              </p:ext>
            </p:extLst>
          </p:nvPr>
        </p:nvGraphicFramePr>
        <p:xfrm>
          <a:off x="0" y="1066800"/>
          <a:ext cx="31242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2" name="Схема 31"/>
          <p:cNvGraphicFramePr/>
          <p:nvPr>
            <p:extLst>
              <p:ext uri="{D42A27DB-BD31-4B8C-83A1-F6EECF244321}">
                <p14:modId xmlns:p14="http://schemas.microsoft.com/office/powerpoint/2010/main" val="469287255"/>
              </p:ext>
            </p:extLst>
          </p:nvPr>
        </p:nvGraphicFramePr>
        <p:xfrm>
          <a:off x="2438400" y="1524000"/>
          <a:ext cx="29718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4" name="Схема 33"/>
          <p:cNvGraphicFramePr/>
          <p:nvPr>
            <p:extLst>
              <p:ext uri="{D42A27DB-BD31-4B8C-83A1-F6EECF244321}">
                <p14:modId xmlns:p14="http://schemas.microsoft.com/office/powerpoint/2010/main" val="3751604763"/>
              </p:ext>
            </p:extLst>
          </p:nvPr>
        </p:nvGraphicFramePr>
        <p:xfrm>
          <a:off x="4800600" y="1676400"/>
          <a:ext cx="2514600" cy="2971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5" name="Схема 34"/>
          <p:cNvGraphicFramePr/>
          <p:nvPr>
            <p:extLst>
              <p:ext uri="{D42A27DB-BD31-4B8C-83A1-F6EECF244321}">
                <p14:modId xmlns:p14="http://schemas.microsoft.com/office/powerpoint/2010/main" val="2056165601"/>
              </p:ext>
            </p:extLst>
          </p:nvPr>
        </p:nvGraphicFramePr>
        <p:xfrm>
          <a:off x="6705600" y="1905000"/>
          <a:ext cx="2133600" cy="3048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28600"/>
            <a:ext cx="8229600" cy="1066800"/>
          </a:xfrm>
          <a:noFill/>
          <a:scene3d>
            <a:camera prst="orthographicFront"/>
            <a:lightRig rig="threePt" dir="t"/>
          </a:scene3d>
          <a:sp3d>
            <a:bevelT/>
          </a:sp3d>
        </p:spPr>
        <p:txBody>
          <a:bodyPr>
            <a:normAutofit fontScale="90000"/>
          </a:bodyPr>
          <a:lstStyle/>
          <a:p>
            <a:pPr algn="ctr">
              <a:lnSpc>
                <a:spcPct val="80000"/>
              </a:lnSpc>
            </a:pP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Основные характеристики проекта бюджета муниципального образования «Малопургинский район»</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на 2020 год и на плановый период 2021 и 2022 годов</a:t>
            </a:r>
            <a:br>
              <a:rPr lang="ru-RU" sz="2400" b="1" dirty="0" smtClean="0">
                <a:solidFill>
                  <a:schemeClr val="tx1"/>
                </a:solidFill>
                <a:latin typeface="Times New Roman" pitchFamily="18" charset="0"/>
                <a:cs typeface="Times New Roman" pitchFamily="18" charset="0"/>
              </a:rPr>
            </a:b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554605324"/>
              </p:ext>
            </p:extLst>
          </p:nvPr>
        </p:nvGraphicFramePr>
        <p:xfrm>
          <a:off x="228600" y="1143000"/>
          <a:ext cx="8686799" cy="5029200"/>
        </p:xfrm>
        <a:graphic>
          <a:graphicData uri="http://schemas.openxmlformats.org/drawingml/2006/table">
            <a:tbl>
              <a:tblPr firstRow="1" bandRow="1">
                <a:tableStyleId>{C4B1156A-380E-4F78-BDF5-A606A8083BF9}</a:tableStyleId>
              </a:tblPr>
              <a:tblGrid>
                <a:gridCol w="856107"/>
                <a:gridCol w="3051125"/>
                <a:gridCol w="1517657"/>
                <a:gridCol w="1517657"/>
                <a:gridCol w="1744253"/>
              </a:tblGrid>
              <a:tr h="1008575">
                <a:tc>
                  <a:txBody>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Показатель</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2020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2021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2022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9929">
                <a:tc>
                  <a:txBody>
                    <a:bodyPr/>
                    <a:lstStyle/>
                    <a:p>
                      <a:pPr algn="ctr"/>
                      <a:r>
                        <a:rPr lang="ru-RU" sz="1800" b="1" dirty="0" smtClean="0">
                          <a:latin typeface="Times New Roman" pitchFamily="18" charset="0"/>
                          <a:cs typeface="Times New Roman" pitchFamily="18" charset="0"/>
                        </a:rPr>
                        <a:t>1</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a:t>
                      </a:r>
                      <a:r>
                        <a:rPr lang="ru-RU" sz="1800" b="1" baseline="0" dirty="0" smtClean="0">
                          <a:latin typeface="Times New Roman" pitchFamily="18" charset="0"/>
                          <a:cs typeface="Times New Roman" pitchFamily="18" charset="0"/>
                        </a:rPr>
                        <a:t> объем доходов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939 291,5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937 564,2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931 112,6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835">
                <a:tc>
                  <a:txBody>
                    <a:bodyPr/>
                    <a:lstStyle/>
                    <a:p>
                      <a:pPr algn="ctr"/>
                      <a:r>
                        <a:rPr lang="ru-RU" sz="1800" b="1" dirty="0" smtClean="0">
                          <a:latin typeface="Times New Roman" pitchFamily="18" charset="0"/>
                          <a:cs typeface="Times New Roman" pitchFamily="18" charset="0"/>
                        </a:rPr>
                        <a:t>2</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 объем расходов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945 691,5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937 564,2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931 112,6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9286">
                <a:tc>
                  <a:txBody>
                    <a:bodyPr/>
                    <a:lstStyle/>
                    <a:p>
                      <a:pPr algn="ctr"/>
                      <a:r>
                        <a:rPr lang="ru-RU" sz="1800" b="1" dirty="0" smtClean="0">
                          <a:latin typeface="Times New Roman" pitchFamily="18" charset="0"/>
                          <a:cs typeface="Times New Roman" pitchFamily="18" charset="0"/>
                        </a:rPr>
                        <a:t>3</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Верхний</a:t>
                      </a:r>
                      <a:r>
                        <a:rPr lang="ru-RU" sz="1800" b="1" baseline="0" dirty="0" smtClean="0">
                          <a:latin typeface="Times New Roman" pitchFamily="18" charset="0"/>
                          <a:cs typeface="Times New Roman" pitchFamily="18" charset="0"/>
                        </a:rPr>
                        <a:t> предел муниципального долга муниципального образования «Малопургинский район»</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latin typeface="Times New Roman" pitchFamily="18" charset="0"/>
                        <a:cs typeface="Times New Roman" pitchFamily="18" charset="0"/>
                      </a:endParaRPr>
                    </a:p>
                    <a:p>
                      <a:pPr algn="ctr"/>
                      <a:r>
                        <a:rPr lang="ru-RU" sz="1800" b="1" dirty="0" smtClean="0">
                          <a:latin typeface="Times New Roman" pitchFamily="18" charset="0"/>
                          <a:cs typeface="Times New Roman" pitchFamily="18" charset="0"/>
                        </a:rPr>
                        <a:t>69 887,7</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latin typeface="Times New Roman" pitchFamily="18" charset="0"/>
                        <a:cs typeface="Times New Roman" pitchFamily="18" charset="0"/>
                      </a:endParaRPr>
                    </a:p>
                    <a:p>
                      <a:pPr algn="ctr"/>
                      <a:r>
                        <a:rPr lang="ru-RU" sz="1800" b="1" dirty="0" smtClean="0">
                          <a:latin typeface="Times New Roman" pitchFamily="18" charset="0"/>
                          <a:cs typeface="Times New Roman" pitchFamily="18" charset="0"/>
                        </a:rPr>
                        <a:t>69 887,7</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latin typeface="Times New Roman" pitchFamily="18" charset="0"/>
                        <a:cs typeface="Times New Roman" pitchFamily="18" charset="0"/>
                      </a:endParaRPr>
                    </a:p>
                    <a:p>
                      <a:pPr algn="ctr"/>
                      <a:r>
                        <a:rPr lang="ru-RU" sz="1800" b="1" dirty="0" smtClean="0">
                          <a:latin typeface="Times New Roman" pitchFamily="18" charset="0"/>
                          <a:cs typeface="Times New Roman" pitchFamily="18" charset="0"/>
                        </a:rPr>
                        <a:t>69 887,7</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8575">
                <a:tc>
                  <a:txBody>
                    <a:bodyPr/>
                    <a:lstStyle/>
                    <a:p>
                      <a:pPr algn="ctr"/>
                      <a:r>
                        <a:rPr lang="ru-RU" sz="1800" b="1" dirty="0" smtClean="0">
                          <a:latin typeface="Times New Roman" pitchFamily="18" charset="0"/>
                          <a:cs typeface="Times New Roman" pitchFamily="18" charset="0"/>
                        </a:rPr>
                        <a:t>5</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ДЕФИЦИТ (-)/</a:t>
                      </a:r>
                    </a:p>
                    <a:p>
                      <a:pPr algn="l"/>
                      <a:r>
                        <a:rPr lang="ru-RU" sz="1800" b="1" dirty="0" smtClean="0">
                          <a:latin typeface="Times New Roman" pitchFamily="18" charset="0"/>
                          <a:cs typeface="Times New Roman" pitchFamily="18" charset="0"/>
                        </a:rPr>
                        <a:t>ПРОФИЦИТ (+)</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-6 400,0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0,0</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0,0</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5882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1411431881"/>
              </p:ext>
            </p:extLst>
          </p:nvPr>
        </p:nvGraphicFramePr>
        <p:xfrm>
          <a:off x="0" y="1447800"/>
          <a:ext cx="8686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idx="4294967295"/>
          </p:nvPr>
        </p:nvSpPr>
        <p:spPr>
          <a:xfrm>
            <a:off x="304800" y="228600"/>
            <a:ext cx="8839200" cy="1066800"/>
          </a:xfrm>
          <a:noFill/>
          <a:scene3d>
            <a:camera prst="orthographicFront"/>
            <a:lightRig rig="threePt" dir="t"/>
          </a:scene3d>
          <a:sp3d>
            <a:bevelT/>
          </a:sp3d>
        </p:spPr>
        <p:txBody>
          <a:bodyPr>
            <a:normAutofit fontScale="90000"/>
          </a:bodyPr>
          <a:lstStyle/>
          <a:p>
            <a:pPr>
              <a:lnSpc>
                <a:spcPct val="80000"/>
              </a:lnSpc>
            </a:pP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Динамика поступления налоговых и неналоговых доходов в бюджет муниципального образования</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«Малопургинский район» за 2012-2022 годы</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тыс. рублей</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900450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28600"/>
            <a:ext cx="8229600" cy="1139825"/>
          </a:xfrm>
          <a:noFill/>
          <a:scene3d>
            <a:camera prst="orthographicFront"/>
            <a:lightRig rig="threePt" dir="t"/>
          </a:scene3d>
          <a:sp3d>
            <a:bevelT/>
          </a:sp3d>
        </p:spPr>
        <p:txBody>
          <a:bodyPr>
            <a:normAutofit/>
          </a:bodyPr>
          <a:lstStyle/>
          <a:p>
            <a:pPr algn="ctr">
              <a:lnSpc>
                <a:spcPct val="90000"/>
              </a:lnSpc>
            </a:pPr>
            <a:r>
              <a:rPr lang="ru-RU" sz="2400" b="1" dirty="0" smtClean="0">
                <a:solidFill>
                  <a:schemeClr val="tx1"/>
                </a:solidFill>
                <a:latin typeface="Times New Roman" pitchFamily="18" charset="0"/>
                <a:cs typeface="Times New Roman" pitchFamily="18" charset="0"/>
              </a:rPr>
              <a:t>Структура доходов бюджета муниципального образования «Малопургинский район» </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на 2020-2022 годы</a:t>
            </a:r>
            <a:endParaRPr lang="ru-RU" sz="2400" b="1" dirty="0">
              <a:solidFill>
                <a:schemeClr val="tx1"/>
              </a:solidFill>
              <a:latin typeface="Times New Roman" pitchFamily="18" charset="0"/>
              <a:cs typeface="Times New Roman" pitchFamily="18" charset="0"/>
            </a:endParaRPr>
          </a:p>
        </p:txBody>
      </p:sp>
      <p:graphicFrame>
        <p:nvGraphicFramePr>
          <p:cNvPr id="6" name="Объект 5"/>
          <p:cNvGraphicFramePr>
            <a:graphicFrameLocks noGrp="1"/>
          </p:cNvGraphicFramePr>
          <p:nvPr>
            <p:ph idx="4294967295"/>
            <p:extLst>
              <p:ext uri="{D42A27DB-BD31-4B8C-83A1-F6EECF244321}">
                <p14:modId xmlns:p14="http://schemas.microsoft.com/office/powerpoint/2010/main" val="1970172595"/>
              </p:ext>
            </p:extLst>
          </p:nvPr>
        </p:nvGraphicFramePr>
        <p:xfrm>
          <a:off x="0" y="1447800"/>
          <a:ext cx="3124200" cy="4835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2117516984"/>
              </p:ext>
            </p:extLst>
          </p:nvPr>
        </p:nvGraphicFramePr>
        <p:xfrm>
          <a:off x="3352800" y="762000"/>
          <a:ext cx="33528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887374696"/>
              </p:ext>
            </p:extLst>
          </p:nvPr>
        </p:nvGraphicFramePr>
        <p:xfrm>
          <a:off x="2895600" y="2133600"/>
          <a:ext cx="6096000" cy="4622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284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52400"/>
            <a:ext cx="8382000" cy="1292225"/>
          </a:xfrm>
          <a:noFill/>
          <a:scene3d>
            <a:camera prst="orthographicFront"/>
            <a:lightRig rig="threePt" dir="t"/>
          </a:scene3d>
          <a:sp3d>
            <a:bevelT/>
          </a:sp3d>
        </p:spPr>
        <p:txBody>
          <a:bodyPr>
            <a:normAutofit/>
          </a:bodyPr>
          <a:lstStyle/>
          <a:p>
            <a:pPr algn="ctr"/>
            <a:r>
              <a:rPr lang="ru-RU" sz="2400" b="1" dirty="0" smtClean="0">
                <a:solidFill>
                  <a:schemeClr val="tx1"/>
                </a:solidFill>
                <a:latin typeface="Times New Roman" pitchFamily="18" charset="0"/>
                <a:cs typeface="Times New Roman" pitchFamily="18" charset="0"/>
              </a:rPr>
              <a:t>Основные источники формирования налоговых и </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неналоговых доходов бюджета муниципального образования «Малопургинский район» в 2019 - 2022 годах</a:t>
            </a:r>
            <a:endParaRPr lang="ru-RU" sz="2400" b="1" dirty="0">
              <a:solidFill>
                <a:schemeClr val="tx1"/>
              </a:solidFill>
              <a:latin typeface="Times New Roman" pitchFamily="18" charset="0"/>
              <a:cs typeface="Times New Roman" pitchFamily="18" charset="0"/>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1649399028"/>
              </p:ext>
            </p:extLst>
          </p:nvPr>
        </p:nvGraphicFramePr>
        <p:xfrm>
          <a:off x="152400" y="1330363"/>
          <a:ext cx="8763000" cy="5451436"/>
        </p:xfrm>
        <a:graphic>
          <a:graphicData uri="http://schemas.openxmlformats.org/drawingml/2006/table">
            <a:tbl>
              <a:tblPr>
                <a:tableStyleId>{616DA210-FB5B-4158-B5E0-FEB733F419BA}</a:tableStyleId>
              </a:tblPr>
              <a:tblGrid>
                <a:gridCol w="2671093"/>
                <a:gridCol w="889491"/>
                <a:gridCol w="819578"/>
                <a:gridCol w="729223"/>
                <a:gridCol w="750929"/>
                <a:gridCol w="734676"/>
                <a:gridCol w="720210"/>
                <a:gridCol w="685800"/>
                <a:gridCol w="762000"/>
              </a:tblGrid>
              <a:tr h="125330">
                <a:tc gridSpan="9">
                  <a:txBody>
                    <a:bodyPr/>
                    <a:lstStyle/>
                    <a:p>
                      <a:pPr algn="ctr" fontAlgn="b"/>
                      <a:r>
                        <a:rPr lang="ru-RU" sz="700" u="none" strike="noStrike" dirty="0">
                          <a:effectLst/>
                        </a:rPr>
                        <a:t> </a:t>
                      </a:r>
                      <a:endParaRPr lang="ru-RU" sz="700" b="0" i="0" u="none" strike="noStrike" dirty="0">
                        <a:effectLst/>
                        <a:latin typeface="Times New Roman"/>
                      </a:endParaRPr>
                    </a:p>
                  </a:txBody>
                  <a:tcPr marL="0" marR="0" marT="0" marB="0" anchor="b">
                    <a:cell3D prstMaterial="dkEdge">
                      <a:bevel w="50800" prst="hardEdge"/>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2746">
                <a:tc rowSpan="2">
                  <a:txBody>
                    <a:bodyPr/>
                    <a:lstStyle/>
                    <a:p>
                      <a:pPr algn="ctr" fontAlgn="ctr"/>
                      <a:r>
                        <a:rPr lang="ru-RU" sz="1600" b="1" u="none" strike="noStrike" dirty="0">
                          <a:effectLst/>
                          <a:latin typeface="Times New Roman" pitchFamily="18" charset="0"/>
                          <a:cs typeface="Times New Roman" pitchFamily="18" charset="0"/>
                        </a:rPr>
                        <a:t>Наименование</a:t>
                      </a:r>
                      <a:endParaRPr lang="ru-RU" sz="1600" b="1" i="0" u="none" strike="noStrike" dirty="0">
                        <a:effectLst/>
                        <a:latin typeface="Times New Roman" pitchFamily="18" charset="0"/>
                        <a:cs typeface="Times New Roman" pitchFamily="18" charset="0"/>
                      </a:endParaRPr>
                    </a:p>
                    <a:p>
                      <a:pPr algn="l" fontAlgn="b"/>
                      <a:r>
                        <a:rPr lang="ru-RU" sz="700" b="1" u="none" strike="noStrike" dirty="0">
                          <a:effectLst/>
                          <a:latin typeface="Times New Roman" pitchFamily="18" charset="0"/>
                          <a:cs typeface="Times New Roman" pitchFamily="18" charset="0"/>
                        </a:rPr>
                        <a:t> </a:t>
                      </a:r>
                      <a:endParaRPr lang="ru-RU" sz="700" b="1" i="0" u="none" strike="noStrike" dirty="0">
                        <a:effectLst/>
                        <a:latin typeface="Times New Roman" pitchFamily="18" charset="0"/>
                        <a:cs typeface="Times New Roman" pitchFamily="18" charset="0"/>
                      </a:endParaRPr>
                    </a:p>
                  </a:txBody>
                  <a:tcPr marL="0" marR="0" marT="0" marB="0" anchor="ctr">
                    <a:noFill/>
                  </a:tcPr>
                </a:tc>
                <a:tc gridSpan="2">
                  <a:txBody>
                    <a:bodyPr/>
                    <a:lstStyle/>
                    <a:p>
                      <a:pPr algn="ctr" fontAlgn="ctr"/>
                      <a:r>
                        <a:rPr lang="ru-RU" sz="1200" b="1" u="none" strike="noStrike" dirty="0" smtClean="0">
                          <a:effectLst/>
                          <a:latin typeface="Times New Roman" pitchFamily="18" charset="0"/>
                          <a:cs typeface="Times New Roman" pitchFamily="18" charset="0"/>
                        </a:rPr>
                        <a:t>2019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no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2020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no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2021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no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2022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noFill/>
                  </a:tcPr>
                </a:tc>
                <a:tc hMerge="1">
                  <a:txBody>
                    <a:bodyPr/>
                    <a:lstStyle/>
                    <a:p>
                      <a:endParaRPr lang="ru-RU"/>
                    </a:p>
                  </a:txBody>
                  <a:tcPr/>
                </a:tc>
              </a:tr>
              <a:tr h="573113">
                <a:tc vMerge="1">
                  <a:txBody>
                    <a:bodyPr/>
                    <a:lstStyle/>
                    <a:p>
                      <a:pPr algn="l" fontAlgn="b"/>
                      <a:endParaRPr lang="ru-RU" sz="700" b="1" i="0" u="none" strike="noStrike" dirty="0">
                        <a:effectLst/>
                        <a:latin typeface="Times New Roman"/>
                      </a:endParaRPr>
                    </a:p>
                  </a:txBody>
                  <a:tcPr marL="0" marR="0" marT="0" marB="0" anchor="b"/>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p>
                    <a:p>
                      <a:pPr algn="ctr" fontAlgn="ctr"/>
                      <a:r>
                        <a:rPr lang="ru-RU" sz="800" b="1" u="none" strike="noStrike" dirty="0" smtClean="0">
                          <a:effectLst/>
                          <a:latin typeface="Times New Roman" pitchFamily="18" charset="0"/>
                          <a:cs typeface="Times New Roman" pitchFamily="18" charset="0"/>
                        </a:rPr>
                        <a:t>   (оценка)</a:t>
                      </a:r>
                      <a:endParaRPr lang="ru-RU" sz="8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общему</a:t>
                      </a:r>
                    </a:p>
                    <a:p>
                      <a:pPr algn="ctr" fontAlgn="b"/>
                      <a:r>
                        <a:rPr lang="ru-RU" sz="700" b="1" u="none" strike="noStrike" dirty="0" smtClean="0">
                          <a:effectLst/>
                          <a:latin typeface="Times New Roman" pitchFamily="18" charset="0"/>
                          <a:cs typeface="Times New Roman" pitchFamily="18" charset="0"/>
                        </a:rPr>
                        <a:t>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(прогноз)</a:t>
                      </a:r>
                      <a:endParaRPr lang="ru-RU" sz="8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a:t>
                      </a:r>
                    </a:p>
                    <a:p>
                      <a:pPr algn="ctr" fontAlgn="b"/>
                      <a:r>
                        <a:rPr lang="ru-RU" sz="700" b="1" u="none" strike="noStrike" dirty="0" smtClean="0">
                          <a:effectLst/>
                          <a:latin typeface="Times New Roman" pitchFamily="18" charset="0"/>
                          <a:cs typeface="Times New Roman" pitchFamily="18" charset="0"/>
                        </a:rPr>
                        <a:t>у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ctr"/>
                      <a:r>
                        <a:rPr lang="ru-RU" sz="800" b="1" u="none" strike="noStrike" dirty="0" smtClean="0">
                          <a:effectLst/>
                          <a:latin typeface="Times New Roman" pitchFamily="18" charset="0"/>
                          <a:cs typeface="Times New Roman" pitchFamily="18" charset="0"/>
                        </a:rPr>
                        <a:t>Сумма</a:t>
                      </a:r>
                    </a:p>
                    <a:p>
                      <a:pPr algn="ctr" fontAlgn="ctr"/>
                      <a:r>
                        <a:rPr lang="ru-RU" sz="800" b="1" u="none" strike="noStrike" dirty="0" smtClean="0">
                          <a:effectLst/>
                          <a:latin typeface="Times New Roman" pitchFamily="18" charset="0"/>
                          <a:cs typeface="Times New Roman" pitchFamily="18" charset="0"/>
                        </a:rPr>
                        <a:t> (прогноз)</a:t>
                      </a:r>
                      <a:endParaRPr lang="ru-RU" sz="8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r>
                        <a:rPr lang="ru-RU" sz="800" b="1" u="none" strike="noStrike" dirty="0">
                          <a:effectLst/>
                          <a:latin typeface="Times New Roman" pitchFamily="18" charset="0"/>
                          <a:cs typeface="Times New Roman" pitchFamily="18" charset="0"/>
                        </a:rPr>
                        <a:t>(прогноз)</a:t>
                      </a:r>
                      <a:endParaRPr lang="ru-RU" sz="8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no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и неналоговые доходы, всего</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214 455,0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231 993,0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232 031,0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232 089,0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no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в </a:t>
                      </a:r>
                      <a:r>
                        <a:rPr lang="ru-RU" sz="1100" b="1" u="none" strike="noStrike" dirty="0">
                          <a:effectLst/>
                          <a:latin typeface="Times New Roman" pitchFamily="18" charset="0"/>
                          <a:cs typeface="Times New Roman" pitchFamily="18" charset="0"/>
                        </a:rPr>
                        <a:t>том числе:</a:t>
                      </a:r>
                      <a:endParaRPr lang="ru-RU" sz="1100" b="1"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a:effectLst/>
                          <a:latin typeface="Times New Roman" pitchFamily="18" charset="0"/>
                          <a:cs typeface="Times New Roman" pitchFamily="18" charset="0"/>
                        </a:rPr>
                        <a:t> </a:t>
                      </a:r>
                      <a:endParaRPr lang="ru-RU" sz="1100" b="1"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no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baseline="0" dirty="0" smtClean="0">
                          <a:effectLst/>
                          <a:latin typeface="Times New Roman" pitchFamily="18" charset="0"/>
                          <a:cs typeface="Times New Roman" pitchFamily="18" charset="0"/>
                        </a:rPr>
                        <a:t>201 431,0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93,9</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baseline="0" dirty="0" smtClean="0">
                          <a:effectLst/>
                          <a:latin typeface="Times New Roman" pitchFamily="18" charset="0"/>
                          <a:cs typeface="Times New Roman" pitchFamily="18" charset="0"/>
                        </a:rPr>
                        <a:t>218 596,0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94,2</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219 847,0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94,7</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220 312,0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94,9</a:t>
                      </a:r>
                      <a:endParaRPr lang="ru-RU" sz="1100" b="1" i="0" u="none" strike="noStrike" dirty="0">
                        <a:effectLst/>
                        <a:latin typeface="Times New Roman" pitchFamily="18" charset="0"/>
                        <a:cs typeface="Times New Roman" pitchFamily="18" charset="0"/>
                      </a:endParaRPr>
                    </a:p>
                  </a:txBody>
                  <a:tcPr marL="0" marR="0" marT="0" marB="0" anchor="b">
                    <a:noFill/>
                  </a:tcPr>
                </a:tc>
              </a:tr>
              <a:tr h="20046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из </a:t>
                      </a:r>
                      <a:r>
                        <a:rPr lang="ru-RU" sz="1100" b="0" u="none" strike="noStrike" dirty="0">
                          <a:effectLst/>
                          <a:latin typeface="Times New Roman" pitchFamily="18" charset="0"/>
                          <a:cs typeface="Times New Roman" pitchFamily="18" charset="0"/>
                        </a:rPr>
                        <a:t>них:</a:t>
                      </a:r>
                      <a:endParaRPr lang="ru-RU" sz="1100" b="0"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no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 </a:t>
                      </a:r>
                      <a:r>
                        <a:rPr lang="ru-RU" sz="1100" b="0" u="none" strike="noStrike" dirty="0">
                          <a:effectLst/>
                          <a:latin typeface="Times New Roman" pitchFamily="18" charset="0"/>
                          <a:cs typeface="Times New Roman" pitchFamily="18" charset="0"/>
                        </a:rPr>
                        <a:t>на доходы физических лиц </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167 516,0</a:t>
                      </a:r>
                      <a:endParaRPr lang="ru-RU" sz="1100" b="0" i="0" u="none" strike="noStrike" baseline="0" dirty="0" smtClean="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78,1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187 926,0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81,0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187 926,0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81,0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187 926,0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81,0</a:t>
                      </a:r>
                      <a:endParaRPr lang="ru-RU" sz="1100" b="0" i="0" u="none" strike="noStrike" dirty="0">
                        <a:effectLst/>
                        <a:latin typeface="Times New Roman" pitchFamily="18" charset="0"/>
                        <a:cs typeface="Times New Roman" pitchFamily="18" charset="0"/>
                      </a:endParaRPr>
                    </a:p>
                  </a:txBody>
                  <a:tcPr marL="0" marR="0" marT="0" marB="0" anchor="b">
                    <a:no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Акцизы</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16 545,0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7,7</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15 337,0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6,6</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16 139,0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16 139,0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7,0</a:t>
                      </a:r>
                      <a:endParaRPr lang="ru-RU" sz="1100" b="0" i="0" u="none" strike="noStrike" dirty="0">
                        <a:effectLst/>
                        <a:latin typeface="Times New Roman" pitchFamily="18" charset="0"/>
                        <a:cs typeface="Times New Roman" pitchFamily="18" charset="0"/>
                      </a:endParaRPr>
                    </a:p>
                  </a:txBody>
                  <a:tcPr marL="0" marR="0" marT="0" marB="0" anchor="b">
                    <a:no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 </a:t>
                      </a:r>
                      <a:r>
                        <a:rPr lang="ru-RU" sz="1100" b="0" u="none" strike="noStrike" dirty="0">
                          <a:effectLst/>
                          <a:latin typeface="Times New Roman" pitchFamily="18" charset="0"/>
                          <a:cs typeface="Times New Roman" pitchFamily="18" charset="0"/>
                        </a:rPr>
                        <a:t>на совокупный доход</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15</a:t>
                      </a:r>
                      <a:r>
                        <a:rPr lang="ru-RU" sz="1100" b="0" u="none" strike="noStrike" baseline="0" dirty="0" smtClean="0">
                          <a:effectLst/>
                          <a:latin typeface="Times New Roman" pitchFamily="18" charset="0"/>
                          <a:cs typeface="Times New Roman" pitchFamily="18" charset="0"/>
                        </a:rPr>
                        <a:t> 045,0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12 893,0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5,6</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13 220,0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5,7</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13 557,0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5,8</a:t>
                      </a:r>
                      <a:endParaRPr lang="ru-RU" sz="1100" b="0" i="0" u="none" strike="noStrike" dirty="0">
                        <a:effectLst/>
                        <a:latin typeface="Times New Roman" pitchFamily="18" charset="0"/>
                        <a:cs typeface="Times New Roman" pitchFamily="18" charset="0"/>
                      </a:endParaRPr>
                    </a:p>
                  </a:txBody>
                  <a:tcPr marL="0" marR="0" marT="0" marB="0" anchor="b">
                    <a:noFill/>
                  </a:tcPr>
                </a:tc>
              </a:tr>
              <a:tr h="40092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a:t>
                      </a:r>
                      <a:r>
                        <a:rPr lang="ru-RU" sz="1100" b="0" u="none" strike="noStrike" dirty="0">
                          <a:effectLst/>
                          <a:latin typeface="Times New Roman" pitchFamily="18" charset="0"/>
                          <a:cs typeface="Times New Roman" pitchFamily="18" charset="0"/>
                        </a:rPr>
                        <a:t>, сборы и регулярные платежи за </a:t>
                      </a:r>
                      <a:r>
                        <a:rPr lang="ru-RU" sz="1100" b="0" u="none" strike="noStrike" dirty="0" smtClean="0">
                          <a:effectLst/>
                          <a:latin typeface="Times New Roman" pitchFamily="18" charset="0"/>
                          <a:cs typeface="Times New Roman" pitchFamily="18" charset="0"/>
                        </a:rPr>
                        <a:t>               пользование </a:t>
                      </a:r>
                      <a:r>
                        <a:rPr lang="ru-RU" sz="1100" b="0" u="none" strike="noStrike" dirty="0">
                          <a:effectLst/>
                          <a:latin typeface="Times New Roman" pitchFamily="18" charset="0"/>
                          <a:cs typeface="Times New Roman" pitchFamily="18" charset="0"/>
                        </a:rPr>
                        <a:t>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0,01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0,01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22,0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0,01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23,0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0,01</a:t>
                      </a:r>
                      <a:endParaRPr lang="ru-RU" sz="1100" b="0" i="0" u="none" strike="noStrike" dirty="0">
                        <a:effectLst/>
                        <a:latin typeface="Times New Roman" pitchFamily="18" charset="0"/>
                        <a:cs typeface="Times New Roman" pitchFamily="18" charset="0"/>
                      </a:endParaRPr>
                    </a:p>
                  </a:txBody>
                  <a:tcPr marL="0" marR="0" marT="0" marB="0" anchor="b">
                    <a:no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Государственная </a:t>
                      </a:r>
                      <a:r>
                        <a:rPr lang="ru-RU" sz="1100" b="0" u="none" strike="noStrike" dirty="0">
                          <a:effectLst/>
                          <a:latin typeface="Times New Roman" pitchFamily="18" charset="0"/>
                          <a:cs typeface="Times New Roman" pitchFamily="18" charset="0"/>
                        </a:rPr>
                        <a:t>пошлина</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 2 304,0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2 419,0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2 540,0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2 667,0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noFill/>
                  </a:tcPr>
                </a:tc>
              </a:tr>
              <a:tr h="289354">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НЕНАЛОГОВЫЕ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13 024,0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6,1</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13 397,0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5,8</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12 184,0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5,3</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11 777,0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5,1</a:t>
                      </a:r>
                      <a:endParaRPr lang="ru-RU" sz="1100" b="1" i="0" u="none" strike="noStrike" dirty="0">
                        <a:effectLst/>
                        <a:latin typeface="Times New Roman" pitchFamily="18" charset="0"/>
                        <a:cs typeface="Times New Roman" pitchFamily="18" charset="0"/>
                      </a:endParaRPr>
                    </a:p>
                  </a:txBody>
                  <a:tcPr marL="0" marR="0" marT="0" marB="0" anchor="b">
                    <a:noFill/>
                  </a:tcPr>
                </a:tc>
              </a:tr>
              <a:tr h="522717">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использования имущества, </a:t>
                      </a:r>
                      <a:r>
                        <a:rPr lang="ru-RU" sz="1100" b="0" u="none" strike="noStrike" dirty="0" smtClean="0">
                          <a:effectLst/>
                          <a:latin typeface="Times New Roman" pitchFamily="18" charset="0"/>
                          <a:cs typeface="Times New Roman" pitchFamily="18" charset="0"/>
                        </a:rPr>
                        <a:t>  находящегося </a:t>
                      </a:r>
                      <a:r>
                        <a:rPr lang="ru-RU" sz="1100" b="0" u="none" strike="noStrike" dirty="0">
                          <a:effectLst/>
                          <a:latin typeface="Times New Roman" pitchFamily="18" charset="0"/>
                          <a:cs typeface="Times New Roman" pitchFamily="18" charset="0"/>
                        </a:rPr>
                        <a:t>в государственной и </a:t>
                      </a:r>
                      <a:r>
                        <a:rPr lang="ru-RU" sz="1100" b="0" u="none" strike="noStrike" dirty="0" smtClean="0">
                          <a:effectLst/>
                          <a:latin typeface="Times New Roman" pitchFamily="18" charset="0"/>
                          <a:cs typeface="Times New Roman" pitchFamily="18" charset="0"/>
                        </a:rPr>
                        <a:t>  муниципальной </a:t>
                      </a:r>
                      <a:r>
                        <a:rPr lang="ru-RU" sz="1100" b="0" u="none" strike="noStrike" dirty="0">
                          <a:effectLst/>
                          <a:latin typeface="Times New Roman" pitchFamily="18" charset="0"/>
                          <a:cs typeface="Times New Roman" pitchFamily="18" charset="0"/>
                        </a:rPr>
                        <a:t>собственности</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6 740,0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3,2</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7 900,0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3,4</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7 900,0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3,4</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7 419,0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3,2</a:t>
                      </a:r>
                      <a:endParaRPr lang="ru-RU" sz="1100" b="0" i="0" u="none" strike="noStrike" dirty="0">
                        <a:effectLst/>
                        <a:latin typeface="Times New Roman" pitchFamily="18" charset="0"/>
                        <a:cs typeface="Times New Roman" pitchFamily="18" charset="0"/>
                      </a:endParaRPr>
                    </a:p>
                  </a:txBody>
                  <a:tcPr marL="0" marR="0" marT="0" marB="0" anchor="b">
                    <a:noFill/>
                  </a:tcPr>
                </a:tc>
              </a:tr>
              <a:tr h="35462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Платежи </a:t>
                      </a:r>
                      <a:r>
                        <a:rPr lang="ru-RU" sz="1100" b="0" u="none" strike="noStrike" dirty="0">
                          <a:effectLst/>
                          <a:latin typeface="Times New Roman" pitchFamily="18" charset="0"/>
                          <a:cs typeface="Times New Roman" pitchFamily="18" charset="0"/>
                        </a:rPr>
                        <a:t>за пользование 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898,0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853,0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853,0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853,0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noFill/>
                  </a:tcPr>
                </a:tc>
              </a:tr>
              <a:tr h="387197">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оказания платных услуг и компенсации затрат государства</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503,0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0,2</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1 000,0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100,0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100,0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0,1</a:t>
                      </a:r>
                      <a:endParaRPr lang="ru-RU" sz="1100" b="0" i="0" u="none" strike="noStrike" dirty="0">
                        <a:effectLst/>
                        <a:latin typeface="Times New Roman" pitchFamily="18" charset="0"/>
                        <a:cs typeface="Times New Roman" pitchFamily="18" charset="0"/>
                      </a:endParaRPr>
                    </a:p>
                  </a:txBody>
                  <a:tcPr marL="0" marR="0" marT="0" marB="0" anchor="b">
                    <a:noFill/>
                  </a:tcPr>
                </a:tc>
              </a:tr>
              <a:tr h="348478">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продажи материальных и нематериальных активов</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2 595,0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1,2</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1 402,0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0,6</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baseline="0" dirty="0" smtClean="0">
                          <a:effectLst/>
                          <a:latin typeface="Times New Roman" pitchFamily="18" charset="0"/>
                          <a:cs typeface="Times New Roman" pitchFamily="18" charset="0"/>
                        </a:rPr>
                        <a:t>903,0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904,0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noFill/>
                  </a:tcPr>
                </a:tc>
              </a:tr>
              <a:tr h="20046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Штрафы</a:t>
                      </a:r>
                      <a:r>
                        <a:rPr lang="ru-RU" sz="1100" b="0" u="none" strike="noStrike" dirty="0">
                          <a:effectLst/>
                          <a:latin typeface="Times New Roman" pitchFamily="18" charset="0"/>
                          <a:cs typeface="Times New Roman" pitchFamily="18" charset="0"/>
                        </a:rPr>
                        <a:t>, санкции,возмещение ущерба</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2 288,0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2 242,0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2 428,0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2 501,0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noFill/>
                  </a:tcPr>
                </a:tc>
              </a:tr>
            </a:tbl>
          </a:graphicData>
        </a:graphic>
      </p:graphicFrame>
    </p:spTree>
    <p:extLst>
      <p:ext uri="{BB962C8B-B14F-4D97-AF65-F5344CB8AC3E}">
        <p14:creationId xmlns:p14="http://schemas.microsoft.com/office/powerpoint/2010/main" val="814587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28601"/>
            <a:ext cx="8534400" cy="914399"/>
          </a:xfrm>
          <a:noFill/>
          <a:scene3d>
            <a:camera prst="orthographicFront"/>
            <a:lightRig rig="threePt" dir="t"/>
          </a:scene3d>
          <a:sp3d>
            <a:bevelT/>
          </a:sp3d>
        </p:spPr>
        <p:txBody>
          <a:bodyPr>
            <a:normAutofit/>
          </a:bodyPr>
          <a:lstStyle/>
          <a:p>
            <a:pPr algn="ctr"/>
            <a:r>
              <a:rPr lang="ru-RU" sz="2400" b="1" dirty="0" smtClean="0">
                <a:solidFill>
                  <a:schemeClr val="tx1"/>
                </a:solidFill>
                <a:latin typeface="Times New Roman" pitchFamily="18" charset="0"/>
                <a:cs typeface="Times New Roman" pitchFamily="18" charset="0"/>
              </a:rPr>
              <a:t>Безвозмездные поступления  в бюджет муниципального образования «Малопругинский район» в 2020-2022 годах</a:t>
            </a:r>
            <a:endParaRPr lang="ru-RU" sz="1800" b="1"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97798346"/>
              </p:ext>
            </p:extLst>
          </p:nvPr>
        </p:nvGraphicFramePr>
        <p:xfrm>
          <a:off x="228600" y="1142999"/>
          <a:ext cx="8686799" cy="5414443"/>
        </p:xfrm>
        <a:graphic>
          <a:graphicData uri="http://schemas.openxmlformats.org/drawingml/2006/table">
            <a:tbl>
              <a:tblPr firstRow="1" bandRow="1">
                <a:tableStyleId>{5940675A-B579-460E-94D1-54222C63F5DA}</a:tableStyleId>
              </a:tblPr>
              <a:tblGrid>
                <a:gridCol w="2435553"/>
                <a:gridCol w="1055406"/>
                <a:gridCol w="1004841"/>
                <a:gridCol w="1105969"/>
                <a:gridCol w="974220"/>
                <a:gridCol w="974220"/>
                <a:gridCol w="1136590"/>
              </a:tblGrid>
              <a:tr h="392996">
                <a:tc rowSpan="2">
                  <a:txBody>
                    <a:bodyP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Наименование трансферта</a:t>
                      </a:r>
                      <a:endParaRPr lang="ru-RU" b="1" dirty="0">
                        <a:solidFill>
                          <a:schemeClr val="tx1"/>
                        </a:solidFill>
                        <a:latin typeface="Times New Roman" pitchFamily="18" charset="0"/>
                        <a:cs typeface="Times New Roman" pitchFamily="18" charset="0"/>
                      </a:endParaRPr>
                    </a:p>
                  </a:txBody>
                  <a:tcPr>
                    <a:cell3D prstMaterial="dkEdge">
                      <a:bevel prst="coolSlant"/>
                      <a:lightRig rig="flood" dir="t"/>
                    </a:cell3D>
                    <a:noFill/>
                  </a:tcPr>
                </a:tc>
                <a:tc gridSpan="2">
                  <a:txBody>
                    <a:bodyPr/>
                    <a:lstStyle/>
                    <a:p>
                      <a:pPr algn="ctr"/>
                      <a:r>
                        <a:rPr lang="ru-RU" b="1" dirty="0" smtClean="0">
                          <a:latin typeface="Times New Roman" pitchFamily="18" charset="0"/>
                          <a:cs typeface="Times New Roman" pitchFamily="18" charset="0"/>
                        </a:rPr>
                        <a:t>2020</a:t>
                      </a:r>
                      <a:r>
                        <a:rPr lang="ru-RU" b="1" baseline="0" dirty="0" smtClean="0">
                          <a:latin typeface="Times New Roman" pitchFamily="18" charset="0"/>
                          <a:cs typeface="Times New Roman" pitchFamily="18" charset="0"/>
                        </a:rPr>
                        <a:t> год</a:t>
                      </a:r>
                      <a:endParaRPr lang="ru-RU" b="1" dirty="0">
                        <a:solidFill>
                          <a:schemeClr val="tx1"/>
                        </a:solidFill>
                        <a:latin typeface="Times New Roman" pitchFamily="18" charset="0"/>
                        <a:cs typeface="Times New Roman" pitchFamily="18" charset="0"/>
                      </a:endParaRPr>
                    </a:p>
                  </a:txBody>
                  <a:tcPr>
                    <a:cell3D prstMaterial="dkEdge">
                      <a:bevel prst="coolSlant"/>
                      <a:lightRig rig="flood" dir="t"/>
                    </a:cell3D>
                    <a:noFill/>
                  </a:tcPr>
                </a:tc>
                <a:tc hMerge="1">
                  <a:txBody>
                    <a:bodyPr/>
                    <a:lstStyle/>
                    <a:p>
                      <a:endParaRPr lang="ru-RU" dirty="0"/>
                    </a:p>
                  </a:txBody>
                  <a:tcPr/>
                </a:tc>
                <a:tc gridSpan="2">
                  <a:txBody>
                    <a:bodyPr/>
                    <a:lstStyle/>
                    <a:p>
                      <a:pPr algn="ctr"/>
                      <a:r>
                        <a:rPr lang="ru-RU" b="1" dirty="0" smtClean="0">
                          <a:latin typeface="Times New Roman" pitchFamily="18" charset="0"/>
                          <a:cs typeface="Times New Roman" pitchFamily="18" charset="0"/>
                        </a:rPr>
                        <a:t>2021 год</a:t>
                      </a:r>
                      <a:endParaRPr lang="ru-RU" b="1" dirty="0">
                        <a:solidFill>
                          <a:schemeClr val="tx1"/>
                        </a:solidFill>
                        <a:latin typeface="Times New Roman" pitchFamily="18" charset="0"/>
                        <a:cs typeface="Times New Roman" pitchFamily="18" charset="0"/>
                      </a:endParaRPr>
                    </a:p>
                  </a:txBody>
                  <a:tcPr>
                    <a:cell3D prstMaterial="dkEdge">
                      <a:bevel prst="coolSlant"/>
                      <a:lightRig rig="flood" dir="t"/>
                    </a:cell3D>
                    <a:noFill/>
                  </a:tcPr>
                </a:tc>
                <a:tc hMerge="1">
                  <a:txBody>
                    <a:bodyPr/>
                    <a:lstStyle/>
                    <a:p>
                      <a:endParaRPr lang="ru-RU" dirty="0"/>
                    </a:p>
                  </a:txBody>
                  <a:tcPr>
                    <a:solidFill>
                      <a:schemeClr val="accent5">
                        <a:lumMod val="75000"/>
                      </a:schemeClr>
                    </a:solidFill>
                  </a:tcPr>
                </a:tc>
                <a:tc gridSpan="2">
                  <a:txBody>
                    <a:bodyPr/>
                    <a:lstStyle/>
                    <a:p>
                      <a:pPr algn="ctr"/>
                      <a:r>
                        <a:rPr lang="ru-RU" b="1" dirty="0" smtClean="0">
                          <a:latin typeface="Times New Roman" pitchFamily="18" charset="0"/>
                          <a:cs typeface="Times New Roman" pitchFamily="18" charset="0"/>
                        </a:rPr>
                        <a:t>2022 год</a:t>
                      </a:r>
                      <a:endParaRPr lang="ru-RU" b="1" dirty="0">
                        <a:solidFill>
                          <a:schemeClr val="tx1"/>
                        </a:solidFill>
                        <a:latin typeface="Times New Roman" pitchFamily="18" charset="0"/>
                        <a:cs typeface="Times New Roman" pitchFamily="18" charset="0"/>
                      </a:endParaRPr>
                    </a:p>
                  </a:txBody>
                  <a:tcPr>
                    <a:cell3D prstMaterial="dkEdge">
                      <a:bevel prst="coolSlant"/>
                      <a:lightRig rig="flood" dir="t"/>
                    </a:cell3D>
                    <a:noFill/>
                  </a:tcPr>
                </a:tc>
                <a:tc hMerge="1">
                  <a:txBody>
                    <a:bodyPr/>
                    <a:lstStyle/>
                    <a:p>
                      <a:endParaRPr lang="ru-RU" dirty="0"/>
                    </a:p>
                  </a:txBody>
                  <a:tcPr/>
                </a:tc>
              </a:tr>
              <a:tr h="902405">
                <a:tc vMerge="1">
                  <a:txBody>
                    <a:bodyPr/>
                    <a:lstStyle/>
                    <a:p>
                      <a:endParaRPr lang="ru-RU" dirty="0"/>
                    </a:p>
                  </a:txBody>
                  <a:tcPr/>
                </a:tc>
                <a:tc>
                  <a:txBody>
                    <a:bodyPr/>
                    <a:lstStyle/>
                    <a:p>
                      <a:pPr algn="ctr"/>
                      <a:r>
                        <a:rPr lang="ru-RU" b="1" dirty="0" smtClean="0">
                          <a:latin typeface="Times New Roman" pitchFamily="18" charset="0"/>
                          <a:cs typeface="Times New Roman" pitchFamily="18" charset="0"/>
                        </a:rPr>
                        <a:t>Сумма (тыс. руб.)</a:t>
                      </a:r>
                      <a:endParaRPr lang="ru-RU"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lnSpc>
                          <a:spcPct val="80000"/>
                        </a:lnSpc>
                      </a:pPr>
                      <a:r>
                        <a:rPr lang="ru-RU" sz="1200" b="1" dirty="0" smtClean="0">
                          <a:latin typeface="Times New Roman" pitchFamily="18" charset="0"/>
                          <a:cs typeface="Times New Roman" pitchFamily="18" charset="0"/>
                        </a:rPr>
                        <a:t>в</a:t>
                      </a:r>
                      <a:r>
                        <a:rPr lang="ru-RU" sz="1200" b="1" baseline="0" dirty="0" smtClean="0">
                          <a:latin typeface="Times New Roman" pitchFamily="18" charset="0"/>
                          <a:cs typeface="Times New Roman" pitchFamily="18" charset="0"/>
                        </a:rPr>
                        <a:t> % к общему объему безвозмезд-ных поступ-</a:t>
                      </a:r>
                    </a:p>
                    <a:p>
                      <a:pPr algn="ctr">
                        <a:lnSpc>
                          <a:spcPct val="80000"/>
                        </a:lnSpc>
                      </a:pPr>
                      <a:r>
                        <a:rPr lang="ru-RU" sz="1200" b="1" baseline="0" dirty="0" smtClean="0">
                          <a:latin typeface="Times New Roman" pitchFamily="18" charset="0"/>
                          <a:cs typeface="Times New Roman" pitchFamily="18" charset="0"/>
                        </a:rPr>
                        <a:t>лений</a:t>
                      </a:r>
                      <a:endParaRPr lang="ru-RU" sz="1200"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b="1" dirty="0" smtClean="0">
                          <a:latin typeface="Times New Roman" pitchFamily="18" charset="0"/>
                          <a:cs typeface="Times New Roman" pitchFamily="18" charset="0"/>
                        </a:rPr>
                        <a:t>Сумма (тыс. руб.)</a:t>
                      </a:r>
                      <a:endParaRPr lang="ru-RU"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lnSpc>
                          <a:spcPct val="80000"/>
                        </a:lnSpc>
                      </a:pPr>
                      <a:r>
                        <a:rPr lang="ru-RU" sz="1200" b="1" dirty="0" smtClean="0">
                          <a:latin typeface="Times New Roman" pitchFamily="18" charset="0"/>
                          <a:cs typeface="Times New Roman" pitchFamily="18" charset="0"/>
                        </a:rPr>
                        <a:t>в</a:t>
                      </a:r>
                      <a:r>
                        <a:rPr lang="ru-RU" sz="1200" b="1" baseline="0" dirty="0" smtClean="0">
                          <a:latin typeface="Times New Roman" pitchFamily="18" charset="0"/>
                          <a:cs typeface="Times New Roman" pitchFamily="18" charset="0"/>
                        </a:rPr>
                        <a:t> % к общему объему безвозмезд-ных поступ-</a:t>
                      </a:r>
                    </a:p>
                    <a:p>
                      <a:pPr algn="ctr">
                        <a:lnSpc>
                          <a:spcPct val="80000"/>
                        </a:lnSpc>
                      </a:pPr>
                      <a:r>
                        <a:rPr lang="ru-RU" sz="1200" b="1" baseline="0" dirty="0" smtClean="0">
                          <a:latin typeface="Times New Roman" pitchFamily="18" charset="0"/>
                          <a:cs typeface="Times New Roman" pitchFamily="18" charset="0"/>
                        </a:rPr>
                        <a:t>лений</a:t>
                      </a:r>
                      <a:endParaRPr lang="ru-RU" sz="1200"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b="1" dirty="0" smtClean="0">
                          <a:latin typeface="Times New Roman" pitchFamily="18" charset="0"/>
                          <a:cs typeface="Times New Roman" pitchFamily="18" charset="0"/>
                        </a:rPr>
                        <a:t>Сумма (тыс. руб.)</a:t>
                      </a:r>
                      <a:endParaRPr lang="ru-RU"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lnSpc>
                          <a:spcPct val="80000"/>
                        </a:lnSpc>
                      </a:pPr>
                      <a:r>
                        <a:rPr lang="ru-RU" sz="1200" b="1" dirty="0" smtClean="0">
                          <a:latin typeface="Times New Roman" pitchFamily="18" charset="0"/>
                          <a:cs typeface="Times New Roman" pitchFamily="18" charset="0"/>
                        </a:rPr>
                        <a:t>в</a:t>
                      </a:r>
                      <a:r>
                        <a:rPr lang="ru-RU" sz="1200" b="1" baseline="0" dirty="0" smtClean="0">
                          <a:latin typeface="Times New Roman" pitchFamily="18" charset="0"/>
                          <a:cs typeface="Times New Roman" pitchFamily="18" charset="0"/>
                        </a:rPr>
                        <a:t> % к обще-му объему безвозмезд-ных поступ-</a:t>
                      </a:r>
                    </a:p>
                    <a:p>
                      <a:pPr algn="ctr">
                        <a:lnSpc>
                          <a:spcPct val="80000"/>
                        </a:lnSpc>
                      </a:pPr>
                      <a:r>
                        <a:rPr lang="ru-RU" sz="1200" b="1" baseline="0" dirty="0" smtClean="0">
                          <a:latin typeface="Times New Roman" pitchFamily="18" charset="0"/>
                          <a:cs typeface="Times New Roman" pitchFamily="18" charset="0"/>
                        </a:rPr>
                        <a:t>лений</a:t>
                      </a:r>
                      <a:endParaRPr lang="ru-RU" sz="1200"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r>
              <a:tr h="517446">
                <a:tc>
                  <a:txBody>
                    <a:bodyPr/>
                    <a:lstStyle/>
                    <a:p>
                      <a:pPr>
                        <a:lnSpc>
                          <a:spcPct val="80000"/>
                        </a:lnSpc>
                      </a:pPr>
                      <a:r>
                        <a:rPr lang="ru-RU" sz="1400" b="1" dirty="0" smtClean="0">
                          <a:latin typeface="Times New Roman" pitchFamily="18" charset="0"/>
                          <a:cs typeface="Times New Roman" pitchFamily="18" charset="0"/>
                        </a:rPr>
                        <a:t>Безвозмездные пос-тупления из бюджета УР</a:t>
                      </a:r>
                      <a:endParaRPr lang="ru-RU" sz="1400" b="1" i="0"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693 663,3</a:t>
                      </a:r>
                      <a:endParaRPr lang="ru-RU" sz="1400" b="1" i="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98,1</a:t>
                      </a:r>
                      <a:endParaRPr lang="ru-RU" sz="1400" b="1" i="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691 898,0</a:t>
                      </a: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98,1</a:t>
                      </a:r>
                      <a:endParaRPr lang="ru-RU" sz="1400" b="1" i="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685 388,4</a:t>
                      </a:r>
                      <a:endParaRPr lang="ru-RU" sz="1400" b="1" i="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98,0</a:t>
                      </a:r>
                      <a:endParaRPr lang="ru-RU" sz="1400" b="1" i="0" dirty="0">
                        <a:latin typeface="Times New Roman" pitchFamily="18" charset="0"/>
                        <a:cs typeface="Times New Roman" pitchFamily="18" charset="0"/>
                      </a:endParaRPr>
                    </a:p>
                  </a:txBody>
                  <a:tcPr anchor="ctr">
                    <a:cell3D prstMaterial="dkEdge">
                      <a:bevel prst="coolSlant"/>
                      <a:lightRig rig="flood" dir="t"/>
                    </a:cell3D>
                    <a:noFill/>
                  </a:tcPr>
                </a:tc>
              </a:tr>
              <a:tr h="358359">
                <a:tc>
                  <a:txBody>
                    <a:bodyPr/>
                    <a:lstStyle/>
                    <a:p>
                      <a:r>
                        <a:rPr lang="ru-RU" sz="1400" dirty="0" smtClean="0">
                          <a:latin typeface="Times New Roman" pitchFamily="18" charset="0"/>
                          <a:cs typeface="Times New Roman" pitchFamily="18" charset="0"/>
                        </a:rPr>
                        <a:t>Дотации</a:t>
                      </a:r>
                      <a:endParaRPr lang="ru-RU" sz="1400" b="0"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149 718,0</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21,2</a:t>
                      </a: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149 718,0</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21,2</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149 718,0</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21,4</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r>
              <a:tr h="358359">
                <a:tc>
                  <a:txBody>
                    <a:bodyPr/>
                    <a:lstStyle/>
                    <a:p>
                      <a:r>
                        <a:rPr lang="ru-RU" sz="1400" dirty="0" smtClean="0">
                          <a:latin typeface="Times New Roman" pitchFamily="18" charset="0"/>
                          <a:cs typeface="Times New Roman" pitchFamily="18" charset="0"/>
                        </a:rPr>
                        <a:t>Субсидии</a:t>
                      </a:r>
                      <a:endParaRPr lang="ru-RU" sz="1400" b="0"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r>
                        <a:rPr lang="ru-RU" sz="1400" b="0" dirty="0" smtClean="0">
                          <a:latin typeface="Times New Roman" pitchFamily="18" charset="0"/>
                          <a:cs typeface="Times New Roman" pitchFamily="18" charset="0"/>
                        </a:rPr>
                        <a:t>14 423,9</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0" dirty="0" smtClean="0">
                          <a:latin typeface="Times New Roman" pitchFamily="18" charset="0"/>
                          <a:cs typeface="Times New Roman" pitchFamily="18" charset="0"/>
                        </a:rPr>
                        <a:t>2,0</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0" baseline="0" dirty="0" smtClean="0">
                          <a:latin typeface="Times New Roman" pitchFamily="18" charset="0"/>
                          <a:cs typeface="Times New Roman" pitchFamily="18" charset="0"/>
                        </a:rPr>
                        <a:t>6 502,1</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0" dirty="0" smtClean="0">
                          <a:latin typeface="Times New Roman" pitchFamily="18" charset="0"/>
                          <a:cs typeface="Times New Roman" pitchFamily="18" charset="0"/>
                        </a:rPr>
                        <a:t>0,9</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0" dirty="0" smtClean="0">
                          <a:latin typeface="Times New Roman" pitchFamily="18" charset="0"/>
                          <a:cs typeface="Times New Roman" pitchFamily="18" charset="0"/>
                        </a:rPr>
                        <a:t>5 992,7</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0" dirty="0" smtClean="0">
                          <a:latin typeface="Times New Roman" pitchFamily="18" charset="0"/>
                          <a:cs typeface="Times New Roman" pitchFamily="18" charset="0"/>
                        </a:rPr>
                        <a:t>0,9</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r>
              <a:tr h="566858">
                <a:tc>
                  <a:txBody>
                    <a:bodyPr/>
                    <a:lstStyle/>
                    <a:p>
                      <a:pPr>
                        <a:lnSpc>
                          <a:spcPct val="90000"/>
                        </a:lnSpc>
                      </a:pPr>
                      <a:r>
                        <a:rPr lang="ru-RU" sz="1400" dirty="0" smtClean="0">
                          <a:latin typeface="Times New Roman" pitchFamily="18" charset="0"/>
                          <a:cs typeface="Times New Roman" pitchFamily="18" charset="0"/>
                        </a:rPr>
                        <a:t>Субвенции, всего </a:t>
                      </a:r>
                    </a:p>
                    <a:p>
                      <a:pPr>
                        <a:lnSpc>
                          <a:spcPct val="90000"/>
                        </a:lnSpc>
                      </a:pPr>
                      <a:r>
                        <a:rPr lang="ru-RU" sz="1400" dirty="0" smtClean="0">
                          <a:latin typeface="Times New Roman" pitchFamily="18" charset="0"/>
                          <a:cs typeface="Times New Roman" pitchFamily="18" charset="0"/>
                        </a:rPr>
                        <a:t>в том числе</a:t>
                      </a:r>
                      <a:endParaRPr lang="ru-RU" sz="1400" b="0"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529 521,4</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74,9</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535 677,9</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76,0</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529 677,7</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75,7</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r>
              <a:tr h="717218">
                <a:tc>
                  <a:txBody>
                    <a:bodyPr/>
                    <a:lstStyle/>
                    <a:p>
                      <a:pPr>
                        <a:lnSpc>
                          <a:spcPct val="90000"/>
                        </a:lnSpc>
                      </a:pPr>
                      <a:r>
                        <a:rPr lang="ru-RU" sz="1400" dirty="0" smtClean="0">
                          <a:latin typeface="Times New Roman" pitchFamily="18" charset="0"/>
                          <a:cs typeface="Times New Roman" pitchFamily="18" charset="0"/>
                        </a:rPr>
                        <a:t>Субвенции на выполнение передаваемых</a:t>
                      </a:r>
                      <a:r>
                        <a:rPr lang="ru-RU" sz="1400" baseline="0" dirty="0" smtClean="0">
                          <a:latin typeface="Times New Roman" pitchFamily="18" charset="0"/>
                          <a:cs typeface="Times New Roman" pitchFamily="18" charset="0"/>
                        </a:rPr>
                        <a:t> полномочий УР</a:t>
                      </a:r>
                      <a:endParaRPr lang="ru-RU" sz="1400" b="0"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506</a:t>
                      </a:r>
                      <a:r>
                        <a:rPr lang="ru-RU" sz="1400" baseline="0" dirty="0" smtClean="0">
                          <a:latin typeface="Times New Roman" pitchFamily="18" charset="0"/>
                          <a:cs typeface="Times New Roman" pitchFamily="18" charset="0"/>
                        </a:rPr>
                        <a:t> 301,9</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71,6</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512 471,9</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72,6</a:t>
                      </a:r>
                      <a:endParaRPr lang="ru-RU" sz="1400" b="0" dirty="0" smtClean="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506 301,9</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72,4</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r>
              <a:tr h="801420">
                <a:tc>
                  <a:txBody>
                    <a:bodyPr/>
                    <a:lstStyle/>
                    <a:p>
                      <a:pPr>
                        <a:lnSpc>
                          <a:spcPct val="90000"/>
                        </a:lnSpc>
                      </a:pPr>
                      <a:r>
                        <a:rPr lang="ru-RU" sz="1400" b="1" dirty="0" smtClean="0">
                          <a:latin typeface="Times New Roman" pitchFamily="18" charset="0"/>
                          <a:cs typeface="Times New Roman" pitchFamily="18" charset="0"/>
                        </a:rPr>
                        <a:t>Межбюджетные трансферты</a:t>
                      </a:r>
                      <a:r>
                        <a:rPr lang="ru-RU" sz="1400" b="1" baseline="0" dirty="0" smtClean="0">
                          <a:latin typeface="Times New Roman" pitchFamily="18" charset="0"/>
                          <a:cs typeface="Times New Roman" pitchFamily="18" charset="0"/>
                        </a:rPr>
                        <a:t> из бюджетов поселений</a:t>
                      </a:r>
                      <a:endParaRPr lang="ru-RU" sz="1400" b="1"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13 635,2</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1,9</a:t>
                      </a: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13 635,2</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1,9</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13 635,2</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2,0</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r>
              <a:tr h="586219">
                <a:tc>
                  <a:txBody>
                    <a:bodyPr/>
                    <a:lstStyle/>
                    <a:p>
                      <a:pPr algn="ctr"/>
                      <a:r>
                        <a:rPr lang="ru-RU" sz="1400" b="1" dirty="0" smtClean="0">
                          <a:latin typeface="Times New Roman" pitchFamily="18" charset="0"/>
                          <a:cs typeface="Times New Roman" pitchFamily="18" charset="0"/>
                        </a:rPr>
                        <a:t>Итого</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707 298,5</a:t>
                      </a: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100</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705 533,2</a:t>
                      </a: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100</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699 023,6</a:t>
                      </a: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100</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r>
            </a:tbl>
          </a:graphicData>
        </a:graphic>
      </p:graphicFrame>
    </p:spTree>
    <p:extLst>
      <p:ext uri="{BB962C8B-B14F-4D97-AF65-F5344CB8AC3E}">
        <p14:creationId xmlns:p14="http://schemas.microsoft.com/office/powerpoint/2010/main" val="155709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880872"/>
          </a:xfrm>
        </p:spPr>
        <p:txBody>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бюджета</a:t>
            </a: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56264205"/>
              </p:ext>
            </p:extLst>
          </p:nvPr>
        </p:nvGraphicFramePr>
        <p:xfrm>
          <a:off x="228600" y="10668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95400" y="3052464"/>
            <a:ext cx="6553200" cy="461665"/>
          </a:xfrm>
          <a:prstGeom prst="rect">
            <a:avLst/>
          </a:prstGeom>
          <a:gradFill>
            <a:gsLst>
              <a:gs pos="0">
                <a:srgbClr val="FF66FF"/>
              </a:gs>
              <a:gs pos="51000">
                <a:schemeClr val="bg1"/>
              </a:gs>
              <a:gs pos="100000">
                <a:schemeClr val="accent1"/>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b="1" dirty="0" smtClean="0"/>
              <a:t>Расходы бюджета распределены по:</a:t>
            </a:r>
            <a:endParaRPr lang="ru-RU" sz="2400" b="1" dirty="0"/>
          </a:p>
        </p:txBody>
      </p:sp>
      <p:sp>
        <p:nvSpPr>
          <p:cNvPr id="6" name="Овал 5"/>
          <p:cNvSpPr/>
          <p:nvPr/>
        </p:nvSpPr>
        <p:spPr>
          <a:xfrm>
            <a:off x="523875" y="3962400"/>
            <a:ext cx="2552700" cy="1371600"/>
          </a:xfrm>
          <a:prstGeom prst="ellipse">
            <a:avLst/>
          </a:prstGeom>
          <a:gradFill flip="none" rotWithShape="1">
            <a:gsLst>
              <a:gs pos="0">
                <a:srgbClr val="92D050"/>
              </a:gs>
              <a:gs pos="50000">
                <a:schemeClr val="accent1">
                  <a:tint val="44500"/>
                  <a:satMod val="160000"/>
                </a:schemeClr>
              </a:gs>
              <a:gs pos="100000">
                <a:schemeClr val="accent6"/>
              </a:gs>
            </a:gsLst>
            <a:lin ang="5400000" scaled="1"/>
            <a:tileRect/>
          </a:gradFill>
          <a:ln>
            <a:solidFill>
              <a:srgbClr val="00B0F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4 главным распорядителям</a:t>
            </a:r>
            <a:endParaRPr lang="ru-RU" b="1" dirty="0">
              <a:solidFill>
                <a:schemeClr val="tx1"/>
              </a:solidFill>
              <a:latin typeface="Times New Roman" pitchFamily="18" charset="0"/>
              <a:cs typeface="Times New Roman" pitchFamily="18" charset="0"/>
            </a:endParaRPr>
          </a:p>
        </p:txBody>
      </p:sp>
      <p:sp>
        <p:nvSpPr>
          <p:cNvPr id="7" name="Овал 6"/>
          <p:cNvSpPr/>
          <p:nvPr/>
        </p:nvSpPr>
        <p:spPr>
          <a:xfrm>
            <a:off x="3505200" y="3962400"/>
            <a:ext cx="2514600" cy="1371600"/>
          </a:xfrm>
          <a:prstGeom prst="ellipse">
            <a:avLst/>
          </a:prstGeom>
          <a:gradFill>
            <a:gsLst>
              <a:gs pos="0">
                <a:srgbClr val="92D050"/>
              </a:gs>
              <a:gs pos="50000">
                <a:schemeClr val="accent1">
                  <a:tint val="44500"/>
                  <a:satMod val="160000"/>
                </a:schemeClr>
              </a:gs>
              <a:gs pos="100000">
                <a:schemeClr val="accent6"/>
              </a:gs>
            </a:gsLst>
            <a:lin ang="5400000" scaled="1"/>
          </a:gradFill>
          <a:ln>
            <a:solidFill>
              <a:srgbClr val="00B05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12 разделам бюджетной классификации</a:t>
            </a:r>
            <a:endParaRPr lang="ru-RU" b="1" dirty="0">
              <a:solidFill>
                <a:schemeClr val="tx1"/>
              </a:solidFill>
              <a:latin typeface="Times New Roman" pitchFamily="18" charset="0"/>
              <a:cs typeface="Times New Roman" pitchFamily="18" charset="0"/>
            </a:endParaRPr>
          </a:p>
        </p:txBody>
      </p:sp>
      <p:sp>
        <p:nvSpPr>
          <p:cNvPr id="8" name="Овал 7"/>
          <p:cNvSpPr/>
          <p:nvPr/>
        </p:nvSpPr>
        <p:spPr>
          <a:xfrm>
            <a:off x="6324600" y="3962400"/>
            <a:ext cx="2514600" cy="1371600"/>
          </a:xfrm>
          <a:prstGeom prst="ellipse">
            <a:avLst/>
          </a:prstGeom>
          <a:gradFill>
            <a:gsLst>
              <a:gs pos="0">
                <a:srgbClr val="92D050"/>
              </a:gs>
              <a:gs pos="50000">
                <a:schemeClr val="accent1">
                  <a:tint val="44500"/>
                  <a:satMod val="160000"/>
                </a:schemeClr>
              </a:gs>
              <a:gs pos="100000">
                <a:schemeClr val="accent6"/>
              </a:gs>
            </a:gsLst>
            <a:lin ang="5400000" scaled="1"/>
          </a:gradFill>
          <a:ln>
            <a:solidFill>
              <a:srgbClr val="FF0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14 муниципальным программам</a:t>
            </a:r>
            <a:endParaRPr lang="ru-RU" b="1" dirty="0">
              <a:solidFill>
                <a:schemeClr val="tx1"/>
              </a:solidFill>
              <a:latin typeface="Times New Roman" pitchFamily="18" charset="0"/>
              <a:cs typeface="Times New Roman" pitchFamily="18" charset="0"/>
            </a:endParaRPr>
          </a:p>
        </p:txBody>
      </p:sp>
      <p:cxnSp>
        <p:nvCxnSpPr>
          <p:cNvPr id="13" name="Прямая соединительная линия 12"/>
          <p:cNvCxnSpPr/>
          <p:nvPr/>
        </p:nvCxnSpPr>
        <p:spPr>
          <a:xfrm flipH="1">
            <a:off x="2438400" y="3514129"/>
            <a:ext cx="1524000" cy="524471"/>
          </a:xfrm>
          <a:prstGeom prst="line">
            <a:avLst/>
          </a:prstGeom>
          <a:ln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724400" y="3514129"/>
            <a:ext cx="0" cy="448271"/>
          </a:xfrm>
          <a:prstGeom prst="line">
            <a:avLst/>
          </a:prstGeom>
          <a:ln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8" idx="0"/>
          </p:cNvCxnSpPr>
          <p:nvPr/>
        </p:nvCxnSpPr>
        <p:spPr>
          <a:xfrm>
            <a:off x="6477000" y="3514129"/>
            <a:ext cx="1104900" cy="448271"/>
          </a:xfrm>
          <a:prstGeom prst="line">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1447800"/>
            <a:ext cx="8229600" cy="400110"/>
          </a:xfrm>
          <a:prstGeom prst="rect">
            <a:avLst/>
          </a:prstGeom>
          <a:noFill/>
        </p:spPr>
        <p:txBody>
          <a:bodyPr wrap="square" rtlCol="0">
            <a:spAutoFit/>
          </a:bodyPr>
          <a:lstStyle/>
          <a:p>
            <a:pPr lvl="0"/>
            <a:r>
              <a:rPr lang="ru-RU" sz="2000" b="1" u="sng" dirty="0">
                <a:solidFill>
                  <a:srgbClr val="FF0000"/>
                </a:solidFill>
                <a:cs typeface="Times New Roman" panose="02020603050405020304" pitchFamily="18" charset="0"/>
              </a:rPr>
              <a:t>Расходы бюджета </a:t>
            </a:r>
            <a:r>
              <a:rPr lang="ru-RU" sz="2000" b="1" dirty="0">
                <a:cs typeface="Times New Roman" panose="02020603050405020304" pitchFamily="18" charset="0"/>
              </a:rPr>
              <a:t>– выплачиваемые из бюджета денежные средства</a:t>
            </a:r>
          </a:p>
        </p:txBody>
      </p:sp>
    </p:spTree>
    <p:extLst>
      <p:ext uri="{BB962C8B-B14F-4D97-AF65-F5344CB8AC3E}">
        <p14:creationId xmlns:p14="http://schemas.microsoft.com/office/powerpoint/2010/main" val="2085700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p:spPr>
        <p:txBody>
          <a:bodyPr>
            <a:normAutofit fontScale="90000"/>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Структура расходов  бюджета муниципального образования «Малопургинский район» в 2020 году</a:t>
            </a:r>
            <a:endParaRPr lang="ru-RU" sz="2400"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165311260"/>
              </p:ext>
            </p:extLst>
          </p:nvPr>
        </p:nvGraphicFramePr>
        <p:xfrm>
          <a:off x="228600" y="1524000"/>
          <a:ext cx="86868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349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728472"/>
          </a:xfrm>
        </p:spPr>
        <p:txBody>
          <a:bodyPr>
            <a:normAutofit fontScale="90000"/>
          </a:bodyPr>
          <a:lstStyle/>
          <a:p>
            <a:r>
              <a:rPr lang="ru-RU" sz="2400" b="1" dirty="0">
                <a:solidFill>
                  <a:schemeClr val="tx1"/>
                </a:solidFill>
                <a:latin typeface="Times New Roman" panose="02020603050405020304" pitchFamily="18" charset="0"/>
                <a:cs typeface="Times New Roman" panose="02020603050405020304" pitchFamily="18" charset="0"/>
              </a:rPr>
              <a:t>Расходы социальной направленности бюджета муниципального образования «Малопургинский район» на </a:t>
            </a:r>
            <a:r>
              <a:rPr lang="ru-RU" sz="2400" b="1" dirty="0" smtClean="0">
                <a:solidFill>
                  <a:schemeClr val="tx1"/>
                </a:solidFill>
                <a:latin typeface="Times New Roman" panose="02020603050405020304" pitchFamily="18" charset="0"/>
                <a:cs typeface="Times New Roman" panose="02020603050405020304" pitchFamily="18" charset="0"/>
              </a:rPr>
              <a:t>2020 </a:t>
            </a:r>
            <a:r>
              <a:rPr lang="ru-RU" sz="2400" b="1" dirty="0">
                <a:solidFill>
                  <a:schemeClr val="tx1"/>
                </a:solidFill>
                <a:latin typeface="Times New Roman" panose="02020603050405020304" pitchFamily="18" charset="0"/>
                <a:cs typeface="Times New Roman" panose="02020603050405020304" pitchFamily="18" charset="0"/>
              </a:rPr>
              <a:t>год</a:t>
            </a: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96671483"/>
              </p:ext>
            </p:extLst>
          </p:nvPr>
        </p:nvGraphicFramePr>
        <p:xfrm>
          <a:off x="228600" y="2037972"/>
          <a:ext cx="8610600" cy="4591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2400" y="3596788"/>
            <a:ext cx="2590800" cy="400110"/>
          </a:xfrm>
          <a:prstGeom prst="rect">
            <a:avLst/>
          </a:prstGeom>
          <a:noFill/>
        </p:spPr>
        <p:txBody>
          <a:bodyPr wrap="square" rtlCol="0">
            <a:spAutoFit/>
          </a:bodyPr>
          <a:lstStyle/>
          <a:p>
            <a:pPr algn="ctr"/>
            <a:r>
              <a:rPr lang="ru-RU" sz="2000" b="1" dirty="0" smtClean="0"/>
              <a:t>Образование 85,0%</a:t>
            </a:r>
            <a:endParaRPr lang="ru-RU" sz="2000" b="1" dirty="0"/>
          </a:p>
        </p:txBody>
      </p:sp>
      <p:sp>
        <p:nvSpPr>
          <p:cNvPr id="7" name="TextBox 6"/>
          <p:cNvSpPr txBox="1"/>
          <p:nvPr/>
        </p:nvSpPr>
        <p:spPr>
          <a:xfrm>
            <a:off x="381000" y="5966193"/>
            <a:ext cx="2589052" cy="400110"/>
          </a:xfrm>
          <a:prstGeom prst="rect">
            <a:avLst/>
          </a:prstGeom>
          <a:noFill/>
        </p:spPr>
        <p:txBody>
          <a:bodyPr wrap="square" rtlCol="0">
            <a:spAutoFit/>
          </a:bodyPr>
          <a:lstStyle/>
          <a:p>
            <a:pPr algn="ctr"/>
            <a:r>
              <a:rPr lang="ru-RU" sz="2000" b="1" dirty="0" smtClean="0"/>
              <a:t>Культура 9,6%</a:t>
            </a:r>
            <a:endParaRPr lang="ru-RU" sz="2000" b="1" dirty="0"/>
          </a:p>
        </p:txBody>
      </p:sp>
      <p:sp>
        <p:nvSpPr>
          <p:cNvPr id="8" name="TextBox 7"/>
          <p:cNvSpPr txBox="1"/>
          <p:nvPr/>
        </p:nvSpPr>
        <p:spPr>
          <a:xfrm>
            <a:off x="5791200" y="5941191"/>
            <a:ext cx="3238500" cy="707886"/>
          </a:xfrm>
          <a:prstGeom prst="rect">
            <a:avLst/>
          </a:prstGeom>
          <a:noFill/>
        </p:spPr>
        <p:txBody>
          <a:bodyPr wrap="square" rtlCol="0">
            <a:spAutoFit/>
          </a:bodyPr>
          <a:lstStyle/>
          <a:p>
            <a:pPr algn="ctr"/>
            <a:r>
              <a:rPr lang="ru-RU" sz="2000" b="1" dirty="0" smtClean="0"/>
              <a:t>Социальная </a:t>
            </a:r>
          </a:p>
          <a:p>
            <a:pPr algn="ctr"/>
            <a:r>
              <a:rPr lang="ru-RU" sz="2000" b="1" dirty="0" smtClean="0"/>
              <a:t>политика  4,8 %</a:t>
            </a:r>
            <a:endParaRPr lang="ru-RU" sz="2000" b="1" dirty="0"/>
          </a:p>
        </p:txBody>
      </p:sp>
      <p:sp>
        <p:nvSpPr>
          <p:cNvPr id="9" name="TextBox 8"/>
          <p:cNvSpPr txBox="1"/>
          <p:nvPr/>
        </p:nvSpPr>
        <p:spPr>
          <a:xfrm>
            <a:off x="6134100" y="3429000"/>
            <a:ext cx="2895600" cy="954107"/>
          </a:xfrm>
          <a:prstGeom prst="rect">
            <a:avLst/>
          </a:prstGeom>
          <a:noFill/>
        </p:spPr>
        <p:txBody>
          <a:bodyPr wrap="square" rtlCol="0">
            <a:spAutoFit/>
          </a:bodyPr>
          <a:lstStyle/>
          <a:p>
            <a:pPr algn="ctr"/>
            <a:r>
              <a:rPr lang="ru-RU" sz="2000" b="1" u="sng" dirty="0" smtClean="0"/>
              <a:t>Физическая культура и спорт 0,6 %</a:t>
            </a:r>
          </a:p>
          <a:p>
            <a:pPr algn="ctr"/>
            <a:endParaRPr lang="ru-RU" dirty="0"/>
          </a:p>
        </p:txBody>
      </p:sp>
      <p:sp>
        <p:nvSpPr>
          <p:cNvPr id="11" name="TextBox 10"/>
          <p:cNvSpPr txBox="1"/>
          <p:nvPr/>
        </p:nvSpPr>
        <p:spPr>
          <a:xfrm>
            <a:off x="2819400" y="1447800"/>
            <a:ext cx="3657600" cy="1323439"/>
          </a:xfrm>
          <a:prstGeom prst="rect">
            <a:avLst/>
          </a:prstGeom>
          <a:noFill/>
        </p:spPr>
        <p:txBody>
          <a:bodyPr wrap="square" rtlCol="0">
            <a:spAutoFit/>
          </a:bodyPr>
          <a:lstStyle/>
          <a:p>
            <a:pPr algn="ctr"/>
            <a:r>
              <a:rPr lang="ru-RU" sz="2000" b="1" u="sng" dirty="0">
                <a:solidFill>
                  <a:srgbClr val="0070C0"/>
                </a:solidFill>
              </a:rPr>
              <a:t>Расходы бюджета </a:t>
            </a:r>
            <a:endParaRPr lang="ru-RU" sz="2000" b="1" u="sng" dirty="0" smtClean="0">
              <a:solidFill>
                <a:srgbClr val="0070C0"/>
              </a:solidFill>
            </a:endParaRPr>
          </a:p>
          <a:p>
            <a:pPr algn="ctr"/>
            <a:r>
              <a:rPr lang="ru-RU" sz="2000" b="1" u="sng" dirty="0" smtClean="0">
                <a:solidFill>
                  <a:srgbClr val="0070C0"/>
                </a:solidFill>
              </a:rPr>
              <a:t>ВСЕГО</a:t>
            </a:r>
            <a:endParaRPr lang="ru-RU" sz="2000" b="1" u="sng" dirty="0">
              <a:solidFill>
                <a:srgbClr val="0070C0"/>
              </a:solidFill>
            </a:endParaRPr>
          </a:p>
          <a:p>
            <a:pPr algn="ctr"/>
            <a:r>
              <a:rPr lang="ru-RU" sz="2000" b="1" u="sng" dirty="0" smtClean="0">
                <a:solidFill>
                  <a:srgbClr val="0070C0"/>
                </a:solidFill>
              </a:rPr>
              <a:t>945 691,5 тыс</a:t>
            </a:r>
            <a:r>
              <a:rPr lang="ru-RU" sz="2000" b="1" u="sng" dirty="0">
                <a:solidFill>
                  <a:srgbClr val="0070C0"/>
                </a:solidFill>
              </a:rPr>
              <a:t>. рублей</a:t>
            </a:r>
          </a:p>
          <a:p>
            <a:endParaRPr lang="ru-RU" sz="2000" dirty="0"/>
          </a:p>
        </p:txBody>
      </p:sp>
      <p:sp>
        <p:nvSpPr>
          <p:cNvPr id="12" name="Стрелка вправо 11"/>
          <p:cNvSpPr/>
          <p:nvPr/>
        </p:nvSpPr>
        <p:spPr>
          <a:xfrm rot="20772032">
            <a:off x="6006997" y="3112395"/>
            <a:ext cx="673815" cy="295024"/>
          </a:xfrm>
          <a:prstGeom prst="rightArrow">
            <a:avLst/>
          </a:prstGeom>
          <a:gradFill flip="none" rotWithShape="1">
            <a:gsLst>
              <a:gs pos="0">
                <a:schemeClr val="accent1"/>
              </a:gs>
              <a:gs pos="52000">
                <a:schemeClr val="accent1">
                  <a:tint val="44500"/>
                  <a:satMod val="160000"/>
                </a:schemeClr>
              </a:gs>
              <a:gs pos="100000">
                <a:srgbClr val="FF0000"/>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rot="18193448">
            <a:off x="6191590" y="4498179"/>
            <a:ext cx="276492" cy="838200"/>
          </a:xfrm>
          <a:prstGeom prst="downArrow">
            <a:avLst/>
          </a:prstGeom>
          <a:gradFill>
            <a:gsLst>
              <a:gs pos="0">
                <a:srgbClr val="FF0000"/>
              </a:gs>
              <a:gs pos="59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rot="6619392">
            <a:off x="2722580" y="2862764"/>
            <a:ext cx="304800" cy="757322"/>
          </a:xfrm>
          <a:prstGeom prst="downArrow">
            <a:avLst/>
          </a:prstGeom>
          <a:gradFill>
            <a:gsLst>
              <a:gs pos="0">
                <a:srgbClr val="FF0000"/>
              </a:gs>
              <a:gs pos="60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3783559">
            <a:off x="2771962" y="4524284"/>
            <a:ext cx="284180" cy="743882"/>
          </a:xfrm>
          <a:prstGeom prst="downArrow">
            <a:avLst/>
          </a:prstGeom>
          <a:gradFill>
            <a:gsLst>
              <a:gs pos="0">
                <a:srgbClr val="FF0000"/>
              </a:gs>
              <a:gs pos="60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86334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38200"/>
          </a:xfrm>
          <a:noFill/>
          <a:scene3d>
            <a:camera prst="orthographicFront"/>
            <a:lightRig rig="threePt" dir="t"/>
          </a:scene3d>
          <a:sp3d>
            <a:bevelT/>
          </a:sp3d>
        </p:spPr>
        <p:txBody>
          <a:bodyPr>
            <a:normAutofit/>
          </a:bodyPr>
          <a:lstStyle/>
          <a:p>
            <a:pPr algn="ctr">
              <a:lnSpc>
                <a:spcPct val="80000"/>
              </a:lnSpc>
            </a:pPr>
            <a:r>
              <a:rPr lang="ru-RU" sz="2400" b="1" dirty="0" smtClean="0">
                <a:solidFill>
                  <a:schemeClr val="tx1"/>
                </a:solidFill>
                <a:latin typeface="Times New Roman" pitchFamily="18" charset="0"/>
                <a:cs typeface="Times New Roman" pitchFamily="18" charset="0"/>
              </a:rPr>
              <a:t>Расходы бюджета муниципального образования «Малопургинский район» по разделам в 2019-2022 годах</a:t>
            </a:r>
            <a:endParaRPr lang="ru-RU" sz="2400" b="1" dirty="0">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4002237068"/>
              </p:ext>
            </p:extLst>
          </p:nvPr>
        </p:nvGraphicFramePr>
        <p:xfrm>
          <a:off x="304800" y="1110735"/>
          <a:ext cx="8686799" cy="5282566"/>
        </p:xfrm>
        <a:graphic>
          <a:graphicData uri="http://schemas.openxmlformats.org/drawingml/2006/table">
            <a:tbl>
              <a:tblPr firstRow="1" bandRow="1">
                <a:tableStyleId>{10A1B5D5-9B99-4C35-A422-299274C87663}</a:tableStyleId>
              </a:tblPr>
              <a:tblGrid>
                <a:gridCol w="868680"/>
                <a:gridCol w="3079863"/>
                <a:gridCol w="1184564"/>
                <a:gridCol w="1184564"/>
                <a:gridCol w="1184564"/>
                <a:gridCol w="1184564"/>
              </a:tblGrid>
              <a:tr h="367854">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Раздел</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2019 год (оценка)</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2020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2021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300" b="1" dirty="0" smtClean="0">
                          <a:solidFill>
                            <a:schemeClr val="tx1"/>
                          </a:solidFill>
                          <a:latin typeface="Times New Roman" panose="02020603050405020304" pitchFamily="18" charset="0"/>
                          <a:cs typeface="Times New Roman" panose="02020603050405020304" pitchFamily="18" charset="0"/>
                        </a:rPr>
                        <a:t>2022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40686">
                <a:tc>
                  <a:txBody>
                    <a:bodyPr/>
                    <a:lstStyle/>
                    <a:p>
                      <a:pPr>
                        <a:lnSpc>
                          <a:spcPct val="70000"/>
                        </a:lnSpc>
                      </a:pP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800" b="1" dirty="0" smtClean="0">
                          <a:latin typeface="Times New Roman" panose="02020603050405020304" pitchFamily="18" charset="0"/>
                          <a:cs typeface="Times New Roman" panose="02020603050405020304" pitchFamily="18" charset="0"/>
                        </a:rPr>
                        <a:t>Всего</a:t>
                      </a:r>
                      <a:endParaRPr lang="ru-RU" sz="18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1 110 361,8</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latin typeface="Times New Roman" pitchFamily="18" charset="0"/>
                          <a:cs typeface="Times New Roman" pitchFamily="18" charset="0"/>
                        </a:rPr>
                        <a:t>945 691,5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latin typeface="Times New Roman" pitchFamily="18" charset="0"/>
                          <a:cs typeface="Times New Roman" pitchFamily="18" charset="0"/>
                        </a:rPr>
                        <a:t>937 564,2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latin typeface="Times New Roman" pitchFamily="18" charset="0"/>
                          <a:cs typeface="Times New Roman" pitchFamily="18" charset="0"/>
                        </a:rPr>
                        <a:t>931 112,6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51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Обшегосударственные</a:t>
                      </a:r>
                      <a:r>
                        <a:rPr lang="ru-RU" sz="1400" baseline="0" dirty="0" smtClean="0">
                          <a:latin typeface="Times New Roman" panose="02020603050405020304" pitchFamily="18" charset="0"/>
                          <a:cs typeface="Times New Roman" panose="02020603050405020304" pitchFamily="18" charset="0"/>
                        </a:rPr>
                        <a:t> вопросы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102 370,0</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112 458,2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108 752,6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104 571,4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335">
                <a:tc>
                  <a:txBody>
                    <a:bodyPr/>
                    <a:lstStyle/>
                    <a:p>
                      <a:pPr algn="ctr">
                        <a:lnSpc>
                          <a:spcPct val="70000"/>
                        </a:lnSpc>
                      </a:pPr>
                      <a:r>
                        <a:rPr lang="ru-RU" sz="1400" b="1" dirty="0" smtClean="0">
                          <a:latin typeface="Times New Roman" pitchFamily="18" charset="0"/>
                          <a:cs typeface="Times New Roman" pitchFamily="18" charset="0"/>
                        </a:rPr>
                        <a:t>02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latin typeface="Times New Roman" pitchFamily="18" charset="0"/>
                          <a:cs typeface="Times New Roman" pitchFamily="18" charset="0"/>
                        </a:rPr>
                        <a:t>Национальная оборона</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latin typeface="Times New Roman" pitchFamily="18" charset="0"/>
                          <a:cs typeface="Times New Roman" pitchFamily="18" charset="0"/>
                        </a:rPr>
                        <a:t>1 910,8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Финансирование напрямую в поселения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Финансирование напрямую в поселения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Финансирование напрямую в поселения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8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 безопасность</a:t>
                      </a:r>
                      <a:r>
                        <a:rPr lang="ru-RU" sz="1400" baseline="0" dirty="0" smtClean="0">
                          <a:latin typeface="Times New Roman" panose="02020603050405020304" pitchFamily="18" charset="0"/>
                          <a:cs typeface="Times New Roman" panose="02020603050405020304" pitchFamily="18" charset="0"/>
                        </a:rPr>
                        <a:t> и правоохранительная деятельность</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672,8</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 733,0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04 </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экономика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27 080,0</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23 111,2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25 069,4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23 177,6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26">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Жилищно-коммунальное</a:t>
                      </a:r>
                      <a:r>
                        <a:rPr lang="ru-RU" sz="1400" baseline="0" dirty="0" smtClean="0">
                          <a:latin typeface="Times New Roman" panose="02020603050405020304" pitchFamily="18" charset="0"/>
                          <a:cs typeface="Times New Roman" panose="02020603050405020304" pitchFamily="18" charset="0"/>
                        </a:rPr>
                        <a:t> хозяйство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37 581,3</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6 609,4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5 859,6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5 632,8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445">
                <a:tc>
                  <a:txBody>
                    <a:bodyPr/>
                    <a:lstStyle/>
                    <a:p>
                      <a:pPr algn="ctr">
                        <a:lnSpc>
                          <a:spcPct val="70000"/>
                        </a:lnSpc>
                      </a:pPr>
                      <a:r>
                        <a:rPr lang="ru-RU" sz="1400" b="1" dirty="0" smtClean="0">
                          <a:latin typeface="Times New Roman" pitchFamily="18" charset="0"/>
                          <a:cs typeface="Times New Roman" pitchFamily="18" charset="0"/>
                        </a:rPr>
                        <a:t>06</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latin typeface="Times New Roman" pitchFamily="18" charset="0"/>
                          <a:cs typeface="Times New Roman" pitchFamily="18" charset="0"/>
                        </a:rPr>
                        <a:t>Охрана окружающей среды</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latin typeface="Times New Roman" pitchFamily="18" charset="0"/>
                          <a:cs typeface="Times New Roman" pitchFamily="18" charset="0"/>
                        </a:rPr>
                        <a:t>9 578,0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26">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07</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Образование</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765 145,6</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646 495,5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644 821,7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637 613,0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08</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Культура и кинематография</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85 044,5</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72 649,5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69 649,5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67 683,7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26">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43 436,0</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36 091,8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36 113,5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36 136,2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13 093,2</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4 506,0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3 506,0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3 006,0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Средства массовой информации</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244,6</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244,5</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9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2 636,9</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9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14</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Межбюджетные трансферты общего характера бюджетам поселений</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31 146,1</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32 594,2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32 594,2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32 594,2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686">
                <a:tc>
                  <a:txBody>
                    <a:bodyPr/>
                    <a:lstStyle/>
                    <a:p>
                      <a:pPr algn="ctr">
                        <a:lnSpc>
                          <a:spcPct val="70000"/>
                        </a:lnSpc>
                      </a:pP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Условно-утвержденные расходы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9 600,0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19 100,0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791450" y="802957"/>
            <a:ext cx="1143000" cy="307777"/>
          </a:xfrm>
          <a:prstGeom prst="rect">
            <a:avLst/>
          </a:prstGeom>
          <a:noFill/>
        </p:spPr>
        <p:txBody>
          <a:bodyPr wrap="square" rtlCol="0">
            <a:spAutoFit/>
          </a:bodyPr>
          <a:lstStyle/>
          <a:p>
            <a:r>
              <a:rPr lang="ru-RU" sz="1400" dirty="0" smtClean="0"/>
              <a:t>     Тыс. руб.</a:t>
            </a:r>
            <a:endParaRPr lang="ru-RU"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i?id=211289141-04-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55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457200" y="277813"/>
            <a:ext cx="8229600" cy="865187"/>
          </a:xfrm>
          <a:noFill/>
          <a:scene3d>
            <a:camera prst="orthographicFront"/>
            <a:lightRig rig="threePt" dir="t"/>
          </a:scene3d>
          <a:sp3d>
            <a:bevelT/>
          </a:sp3d>
        </p:spPr>
        <p:txBody>
          <a:bodyPr>
            <a:normAutofit/>
          </a:bodyPr>
          <a:lstStyle/>
          <a:p>
            <a:pPr algn="ctr" eaLnBrk="1" hangingPunct="1"/>
            <a:r>
              <a:rPr lang="ru-RU" sz="3800" b="1" dirty="0" smtClean="0">
                <a:solidFill>
                  <a:schemeClr val="tx1"/>
                </a:solidFill>
                <a:latin typeface="Times New Roman" pitchFamily="18" charset="0"/>
              </a:rPr>
              <a:t>Что такое бюджет?</a:t>
            </a:r>
          </a:p>
        </p:txBody>
      </p:sp>
      <p:sp>
        <p:nvSpPr>
          <p:cNvPr id="4100" name="Rectangle 3"/>
          <p:cNvSpPr>
            <a:spLocks noGrp="1" noChangeArrowheads="1"/>
          </p:cNvSpPr>
          <p:nvPr>
            <p:ph idx="1"/>
          </p:nvPr>
        </p:nvSpPr>
        <p:spPr>
          <a:xfrm>
            <a:off x="457200" y="1143000"/>
            <a:ext cx="8229600" cy="4983163"/>
          </a:xfrm>
        </p:spPr>
        <p:txBody>
          <a:bodyPr>
            <a:normAutofit fontScale="92500"/>
          </a:bodyPr>
          <a:lstStyle/>
          <a:p>
            <a:pPr algn="ctr" eaLnBrk="1" hangingPunct="1">
              <a:buFont typeface="Wingdings" pitchFamily="2" charset="2"/>
              <a:buNone/>
            </a:pPr>
            <a:r>
              <a:rPr lang="ru-RU" dirty="0" smtClean="0"/>
              <a:t/>
            </a:r>
            <a:br>
              <a:rPr lang="ru-RU" dirty="0" smtClean="0"/>
            </a:br>
            <a:endParaRPr lang="ru-RU" dirty="0" smtClean="0"/>
          </a:p>
          <a:p>
            <a:pPr algn="ctr" eaLnBrk="1" hangingPunct="1">
              <a:buFont typeface="Wingdings" pitchFamily="2" charset="2"/>
              <a:buNone/>
            </a:pPr>
            <a:r>
              <a:rPr lang="ru-RU" sz="3400" b="1" u="sng" dirty="0" smtClean="0">
                <a:solidFill>
                  <a:srgbClr val="FF0000"/>
                </a:solidFill>
                <a:latin typeface="Times New Roman" pitchFamily="18" charset="0"/>
              </a:rPr>
              <a:t>Бюджет</a:t>
            </a:r>
            <a:r>
              <a:rPr lang="ru-RU" sz="3400" dirty="0" smtClean="0">
                <a:solidFill>
                  <a:srgbClr val="FF0000"/>
                </a:solidFill>
                <a:latin typeface="Times New Roman" pitchFamily="18" charset="0"/>
              </a:rPr>
              <a:t> </a:t>
            </a:r>
            <a:r>
              <a:rPr lang="ru-RU" sz="3400" dirty="0" smtClean="0">
                <a:solidFill>
                  <a:schemeClr val="tx1"/>
                </a:solidFill>
                <a:latin typeface="Times New Roman" pitchFamily="18" charset="0"/>
              </a:rPr>
              <a:t>—</a:t>
            </a:r>
            <a:r>
              <a:rPr lang="ru-RU" sz="3400" dirty="0" smtClean="0">
                <a:latin typeface="Times New Roman" pitchFamily="18" charset="0"/>
              </a:rPr>
              <a:t> </a:t>
            </a:r>
            <a:r>
              <a:rPr lang="ru-RU" sz="3400" b="1" dirty="0" smtClean="0">
                <a:solidFill>
                  <a:schemeClr val="tx1"/>
                </a:solidFill>
                <a:latin typeface="Times New Roman" pitchFamily="18" charset="0"/>
              </a:rPr>
              <a:t>(от старонормандского bougette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r>
              <a:rPr lang="ru-RU" sz="3400" dirty="0" smtClean="0">
                <a:solidFill>
                  <a:schemeClr val="tx1"/>
                </a:solidFill>
                <a:latin typeface="Times New Roman" pitchFamily="18" charset="0"/>
              </a:rPr>
              <a:t>.</a:t>
            </a:r>
          </a:p>
          <a:p>
            <a:pPr eaLnBrk="1" hangingPunct="1">
              <a:buFont typeface="Wingdings" pitchFamily="2" charset="2"/>
              <a:buNone/>
            </a:pPr>
            <a:endParaRPr lang="ru-RU" sz="3400" dirty="0" smtClean="0">
              <a:solidFill>
                <a:srgbClr val="990000"/>
              </a:solidFill>
              <a:latin typeface="Times New Roman" pitchFamily="18" charset="0"/>
            </a:endParaRPr>
          </a:p>
          <a:p>
            <a:pPr eaLnBrk="1" hangingPunct="1">
              <a:buFont typeface="Wingdings" pitchFamily="2" charset="2"/>
              <a:buNone/>
            </a:pPr>
            <a:r>
              <a:rPr lang="ru-RU" sz="2100" dirty="0" smtClean="0">
                <a:solidFill>
                  <a:srgbClr val="990000"/>
                </a:solidFill>
                <a:latin typeface="Times New Roman" pitchFamily="18" charset="0"/>
              </a:rPr>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76200"/>
            <a:ext cx="8686800" cy="990600"/>
          </a:xfrm>
          <a:noFill/>
          <a:scene3d>
            <a:camera prst="orthographicFront"/>
            <a:lightRig rig="threePt" dir="t"/>
          </a:scene3d>
          <a:sp3d>
            <a:bevelT/>
          </a:sp3d>
        </p:spPr>
        <p:txBody>
          <a:bodyPr>
            <a:normAutofit fontScale="90000"/>
          </a:bodyPr>
          <a:lstStyle/>
          <a:p>
            <a:pPr algn="ctr">
              <a:lnSpc>
                <a:spcPct val="90000"/>
              </a:lnSpc>
            </a:pPr>
            <a:r>
              <a:rPr lang="ru-RU" sz="2400" b="1" dirty="0" smtClean="0">
                <a:solidFill>
                  <a:schemeClr val="tx1"/>
                </a:solidFill>
                <a:latin typeface="Times New Roman" pitchFamily="18" charset="0"/>
                <a:cs typeface="Times New Roman" pitchFamily="18" charset="0"/>
              </a:rPr>
              <a:t>Структура расходов бюджета муниципального образования «Малопургинский район» по разделам</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в 2019-2022 годах в % к общему объему расходов</a:t>
            </a:r>
            <a:endParaRPr lang="ru-RU" sz="2400" b="1" dirty="0">
              <a:solidFill>
                <a:schemeClr val="tx1"/>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1375005170"/>
              </p:ext>
            </p:extLst>
          </p:nvPr>
        </p:nvGraphicFramePr>
        <p:xfrm>
          <a:off x="219076" y="1281499"/>
          <a:ext cx="8686799" cy="5426840"/>
        </p:xfrm>
        <a:graphic>
          <a:graphicData uri="http://schemas.openxmlformats.org/drawingml/2006/table">
            <a:tbl>
              <a:tblPr firstRow="1" bandRow="1">
                <a:tableStyleId>{93296810-A885-4BE3-A3E7-6D5BEEA58F35}</a:tableStyleId>
              </a:tblPr>
              <a:tblGrid>
                <a:gridCol w="804334"/>
                <a:gridCol w="3539066"/>
                <a:gridCol w="1206500"/>
                <a:gridCol w="1045633"/>
                <a:gridCol w="1045633"/>
                <a:gridCol w="1045633"/>
              </a:tblGrid>
              <a:tr h="333474">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Раздел</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2019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2020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2021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2022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333474">
                <a:tc>
                  <a:txBody>
                    <a:bodyPr/>
                    <a:lstStyle/>
                    <a:p>
                      <a:pPr>
                        <a:lnSpc>
                          <a:spcPct val="70000"/>
                        </a:lnSpc>
                      </a:pP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600" b="1" dirty="0" smtClean="0">
                          <a:latin typeface="Times New Roman" panose="02020603050405020304" pitchFamily="18" charset="0"/>
                          <a:cs typeface="Times New Roman" panose="02020603050405020304" pitchFamily="18" charset="0"/>
                        </a:rPr>
                        <a:t>Всего</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Обшегосударственные</a:t>
                      </a:r>
                      <a:r>
                        <a:rPr lang="ru-RU" sz="1400" baseline="0" dirty="0" smtClean="0">
                          <a:latin typeface="Times New Roman" panose="02020603050405020304" pitchFamily="18" charset="0"/>
                          <a:cs typeface="Times New Roman" panose="02020603050405020304" pitchFamily="18" charset="0"/>
                        </a:rPr>
                        <a:t> вопросы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9,2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11,9</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11,6</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11,2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 оборона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787">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 безопасность</a:t>
                      </a:r>
                      <a:r>
                        <a:rPr lang="ru-RU" sz="1400" baseline="0" dirty="0" smtClean="0">
                          <a:latin typeface="Times New Roman" panose="02020603050405020304" pitchFamily="18" charset="0"/>
                          <a:cs typeface="Times New Roman" panose="02020603050405020304" pitchFamily="18" charset="0"/>
                        </a:rPr>
                        <a:t> и правоохранительная деятельность</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04 </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экономика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2,4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2,4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2,7</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2,5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23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Жилищно-коммунальное</a:t>
                      </a:r>
                      <a:r>
                        <a:rPr lang="ru-RU" sz="1400" baseline="0" dirty="0" smtClean="0">
                          <a:latin typeface="Times New Roman" panose="02020603050405020304" pitchFamily="18" charset="0"/>
                          <a:cs typeface="Times New Roman" panose="02020603050405020304" pitchFamily="18" charset="0"/>
                        </a:rPr>
                        <a:t> хозяйство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3,4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0,7</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0,6</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0,6</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225">
                <a:tc>
                  <a:txBody>
                    <a:bodyPr/>
                    <a:lstStyle/>
                    <a:p>
                      <a:pPr algn="ctr">
                        <a:lnSpc>
                          <a:spcPct val="70000"/>
                        </a:lnSpc>
                      </a:pPr>
                      <a:r>
                        <a:rPr lang="ru-RU" sz="1400" b="1" dirty="0" smtClean="0">
                          <a:latin typeface="Times New Roman" pitchFamily="18" charset="0"/>
                          <a:cs typeface="Times New Roman" pitchFamily="18" charset="0"/>
                        </a:rPr>
                        <a:t>06</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400" b="0" dirty="0" smtClean="0">
                          <a:latin typeface="Times New Roman" pitchFamily="18" charset="0"/>
                          <a:cs typeface="Times New Roman" pitchFamily="18" charset="0"/>
                        </a:rPr>
                        <a:t>Охрана окружающей среды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1,0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07</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Образование</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68,9</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68,4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68,8</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68,5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08</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Культура и кинематография</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7,7</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7,7</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7,4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7,3</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3,9</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3,8</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3,9</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1,2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0,3</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Средства массовой информации</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0,02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0,02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0,03</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0,03</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787">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787">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14</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Межбюджетные трансферты общего характера бюджетам поселений</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2,8</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3,4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3,4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3,5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nSpc>
                          <a:spcPct val="70000"/>
                        </a:lnSpc>
                      </a:pP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Условно-утвержденные расходы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1,0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2,1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867650" y="1004500"/>
            <a:ext cx="1066800" cy="276999"/>
          </a:xfrm>
          <a:prstGeom prst="rect">
            <a:avLst/>
          </a:prstGeom>
          <a:noFill/>
        </p:spPr>
        <p:txBody>
          <a:bodyPr wrap="square" rtlCol="0">
            <a:spAutoFit/>
          </a:bodyPr>
          <a:lstStyle/>
          <a:p>
            <a:r>
              <a:rPr lang="ru-RU" sz="1200" b="1" dirty="0" smtClean="0"/>
              <a:t>Тыс. рублей</a:t>
            </a:r>
            <a:endParaRPr lang="ru-RU" sz="12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686800" cy="1143000"/>
          </a:xfrm>
          <a:noFill/>
          <a:scene3d>
            <a:camera prst="orthographicFront"/>
            <a:lightRig rig="threePt" dir="t"/>
          </a:scene3d>
          <a:sp3d>
            <a:bevelT/>
          </a:sp3d>
        </p:spPr>
        <p:txBody>
          <a:bodyPr>
            <a:normAutofit/>
          </a:bodyPr>
          <a:lstStyle/>
          <a:p>
            <a:pPr algn="ctr">
              <a:lnSpc>
                <a:spcPct val="90000"/>
              </a:lnSpc>
            </a:pPr>
            <a:r>
              <a:rPr lang="ru-RU" sz="2400" b="1" dirty="0" smtClean="0">
                <a:solidFill>
                  <a:schemeClr val="tx1"/>
                </a:solidFill>
                <a:latin typeface="Times New Roman" pitchFamily="18" charset="0"/>
                <a:cs typeface="Times New Roman" pitchFamily="18" charset="0"/>
              </a:rPr>
              <a:t>Расходы бюджета муниципального образования «Малопургинский район» в расчете на душу населения в 2020 году</a:t>
            </a:r>
            <a:endParaRPr lang="ru-RU" sz="2400" b="1"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779562558"/>
              </p:ext>
            </p:extLst>
          </p:nvPr>
        </p:nvGraphicFramePr>
        <p:xfrm>
          <a:off x="457200" y="1523999"/>
          <a:ext cx="2590800" cy="121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3190875" y="1676400"/>
            <a:ext cx="5562600" cy="914400"/>
          </a:xfrm>
          <a:prstGeom prst="rect">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b="1"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приходится на одного жителя района</a:t>
            </a:r>
            <a:endParaRPr lang="ru-RU" b="1"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9" name="Содержимое 3"/>
          <p:cNvGraphicFramePr>
            <a:graphicFrameLocks/>
          </p:cNvGraphicFramePr>
          <p:nvPr>
            <p:extLst>
              <p:ext uri="{D42A27DB-BD31-4B8C-83A1-F6EECF244321}">
                <p14:modId xmlns:p14="http://schemas.microsoft.com/office/powerpoint/2010/main" val="4022295507"/>
              </p:ext>
            </p:extLst>
          </p:nvPr>
        </p:nvGraphicFramePr>
        <p:xfrm>
          <a:off x="457200" y="2743200"/>
          <a:ext cx="26670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Прямоугольник 9"/>
          <p:cNvSpPr/>
          <p:nvPr/>
        </p:nvSpPr>
        <p:spPr>
          <a:xfrm>
            <a:off x="3190875" y="2895600"/>
            <a:ext cx="5562600" cy="838200"/>
          </a:xfrm>
          <a:prstGeom prst="rect">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образование</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1" name="Содержимое 3"/>
          <p:cNvGraphicFramePr>
            <a:graphicFrameLocks/>
          </p:cNvGraphicFramePr>
          <p:nvPr>
            <p:extLst>
              <p:ext uri="{D42A27DB-BD31-4B8C-83A1-F6EECF244321}">
                <p14:modId xmlns:p14="http://schemas.microsoft.com/office/powerpoint/2010/main" val="1695513804"/>
              </p:ext>
            </p:extLst>
          </p:nvPr>
        </p:nvGraphicFramePr>
        <p:xfrm>
          <a:off x="762000" y="5334000"/>
          <a:ext cx="228600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Прямоугольник 11"/>
          <p:cNvSpPr/>
          <p:nvPr/>
        </p:nvSpPr>
        <p:spPr>
          <a:xfrm>
            <a:off x="3200400" y="5562600"/>
            <a:ext cx="5562600" cy="914400"/>
          </a:xfrm>
          <a:prstGeom prst="rect">
            <a:avLst/>
          </a:prstGeom>
          <a:gradFill>
            <a:gsLst>
              <a:gs pos="0">
                <a:srgbClr val="00B05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решение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общегосударственных вопросов</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6" name="Содержимое 3"/>
          <p:cNvGraphicFramePr>
            <a:graphicFrameLocks/>
          </p:cNvGraphicFramePr>
          <p:nvPr>
            <p:extLst>
              <p:ext uri="{D42A27DB-BD31-4B8C-83A1-F6EECF244321}">
                <p14:modId xmlns:p14="http://schemas.microsoft.com/office/powerpoint/2010/main" val="741952453"/>
              </p:ext>
            </p:extLst>
          </p:nvPr>
        </p:nvGraphicFramePr>
        <p:xfrm>
          <a:off x="762000" y="4010025"/>
          <a:ext cx="2286000" cy="1295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Прямоугольник 17"/>
          <p:cNvSpPr/>
          <p:nvPr/>
        </p:nvSpPr>
        <p:spPr>
          <a:xfrm>
            <a:off x="3190875" y="4191000"/>
            <a:ext cx="5562600" cy="914400"/>
          </a:xfrm>
          <a:prstGeom prst="rect">
            <a:avLst/>
          </a:prstGeom>
          <a:gradFill>
            <a:gsLst>
              <a:gs pos="0">
                <a:srgbClr val="FFFF0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культуру</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457200"/>
            <a:ext cx="8686800" cy="990600"/>
          </a:xfrm>
        </p:spPr>
        <p:txBody>
          <a:bodyPr>
            <a:normAutofit/>
          </a:bodyPr>
          <a:lstStyle/>
          <a:p>
            <a:r>
              <a:rPr lang="ru-RU" sz="2400" b="1" dirty="0">
                <a:solidFill>
                  <a:schemeClr val="tx1"/>
                </a:solidFill>
                <a:latin typeface="Times New Roman" pitchFamily="18" charset="0"/>
                <a:cs typeface="Times New Roman" pitchFamily="18" charset="0"/>
              </a:rPr>
              <a:t>Основные направления расходов в области </a:t>
            </a:r>
            <a:r>
              <a:rPr lang="ru-RU" sz="2400" b="1" dirty="0" smtClean="0">
                <a:solidFill>
                  <a:schemeClr val="tx1"/>
                </a:solidFill>
                <a:latin typeface="Times New Roman" pitchFamily="18" charset="0"/>
                <a:cs typeface="Times New Roman" pitchFamily="18" charset="0"/>
              </a:rPr>
              <a:t>образования </a:t>
            </a:r>
            <a:r>
              <a:rPr lang="ru-RU" sz="2400" b="1" dirty="0">
                <a:solidFill>
                  <a:schemeClr val="tx1"/>
                </a:solidFill>
                <a:latin typeface="Times New Roman" pitchFamily="18" charset="0"/>
                <a:cs typeface="Times New Roman" pitchFamily="18" charset="0"/>
              </a:rPr>
              <a:t>в </a:t>
            </a:r>
            <a:r>
              <a:rPr lang="ru-RU" sz="2400" b="1" dirty="0" smtClean="0">
                <a:solidFill>
                  <a:schemeClr val="tx1"/>
                </a:solidFill>
                <a:latin typeface="Times New Roman" pitchFamily="18" charset="0"/>
                <a:cs typeface="Times New Roman" pitchFamily="18" charset="0"/>
              </a:rPr>
              <a:t>2020 году</a:t>
            </a:r>
            <a:endParaRPr lang="ru-RU" sz="2400"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320781043"/>
              </p:ext>
            </p:extLst>
          </p:nvPr>
        </p:nvGraphicFramePr>
        <p:xfrm>
          <a:off x="304800" y="2209800"/>
          <a:ext cx="86868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 y="1600200"/>
            <a:ext cx="8763000" cy="400110"/>
          </a:xfrm>
          <a:prstGeom prst="rect">
            <a:avLst/>
          </a:prstGeom>
          <a:solidFill>
            <a:srgbClr val="FFC000"/>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itchFamily="18" charset="0"/>
                <a:cs typeface="Times New Roman" pitchFamily="18" charset="0"/>
              </a:rPr>
              <a:t>Расходы на образование, всего 646 495,5тыс. рублей, в том числе:</a:t>
            </a:r>
            <a:endParaRPr lang="ru-RU"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418870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38328"/>
            <a:ext cx="8686800" cy="957072"/>
          </a:xfrm>
        </p:spPr>
        <p:txBody>
          <a:bodyPr>
            <a:normAutofit fontScale="90000"/>
          </a:bodyPr>
          <a:lstStyle/>
          <a:p>
            <a:r>
              <a:rPr lang="ru-RU" sz="2400" b="1" dirty="0">
                <a:solidFill>
                  <a:schemeClr val="tx1"/>
                </a:solidFill>
                <a:latin typeface="Times New Roman" pitchFamily="18" charset="0"/>
                <a:cs typeface="Times New Roman" pitchFamily="18" charset="0"/>
              </a:rPr>
              <a:t>Основные направления расходов в области культуры </a:t>
            </a:r>
            <a:br>
              <a:rPr lang="ru-RU" sz="2400" b="1" dirty="0">
                <a:solidFill>
                  <a:schemeClr val="tx1"/>
                </a:solidFill>
                <a:latin typeface="Times New Roman" pitchFamily="18" charset="0"/>
                <a:cs typeface="Times New Roman" pitchFamily="18" charset="0"/>
              </a:rPr>
            </a:br>
            <a:r>
              <a:rPr lang="ru-RU" sz="2400" b="1" dirty="0">
                <a:solidFill>
                  <a:schemeClr val="tx1"/>
                </a:solidFill>
                <a:latin typeface="Times New Roman" pitchFamily="18" charset="0"/>
                <a:cs typeface="Times New Roman" pitchFamily="18" charset="0"/>
              </a:rPr>
              <a:t>в </a:t>
            </a:r>
            <a:r>
              <a:rPr lang="ru-RU" sz="2400" b="1" dirty="0" smtClean="0">
                <a:solidFill>
                  <a:schemeClr val="tx1"/>
                </a:solidFill>
                <a:latin typeface="Times New Roman" pitchFamily="18" charset="0"/>
                <a:cs typeface="Times New Roman" pitchFamily="18" charset="0"/>
              </a:rPr>
              <a:t>2020 </a:t>
            </a:r>
            <a:r>
              <a:rPr lang="ru-RU" sz="2400" b="1" dirty="0">
                <a:solidFill>
                  <a:schemeClr val="tx1"/>
                </a:solidFill>
                <a:latin typeface="Times New Roman" pitchFamily="18" charset="0"/>
                <a:cs typeface="Times New Roman" pitchFamily="18" charset="0"/>
              </a:rPr>
              <a:t>году</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24203551"/>
              </p:ext>
            </p:extLst>
          </p:nvPr>
        </p:nvGraphicFramePr>
        <p:xfrm>
          <a:off x="200025" y="1647826"/>
          <a:ext cx="8686800" cy="5002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2399" y="1171545"/>
            <a:ext cx="8743951" cy="400110"/>
          </a:xfrm>
          <a:prstGeom prst="rect">
            <a:avLst/>
          </a:prstGeom>
          <a:solidFill>
            <a:srgbClr val="FFC000"/>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anose="02020603050405020304" pitchFamily="18" charset="0"/>
                <a:cs typeface="Times New Roman" panose="02020603050405020304" pitchFamily="18" charset="0"/>
              </a:rPr>
              <a:t>Расходы на культуру </a:t>
            </a:r>
            <a:r>
              <a:rPr lang="ru-RU" sz="2000" b="1" i="1" dirty="0">
                <a:latin typeface="Times New Roman" panose="02020603050405020304" pitchFamily="18" charset="0"/>
                <a:cs typeface="Times New Roman" panose="02020603050405020304" pitchFamily="18" charset="0"/>
              </a:rPr>
              <a:t>всего </a:t>
            </a:r>
            <a:r>
              <a:rPr lang="ru-RU" sz="2000" b="1" i="1" dirty="0" smtClean="0">
                <a:latin typeface="Times New Roman" panose="02020603050405020304" pitchFamily="18" charset="0"/>
                <a:cs typeface="Times New Roman" panose="02020603050405020304" pitchFamily="18" charset="0"/>
              </a:rPr>
              <a:t>72 649,5 тыс. рублей, в том числе:</a:t>
            </a:r>
            <a:endParaRPr lang="ru-RU"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8094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62128"/>
            <a:ext cx="8686800" cy="804672"/>
          </a:xfrm>
        </p:spPr>
        <p:txBody>
          <a:bodyPr>
            <a:normAutofit fontScale="90000"/>
          </a:bodyPr>
          <a:lstStyle/>
          <a:p>
            <a:r>
              <a:rPr lang="ru-RU" sz="2400" b="1" dirty="0">
                <a:solidFill>
                  <a:schemeClr val="tx1"/>
                </a:solidFill>
                <a:latin typeface="Times New Roman" pitchFamily="18" charset="0"/>
                <a:cs typeface="Times New Roman" pitchFamily="18" charset="0"/>
              </a:rPr>
              <a:t>Основные направления расходов в области социальной политики в </a:t>
            </a:r>
            <a:r>
              <a:rPr lang="ru-RU" sz="2400" b="1" dirty="0" smtClean="0">
                <a:solidFill>
                  <a:schemeClr val="tx1"/>
                </a:solidFill>
                <a:latin typeface="Times New Roman" pitchFamily="18" charset="0"/>
                <a:cs typeface="Times New Roman" pitchFamily="18" charset="0"/>
              </a:rPr>
              <a:t>2020 году</a:t>
            </a:r>
            <a:endParaRPr lang="ru-RU"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710958699"/>
              </p:ext>
            </p:extLst>
          </p:nvPr>
        </p:nvGraphicFramePr>
        <p:xfrm>
          <a:off x="228600" y="1556266"/>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8600" y="1148834"/>
            <a:ext cx="8686800" cy="369332"/>
          </a:xfrm>
          <a:prstGeom prst="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800" b="1" i="1" dirty="0" smtClean="0">
                <a:latin typeface="Times New Roman" pitchFamily="18" charset="0"/>
                <a:cs typeface="Times New Roman" pitchFamily="18" charset="0"/>
              </a:rPr>
              <a:t>Общий объем расходов на социальную политику 36 091,8 тыс. рублей</a:t>
            </a:r>
            <a:endParaRPr lang="ru-RU" sz="1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772072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274638"/>
            <a:ext cx="8171688" cy="639762"/>
          </a:xfrm>
        </p:spPr>
        <p:txBody>
          <a:bodyPr>
            <a:noAutofit/>
          </a:bodyPr>
          <a:lstStyle/>
          <a:p>
            <a:r>
              <a:rPr lang="ru-RU" sz="1800" b="1" dirty="0" smtClean="0">
                <a:solidFill>
                  <a:schemeClr val="tx1"/>
                </a:solidFill>
                <a:latin typeface="Times New Roman" panose="02020603050405020304" pitchFamily="18" charset="0"/>
                <a:cs typeface="Times New Roman" panose="02020603050405020304" pitchFamily="18" charset="0"/>
              </a:rPr>
              <a:t>Расходы на содержание (в том числе выполнение функций) органов местного самоуправления и муниципальных учреждений </a:t>
            </a:r>
            <a:r>
              <a:rPr lang="ru-RU" sz="1800" b="1" dirty="0" err="1" smtClean="0">
                <a:solidFill>
                  <a:schemeClr val="tx1"/>
                </a:solidFill>
                <a:latin typeface="Times New Roman" panose="02020603050405020304" pitchFamily="18" charset="0"/>
                <a:cs typeface="Times New Roman" panose="02020603050405020304" pitchFamily="18" charset="0"/>
              </a:rPr>
              <a:t>Малопургинского</a:t>
            </a:r>
            <a:r>
              <a:rPr lang="ru-RU" sz="1800" b="1" dirty="0" smtClean="0">
                <a:solidFill>
                  <a:schemeClr val="tx1"/>
                </a:solidFill>
                <a:latin typeface="Times New Roman" panose="02020603050405020304" pitchFamily="18" charset="0"/>
                <a:cs typeface="Times New Roman" panose="02020603050405020304" pitchFamily="18" charset="0"/>
              </a:rPr>
              <a:t> района на 2020 год</a:t>
            </a:r>
            <a:endParaRPr lang="ru-RU" sz="1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625098662"/>
              </p:ext>
            </p:extLst>
          </p:nvPr>
        </p:nvGraphicFramePr>
        <p:xfrm>
          <a:off x="838199" y="1219200"/>
          <a:ext cx="7924801" cy="5105394"/>
        </p:xfrm>
        <a:graphic>
          <a:graphicData uri="http://schemas.openxmlformats.org/drawingml/2006/table">
            <a:tbl>
              <a:tblPr>
                <a:tableStyleId>{E8B1032C-EA38-4F05-BA0D-38AFFFC7BED3}</a:tableStyleId>
              </a:tblPr>
              <a:tblGrid>
                <a:gridCol w="685801"/>
                <a:gridCol w="5170446"/>
                <a:gridCol w="2068554"/>
              </a:tblGrid>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 п/п</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Тип учреждения</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Сумма, тыс. рублей</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Органы местного самоуправления</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smtClean="0">
                          <a:effectLst/>
                          <a:latin typeface="Times New Roman" panose="02020603050405020304" pitchFamily="18" charset="0"/>
                          <a:cs typeface="Times New Roman" panose="02020603050405020304" pitchFamily="18" charset="0"/>
                        </a:rPr>
                        <a:t>110 974,5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Казенные учреждения, в том числе</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smtClean="0">
                          <a:effectLst/>
                          <a:latin typeface="Times New Roman" panose="02020603050405020304" pitchFamily="18" charset="0"/>
                          <a:cs typeface="Times New Roman" panose="02020603050405020304" pitchFamily="18" charset="0"/>
                        </a:rPr>
                        <a:t>52 259,9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2.1.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учреждения </a:t>
                      </a:r>
                      <a:r>
                        <a:rPr lang="ru-RU" sz="1400" i="1" u="none" strike="noStrike" dirty="0">
                          <a:effectLst/>
                          <a:latin typeface="Times New Roman" panose="02020603050405020304" pitchFamily="18" charset="0"/>
                          <a:cs typeface="Times New Roman" panose="02020603050405020304" pitchFamily="18" charset="0"/>
                        </a:rPr>
                        <a:t>образования</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35 928,9</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2.2.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прочие </a:t>
                      </a:r>
                      <a:r>
                        <a:rPr lang="ru-RU" sz="1400" i="1" u="none" strike="noStrike" dirty="0">
                          <a:effectLst/>
                          <a:latin typeface="Times New Roman" panose="02020603050405020304" pitchFamily="18" charset="0"/>
                          <a:cs typeface="Times New Roman" panose="02020603050405020304" pitchFamily="18" charset="0"/>
                        </a:rPr>
                        <a:t>учреждения</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16 331,0</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Бюджетные учреждения, в том числе </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smtClean="0">
                          <a:effectLst/>
                          <a:latin typeface="Times New Roman" panose="02020603050405020304" pitchFamily="18" charset="0"/>
                          <a:cs typeface="Times New Roman" panose="02020603050405020304" pitchFamily="18" charset="0"/>
                        </a:rPr>
                        <a:t>728 635,7</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3.1.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учреждения </a:t>
                      </a:r>
                      <a:r>
                        <a:rPr lang="ru-RU" sz="1400" i="1" u="none" strike="noStrike" dirty="0">
                          <a:effectLst/>
                          <a:latin typeface="Times New Roman" panose="02020603050405020304" pitchFamily="18" charset="0"/>
                          <a:cs typeface="Times New Roman" panose="02020603050405020304" pitchFamily="18" charset="0"/>
                        </a:rPr>
                        <a:t>образования</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609 452,7</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3.2.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учреждения </a:t>
                      </a:r>
                      <a:r>
                        <a:rPr lang="ru-RU" sz="1400" i="1" u="none" strike="noStrike" dirty="0">
                          <a:effectLst/>
                          <a:latin typeface="Times New Roman" panose="02020603050405020304" pitchFamily="18" charset="0"/>
                          <a:cs typeface="Times New Roman" panose="02020603050405020304" pitchFamily="18" charset="0"/>
                        </a:rPr>
                        <a:t>культуры</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72 161,5</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3.3.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прочие </a:t>
                      </a:r>
                      <a:r>
                        <a:rPr lang="ru-RU" sz="1400" i="1" u="none" strike="noStrike" dirty="0">
                          <a:effectLst/>
                          <a:latin typeface="Times New Roman" panose="02020603050405020304" pitchFamily="18" charset="0"/>
                          <a:cs typeface="Times New Roman" panose="02020603050405020304" pitchFamily="18" charset="0"/>
                        </a:rPr>
                        <a:t>учреждения</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47 021,5</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Автономные учреждения, в том числе </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smtClean="0">
                          <a:effectLst/>
                          <a:latin typeface="Times New Roman" panose="02020603050405020304" pitchFamily="18" charset="0"/>
                          <a:cs typeface="Times New Roman" panose="02020603050405020304" pitchFamily="18" charset="0"/>
                        </a:rPr>
                        <a:t>13 028,5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4.1.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учреждения </a:t>
                      </a:r>
                      <a:r>
                        <a:rPr lang="ru-RU" sz="1400" i="1" u="none" strike="noStrike" dirty="0">
                          <a:effectLst/>
                          <a:latin typeface="Times New Roman" panose="02020603050405020304" pitchFamily="18" charset="0"/>
                          <a:cs typeface="Times New Roman" panose="02020603050405020304" pitchFamily="18" charset="0"/>
                        </a:rPr>
                        <a:t>образования</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7 555,7</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4.2.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прочие </a:t>
                      </a:r>
                      <a:r>
                        <a:rPr lang="ru-RU" sz="1400" i="1" u="none" strike="noStrike" dirty="0">
                          <a:effectLst/>
                          <a:latin typeface="Times New Roman" panose="02020603050405020304" pitchFamily="18" charset="0"/>
                          <a:cs typeface="Times New Roman" panose="02020603050405020304" pitchFamily="18" charset="0"/>
                        </a:rPr>
                        <a:t>учреждения</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5 472,8</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 </a:t>
                      </a:r>
                      <a:r>
                        <a:rPr lang="ru-RU" sz="1400" b="1" u="none" strike="noStrike" dirty="0" smtClean="0">
                          <a:effectLst/>
                          <a:latin typeface="Times New Roman" panose="02020603050405020304" pitchFamily="18" charset="0"/>
                          <a:cs typeface="Times New Roman" panose="02020603050405020304" pitchFamily="18" charset="0"/>
                        </a:rPr>
                        <a:t>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Межбюджетные трансферты бюджетам поселений</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smtClean="0">
                          <a:effectLst/>
                          <a:latin typeface="Times New Roman" panose="02020603050405020304" pitchFamily="18" charset="0"/>
                          <a:cs typeface="Times New Roman" panose="02020603050405020304" pitchFamily="18" charset="0"/>
                        </a:rPr>
                        <a:t>40 792,9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 </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ИТОГО</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smtClean="0">
                          <a:effectLst/>
                          <a:latin typeface="Times New Roman" panose="02020603050405020304" pitchFamily="18" charset="0"/>
                          <a:cs typeface="Times New Roman" panose="02020603050405020304" pitchFamily="18" charset="0"/>
                        </a:rPr>
                        <a:t>945 691,5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09263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152400"/>
            <a:ext cx="8229600" cy="914400"/>
          </a:xfrm>
          <a:effectLst>
            <a:glow rad="228600">
              <a:schemeClr val="accent2">
                <a:satMod val="175000"/>
                <a:alpha val="40000"/>
              </a:schemeClr>
            </a:glow>
          </a:effectLst>
        </p:spPr>
        <p:txBody>
          <a:bodyPr>
            <a:normAutofit/>
          </a:bodyPr>
          <a:lstStyle/>
          <a:p>
            <a:r>
              <a:rPr lang="ru-RU" sz="2400" b="1" dirty="0" smtClean="0">
                <a:solidFill>
                  <a:srgbClr val="000000"/>
                </a:solidFill>
                <a:latin typeface="Times New Roman" pitchFamily="18" charset="0"/>
                <a:cs typeface="Times New Roman" pitchFamily="18" charset="0"/>
              </a:rPr>
              <a:t>Сведения о мерах социальной поддержки отдельных целевых групп в 2020 году.</a:t>
            </a:r>
            <a:endParaRPr lang="ru-RU" sz="2400" b="1" dirty="0">
              <a:solidFill>
                <a:srgbClr val="000000"/>
              </a:solidFill>
              <a:latin typeface="Times New Roman" pitchFamily="18" charset="0"/>
              <a:cs typeface="Times New Roman" pitchFamily="18" charset="0"/>
            </a:endParaRPr>
          </a:p>
        </p:txBody>
      </p:sp>
      <p:graphicFrame>
        <p:nvGraphicFramePr>
          <p:cNvPr id="14" name="Объект 13"/>
          <p:cNvGraphicFramePr>
            <a:graphicFrameLocks noGrp="1"/>
          </p:cNvGraphicFramePr>
          <p:nvPr>
            <p:ph idx="1"/>
            <p:extLst>
              <p:ext uri="{D42A27DB-BD31-4B8C-83A1-F6EECF244321}">
                <p14:modId xmlns:p14="http://schemas.microsoft.com/office/powerpoint/2010/main" val="2882217028"/>
              </p:ext>
            </p:extLst>
          </p:nvPr>
        </p:nvGraphicFramePr>
        <p:xfrm>
          <a:off x="228600" y="1143000"/>
          <a:ext cx="8686799" cy="5550279"/>
        </p:xfrm>
        <a:graphic>
          <a:graphicData uri="http://schemas.openxmlformats.org/drawingml/2006/table">
            <a:tbl>
              <a:tblPr firstRow="1" bandRow="1">
                <a:tableStyleId>{10A1B5D5-9B99-4C35-A422-299274C87663}</a:tableStyleId>
              </a:tblPr>
              <a:tblGrid>
                <a:gridCol w="4343400"/>
                <a:gridCol w="2971800"/>
                <a:gridCol w="1371599"/>
              </a:tblGrid>
              <a:tr h="504379">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504379">
                <a:tc>
                  <a:txBody>
                    <a:bodyPr/>
                    <a:lstStyle/>
                    <a:p>
                      <a:r>
                        <a:rPr lang="ru-RU" sz="1300" b="1" dirty="0" smtClean="0">
                          <a:latin typeface="Times New Roman" panose="02020603050405020304" pitchFamily="18" charset="0"/>
                          <a:cs typeface="Times New Roman" panose="02020603050405020304" pitchFamily="18" charset="0"/>
                        </a:rPr>
                        <a:t>Выплата</a:t>
                      </a:r>
                      <a:r>
                        <a:rPr lang="ru-RU" sz="1300" b="1" baseline="0" dirty="0" smtClean="0">
                          <a:latin typeface="Times New Roman" panose="02020603050405020304" pitchFamily="18" charset="0"/>
                          <a:cs typeface="Times New Roman" panose="02020603050405020304" pitchFamily="18" charset="0"/>
                        </a:rPr>
                        <a:t> денежных средств на содержание усыновленных (удочеренных) детей</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2</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240,0</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2065">
                <a:tc>
                  <a:txBody>
                    <a:bodyPr/>
                    <a:lstStyle/>
                    <a:p>
                      <a:r>
                        <a:rPr lang="ru-RU" sz="1300" b="1" dirty="0" smtClean="0">
                          <a:latin typeface="Times New Roman" panose="02020603050405020304" pitchFamily="18" charset="0"/>
                          <a:cs typeface="Times New Roman" panose="02020603050405020304" pitchFamily="18" charset="0"/>
                        </a:rPr>
                        <a:t>Компенсация части родительской платы за содержание ребенка</a:t>
                      </a:r>
                      <a:r>
                        <a:rPr lang="ru-RU" sz="1300" b="1" baseline="0" dirty="0" smtClean="0">
                          <a:latin typeface="Times New Roman" panose="02020603050405020304" pitchFamily="18" charset="0"/>
                          <a:cs typeface="Times New Roman" panose="02020603050405020304" pitchFamily="18" charset="0"/>
                        </a:rPr>
                        <a:t> в детских садах</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На первого ребенка (20%) – 688</a:t>
                      </a:r>
                    </a:p>
                    <a:p>
                      <a:pPr algn="ctr"/>
                      <a:r>
                        <a:rPr lang="ru-RU" sz="1300" dirty="0" smtClean="0">
                          <a:latin typeface="Times New Roman" panose="02020603050405020304" pitchFamily="18" charset="0"/>
                          <a:cs typeface="Times New Roman" panose="02020603050405020304" pitchFamily="18" charset="0"/>
                        </a:rPr>
                        <a:t>На второго ребенка</a:t>
                      </a:r>
                      <a:r>
                        <a:rPr lang="ru-RU" sz="1300" baseline="0" dirty="0" smtClean="0">
                          <a:latin typeface="Times New Roman" panose="02020603050405020304" pitchFamily="18" charset="0"/>
                          <a:cs typeface="Times New Roman" panose="02020603050405020304" pitchFamily="18" charset="0"/>
                        </a:rPr>
                        <a:t> (50%) -868</a:t>
                      </a:r>
                    </a:p>
                    <a:p>
                      <a:pPr algn="ctr"/>
                      <a:r>
                        <a:rPr lang="ru-RU" sz="1300" baseline="0" dirty="0" smtClean="0">
                          <a:latin typeface="Times New Roman" panose="02020603050405020304" pitchFamily="18" charset="0"/>
                          <a:cs typeface="Times New Roman" panose="02020603050405020304" pitchFamily="18" charset="0"/>
                        </a:rPr>
                        <a:t>На третьего и посл. детей (70%)-462</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4 216,1</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7436">
                <a:tc>
                  <a:txBody>
                    <a:bodyPr/>
                    <a:lstStyle/>
                    <a:p>
                      <a:r>
                        <a:rPr lang="ru-RU" sz="1300" b="1" dirty="0" smtClean="0">
                          <a:latin typeface="Times New Roman" panose="02020603050405020304" pitchFamily="18" charset="0"/>
                          <a:cs typeface="Times New Roman" panose="02020603050405020304" pitchFamily="18" charset="0"/>
                        </a:rPr>
                        <a:t>Предоставление безвозмездных субсидий многодетным семьям, признанным нуждающимися в улучшении жилищных условий, на строительство, реконструкцию, капитальный ремонт и приобретение жилых помещений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1 семья</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773,4</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694">
                <a:tc>
                  <a:txBody>
                    <a:bodyPr/>
                    <a:lstStyle/>
                    <a:p>
                      <a:r>
                        <a:rPr lang="ru-RU" sz="1300" b="1" dirty="0" smtClean="0">
                          <a:latin typeface="Times New Roman" panose="02020603050405020304" pitchFamily="18" charset="0"/>
                          <a:cs typeface="Times New Roman" panose="02020603050405020304" pitchFamily="18" charset="0"/>
                        </a:rPr>
                        <a:t>Доплата к пенсии муниципальных служащих</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57 </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1 200,0</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866">
                <a:tc>
                  <a:txBody>
                    <a:bodyPr/>
                    <a:lstStyle/>
                    <a:p>
                      <a:r>
                        <a:rPr lang="ru-RU" sz="1300" b="1" dirty="0" smtClean="0">
                          <a:latin typeface="Times New Roman" panose="02020603050405020304" pitchFamily="18" charset="0"/>
                          <a:cs typeface="Times New Roman" panose="02020603050405020304" pitchFamily="18" charset="0"/>
                        </a:rPr>
                        <a:t>Поддержка многодетных семей</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Питание</a:t>
                      </a:r>
                      <a:r>
                        <a:rPr lang="ru-RU" sz="1300" baseline="0" dirty="0" smtClean="0">
                          <a:latin typeface="Times New Roman" panose="02020603050405020304" pitchFamily="18" charset="0"/>
                          <a:cs typeface="Times New Roman" panose="02020603050405020304" pitchFamily="18" charset="0"/>
                        </a:rPr>
                        <a:t> – 1 106</a:t>
                      </a:r>
                    </a:p>
                    <a:p>
                      <a:pPr algn="ctr"/>
                      <a:r>
                        <a:rPr lang="ru-RU" sz="1300" dirty="0" smtClean="0">
                          <a:latin typeface="Times New Roman" panose="02020603050405020304" pitchFamily="18" charset="0"/>
                          <a:cs typeface="Times New Roman" panose="02020603050405020304" pitchFamily="18" charset="0"/>
                        </a:rPr>
                        <a:t>Проезд- 300</a:t>
                      </a:r>
                      <a:endParaRPr lang="ru-RU" sz="13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11 265,1</a:t>
                      </a:r>
                    </a:p>
                    <a:p>
                      <a:pPr marL="0" marR="0" indent="0" algn="ctr" defTabSz="914400" rtl="0" eaLnBrk="1" fontAlgn="auto" latinLnBrk="0" hangingPunct="1">
                        <a:lnSpc>
                          <a:spcPct val="100000"/>
                        </a:lnSpc>
                        <a:spcBef>
                          <a:spcPts val="0"/>
                        </a:spcBef>
                        <a:spcAft>
                          <a:spcPts val="0"/>
                        </a:spcAft>
                        <a:buClrTx/>
                        <a:buSzTx/>
                        <a:buFontTx/>
                        <a:buNone/>
                        <a:tabLst/>
                        <a:defRPr/>
                      </a:pPr>
                      <a:r>
                        <a:rPr lang="ru-RU" sz="1300" smtClean="0">
                          <a:latin typeface="Times New Roman" panose="02020603050405020304" pitchFamily="18" charset="0"/>
                          <a:cs typeface="Times New Roman" panose="02020603050405020304" pitchFamily="18" charset="0"/>
                        </a:rPr>
                        <a:t>1 500,0</a:t>
                      </a:r>
                      <a:endParaRPr lang="ru-RU" sz="13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694">
                <a:tc>
                  <a:txBody>
                    <a:bodyPr/>
                    <a:lstStyle/>
                    <a:p>
                      <a:r>
                        <a:rPr lang="ru-RU" sz="1300" b="1" dirty="0" smtClean="0">
                          <a:latin typeface="Times New Roman" panose="02020603050405020304" pitchFamily="18" charset="0"/>
                          <a:cs typeface="Times New Roman" panose="02020603050405020304" pitchFamily="18" charset="0"/>
                        </a:rPr>
                        <a:t>Выплата пособия на содержание опекаемых детей</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118</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10 811,8</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2065">
                <a:tc>
                  <a:txBody>
                    <a:bodyPr/>
                    <a:lstStyle/>
                    <a:p>
                      <a:r>
                        <a:rPr lang="ru-RU" sz="1300" b="1" dirty="0" smtClean="0">
                          <a:latin typeface="Times New Roman" panose="02020603050405020304" pitchFamily="18" charset="0"/>
                          <a:cs typeface="Times New Roman" panose="02020603050405020304" pitchFamily="18" charset="0"/>
                        </a:rPr>
                        <a:t>Социальная поддержка детей-сирот и детей, оставшихся без попечения родителей, переданных в приёмные семьи</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17 семей (38 детей)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5 809,1</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720">
                <a:tc>
                  <a:txBody>
                    <a:bodyPr/>
                    <a:lstStyle/>
                    <a:p>
                      <a:r>
                        <a:rPr lang="ru-RU" sz="1300" b="1" dirty="0" err="1" smtClean="0">
                          <a:latin typeface="Times New Roman" panose="02020603050405020304" pitchFamily="18" charset="0"/>
                          <a:cs typeface="Times New Roman" panose="02020603050405020304" pitchFamily="18" charset="0"/>
                        </a:rPr>
                        <a:t>Софинансирование</a:t>
                      </a:r>
                      <a:r>
                        <a:rPr lang="ru-RU" sz="1300" b="1" dirty="0" smtClean="0">
                          <a:latin typeface="Times New Roman" panose="02020603050405020304" pitchFamily="18" charset="0"/>
                          <a:cs typeface="Times New Roman" panose="02020603050405020304" pitchFamily="18" charset="0"/>
                        </a:rPr>
                        <a:t> за счет средств местного бюджета госу</a:t>
                      </a:r>
                      <a:r>
                        <a:rPr lang="ru-RU" sz="1300" b="1" baseline="0" dirty="0" smtClean="0">
                          <a:latin typeface="Times New Roman" panose="02020603050405020304" pitchFamily="18" charset="0"/>
                          <a:cs typeface="Times New Roman" panose="02020603050405020304" pitchFamily="18" charset="0"/>
                        </a:rPr>
                        <a:t>дарственной </a:t>
                      </a:r>
                      <a:r>
                        <a:rPr lang="ru-RU" sz="1300" b="1" dirty="0" smtClean="0">
                          <a:latin typeface="Times New Roman" panose="02020603050405020304" pitchFamily="18" charset="0"/>
                          <a:cs typeface="Times New Roman" panose="02020603050405020304" pitchFamily="18" charset="0"/>
                        </a:rPr>
                        <a:t>программы РФ «Обеспечение жильем молодых семей» (БЕЗ УЧЕТА СРЕДСТВ</a:t>
                      </a:r>
                      <a:r>
                        <a:rPr lang="ru-RU" sz="1300" b="1" baseline="0" dirty="0" smtClean="0">
                          <a:latin typeface="Times New Roman" panose="02020603050405020304" pitchFamily="18" charset="0"/>
                          <a:cs typeface="Times New Roman" panose="02020603050405020304" pitchFamily="18" charset="0"/>
                        </a:rPr>
                        <a:t> БЮДЖЕТА РФ и БЮДЖЕТА УР)</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13 семей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87,7</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spTree>
    <p:extLst>
      <p:ext uri="{BB962C8B-B14F-4D97-AF65-F5344CB8AC3E}">
        <p14:creationId xmlns:p14="http://schemas.microsoft.com/office/powerpoint/2010/main" val="1213309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152400"/>
            <a:ext cx="8229600" cy="914400"/>
          </a:xfrm>
          <a:effectLst>
            <a:glow rad="228600">
              <a:schemeClr val="accent2">
                <a:satMod val="175000"/>
                <a:alpha val="40000"/>
              </a:schemeClr>
            </a:glow>
          </a:effectLst>
        </p:spPr>
        <p:txBody>
          <a:bodyPr>
            <a:normAutofit/>
          </a:bodyPr>
          <a:lstStyle/>
          <a:p>
            <a:r>
              <a:rPr lang="ru-RU" sz="2400" b="1" dirty="0" smtClean="0">
                <a:solidFill>
                  <a:srgbClr val="000000"/>
                </a:solidFill>
                <a:latin typeface="Times New Roman" pitchFamily="18" charset="0"/>
                <a:cs typeface="Times New Roman" pitchFamily="18" charset="0"/>
              </a:rPr>
              <a:t>Сведения о мерах социальной поддержки отдельных целевых групп в 2020 году (продолжение)</a:t>
            </a:r>
            <a:endParaRPr lang="ru-RU" sz="2400" b="1" dirty="0">
              <a:solidFill>
                <a:srgbClr val="000000"/>
              </a:solidFill>
              <a:latin typeface="Times New Roman" pitchFamily="18" charset="0"/>
              <a:cs typeface="Times New Roman" pitchFamily="18" charset="0"/>
            </a:endParaRPr>
          </a:p>
        </p:txBody>
      </p:sp>
      <p:graphicFrame>
        <p:nvGraphicFramePr>
          <p:cNvPr id="14" name="Объект 13"/>
          <p:cNvGraphicFramePr>
            <a:graphicFrameLocks noGrp="1"/>
          </p:cNvGraphicFramePr>
          <p:nvPr>
            <p:ph idx="1"/>
            <p:extLst>
              <p:ext uri="{D42A27DB-BD31-4B8C-83A1-F6EECF244321}">
                <p14:modId xmlns:p14="http://schemas.microsoft.com/office/powerpoint/2010/main" val="1016790329"/>
              </p:ext>
            </p:extLst>
          </p:nvPr>
        </p:nvGraphicFramePr>
        <p:xfrm>
          <a:off x="228600" y="1447800"/>
          <a:ext cx="8686799" cy="4450080"/>
        </p:xfrm>
        <a:graphic>
          <a:graphicData uri="http://schemas.openxmlformats.org/drawingml/2006/table">
            <a:tbl>
              <a:tblPr firstRow="1" bandRow="1">
                <a:tableStyleId>{10A1B5D5-9B99-4C35-A422-299274C87663}</a:tableStyleId>
              </a:tblPr>
              <a:tblGrid>
                <a:gridCol w="5410200"/>
                <a:gridCol w="1905000"/>
                <a:gridCol w="1371599"/>
              </a:tblGrid>
              <a:tr h="504379">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504379">
                <a:tc>
                  <a:txBody>
                    <a:bodyPr/>
                    <a:lstStyle/>
                    <a:p>
                      <a:r>
                        <a:rPr lang="ru-RU" sz="1300" b="1" dirty="0" smtClean="0">
                          <a:latin typeface="Times New Roman" panose="02020603050405020304" pitchFamily="18" charset="0"/>
                          <a:cs typeface="Times New Roman" panose="02020603050405020304" pitchFamily="18" charset="0"/>
                        </a:rPr>
                        <a:t>Денежная компенсация расходов по оплате жилых помещений и коммунальных услуг (отопление, освещение) работникам муниципальных организаций (образования</a:t>
                      </a:r>
                      <a:r>
                        <a:rPr lang="ru-RU" sz="1300" b="1" baseline="0" dirty="0" smtClean="0">
                          <a:latin typeface="Times New Roman" panose="02020603050405020304" pitchFamily="18" charset="0"/>
                          <a:cs typeface="Times New Roman" panose="02020603050405020304" pitchFamily="18" charset="0"/>
                        </a:rPr>
                        <a:t> и культуры)</a:t>
                      </a:r>
                      <a:r>
                        <a:rPr lang="ru-RU" sz="1300" b="1" dirty="0" smtClean="0">
                          <a:latin typeface="Times New Roman" panose="02020603050405020304" pitchFamily="18" charset="0"/>
                          <a:cs typeface="Times New Roman" panose="02020603050405020304" pitchFamily="18" charset="0"/>
                        </a:rPr>
                        <a:t> муниципального образования "</a:t>
                      </a:r>
                      <a:r>
                        <a:rPr lang="ru-RU" sz="1300" b="1" dirty="0" err="1" smtClean="0">
                          <a:latin typeface="Times New Roman" panose="02020603050405020304" pitchFamily="18" charset="0"/>
                          <a:cs typeface="Times New Roman" panose="02020603050405020304" pitchFamily="18" charset="0"/>
                        </a:rPr>
                        <a:t>Малопургинский</a:t>
                      </a:r>
                      <a:r>
                        <a:rPr lang="ru-RU" sz="1300" b="1" dirty="0" smtClean="0">
                          <a:latin typeface="Times New Roman" panose="02020603050405020304" pitchFamily="18" charset="0"/>
                          <a:cs typeface="Times New Roman" panose="02020603050405020304" pitchFamily="18" charset="0"/>
                        </a:rPr>
                        <a:t> район", проживающим и работающим в сельских населенных пунктах</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1 271</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18 805,0</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r>
                        <a:rPr lang="ru-RU" sz="1300" b="1" dirty="0" smtClean="0">
                          <a:latin typeface="Times New Roman" panose="02020603050405020304" pitchFamily="18" charset="0"/>
                          <a:cs typeface="Times New Roman" panose="02020603050405020304" pitchFamily="18" charset="0"/>
                        </a:rPr>
                        <a:t>Питание в дошкольных образовательных учреждениях (</a:t>
                      </a:r>
                      <a:r>
                        <a:rPr lang="ru-RU" sz="1300" b="1" dirty="0" err="1" smtClean="0">
                          <a:latin typeface="Times New Roman" panose="02020603050405020304" pitchFamily="18" charset="0"/>
                          <a:cs typeface="Times New Roman" panose="02020603050405020304" pitchFamily="18" charset="0"/>
                        </a:rPr>
                        <a:t>софинансирование</a:t>
                      </a:r>
                      <a:r>
                        <a:rPr lang="ru-RU" sz="1300" b="1" baseline="0" dirty="0" smtClean="0">
                          <a:latin typeface="Times New Roman" panose="02020603050405020304" pitchFamily="18" charset="0"/>
                          <a:cs typeface="Times New Roman" panose="02020603050405020304" pitchFamily="18" charset="0"/>
                        </a:rPr>
                        <a:t> </a:t>
                      </a:r>
                      <a:r>
                        <a:rPr lang="ru-RU" sz="1300" b="1" dirty="0" smtClean="0">
                          <a:latin typeface="Times New Roman" panose="02020603050405020304" pitchFamily="18" charset="0"/>
                          <a:cs typeface="Times New Roman" panose="02020603050405020304" pitchFamily="18" charset="0"/>
                        </a:rPr>
                        <a:t>за счет средств местного бюджета)</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anose="02020603050405020304" pitchFamily="18" charset="0"/>
                          <a:cs typeface="Times New Roman" panose="02020603050405020304" pitchFamily="18" charset="0"/>
                        </a:rPr>
                        <a:t>3 959</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anose="02020603050405020304" pitchFamily="18" charset="0"/>
                          <a:cs typeface="Times New Roman" panose="02020603050405020304" pitchFamily="18" charset="0"/>
                        </a:rPr>
                        <a:t>12 384,3</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5320">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Питание обучающихся с ограниченными возможностями здоровья в муниципальных общеобразовательных организациях за счет средств местного бюджета</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anose="02020603050405020304" pitchFamily="18" charset="0"/>
                          <a:cs typeface="Times New Roman" panose="02020603050405020304" pitchFamily="18" charset="0"/>
                        </a:rPr>
                        <a:t>35</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anose="02020603050405020304" pitchFamily="18" charset="0"/>
                          <a:cs typeface="Times New Roman" panose="02020603050405020304" pitchFamily="18" charset="0"/>
                        </a:rPr>
                        <a:t>1 010,0</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694">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Предоставление мер социальной поддержки по освобождению от родительской платы за присмотр и уход за детьми-инвалидами, детьми-сиротами и детьми, оставшимся без попечения родителей, обучающимися в муниципальных образовательных организациях, реализующих основную общеобразовательную программу дошкольного образования, а также родителей, если один или оба из них являются инвалидами первой или второй группы и не имеют других доходов, кроме пенсии</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anose="02020603050405020304" pitchFamily="18" charset="0"/>
                          <a:cs typeface="Times New Roman" panose="02020603050405020304" pitchFamily="18" charset="0"/>
                        </a:rPr>
                        <a:t>23</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anose="02020603050405020304" pitchFamily="18" charset="0"/>
                          <a:cs typeface="Times New Roman" panose="02020603050405020304" pitchFamily="18" charset="0"/>
                        </a:rPr>
                        <a:t>200,0 (местный бюджет)</a:t>
                      </a:r>
                    </a:p>
                    <a:p>
                      <a:pPr algn="ctr"/>
                      <a:endParaRPr lang="ru-RU" sz="1300" b="0" dirty="0" smtClean="0">
                        <a:latin typeface="Times New Roman" panose="02020603050405020304" pitchFamily="18" charset="0"/>
                        <a:cs typeface="Times New Roman" panose="02020603050405020304" pitchFamily="18" charset="0"/>
                      </a:endParaRPr>
                    </a:p>
                    <a:p>
                      <a:pPr algn="ctr"/>
                      <a:r>
                        <a:rPr lang="ru-RU" sz="1300" b="0" dirty="0" smtClean="0">
                          <a:latin typeface="Times New Roman" panose="02020603050405020304" pitchFamily="18" charset="0"/>
                          <a:cs typeface="Times New Roman" panose="02020603050405020304" pitchFamily="18" charset="0"/>
                        </a:rPr>
                        <a:t>348,3 (бюджет</a:t>
                      </a:r>
                      <a:r>
                        <a:rPr lang="ru-RU" sz="1300" b="0" baseline="0" dirty="0" smtClean="0">
                          <a:latin typeface="Times New Roman" panose="02020603050405020304" pitchFamily="18" charset="0"/>
                          <a:cs typeface="Times New Roman" panose="02020603050405020304" pitchFamily="18" charset="0"/>
                        </a:rPr>
                        <a:t> УР)</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spTree>
    <p:extLst>
      <p:ext uri="{BB962C8B-B14F-4D97-AF65-F5344CB8AC3E}">
        <p14:creationId xmlns:p14="http://schemas.microsoft.com/office/powerpoint/2010/main" val="28525746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305800" cy="788987"/>
          </a:xfrm>
          <a:noFill/>
          <a:scene3d>
            <a:camera prst="orthographicFront"/>
            <a:lightRig rig="threePt" dir="t"/>
          </a:scene3d>
          <a:sp3d>
            <a:bevelT/>
          </a:sp3d>
        </p:spPr>
        <p:txBody>
          <a:bodyPr/>
          <a:lstStyle/>
          <a:p>
            <a:pPr algn="ctr"/>
            <a:r>
              <a:rPr lang="ru-RU" sz="2400" b="1" dirty="0" smtClean="0">
                <a:solidFill>
                  <a:schemeClr val="tx1"/>
                </a:solidFill>
                <a:latin typeface="Times New Roman" pitchFamily="18" charset="0"/>
                <a:cs typeface="Times New Roman" pitchFamily="18" charset="0"/>
              </a:rPr>
              <a:t>Что такое дорожные фонды?</a:t>
            </a:r>
            <a:endParaRPr lang="ru-RU" sz="2400" b="1" dirty="0">
              <a:solidFill>
                <a:schemeClr val="tx1"/>
              </a:solidFill>
              <a:latin typeface="Times New Roman" pitchFamily="18" charset="0"/>
              <a:cs typeface="Times New Roman" pitchFamily="18" charset="0"/>
            </a:endParaRPr>
          </a:p>
        </p:txBody>
      </p:sp>
      <p:pic>
        <p:nvPicPr>
          <p:cNvPr id="1028" name="Picture 4"/>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9000" contrast="31000"/>
                    </a14:imgEffect>
                  </a14:imgLayer>
                </a14:imgProps>
              </a:ext>
            </a:extLst>
          </a:blip>
          <a:stretch>
            <a:fillRect/>
          </a:stretch>
        </p:blipFill>
        <p:spPr bwMode="auto">
          <a:xfrm>
            <a:off x="249846" y="914400"/>
            <a:ext cx="8665554" cy="5791200"/>
          </a:xfrm>
          <a:prstGeom prst="roundRect">
            <a:avLst>
              <a:gd name="adj" fmla="val 8594"/>
            </a:avLst>
          </a:prstGeom>
          <a:noFill/>
          <a:ln>
            <a:noFill/>
          </a:ln>
          <a:effectLst>
            <a:glow rad="101600">
              <a:schemeClr val="accent2">
                <a:satMod val="175000"/>
                <a:alpha val="40000"/>
              </a:schemeClr>
            </a:glo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1"/>
            <a:ext cx="8686800" cy="609599"/>
          </a:xfrm>
          <a:noFill/>
          <a:scene3d>
            <a:camera prst="orthographicFront"/>
            <a:lightRig rig="threePt" dir="t"/>
          </a:scene3d>
          <a:sp3d>
            <a:bevelT/>
          </a:sp3d>
        </p:spPr>
        <p:txBody>
          <a:bodyPr/>
          <a:lstStyle/>
          <a:p>
            <a:pPr algn="ctr"/>
            <a:r>
              <a:rPr lang="ru-RU" sz="2400" b="1" dirty="0">
                <a:solidFill>
                  <a:schemeClr val="tx1"/>
                </a:solidFill>
                <a:latin typeface="Times New Roman" pitchFamily="18" charset="0"/>
                <a:cs typeface="Times New Roman" pitchFamily="18" charset="0"/>
              </a:rPr>
              <a:t>Р</a:t>
            </a:r>
            <a:r>
              <a:rPr lang="ru-RU" sz="2400" b="1" dirty="0" smtClean="0">
                <a:solidFill>
                  <a:schemeClr val="tx1"/>
                </a:solidFill>
                <a:latin typeface="Times New Roman" pitchFamily="18" charset="0"/>
                <a:cs typeface="Times New Roman" pitchFamily="18" charset="0"/>
              </a:rPr>
              <a:t>асходы дорожного фонда в 2020 - 2022 годах</a:t>
            </a: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66700" y="838200"/>
            <a:ext cx="8686800" cy="5867400"/>
          </a:xfrm>
          <a:noFill/>
          <a:effectLst/>
          <a:scene3d>
            <a:camera prst="orthographicFront"/>
            <a:lightRig rig="threePt" dir="t"/>
          </a:scene3d>
          <a:sp3d>
            <a:bevelT/>
          </a:sp3d>
        </p:spPr>
        <p:txBody>
          <a:bodyPr/>
          <a:lstStyle/>
          <a:p>
            <a:pPr marL="0" indent="747713" algn="just">
              <a:buNone/>
            </a:pPr>
            <a:r>
              <a:rPr lang="ru-RU" sz="2000" dirty="0" smtClean="0">
                <a:latin typeface="Times New Roman" pitchFamily="18" charset="0"/>
                <a:cs typeface="Times New Roman" pitchFamily="18" charset="0"/>
              </a:rPr>
              <a:t>Прогнозный объем расходов дорожного фонда на 2020 год составит   19 924,8тыс. рублей на 2021 год – 20 910,3 тыс. рублей и на 2022 год 21 101,2 тыс. рублей (формируется за счет доходов от поступления акцизов на нефтепродукты и межбюджетных субсидий из бюджета УР).</a:t>
            </a:r>
          </a:p>
          <a:p>
            <a:pPr marL="0" indent="747713" algn="just">
              <a:buNone/>
            </a:pPr>
            <a:endParaRPr lang="ru-RU" sz="2000" dirty="0" smtClean="0">
              <a:solidFill>
                <a:srgbClr val="C00000"/>
              </a:solidFill>
              <a:latin typeface="Times New Roman" pitchFamily="18" charset="0"/>
              <a:cs typeface="Times New Roman" pitchFamily="18" charset="0"/>
            </a:endParaRPr>
          </a:p>
          <a:p>
            <a:pPr marL="0" indent="747713" algn="just">
              <a:buNone/>
            </a:pPr>
            <a:r>
              <a:rPr lang="ru-RU" sz="2000" dirty="0" smtClean="0">
                <a:latin typeface="Times New Roman" pitchFamily="18" charset="0"/>
                <a:cs typeface="Times New Roman" pitchFamily="18" charset="0"/>
              </a:rPr>
              <a:t>Средства дорожного фонда планируется расходовать на:</a:t>
            </a:r>
          </a:p>
          <a:p>
            <a:pPr marL="0" indent="747713" algn="just">
              <a:buNone/>
            </a:pPr>
            <a:endParaRPr lang="ru-RU" sz="2400" b="1" u="sng" dirty="0">
              <a:latin typeface="Times New Roman" pitchFamily="18" charset="0"/>
              <a:cs typeface="Times New Roman" pitchFamily="18" charset="0"/>
            </a:endParaRPr>
          </a:p>
        </p:txBody>
      </p:sp>
      <p:sp>
        <p:nvSpPr>
          <p:cNvPr id="5" name="Скругленный прямоугольник 4"/>
          <p:cNvSpPr/>
          <p:nvPr/>
        </p:nvSpPr>
        <p:spPr>
          <a:xfrm>
            <a:off x="304800" y="2895600"/>
            <a:ext cx="5562600" cy="3657600"/>
          </a:xfrm>
          <a:prstGeom prst="roundRect">
            <a:avLst/>
          </a:prstGeom>
          <a:noFill/>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r>
              <a:rPr lang="ru-RU" sz="1200" dirty="0" smtClean="0">
                <a:latin typeface="Times New Roman" pitchFamily="18" charset="0"/>
                <a:cs typeface="Times New Roman" pitchFamily="18" charset="0"/>
              </a:rPr>
              <a:t> </a:t>
            </a:r>
          </a:p>
          <a:p>
            <a:pPr algn="ctr"/>
            <a:r>
              <a:rPr lang="ru-RU" sz="2000" dirty="0" smtClean="0">
                <a:solidFill>
                  <a:schemeClr val="tx2"/>
                </a:solidFill>
                <a:latin typeface="Times New Roman" pitchFamily="18" charset="0"/>
                <a:cs typeface="Times New Roman" pitchFamily="18" charset="0"/>
              </a:rPr>
              <a:t>                                                                                     </a:t>
            </a:r>
            <a:r>
              <a:rPr lang="ru-RU" sz="2000" b="1" u="sng" dirty="0" smtClean="0">
                <a:solidFill>
                  <a:srgbClr val="0070C0"/>
                </a:solidFill>
                <a:latin typeface="Times New Roman" pitchFamily="18" charset="0"/>
                <a:cs typeface="Times New Roman" pitchFamily="18" charset="0"/>
              </a:rPr>
              <a:t>8 226,1 тыс. рублей в 2020 году</a:t>
            </a:r>
          </a:p>
          <a:p>
            <a:pPr algn="ctr"/>
            <a:r>
              <a:rPr lang="ru-RU" sz="2000" b="1" u="sng" dirty="0" smtClean="0">
                <a:solidFill>
                  <a:srgbClr val="0070C0"/>
                </a:solidFill>
                <a:latin typeface="Times New Roman" pitchFamily="18" charset="0"/>
                <a:cs typeface="Times New Roman" pitchFamily="18" charset="0"/>
              </a:rPr>
              <a:t>9 211,6 тыс. рублей в 2021 году</a:t>
            </a:r>
          </a:p>
          <a:p>
            <a:pPr algn="ctr"/>
            <a:r>
              <a:rPr lang="ru-RU" sz="2000" b="1" u="sng" dirty="0" smtClean="0">
                <a:solidFill>
                  <a:srgbClr val="0070C0"/>
                </a:solidFill>
                <a:latin typeface="Times New Roman" pitchFamily="18" charset="0"/>
                <a:cs typeface="Times New Roman" pitchFamily="18" charset="0"/>
              </a:rPr>
              <a:t>9 402,5  тыс. рублей в 2022 году</a:t>
            </a:r>
          </a:p>
          <a:p>
            <a:pPr algn="just">
              <a:buFontTx/>
              <a:buChar char="-"/>
            </a:pPr>
            <a:r>
              <a:rPr lang="ru-RU" sz="1200" b="1" dirty="0" smtClean="0">
                <a:latin typeface="Times New Roman" pitchFamily="18" charset="0"/>
                <a:cs typeface="Times New Roman" pitchFamily="18" charset="0"/>
              </a:rPr>
              <a:t> проектирование, проведение государственной экспертизы  проектно- сметной  документации, строительство, реконструкцию, </a:t>
            </a:r>
          </a:p>
          <a:p>
            <a:pPr algn="just"/>
            <a:r>
              <a:rPr lang="ru-RU" sz="1200" b="1" dirty="0" smtClean="0">
                <a:latin typeface="Times New Roman" pitchFamily="18" charset="0"/>
                <a:cs typeface="Times New Roman" pitchFamily="18" charset="0"/>
              </a:rPr>
              <a:t>капитальный ремонт, ремонт и содержание  автомобильных дорог местного значения;</a:t>
            </a:r>
          </a:p>
          <a:p>
            <a:pPr algn="just"/>
            <a:r>
              <a:rPr lang="ru-RU" sz="1200" b="1" dirty="0" smtClean="0">
                <a:latin typeface="Times New Roman" pitchFamily="18" charset="0"/>
                <a:cs typeface="Times New Roman" pitchFamily="18" charset="0"/>
              </a:rPr>
              <a:t>- оформление права муниципальной собственности на автомобильные дороги общего пользования местного значения и земельные участки под ними;</a:t>
            </a:r>
          </a:p>
          <a:p>
            <a:pPr algn="just"/>
            <a:r>
              <a:rPr lang="ru-RU" sz="1200" b="1" dirty="0" smtClean="0">
                <a:latin typeface="Times New Roman" pitchFamily="18" charset="0"/>
                <a:cs typeface="Times New Roman" pitchFamily="18" charset="0"/>
              </a:rPr>
              <a:t>- приобретение дорожно-эксплуатационной техники и другого имущества, необходимого для строительства, ремонта дорог общего пользования местного значения;</a:t>
            </a:r>
          </a:p>
          <a:p>
            <a:pPr algn="just"/>
            <a:r>
              <a:rPr lang="ru-RU" sz="1200" b="1" dirty="0" smtClean="0">
                <a:latin typeface="Times New Roman" pitchFamily="18" charset="0"/>
                <a:cs typeface="Times New Roman" pitchFamily="18" charset="0"/>
              </a:rPr>
              <a:t>- установку и обслуживание стационарных комплексов фотовидеофиксации нарушений правил дорожного движения на улично-дорожной сети.</a:t>
            </a:r>
          </a:p>
          <a:p>
            <a:pPr algn="ctr"/>
            <a:endParaRPr lang="ru-RU" dirty="0"/>
          </a:p>
        </p:txBody>
      </p:sp>
      <p:sp>
        <p:nvSpPr>
          <p:cNvPr id="8" name="Скругленный прямоугольник 7"/>
          <p:cNvSpPr/>
          <p:nvPr/>
        </p:nvSpPr>
        <p:spPr>
          <a:xfrm>
            <a:off x="6019800" y="2876550"/>
            <a:ext cx="2895600" cy="3657600"/>
          </a:xfrm>
          <a:prstGeom prst="roundRect">
            <a:avLst/>
          </a:prstGeom>
          <a:noFill/>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u="sng" dirty="0" smtClean="0">
                <a:solidFill>
                  <a:srgbClr val="0070C0"/>
                </a:solidFill>
                <a:latin typeface="Times New Roman" pitchFamily="18" charset="0"/>
                <a:cs typeface="Times New Roman" pitchFamily="18" charset="0"/>
              </a:rPr>
              <a:t> 11 698,7 тыс. рублей  в 2020 – 2022 годах ежегодно</a:t>
            </a:r>
          </a:p>
          <a:p>
            <a:pPr algn="ctr"/>
            <a:r>
              <a:rPr lang="ru-RU" sz="1400" b="1" dirty="0" smtClean="0">
                <a:solidFill>
                  <a:schemeClr val="tx1"/>
                </a:solidFill>
                <a:latin typeface="Times New Roman" pitchFamily="18" charset="0"/>
                <a:cs typeface="Times New Roman" pitchFamily="18" charset="0"/>
              </a:rPr>
              <a:t>направить в виде межбюджетных трансфертов в бюджеты поселений для осуществления мероприятий по содержанию дорог и оплате освещения улично-дорожной сети</a:t>
            </a:r>
            <a:endParaRPr lang="ru-RU" sz="1400"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Азбука бюджета</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8600" y="1143000"/>
            <a:ext cx="8686800" cy="5486400"/>
          </a:xfrm>
        </p:spPr>
        <p:txBody>
          <a:bodyPr>
            <a:normAutofit fontScale="92500" lnSpcReduction="20000"/>
          </a:bodyPr>
          <a:lstStyle/>
          <a:p>
            <a:pPr>
              <a:buClrTx/>
            </a:pPr>
            <a:r>
              <a:rPr lang="ru-RU" sz="2000" b="1" u="sng" dirty="0" smtClean="0">
                <a:solidFill>
                  <a:srgbClr val="FF0000"/>
                </a:solidFill>
              </a:rPr>
              <a:t>Бюджет муниципального образования </a:t>
            </a:r>
            <a:r>
              <a:rPr lang="ru-RU" sz="2000" dirty="0" smtClean="0">
                <a:solidFill>
                  <a:schemeClr val="tx1"/>
                </a:solidFill>
              </a:rPr>
              <a:t>– фонд денежных средств, предназначенный для финансирования функций, отнесенных к предметам ведения местного самоуправления</a:t>
            </a:r>
            <a:endParaRPr lang="ru-RU" sz="2000" dirty="0">
              <a:solidFill>
                <a:schemeClr val="tx1"/>
              </a:solidFill>
            </a:endParaRPr>
          </a:p>
          <a:p>
            <a:pPr>
              <a:buClrTx/>
            </a:pPr>
            <a:r>
              <a:rPr lang="ru-RU" sz="2000" b="1" u="sng" dirty="0" smtClean="0">
                <a:solidFill>
                  <a:srgbClr val="FF0000"/>
                </a:solidFill>
              </a:rPr>
              <a:t>Бюджет консолидированный </a:t>
            </a:r>
            <a:r>
              <a:rPr lang="ru-RU" sz="2000" dirty="0" smtClean="0">
                <a:solidFill>
                  <a:schemeClr val="tx1"/>
                </a:solidFill>
              </a:rPr>
              <a:t>– включает в себя бюджет района и бюджеты муниципальных образований-поселений, входящих в состав муниципального образования «Малопургинский район»</a:t>
            </a:r>
            <a:endParaRPr lang="ru-RU" sz="2000" dirty="0">
              <a:solidFill>
                <a:schemeClr val="tx1"/>
              </a:solidFill>
            </a:endParaRPr>
          </a:p>
          <a:p>
            <a:pPr>
              <a:buClrTx/>
            </a:pPr>
            <a:r>
              <a:rPr lang="ru-RU" sz="2000" b="1" u="sng" dirty="0" smtClean="0">
                <a:solidFill>
                  <a:srgbClr val="FF0000"/>
                </a:solidFill>
              </a:rPr>
              <a:t>Муниципальный долг </a:t>
            </a:r>
            <a:r>
              <a:rPr lang="ru-RU" sz="2000" dirty="0" smtClean="0">
                <a:solidFill>
                  <a:schemeClr val="tx1"/>
                </a:solidFill>
              </a:rPr>
              <a:t>– обязательства государства (района) по полученным кредитам, предоставленным гарантиям перед кредиторами по обязательствам заемщиков</a:t>
            </a:r>
          </a:p>
          <a:p>
            <a:pPr>
              <a:buClrTx/>
            </a:pPr>
            <a:r>
              <a:rPr lang="ru-RU" sz="2000" b="1" u="sng" dirty="0">
                <a:solidFill>
                  <a:srgbClr val="FF0000"/>
                </a:solidFill>
              </a:rPr>
              <a:t>Муниципальное учреждение </a:t>
            </a:r>
            <a:r>
              <a:rPr lang="ru-RU" sz="2000" dirty="0">
                <a:solidFill>
                  <a:schemeClr val="tx1"/>
                </a:solidFill>
              </a:rPr>
              <a:t>—</a:t>
            </a:r>
            <a:r>
              <a:rPr lang="ru-RU" sz="2000" b="1" dirty="0">
                <a:solidFill>
                  <a:schemeClr val="tx1"/>
                </a:solidFill>
              </a:rPr>
              <a:t> </a:t>
            </a:r>
            <a:r>
              <a:rPr lang="ru-RU" sz="2000" dirty="0">
                <a:solidFill>
                  <a:schemeClr val="tx1"/>
                </a:solidFill>
              </a:rPr>
              <a:t>некоммерческая организация, созданная Российской Федерацией, субъектом Российской Федерации или муниципальным образованием для оказания муниципальных</a:t>
            </a:r>
            <a:r>
              <a:rPr lang="ru-RU" sz="2000" b="1" dirty="0">
                <a:solidFill>
                  <a:schemeClr val="tx1"/>
                </a:solidFill>
              </a:rPr>
              <a:t> </a:t>
            </a:r>
            <a:r>
              <a:rPr lang="ru-RU" sz="2000" dirty="0">
                <a:solidFill>
                  <a:schemeClr val="tx1"/>
                </a:solidFill>
              </a:rPr>
              <a:t>услуг, выполнения работ.</a:t>
            </a:r>
          </a:p>
          <a:p>
            <a:pPr>
              <a:buClrTx/>
            </a:pPr>
            <a:r>
              <a:rPr lang="ru-RU" sz="2000" b="1" u="sng" dirty="0">
                <a:solidFill>
                  <a:srgbClr val="FF0000"/>
                </a:solidFill>
              </a:rPr>
              <a:t>Муниципальная программа </a:t>
            </a:r>
            <a:r>
              <a:rPr lang="ru-RU" sz="2000" dirty="0">
                <a:solidFill>
                  <a:schemeClr val="tx1"/>
                </a:solidFill>
              </a:rPr>
              <a:t>— комплекс мероприятий и инструментов муниципальной политики, обеспечивающих в рамках реализации ключевых муниципальных функций достижение приоритетов и целей политики в сфере социально-экономического развития.</a:t>
            </a:r>
          </a:p>
          <a:p>
            <a:pPr>
              <a:buClrTx/>
            </a:pPr>
            <a:r>
              <a:rPr lang="ru-RU" sz="2000" b="1" u="sng" dirty="0">
                <a:solidFill>
                  <a:srgbClr val="FF0000"/>
                </a:solidFill>
              </a:rPr>
              <a:t>Муниципальные услуги (работы) </a:t>
            </a:r>
            <a:r>
              <a:rPr lang="ru-RU" sz="2000" dirty="0">
                <a:solidFill>
                  <a:schemeClr val="tx1"/>
                </a:solidFill>
              </a:rPr>
              <a:t>– работы (услуги),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r>
              <a:rPr lang="ru-RU" sz="2000" dirty="0" smtClean="0">
                <a:solidFill>
                  <a:schemeClr val="tx1"/>
                </a:solidFill>
              </a:rPr>
              <a:t>.</a:t>
            </a:r>
            <a:endParaRPr lang="ru-RU" sz="2000" dirty="0">
              <a:solidFill>
                <a:schemeClr val="tx1"/>
              </a:solidFill>
            </a:endParaRPr>
          </a:p>
        </p:txBody>
      </p:sp>
    </p:spTree>
    <p:extLst>
      <p:ext uri="{BB962C8B-B14F-4D97-AF65-F5344CB8AC3E}">
        <p14:creationId xmlns:p14="http://schemas.microsoft.com/office/powerpoint/2010/main" val="8560586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1"/>
            <a:ext cx="8686800" cy="685799"/>
          </a:xfrm>
          <a:noFill/>
          <a:scene3d>
            <a:camera prst="orthographicFront"/>
            <a:lightRig rig="threePt" dir="t"/>
          </a:scene3d>
          <a:sp3d>
            <a:bevelT/>
          </a:sp3d>
        </p:spPr>
        <p:txBody>
          <a:bodyPr>
            <a:noAutofit/>
          </a:bodyPr>
          <a:lstStyle/>
          <a:p>
            <a:pPr algn="ctr">
              <a:lnSpc>
                <a:spcPct val="90000"/>
              </a:lnSpc>
            </a:pPr>
            <a:r>
              <a:rPr lang="ru-RU" sz="2200" b="1" dirty="0" smtClean="0">
                <a:solidFill>
                  <a:schemeClr val="tx1"/>
                </a:solidFill>
                <a:latin typeface="Times New Roman" pitchFamily="18" charset="0"/>
                <a:cs typeface="Times New Roman" pitchFamily="18" charset="0"/>
              </a:rPr>
              <a:t>Расходы муниципального образования «Малопургинский  район»  в 2020 году на реализацию муниципальных программ</a:t>
            </a:r>
            <a:endParaRPr lang="ru-RU" sz="2200" b="1"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714890309"/>
              </p:ext>
            </p:extLst>
          </p:nvPr>
        </p:nvGraphicFramePr>
        <p:xfrm>
          <a:off x="228600" y="1066800"/>
          <a:ext cx="8686798" cy="5486400"/>
        </p:xfrm>
        <a:graphic>
          <a:graphicData uri="http://schemas.openxmlformats.org/drawingml/2006/table">
            <a:tbl>
              <a:tblPr firstRow="1" bandRow="1">
                <a:tableStyleId>{93296810-A885-4BE3-A3E7-6D5BEEA58F35}</a:tableStyleId>
              </a:tblPr>
              <a:tblGrid>
                <a:gridCol w="533400"/>
                <a:gridCol w="5943600"/>
                <a:gridCol w="2209798"/>
              </a:tblGrid>
              <a:tr h="609600">
                <a:tc>
                  <a:txBody>
                    <a:bodyPr/>
                    <a:lstStyle/>
                    <a:p>
                      <a:pPr algn="ct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ru-RU" sz="2000" dirty="0" smtClean="0">
                          <a:solidFill>
                            <a:schemeClr val="tx1"/>
                          </a:solidFill>
                          <a:latin typeface="Times New Roman" panose="02020603050405020304" pitchFamily="18" charset="0"/>
                          <a:cs typeface="Times New Roman" panose="02020603050405020304" pitchFamily="18" charset="0"/>
                        </a:rPr>
                        <a:t>Наименование программы</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ru-RU" sz="2000" dirty="0" smtClean="0">
                          <a:solidFill>
                            <a:schemeClr val="tx1"/>
                          </a:solidFill>
                          <a:latin typeface="Times New Roman" panose="02020603050405020304" pitchFamily="18" charset="0"/>
                          <a:cs typeface="Times New Roman" panose="02020603050405020304" pitchFamily="18" charset="0"/>
                        </a:rPr>
                        <a:t>Сумма (тыс.</a:t>
                      </a:r>
                      <a:r>
                        <a:rPr lang="ru-RU" sz="2000" baseline="0" dirty="0" smtClean="0">
                          <a:solidFill>
                            <a:schemeClr val="tx1"/>
                          </a:solidFill>
                          <a:latin typeface="Times New Roman" panose="02020603050405020304" pitchFamily="18" charset="0"/>
                          <a:cs typeface="Times New Roman" panose="02020603050405020304" pitchFamily="18" charset="0"/>
                        </a:rPr>
                        <a:t> руб.)</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440902">
                <a:tc>
                  <a:txBody>
                    <a:bodyPr/>
                    <a:lstStyle/>
                    <a:p>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Всего</a:t>
                      </a:r>
                      <a:r>
                        <a:rPr lang="ru-RU" b="1" baseline="0" dirty="0" smtClean="0">
                          <a:latin typeface="Times New Roman" panose="02020603050405020304" pitchFamily="18" charset="0"/>
                          <a:cs typeface="Times New Roman" panose="02020603050405020304" pitchFamily="18" charset="0"/>
                        </a:rPr>
                        <a:t> расходов на реализацию программ</a:t>
                      </a:r>
                      <a:endParaRPr lang="ru-RU"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939 719,9</a:t>
                      </a:r>
                      <a:endParaRPr lang="ru-RU"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0795">
                <a:tc>
                  <a:txBody>
                    <a:bodyPr/>
                    <a:lstStyle/>
                    <a:p>
                      <a:pPr algn="ctr"/>
                      <a:r>
                        <a:rPr lang="ru-RU" sz="1600" b="1" dirty="0" smtClean="0">
                          <a:latin typeface="Times New Roman" panose="02020603050405020304" pitchFamily="18" charset="0"/>
                          <a:cs typeface="Times New Roman" panose="02020603050405020304" pitchFamily="18" charset="0"/>
                        </a:rPr>
                        <a:t>1</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Развитие образования и воспитание в муниципальном образовании «</a:t>
                      </a:r>
                      <a:r>
                        <a:rPr lang="ru-RU" sz="1600" u="none" strike="noStrike" dirty="0" err="1" smtClean="0">
                          <a:effectLst/>
                          <a:latin typeface="Times New Roman" panose="02020603050405020304" pitchFamily="18" charset="0"/>
                          <a:cs typeface="Times New Roman" panose="02020603050405020304" pitchFamily="18" charset="0"/>
                        </a:rPr>
                        <a:t>Малопургинский</a:t>
                      </a:r>
                      <a:r>
                        <a:rPr lang="ru-RU" sz="1600" u="none" strike="noStrike" dirty="0" smtClean="0">
                          <a:effectLst/>
                          <a:latin typeface="Times New Roman" panose="02020603050405020304" pitchFamily="18" charset="0"/>
                          <a:cs typeface="Times New Roman" panose="02020603050405020304" pitchFamily="18" charset="0"/>
                        </a:rPr>
                        <a:t> район» на 2015-2024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650 833,9</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625">
                <a:tc>
                  <a:txBody>
                    <a:bodyPr/>
                    <a:lstStyle/>
                    <a:p>
                      <a:pPr algn="ctr"/>
                      <a:r>
                        <a:rPr lang="ru-RU" sz="1600" b="1" dirty="0" smtClean="0">
                          <a:latin typeface="Times New Roman" panose="02020603050405020304" pitchFamily="18" charset="0"/>
                          <a:cs typeface="Times New Roman" panose="02020603050405020304" pitchFamily="18" charset="0"/>
                        </a:rPr>
                        <a:t>2</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Охрана здоровья и формирование здорового образа жизни населения муниципального образования «</a:t>
                      </a:r>
                      <a:r>
                        <a:rPr lang="ru-RU" sz="1600" u="none" strike="noStrike" dirty="0" err="1" smtClean="0">
                          <a:effectLst/>
                          <a:latin typeface="Times New Roman" panose="02020603050405020304" pitchFamily="18" charset="0"/>
                          <a:cs typeface="Times New Roman" panose="02020603050405020304" pitchFamily="18" charset="0"/>
                        </a:rPr>
                        <a:t>Малопургинский</a:t>
                      </a:r>
                      <a:r>
                        <a:rPr lang="ru-RU" sz="1600" u="none" strike="noStrike" dirty="0" smtClean="0">
                          <a:effectLst/>
                          <a:latin typeface="Times New Roman" panose="02020603050405020304" pitchFamily="18" charset="0"/>
                          <a:cs typeface="Times New Roman" panose="02020603050405020304" pitchFamily="18" charset="0"/>
                        </a:rPr>
                        <a:t> район» на 2015-2024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4 506,0</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4196">
                <a:tc>
                  <a:txBody>
                    <a:bodyPr/>
                    <a:lstStyle/>
                    <a:p>
                      <a:pPr algn="ctr"/>
                      <a:r>
                        <a:rPr lang="ru-RU" sz="1600" b="1" dirty="0" smtClean="0">
                          <a:latin typeface="Times New Roman" panose="02020603050405020304" pitchFamily="18" charset="0"/>
                          <a:cs typeface="Times New Roman" panose="02020603050405020304" pitchFamily="18" charset="0"/>
                        </a:rPr>
                        <a:t>3</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Развитие культуры в муниципальном образовании «Малопургинский район» на 2015-2021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73 375,9</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2982">
                <a:tc>
                  <a:txBody>
                    <a:bodyPr/>
                    <a:lstStyle/>
                    <a:p>
                      <a:pPr algn="ctr"/>
                      <a:r>
                        <a:rPr lang="ru-RU" sz="1600" b="1" dirty="0" smtClean="0">
                          <a:latin typeface="Times New Roman" panose="02020603050405020304" pitchFamily="18" charset="0"/>
                          <a:cs typeface="Times New Roman" panose="02020603050405020304" pitchFamily="18" charset="0"/>
                        </a:rPr>
                        <a:t>4</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Социальная поддержка населения муниципального образования «Малопургинский район»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34 209,7</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1128">
                <a:tc>
                  <a:txBody>
                    <a:bodyPr/>
                    <a:lstStyle/>
                    <a:p>
                      <a:pPr algn="ctr"/>
                      <a:r>
                        <a:rPr lang="ru-RU" sz="1600" b="1" dirty="0" smtClean="0">
                          <a:latin typeface="Times New Roman" panose="02020603050405020304" pitchFamily="18" charset="0"/>
                          <a:cs typeface="Times New Roman" panose="02020603050405020304" pitchFamily="18" charset="0"/>
                        </a:rPr>
                        <a:t>5</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Создание условий для устойчивого экономического развития на 2015-2024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310,0</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7108">
                <a:tc>
                  <a:txBody>
                    <a:bodyPr/>
                    <a:lstStyle/>
                    <a:p>
                      <a:pPr algn="ctr"/>
                      <a:r>
                        <a:rPr lang="ru-RU" sz="1600" b="1" dirty="0" smtClean="0">
                          <a:latin typeface="Times New Roman" panose="02020603050405020304" pitchFamily="18" charset="0"/>
                          <a:cs typeface="Times New Roman" panose="02020603050405020304" pitchFamily="18" charset="0"/>
                        </a:rPr>
                        <a:t>6</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Муниципальная программа "Обеспечение безопасности на территории муниципального образования "</a:t>
                      </a:r>
                      <a:r>
                        <a:rPr lang="ru-RU" sz="1600" u="none" strike="noStrike" dirty="0" err="1" smtClean="0">
                          <a:effectLst/>
                          <a:latin typeface="Times New Roman" panose="02020603050405020304" pitchFamily="18" charset="0"/>
                          <a:cs typeface="Times New Roman" panose="02020603050405020304" pitchFamily="18" charset="0"/>
                        </a:rPr>
                        <a:t>Малопургинский</a:t>
                      </a:r>
                      <a:r>
                        <a:rPr lang="ru-RU" sz="1600" u="none" strike="noStrike" dirty="0" smtClean="0">
                          <a:effectLst/>
                          <a:latin typeface="Times New Roman" panose="02020603050405020304" pitchFamily="18" charset="0"/>
                          <a:cs typeface="Times New Roman" panose="02020603050405020304" pitchFamily="18" charset="0"/>
                        </a:rPr>
                        <a:t> район" на 2019-2024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450,0</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6064">
                <a:tc>
                  <a:txBody>
                    <a:bodyPr/>
                    <a:lstStyle/>
                    <a:p>
                      <a:pPr algn="ctr"/>
                      <a:r>
                        <a:rPr lang="ru-RU" b="1" dirty="0" smtClean="0">
                          <a:latin typeface="Times New Roman" panose="02020603050405020304" pitchFamily="18" charset="0"/>
                          <a:cs typeface="Times New Roman" panose="02020603050405020304" pitchFamily="18" charset="0"/>
                        </a:rPr>
                        <a:t>7</a:t>
                      </a:r>
                      <a:endParaRPr lang="ru-RU"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lnSpc>
                          <a:spcPct val="80000"/>
                        </a:lnSpc>
                      </a:pPr>
                      <a:r>
                        <a:rPr lang="ru-RU" sz="1600" u="none" strike="noStrike" dirty="0" smtClean="0">
                          <a:effectLst/>
                          <a:latin typeface="Times New Roman" panose="02020603050405020304" pitchFamily="18" charset="0"/>
                          <a:cs typeface="Times New Roman" panose="02020603050405020304" pitchFamily="18" charset="0"/>
                        </a:rPr>
                        <a:t>Муниципальное хозяйство на 2015-2024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smtClean="0">
                          <a:latin typeface="Times New Roman" panose="02020603050405020304" pitchFamily="18" charset="0"/>
                          <a:cs typeface="Times New Roman" panose="02020603050405020304" pitchFamily="18" charset="0"/>
                        </a:rPr>
                        <a:t>24 336,6</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686800" cy="990600"/>
          </a:xfrm>
          <a:noFill/>
          <a:scene3d>
            <a:camera prst="orthographicFront"/>
            <a:lightRig rig="threePt" dir="t"/>
          </a:scene3d>
          <a:sp3d>
            <a:bevelT/>
          </a:sp3d>
        </p:spPr>
        <p:txBody>
          <a:bodyPr>
            <a:noAutofit/>
          </a:bodyPr>
          <a:lstStyle/>
          <a:p>
            <a:pPr algn="ctr"/>
            <a:r>
              <a:rPr lang="ru-RU" sz="2400" b="1" dirty="0">
                <a:solidFill>
                  <a:schemeClr val="tx1"/>
                </a:solidFill>
                <a:latin typeface="Times New Roman" pitchFamily="18" charset="0"/>
                <a:cs typeface="Times New Roman" pitchFamily="18" charset="0"/>
              </a:rPr>
              <a:t>Расходы муниципального образования «Малопургинский  район»  </a:t>
            </a:r>
            <a:r>
              <a:rPr lang="ru-RU" sz="2400" b="1">
                <a:solidFill>
                  <a:schemeClr val="tx1"/>
                </a:solidFill>
                <a:latin typeface="Times New Roman" pitchFamily="18" charset="0"/>
                <a:cs typeface="Times New Roman" pitchFamily="18" charset="0"/>
              </a:rPr>
              <a:t>в </a:t>
            </a:r>
            <a:r>
              <a:rPr lang="ru-RU" sz="2400" b="1" smtClean="0">
                <a:solidFill>
                  <a:schemeClr val="tx1"/>
                </a:solidFill>
                <a:latin typeface="Times New Roman" pitchFamily="18" charset="0"/>
                <a:cs typeface="Times New Roman" pitchFamily="18" charset="0"/>
              </a:rPr>
              <a:t>2020 </a:t>
            </a:r>
            <a:r>
              <a:rPr lang="ru-RU" sz="2400" b="1" dirty="0">
                <a:solidFill>
                  <a:schemeClr val="tx1"/>
                </a:solidFill>
                <a:latin typeface="Times New Roman" pitchFamily="18" charset="0"/>
                <a:cs typeface="Times New Roman" pitchFamily="18" charset="0"/>
              </a:rPr>
              <a:t>году на реализацию муниципальных программ </a:t>
            </a:r>
            <a:r>
              <a:rPr lang="ru-RU" sz="2400" b="1" dirty="0" smtClean="0">
                <a:solidFill>
                  <a:schemeClr val="tx1"/>
                </a:solidFill>
                <a:latin typeface="Times New Roman" pitchFamily="18" charset="0"/>
                <a:cs typeface="Times New Roman" pitchFamily="18" charset="0"/>
              </a:rPr>
              <a:t>(продолжение) </a:t>
            </a:r>
            <a:endParaRPr lang="ru-RU" sz="2400" dirty="0">
              <a:solidFill>
                <a:schemeClr val="tx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377358649"/>
              </p:ext>
            </p:extLst>
          </p:nvPr>
        </p:nvGraphicFramePr>
        <p:xfrm>
          <a:off x="228600" y="1371600"/>
          <a:ext cx="8686798" cy="5215153"/>
        </p:xfrm>
        <a:graphic>
          <a:graphicData uri="http://schemas.openxmlformats.org/drawingml/2006/table">
            <a:tbl>
              <a:tblPr firstRow="1" bandRow="1">
                <a:tableStyleId>{93296810-A885-4BE3-A3E7-6D5BEEA58F35}</a:tableStyleId>
              </a:tblPr>
              <a:tblGrid>
                <a:gridCol w="685800"/>
                <a:gridCol w="5791200"/>
                <a:gridCol w="2209798"/>
              </a:tblGrid>
              <a:tr h="431168">
                <a:tc>
                  <a:txBody>
                    <a:bodyPr/>
                    <a:lstStyle/>
                    <a:p>
                      <a:pPr algn="ctr"/>
                      <a:r>
                        <a:rPr lang="ru-RU" sz="2000"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ru-RU" sz="2000" dirty="0" smtClean="0">
                          <a:solidFill>
                            <a:schemeClr val="tx1"/>
                          </a:solidFill>
                          <a:latin typeface="Times New Roman" pitchFamily="18" charset="0"/>
                          <a:cs typeface="Times New Roman" pitchFamily="18" charset="0"/>
                        </a:rPr>
                        <a:t>Наименование программы</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ru-RU" sz="2000" dirty="0" smtClean="0">
                          <a:solidFill>
                            <a:schemeClr val="tx1"/>
                          </a:solidFill>
                          <a:latin typeface="Times New Roman" pitchFamily="18" charset="0"/>
                          <a:cs typeface="Times New Roman" pitchFamily="18" charset="0"/>
                        </a:rPr>
                        <a:t>Сумма (тыс. руб.)</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690105">
                <a:tc>
                  <a:txBody>
                    <a:bodyPr/>
                    <a:lstStyle/>
                    <a:p>
                      <a:pPr algn="ctr"/>
                      <a:r>
                        <a:rPr lang="ru-RU" sz="1600" dirty="0" smtClean="0">
                          <a:latin typeface="Times New Roman" pitchFamily="18" charset="0"/>
                          <a:cs typeface="Times New Roman" pitchFamily="18" charset="0"/>
                        </a:rPr>
                        <a:t>8</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lnSpc>
                          <a:spcPct val="90000"/>
                        </a:lnSpc>
                      </a:pPr>
                      <a:r>
                        <a:rPr lang="ru-RU" sz="1600" u="none" strike="noStrike" dirty="0" smtClean="0">
                          <a:effectLst/>
                          <a:latin typeface="Times New Roman" pitchFamily="18" charset="0"/>
                          <a:cs typeface="Times New Roman" pitchFamily="18" charset="0"/>
                        </a:rPr>
                        <a:t>Энергосбережение и повышение энергетической эффективности муниципального образования «</a:t>
                      </a:r>
                      <a:r>
                        <a:rPr lang="ru-RU" sz="1600" u="none" strike="noStrike" dirty="0" err="1" smtClean="0">
                          <a:effectLst/>
                          <a:latin typeface="Times New Roman" pitchFamily="18" charset="0"/>
                          <a:cs typeface="Times New Roman" pitchFamily="18" charset="0"/>
                        </a:rPr>
                        <a:t>Малопургинский</a:t>
                      </a:r>
                      <a:r>
                        <a:rPr lang="ru-RU" sz="1600" u="none" strike="noStrike" dirty="0" smtClean="0">
                          <a:effectLst/>
                          <a:latin typeface="Times New Roman" pitchFamily="18" charset="0"/>
                          <a:cs typeface="Times New Roman" pitchFamily="18" charset="0"/>
                        </a:rPr>
                        <a:t> район»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itchFamily="18" charset="0"/>
                          <a:cs typeface="Times New Roman" pitchFamily="18" charset="0"/>
                        </a:rPr>
                        <a:t>100,0</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319">
                <a:tc>
                  <a:txBody>
                    <a:bodyPr/>
                    <a:lstStyle/>
                    <a:p>
                      <a:pPr algn="ctr"/>
                      <a:r>
                        <a:rPr lang="ru-RU" sz="1600" dirty="0" smtClean="0">
                          <a:latin typeface="Times New Roman" pitchFamily="18" charset="0"/>
                          <a:cs typeface="Times New Roman" pitchFamily="18" charset="0"/>
                        </a:rPr>
                        <a:t>9</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smtClean="0">
                          <a:effectLst/>
                          <a:latin typeface="Times New Roman" pitchFamily="18" charset="0"/>
                          <a:cs typeface="Times New Roman" pitchFamily="18" charset="0"/>
                        </a:rPr>
                        <a:t>Муниципальное</a:t>
                      </a:r>
                      <a:r>
                        <a:rPr lang="ru-RU" sz="1600" u="none" strike="noStrike" baseline="0" dirty="0" smtClean="0">
                          <a:effectLst/>
                          <a:latin typeface="Times New Roman" pitchFamily="18" charset="0"/>
                          <a:cs typeface="Times New Roman" pitchFamily="18" charset="0"/>
                        </a:rPr>
                        <a:t> управление</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itchFamily="18" charset="0"/>
                          <a:cs typeface="Times New Roman" pitchFamily="18" charset="0"/>
                        </a:rPr>
                        <a:t>140 686,4</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4345">
                <a:tc>
                  <a:txBody>
                    <a:bodyPr/>
                    <a:lstStyle/>
                    <a:p>
                      <a:pPr algn="ctr"/>
                      <a:r>
                        <a:rPr lang="ru-RU" sz="1600" dirty="0" smtClean="0">
                          <a:latin typeface="Times New Roman" pitchFamily="18" charset="0"/>
                          <a:cs typeface="Times New Roman" pitchFamily="18" charset="0"/>
                        </a:rPr>
                        <a:t>10</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smtClean="0">
                          <a:effectLst/>
                          <a:latin typeface="Times New Roman" pitchFamily="18" charset="0"/>
                          <a:cs typeface="Times New Roman" pitchFamily="18" charset="0"/>
                        </a:rPr>
                        <a:t>Благоустройство и охрана окружающей среды муниципального образования «</a:t>
                      </a:r>
                      <a:r>
                        <a:rPr lang="ru-RU" sz="1600" u="none" strike="noStrike" dirty="0" err="1" smtClean="0">
                          <a:effectLst/>
                          <a:latin typeface="Times New Roman" pitchFamily="18" charset="0"/>
                          <a:cs typeface="Times New Roman" pitchFamily="18" charset="0"/>
                        </a:rPr>
                        <a:t>Малопургинский</a:t>
                      </a:r>
                      <a:r>
                        <a:rPr lang="ru-RU" sz="1600" u="none" strike="noStrike" dirty="0" smtClean="0">
                          <a:effectLst/>
                          <a:latin typeface="Times New Roman" pitchFamily="18" charset="0"/>
                          <a:cs typeface="Times New Roman" pitchFamily="18" charset="0"/>
                        </a:rPr>
                        <a:t> район» на 2015-2021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itchFamily="18" charset="0"/>
                          <a:cs typeface="Times New Roman" pitchFamily="18" charset="0"/>
                        </a:rPr>
                        <a:t>9 578,0</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248">
                <a:tc>
                  <a:txBody>
                    <a:bodyPr/>
                    <a:lstStyle/>
                    <a:p>
                      <a:pPr algn="ctr"/>
                      <a:r>
                        <a:rPr lang="ru-RU" sz="1600" dirty="0" smtClean="0">
                          <a:latin typeface="Times New Roman" pitchFamily="18" charset="0"/>
                          <a:cs typeface="Times New Roman" pitchFamily="18" charset="0"/>
                        </a:rPr>
                        <a:t>11</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smtClean="0">
                          <a:effectLst/>
                          <a:latin typeface="Times New Roman" pitchFamily="18" charset="0"/>
                          <a:cs typeface="Times New Roman" pitchFamily="18" charset="0"/>
                        </a:rPr>
                        <a:t>Муниципальная программа "Профилактика правонарушений и безнадзорности в муниципальном образовании "</a:t>
                      </a:r>
                      <a:r>
                        <a:rPr lang="ru-RU" sz="1600" u="none" strike="noStrike" dirty="0" err="1" smtClean="0">
                          <a:effectLst/>
                          <a:latin typeface="Times New Roman" pitchFamily="18" charset="0"/>
                          <a:cs typeface="Times New Roman" pitchFamily="18" charset="0"/>
                        </a:rPr>
                        <a:t>Малопургинский</a:t>
                      </a:r>
                      <a:r>
                        <a:rPr lang="ru-RU" sz="1600" u="none" strike="noStrike" dirty="0" smtClean="0">
                          <a:effectLst/>
                          <a:latin typeface="Times New Roman" pitchFamily="18" charset="0"/>
                          <a:cs typeface="Times New Roman" pitchFamily="18" charset="0"/>
                        </a:rPr>
                        <a:t> район" на 2015-2024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itchFamily="18" charset="0"/>
                          <a:cs typeface="Times New Roman" pitchFamily="18" charset="0"/>
                        </a:rPr>
                        <a:t>1 198,4</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5654">
                <a:tc>
                  <a:txBody>
                    <a:bodyPr/>
                    <a:lstStyle/>
                    <a:p>
                      <a:pPr algn="ctr"/>
                      <a:r>
                        <a:rPr lang="ru-RU" sz="1600" dirty="0" smtClean="0">
                          <a:latin typeface="Times New Roman" pitchFamily="18" charset="0"/>
                          <a:cs typeface="Times New Roman" pitchFamily="18" charset="0"/>
                        </a:rPr>
                        <a:t>12</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smtClean="0">
                          <a:effectLst/>
                          <a:latin typeface="Times New Roman" pitchFamily="18" charset="0"/>
                          <a:cs typeface="Times New Roman" pitchFamily="18" charset="0"/>
                        </a:rPr>
                        <a:t>Противодействие коррупции в муниципальном образовании</a:t>
                      </a:r>
                      <a:r>
                        <a:rPr lang="ru-RU" sz="1600" u="none" strike="noStrike" baseline="0" dirty="0" smtClean="0">
                          <a:effectLst/>
                          <a:latin typeface="Times New Roman" pitchFamily="18" charset="0"/>
                          <a:cs typeface="Times New Roman" pitchFamily="18" charset="0"/>
                        </a:rPr>
                        <a:t> «Малопургинский район» на 2016-2020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itchFamily="18" charset="0"/>
                          <a:cs typeface="Times New Roman" pitchFamily="18" charset="0"/>
                        </a:rPr>
                        <a:t>10,0</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561">
                <a:tc>
                  <a:txBody>
                    <a:bodyPr/>
                    <a:lstStyle/>
                    <a:p>
                      <a:pPr algn="ctr"/>
                      <a:r>
                        <a:rPr lang="ru-RU" sz="1600" dirty="0" smtClean="0">
                          <a:latin typeface="Times New Roman" pitchFamily="18" charset="0"/>
                          <a:cs typeface="Times New Roman" pitchFamily="18" charset="0"/>
                        </a:rPr>
                        <a:t>13</a:t>
                      </a:r>
                      <a:endParaRPr lang="ru-RU" sz="16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smtClean="0">
                          <a:effectLst/>
                          <a:latin typeface="Times New Roman" pitchFamily="18" charset="0"/>
                          <a:cs typeface="Times New Roman" pitchFamily="18" charset="0"/>
                        </a:rPr>
                        <a:t>Комплексные меры противодействия</a:t>
                      </a:r>
                      <a:r>
                        <a:rPr lang="ru-RU" sz="1600" u="none" strike="noStrike" baseline="0" dirty="0" smtClean="0">
                          <a:effectLst/>
                          <a:latin typeface="Times New Roman" pitchFamily="18" charset="0"/>
                          <a:cs typeface="Times New Roman" pitchFamily="18" charset="0"/>
                        </a:rPr>
                        <a:t> злоупотреблению наркотиками и их незаконному обороту в </a:t>
                      </a:r>
                      <a:r>
                        <a:rPr lang="ru-RU" sz="1600" u="none" strike="noStrike" baseline="0" dirty="0" err="1" smtClean="0">
                          <a:effectLst/>
                          <a:latin typeface="Times New Roman" pitchFamily="18" charset="0"/>
                          <a:cs typeface="Times New Roman" pitchFamily="18" charset="0"/>
                        </a:rPr>
                        <a:t>Малопургинском</a:t>
                      </a:r>
                      <a:r>
                        <a:rPr lang="ru-RU" sz="1600" u="none" strike="noStrike" baseline="0" dirty="0" smtClean="0">
                          <a:effectLst/>
                          <a:latin typeface="Times New Roman" pitchFamily="18" charset="0"/>
                          <a:cs typeface="Times New Roman" pitchFamily="18" charset="0"/>
                        </a:rPr>
                        <a:t> районе</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itchFamily="18" charset="0"/>
                          <a:cs typeface="Times New Roman" pitchFamily="18" charset="0"/>
                        </a:rPr>
                        <a:t>75,0</a:t>
                      </a:r>
                      <a:endParaRPr lang="ru-RU" sz="16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3481">
                <a:tc>
                  <a:txBody>
                    <a:bodyPr/>
                    <a:lstStyle/>
                    <a:p>
                      <a:pPr algn="ctr"/>
                      <a:r>
                        <a:rPr lang="ru-RU" sz="1600" dirty="0" smtClean="0">
                          <a:latin typeface="Times New Roman" pitchFamily="18" charset="0"/>
                          <a:cs typeface="Times New Roman" pitchFamily="18" charset="0"/>
                        </a:rPr>
                        <a:t>14</a:t>
                      </a:r>
                      <a:endParaRPr lang="ru-RU" sz="16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smtClean="0">
                          <a:effectLst/>
                          <a:latin typeface="Times New Roman" pitchFamily="18" charset="0"/>
                          <a:cs typeface="Times New Roman" pitchFamily="18" charset="0"/>
                        </a:rPr>
                        <a:t>Профилактика природно-очаговых</a:t>
                      </a:r>
                      <a:r>
                        <a:rPr lang="ru-RU" sz="1600" u="none" strike="noStrike" baseline="0" dirty="0" smtClean="0">
                          <a:effectLst/>
                          <a:latin typeface="Times New Roman" pitchFamily="18" charset="0"/>
                          <a:cs typeface="Times New Roman" pitchFamily="18" charset="0"/>
                        </a:rPr>
                        <a:t> инфекций в муниципальном образовании «Малопургинский район» на 2016-2020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itchFamily="18" charset="0"/>
                          <a:cs typeface="Times New Roman" pitchFamily="18" charset="0"/>
                        </a:rPr>
                        <a:t>50,0</a:t>
                      </a:r>
                      <a:endParaRPr lang="ru-RU" sz="16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90641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Азбука бюджета (продолжение)</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8600" y="1143000"/>
            <a:ext cx="8686800" cy="5486400"/>
          </a:xfrm>
        </p:spPr>
        <p:txBody>
          <a:bodyPr>
            <a:normAutofit fontScale="85000" lnSpcReduction="10000"/>
          </a:bodyPr>
          <a:lstStyle/>
          <a:p>
            <a:pPr>
              <a:buClr>
                <a:srgbClr val="FF0000"/>
              </a:buClr>
            </a:pPr>
            <a:r>
              <a:rPr lang="ru-RU" sz="2000" b="1" u="sng" dirty="0">
                <a:solidFill>
                  <a:srgbClr val="FF0000"/>
                </a:solidFill>
              </a:rPr>
              <a:t>Государственное (муниципальное) </a:t>
            </a:r>
            <a:r>
              <a:rPr lang="ru-RU" sz="2000" b="1" u="sng" dirty="0" smtClean="0">
                <a:solidFill>
                  <a:srgbClr val="FF0000"/>
                </a:solidFill>
              </a:rPr>
              <a:t>учреждение </a:t>
            </a:r>
            <a:r>
              <a:rPr lang="ru-RU" sz="2000" b="1" dirty="0" smtClean="0">
                <a:solidFill>
                  <a:schemeClr val="tx1"/>
                </a:solidFill>
              </a:rPr>
              <a:t>-</a:t>
            </a:r>
            <a:r>
              <a:rPr lang="ru-RU" sz="2000" b="1" dirty="0" smtClean="0"/>
              <a:t> </a:t>
            </a:r>
            <a:r>
              <a:rPr lang="ru-RU" sz="2000" dirty="0" smtClean="0">
                <a:solidFill>
                  <a:schemeClr val="tx1"/>
                </a:solidFill>
              </a:rPr>
              <a:t>некоммерческая </a:t>
            </a:r>
            <a:r>
              <a:rPr lang="ru-RU" sz="2000" dirty="0">
                <a:solidFill>
                  <a:schemeClr val="tx1"/>
                </a:solidFill>
              </a:rPr>
              <a:t>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a:t>
            </a:r>
            <a:r>
              <a:rPr lang="ru-RU" sz="2000" b="1" dirty="0">
                <a:solidFill>
                  <a:schemeClr val="tx1"/>
                </a:solidFill>
              </a:rPr>
              <a:t> </a:t>
            </a:r>
            <a:r>
              <a:rPr lang="ru-RU" sz="2000" dirty="0">
                <a:solidFill>
                  <a:schemeClr val="tx1"/>
                </a:solidFill>
              </a:rPr>
              <a:t>услуг, выполнения работ:</a:t>
            </a:r>
          </a:p>
          <a:p>
            <a:pPr>
              <a:buClr>
                <a:srgbClr val="FF0000"/>
              </a:buClr>
            </a:pPr>
            <a:r>
              <a:rPr lang="ru-RU" sz="2000" b="1" u="sng" dirty="0">
                <a:solidFill>
                  <a:srgbClr val="FF0000"/>
                </a:solidFill>
              </a:rPr>
              <a:t>Бюджетное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p>
          <a:p>
            <a:pPr>
              <a:buClr>
                <a:srgbClr val="FF0000"/>
              </a:buClr>
            </a:pPr>
            <a:r>
              <a:rPr lang="ru-RU" sz="2000" b="1" u="sng" dirty="0">
                <a:solidFill>
                  <a:srgbClr val="FF0000"/>
                </a:solidFill>
              </a:rPr>
              <a:t>Автономное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p>
          <a:p>
            <a:pPr>
              <a:buClr>
                <a:srgbClr val="FF0000"/>
              </a:buClr>
            </a:pPr>
            <a:r>
              <a:rPr lang="ru-RU" sz="2000" b="1" u="sng" dirty="0">
                <a:solidFill>
                  <a:srgbClr val="FF0000"/>
                </a:solidFill>
              </a:rPr>
              <a:t>Казенное учреждение </a:t>
            </a:r>
            <a:r>
              <a:rPr lang="ru-RU" sz="2000" dirty="0">
                <a:solidFill>
                  <a:schemeClr val="tx1"/>
                </a:solidFill>
              </a:rPr>
              <a:t> </a:t>
            </a:r>
            <a:r>
              <a:rPr lang="ru-RU" sz="2000" dirty="0" smtClean="0">
                <a:solidFill>
                  <a:schemeClr val="tx1"/>
                </a:solidFill>
              </a:rPr>
              <a:t>- в </a:t>
            </a:r>
            <a:r>
              <a:rPr lang="ru-RU" sz="2000" dirty="0">
                <a:solidFill>
                  <a:schemeClr val="tx1"/>
                </a:solidFill>
              </a:rPr>
              <a:t>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endParaRPr lang="ru-RU" sz="2000" b="1" dirty="0">
              <a:solidFill>
                <a:schemeClr val="tx1"/>
              </a:solidFill>
            </a:endParaRPr>
          </a:p>
          <a:p>
            <a:pPr marL="0" indent="0">
              <a:buClrTx/>
              <a:buNone/>
            </a:pPr>
            <a:endParaRPr lang="ru-RU" sz="2000" dirty="0">
              <a:solidFill>
                <a:schemeClr val="tx1"/>
              </a:solidFill>
            </a:endParaRPr>
          </a:p>
        </p:txBody>
      </p:sp>
    </p:spTree>
    <p:extLst>
      <p:ext uri="{BB962C8B-B14F-4D97-AF65-F5344CB8AC3E}">
        <p14:creationId xmlns:p14="http://schemas.microsoft.com/office/powerpoint/2010/main" val="639227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12787"/>
          </a:xfrm>
        </p:spPr>
        <p:txBody>
          <a:bodyPr>
            <a:norm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Бюджетный процесс</a:t>
            </a: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768801611"/>
              </p:ext>
            </p:extLst>
          </p:nvPr>
        </p:nvGraphicFramePr>
        <p:xfrm>
          <a:off x="2895600" y="1447800"/>
          <a:ext cx="6248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3400" y="1905000"/>
            <a:ext cx="3124200" cy="4216539"/>
          </a:xfrm>
          <a:prstGeom prst="rect">
            <a:avLst/>
          </a:prstGeom>
          <a:noFill/>
        </p:spPr>
        <p:txBody>
          <a:bodyPr wrap="square" rtlCol="0">
            <a:spAutoFit/>
          </a:bodyPr>
          <a:lstStyle/>
          <a:p>
            <a:r>
              <a:rPr lang="ru-RU" sz="2000" b="1" i="1" u="sng" dirty="0" smtClean="0">
                <a:solidFill>
                  <a:srgbClr val="FF0000"/>
                </a:solidFill>
              </a:rPr>
              <a:t>Бюджетный процесс </a:t>
            </a:r>
            <a:r>
              <a:rPr lang="ru-RU" sz="1800" dirty="0" smtClean="0"/>
              <a:t>- </a:t>
            </a:r>
            <a:r>
              <a:rPr lang="ru-RU" sz="1800" dirty="0"/>
              <a:t>это деятельность органов местного самоуправления и иных участников по составлению и рассмотрению проектов бюджетов, утверждению и исполнению бюджетов, контролю за их исполнением, а также по осуществлению бюджетного учета, составлению, проверке, рассмотрению и утверждению бюджетной отчетности</a:t>
            </a:r>
          </a:p>
          <a:p>
            <a:endParaRPr lang="ru-RU" dirty="0"/>
          </a:p>
        </p:txBody>
      </p:sp>
    </p:spTree>
    <p:extLst>
      <p:ext uri="{BB962C8B-B14F-4D97-AF65-F5344CB8AC3E}">
        <p14:creationId xmlns:p14="http://schemas.microsoft.com/office/powerpoint/2010/main" val="2592112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04800"/>
            <a:ext cx="8686800" cy="1286256"/>
          </a:xfrm>
        </p:spPr>
        <p:txBody>
          <a:bodyPr>
            <a:normAutofit fontScale="90000"/>
          </a:bodyPr>
          <a:lstStyle/>
          <a:p>
            <a:pPr algn="ctr"/>
            <a:r>
              <a:rPr lang="ru-RU" sz="2400" b="1" dirty="0" smtClean="0">
                <a:solidFill>
                  <a:schemeClr val="tx1"/>
                </a:solidFill>
                <a:latin typeface="Times New Roman" pitchFamily="18" charset="0"/>
                <a:cs typeface="Times New Roman" panose="02020603050405020304" pitchFamily="18" charset="0"/>
              </a:rPr>
              <a:t>Основные направления бюджетной политики на 2020 год и на плановый период 2021 и 2022 годов</a:t>
            </a:r>
            <a:r>
              <a:rPr lang="ru-RU" sz="2400" b="1" dirty="0" smtClean="0">
                <a:latin typeface="Times New Roman" pitchFamily="18" charset="0"/>
                <a:cs typeface="Times New Roman" panose="02020603050405020304" pitchFamily="18" charset="0"/>
              </a:rPr>
              <a:t/>
            </a:r>
            <a:br>
              <a:rPr lang="ru-RU" sz="2400" b="1" dirty="0" smtClean="0">
                <a:latin typeface="Times New Roman" pitchFamily="18" charset="0"/>
                <a:cs typeface="Times New Roman" panose="02020603050405020304" pitchFamily="18" charset="0"/>
              </a:rPr>
            </a:br>
            <a:r>
              <a:rPr lang="ru-RU" sz="1600" b="1" dirty="0" smtClean="0">
                <a:solidFill>
                  <a:schemeClr val="tx1"/>
                </a:solidFill>
                <a:latin typeface="Times New Roman" pitchFamily="18" charset="0"/>
                <a:cs typeface="Times New Roman" pitchFamily="18" charset="0"/>
              </a:rPr>
              <a:t>(установлены Постановлением Администрации муниципального образования «Малопургинский район» от 22 октября 2019 года № 1198)</a:t>
            </a:r>
            <a:br>
              <a:rPr lang="ru-RU" sz="1600" b="1" dirty="0" smtClean="0">
                <a:solidFill>
                  <a:schemeClr val="tx1"/>
                </a:solidFill>
                <a:latin typeface="Times New Roman" pitchFamily="18" charset="0"/>
                <a:cs typeface="Times New Roman" pitchFamily="18" charset="0"/>
              </a:rPr>
            </a:br>
            <a:endParaRPr lang="ru-RU" sz="1600" b="1"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451353676"/>
              </p:ext>
            </p:extLst>
          </p:nvPr>
        </p:nvGraphicFramePr>
        <p:xfrm>
          <a:off x="228600" y="1524000"/>
          <a:ext cx="8686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381000" y="5486400"/>
            <a:ext cx="8458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r>
              <a:rPr lang="ru-RU" sz="1800" b="1" dirty="0" smtClean="0">
                <a:solidFill>
                  <a:schemeClr val="tx1"/>
                </a:solidFill>
                <a:latin typeface="Times New Roman" pitchFamily="18" charset="0"/>
                <a:cs typeface="Times New Roman" pitchFamily="18" charset="0"/>
              </a:rPr>
              <a:t>Поэтапное </a:t>
            </a:r>
            <a:r>
              <a:rPr lang="ru-RU" sz="1800" b="1" dirty="0">
                <a:solidFill>
                  <a:schemeClr val="tx1"/>
                </a:solidFill>
                <a:latin typeface="Times New Roman" pitchFamily="18" charset="0"/>
                <a:cs typeface="Times New Roman" pitchFamily="18" charset="0"/>
              </a:rPr>
              <a:t>снижение объема муниципального долга муниципального </a:t>
            </a:r>
            <a:r>
              <a:rPr lang="ru-RU" sz="1800" b="1" dirty="0" smtClean="0">
                <a:solidFill>
                  <a:schemeClr val="tx1"/>
                </a:solidFill>
                <a:latin typeface="Times New Roman" pitchFamily="18" charset="0"/>
                <a:cs typeface="Times New Roman" pitchFamily="18" charset="0"/>
              </a:rPr>
              <a:t>образования </a:t>
            </a:r>
            <a:r>
              <a:rPr lang="ru-RU" sz="1800" b="1" dirty="0">
                <a:solidFill>
                  <a:schemeClr val="tx1"/>
                </a:solidFill>
                <a:latin typeface="Times New Roman" pitchFamily="18" charset="0"/>
                <a:cs typeface="Times New Roman" pitchFamily="18" charset="0"/>
              </a:rPr>
              <a:t>«</a:t>
            </a:r>
            <a:r>
              <a:rPr lang="ru-RU" sz="1800" b="1" dirty="0" err="1">
                <a:solidFill>
                  <a:schemeClr val="tx1"/>
                </a:solidFill>
                <a:latin typeface="Times New Roman" pitchFamily="18" charset="0"/>
                <a:cs typeface="Times New Roman" pitchFamily="18" charset="0"/>
              </a:rPr>
              <a:t>Малопургинский</a:t>
            </a:r>
            <a:r>
              <a:rPr lang="ru-RU" sz="1800" b="1" dirty="0">
                <a:solidFill>
                  <a:schemeClr val="tx1"/>
                </a:solidFill>
                <a:latin typeface="Times New Roman" pitchFamily="18" charset="0"/>
                <a:cs typeface="Times New Roman" pitchFamily="18" charset="0"/>
              </a:rPr>
              <a:t> район», проведение мероприятий, направленных на снижение расходов по обслуживанию муниципального долга муниципального образования «</a:t>
            </a:r>
            <a:r>
              <a:rPr lang="ru-RU" sz="1800" b="1" dirty="0" err="1" smtClean="0">
                <a:solidFill>
                  <a:schemeClr val="tx1"/>
                </a:solidFill>
                <a:latin typeface="Times New Roman" pitchFamily="18" charset="0"/>
                <a:cs typeface="Times New Roman" pitchFamily="18" charset="0"/>
              </a:rPr>
              <a:t>Малопургинский</a:t>
            </a:r>
            <a:r>
              <a:rPr lang="ru-RU" sz="1800" b="1" dirty="0" smtClean="0">
                <a:solidFill>
                  <a:schemeClr val="tx1"/>
                </a:solidFill>
                <a:latin typeface="Times New Roman" pitchFamily="18" charset="0"/>
                <a:cs typeface="Times New Roman" pitchFamily="18" charset="0"/>
              </a:rPr>
              <a:t> </a:t>
            </a:r>
            <a:r>
              <a:rPr lang="ru-RU" sz="1800" b="1" dirty="0">
                <a:solidFill>
                  <a:schemeClr val="tx1"/>
                </a:solidFill>
                <a:latin typeface="Times New Roman" pitchFamily="18" charset="0"/>
                <a:cs typeface="Times New Roman" pitchFamily="18" charset="0"/>
              </a:rPr>
              <a:t>район»</a:t>
            </a:r>
          </a:p>
        </p:txBody>
      </p:sp>
    </p:spTree>
    <p:extLst>
      <p:ext uri="{BB962C8B-B14F-4D97-AF65-F5344CB8AC3E}">
        <p14:creationId xmlns:p14="http://schemas.microsoft.com/office/powerpoint/2010/main" val="233705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957072"/>
          </a:xfrm>
        </p:spPr>
        <p:txBody>
          <a:bodyPr>
            <a:normAutofit/>
          </a:bodyPr>
          <a:lstStyle/>
          <a:p>
            <a:r>
              <a:rPr lang="ru-RU" sz="24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400" b="1" dirty="0" smtClean="0">
                <a:solidFill>
                  <a:schemeClr val="tx1"/>
                </a:solidFill>
                <a:latin typeface="Times New Roman" pitchFamily="18" charset="0"/>
                <a:cs typeface="Times New Roman" panose="02020603050405020304" pitchFamily="18" charset="0"/>
              </a:rPr>
              <a:t>2020 </a:t>
            </a:r>
            <a:r>
              <a:rPr lang="ru-RU" sz="2400" b="1" dirty="0">
                <a:solidFill>
                  <a:schemeClr val="tx1"/>
                </a:solidFill>
                <a:latin typeface="Times New Roman" pitchFamily="18" charset="0"/>
                <a:cs typeface="Times New Roman" panose="02020603050405020304" pitchFamily="18" charset="0"/>
              </a:rPr>
              <a:t>год и на плановый период </a:t>
            </a:r>
            <a:r>
              <a:rPr lang="ru-RU" sz="2400" b="1" dirty="0" smtClean="0">
                <a:solidFill>
                  <a:schemeClr val="tx1"/>
                </a:solidFill>
                <a:latin typeface="Times New Roman" pitchFamily="18" charset="0"/>
                <a:cs typeface="Times New Roman" panose="02020603050405020304" pitchFamily="18" charset="0"/>
              </a:rPr>
              <a:t>2021 </a:t>
            </a:r>
            <a:r>
              <a:rPr lang="ru-RU" sz="2400" b="1" dirty="0">
                <a:solidFill>
                  <a:schemeClr val="tx1"/>
                </a:solidFill>
                <a:latin typeface="Times New Roman" pitchFamily="18" charset="0"/>
                <a:cs typeface="Times New Roman" panose="02020603050405020304" pitchFamily="18" charset="0"/>
              </a:rPr>
              <a:t>и </a:t>
            </a:r>
            <a:r>
              <a:rPr lang="ru-RU" sz="2400" b="1" dirty="0" smtClean="0">
                <a:solidFill>
                  <a:schemeClr val="tx1"/>
                </a:solidFill>
                <a:latin typeface="Times New Roman" pitchFamily="18" charset="0"/>
                <a:cs typeface="Times New Roman" panose="02020603050405020304" pitchFamily="18" charset="0"/>
              </a:rPr>
              <a:t>2022 </a:t>
            </a:r>
            <a:r>
              <a:rPr lang="ru-RU" sz="2400" b="1" dirty="0">
                <a:solidFill>
                  <a:schemeClr val="tx1"/>
                </a:solidFill>
                <a:latin typeface="Times New Roman" pitchFamily="18" charset="0"/>
                <a:cs typeface="Times New Roman" panose="02020603050405020304" pitchFamily="18" charset="0"/>
              </a:rPr>
              <a:t>годов</a:t>
            </a:r>
            <a:r>
              <a:rPr lang="ru-RU" sz="2400" b="1" dirty="0" smtClean="0">
                <a:solidFill>
                  <a:schemeClr val="tx1"/>
                </a:solidFill>
                <a:latin typeface="Times New Roman" panose="02020603050405020304" pitchFamily="18" charset="0"/>
                <a:cs typeface="Times New Roman" panose="02020603050405020304" pitchFamily="18" charset="0"/>
              </a:rPr>
              <a:t>(продолжение)</a:t>
            </a: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94364560"/>
              </p:ext>
            </p:extLst>
          </p:nvPr>
        </p:nvGraphicFramePr>
        <p:xfrm>
          <a:off x="228600" y="1295400"/>
          <a:ext cx="8686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04800" y="1841242"/>
            <a:ext cx="8610600" cy="4524315"/>
          </a:xfrm>
          <a:prstGeom prst="rect">
            <a:avLst/>
          </a:prstGeom>
          <a:noFill/>
        </p:spPr>
        <p:txBody>
          <a:bodyPr wrap="square" rtlCol="0">
            <a:spAutoFit/>
          </a:bodyPr>
          <a:lstStyle/>
          <a:p>
            <a:pPr marL="285750" indent="-285750" algn="just">
              <a:buFont typeface="Wingdings" pitchFamily="2" charset="2"/>
              <a:buChar char="§"/>
            </a:pPr>
            <a:r>
              <a:rPr lang="ru-RU" b="1" i="1" dirty="0"/>
              <a:t>ожидаемого исполнения бюджета за 2019 год и прогноза показателей социально-экономического развития муниципального образования «</a:t>
            </a:r>
            <a:r>
              <a:rPr lang="ru-RU" b="1" i="1" dirty="0" err="1"/>
              <a:t>Малопургинский</a:t>
            </a:r>
            <a:r>
              <a:rPr lang="ru-RU" b="1" i="1" dirty="0"/>
              <a:t> район» на 2020 год и на плановый период 2021 и 2022 годов</a:t>
            </a:r>
            <a:r>
              <a:rPr lang="ru-RU" b="1" i="1" dirty="0" smtClean="0"/>
              <a:t>;</a:t>
            </a:r>
            <a:endParaRPr lang="ru-RU" b="1" i="1" dirty="0"/>
          </a:p>
          <a:p>
            <a:pPr marL="285750" indent="-285750" algn="just">
              <a:buFont typeface="Wingdings" pitchFamily="2" charset="2"/>
              <a:buChar char="§"/>
            </a:pPr>
            <a:r>
              <a:rPr lang="ru-RU" b="1" i="1" dirty="0"/>
              <a:t>сохранения достигнутых в 2018 году показателей по заработной плате работников бюджетной сферы в отраслях образования и культуры с учетом роста прогнозного показателя «Среднемесячный доход от трудовой деятельности» в 2020 - 2022 годах;</a:t>
            </a:r>
          </a:p>
          <a:p>
            <a:pPr marL="285750" indent="-285750" algn="just">
              <a:buFont typeface="Wingdings" pitchFamily="2" charset="2"/>
              <a:buChar char="§"/>
            </a:pPr>
            <a:r>
              <a:rPr lang="ru-RU" b="1" i="1" dirty="0"/>
              <a:t>повышения с 1 января очередного финансового года минимального размера оплаты труда, устанавливаемого федеральным законом в размере величины прожиточного минимума трудоспособного населения в целом по Российской Федерации за второй квартал текущего года;</a:t>
            </a:r>
          </a:p>
          <a:p>
            <a:pPr marL="285750" indent="-285750" algn="just">
              <a:buFont typeface="Wingdings" pitchFamily="2" charset="2"/>
              <a:buChar char="§"/>
            </a:pPr>
            <a:r>
              <a:rPr lang="ru-RU" b="1" i="1" dirty="0"/>
              <a:t>предоставления социальных выплат и льгот отдельным категориям граждан, установленных нормативными правовыми актами Удмуртской Республики и муниципального образования «</a:t>
            </a:r>
            <a:r>
              <a:rPr lang="ru-RU" b="1" i="1" dirty="0" err="1"/>
              <a:t>Малопургинский</a:t>
            </a:r>
            <a:r>
              <a:rPr lang="ru-RU" b="1" i="1" dirty="0"/>
              <a:t> район» с учетом адресности и критериев нуждаемости;</a:t>
            </a:r>
          </a:p>
          <a:p>
            <a:pPr marL="285750" indent="-285750" algn="just">
              <a:buFont typeface="Wingdings" pitchFamily="2" charset="2"/>
              <a:buChar char="§"/>
            </a:pPr>
            <a:r>
              <a:rPr lang="ru-RU" b="1" i="1" dirty="0"/>
              <a:t>обеспечения требуемого уровня </a:t>
            </a:r>
            <a:r>
              <a:rPr lang="ru-RU" b="1" i="1" dirty="0" err="1"/>
              <a:t>софинансирования</a:t>
            </a:r>
            <a:r>
              <a:rPr lang="ru-RU" b="1" i="1" dirty="0"/>
              <a:t> мероприятий, реализуемых в рамках национальных проектов</a:t>
            </a:r>
            <a:r>
              <a:rPr lang="ru-RU" b="1" i="1" dirty="0" smtClean="0"/>
              <a:t>;</a:t>
            </a:r>
          </a:p>
          <a:p>
            <a:pPr marL="285750" indent="-285750" algn="just">
              <a:buFont typeface="Wingdings" pitchFamily="2" charset="2"/>
              <a:buChar char="§"/>
            </a:pPr>
            <a:r>
              <a:rPr lang="ru-RU" b="1" i="1" dirty="0"/>
              <a:t>объема целевых межбюджетных трансфертов, предоставляемых из бюджета Уд-</a:t>
            </a:r>
            <a:r>
              <a:rPr lang="ru-RU" b="1" i="1" dirty="0" err="1"/>
              <a:t>муртской</a:t>
            </a:r>
            <a:r>
              <a:rPr lang="ru-RU" b="1" i="1" dirty="0"/>
              <a:t> Республики;</a:t>
            </a:r>
          </a:p>
        </p:txBody>
      </p:sp>
    </p:spTree>
    <p:extLst>
      <p:ext uri="{BB962C8B-B14F-4D97-AF65-F5344CB8AC3E}">
        <p14:creationId xmlns:p14="http://schemas.microsoft.com/office/powerpoint/2010/main" val="2799586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728472"/>
          </a:xfrm>
        </p:spPr>
        <p:txBody>
          <a:bodyPr>
            <a:noAutofit/>
          </a:bodyPr>
          <a:lstStyle/>
          <a:p>
            <a:r>
              <a:rPr lang="ru-RU" sz="24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400" b="1" dirty="0" smtClean="0">
                <a:solidFill>
                  <a:schemeClr val="tx1"/>
                </a:solidFill>
                <a:latin typeface="Times New Roman" pitchFamily="18" charset="0"/>
                <a:cs typeface="Times New Roman" panose="02020603050405020304" pitchFamily="18" charset="0"/>
              </a:rPr>
              <a:t>2020 </a:t>
            </a:r>
            <a:r>
              <a:rPr lang="ru-RU" sz="2400" b="1" dirty="0">
                <a:solidFill>
                  <a:schemeClr val="tx1"/>
                </a:solidFill>
                <a:latin typeface="Times New Roman" pitchFamily="18" charset="0"/>
                <a:cs typeface="Times New Roman" panose="02020603050405020304" pitchFamily="18" charset="0"/>
              </a:rPr>
              <a:t>год и на плановый период </a:t>
            </a:r>
            <a:r>
              <a:rPr lang="ru-RU" sz="2400" b="1" dirty="0" smtClean="0">
                <a:solidFill>
                  <a:schemeClr val="tx1"/>
                </a:solidFill>
                <a:latin typeface="Times New Roman" pitchFamily="18" charset="0"/>
                <a:cs typeface="Times New Roman" panose="02020603050405020304" pitchFamily="18" charset="0"/>
              </a:rPr>
              <a:t>2021 </a:t>
            </a:r>
            <a:r>
              <a:rPr lang="ru-RU" sz="2400" b="1" dirty="0">
                <a:solidFill>
                  <a:schemeClr val="tx1"/>
                </a:solidFill>
                <a:latin typeface="Times New Roman" pitchFamily="18" charset="0"/>
                <a:cs typeface="Times New Roman" panose="02020603050405020304" pitchFamily="18" charset="0"/>
              </a:rPr>
              <a:t>и </a:t>
            </a:r>
            <a:r>
              <a:rPr lang="ru-RU" sz="2400" b="1" dirty="0" smtClean="0">
                <a:solidFill>
                  <a:schemeClr val="tx1"/>
                </a:solidFill>
                <a:latin typeface="Times New Roman" pitchFamily="18" charset="0"/>
                <a:cs typeface="Times New Roman" panose="02020603050405020304" pitchFamily="18" charset="0"/>
              </a:rPr>
              <a:t>2022 </a:t>
            </a:r>
            <a:r>
              <a:rPr lang="ru-RU" sz="2400" b="1" dirty="0">
                <a:solidFill>
                  <a:schemeClr val="tx1"/>
                </a:solidFill>
                <a:latin typeface="Times New Roman" pitchFamily="18" charset="0"/>
                <a:cs typeface="Times New Roman" panose="02020603050405020304" pitchFamily="18" charset="0"/>
              </a:rPr>
              <a:t>годов(продолжение)</a:t>
            </a:r>
            <a:endParaRPr lang="ru-RU"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31788134"/>
              </p:ext>
            </p:extLst>
          </p:nvPr>
        </p:nvGraphicFramePr>
        <p:xfrm>
          <a:off x="228600" y="1193800"/>
          <a:ext cx="8686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8600" y="1828800"/>
            <a:ext cx="8763000" cy="4524315"/>
          </a:xfrm>
          <a:prstGeom prst="rect">
            <a:avLst/>
          </a:prstGeom>
          <a:noFill/>
        </p:spPr>
        <p:txBody>
          <a:bodyPr wrap="square" rtlCol="0">
            <a:spAutoFit/>
          </a:bodyPr>
          <a:lstStyle/>
          <a:p>
            <a:pPr marL="285750" indent="-285750">
              <a:buFont typeface="Wingdings" pitchFamily="2" charset="2"/>
              <a:buChar char="§"/>
            </a:pPr>
            <a:r>
              <a:rPr lang="ru-RU" b="1" i="1" dirty="0"/>
              <a:t>реализации муниципальных программ муниципального образования «</a:t>
            </a:r>
            <a:r>
              <a:rPr lang="ru-RU" b="1" i="1" dirty="0" err="1"/>
              <a:t>Малопургинский</a:t>
            </a:r>
            <a:r>
              <a:rPr lang="ru-RU" b="1" i="1" dirty="0"/>
              <a:t> район» как эффективного инструмента организации проектной и процессной (текущей) деятельности органов местного самоуправления муниципального образования «</a:t>
            </a:r>
            <a:r>
              <a:rPr lang="ru-RU" b="1" i="1" dirty="0" err="1"/>
              <a:t>Малопургинский</a:t>
            </a:r>
            <a:r>
              <a:rPr lang="ru-RU" b="1" i="1" dirty="0"/>
              <a:t> район», отражающего взаимосвязь затраченных ресурсов и полученных результатов</a:t>
            </a:r>
            <a:r>
              <a:rPr lang="ru-RU" b="1" i="1" dirty="0" smtClean="0"/>
              <a:t>;</a:t>
            </a:r>
          </a:p>
          <a:p>
            <a:pPr marL="285750" indent="-285750">
              <a:buFont typeface="Wingdings" pitchFamily="2" charset="2"/>
              <a:buChar char="§"/>
            </a:pPr>
            <a:r>
              <a:rPr lang="ru-RU" b="1" i="1" dirty="0"/>
              <a:t>актуализации расходов бюджетной сферы за счет интенсификации деятельности муниципальных учреждений в соответствии с показателями повышения эффективности оказания муниципальных услуг (работ);</a:t>
            </a:r>
          </a:p>
          <a:p>
            <a:pPr marL="285750" indent="-285750">
              <a:buFont typeface="Wingdings" pitchFamily="2" charset="2"/>
              <a:buChar char="§"/>
            </a:pPr>
            <a:r>
              <a:rPr lang="ru-RU" b="1" i="1" dirty="0"/>
              <a:t>оптимизации деятельности органов местного самоуправления муниципального образования «</a:t>
            </a:r>
            <a:r>
              <a:rPr lang="ru-RU" b="1" i="1" dirty="0" err="1"/>
              <a:t>Малопургинский</a:t>
            </a:r>
            <a:r>
              <a:rPr lang="ru-RU" b="1" i="1" dirty="0"/>
              <a:t> район» за счет повышения эффективности использования финансовых, кадровых и информационно-коммуникационных ресурсов;</a:t>
            </a:r>
          </a:p>
          <a:p>
            <a:pPr marL="285750" indent="-285750">
              <a:buFont typeface="Wingdings" pitchFamily="2" charset="2"/>
              <a:buChar char="§"/>
            </a:pPr>
            <a:r>
              <a:rPr lang="ru-RU" b="1" i="1" dirty="0"/>
              <a:t>формирования муниципальных заданий муниципальными учреждениям муниципального образования «</a:t>
            </a:r>
            <a:r>
              <a:rPr lang="ru-RU" b="1" i="1" dirty="0" err="1"/>
              <a:t>Малопургинский</a:t>
            </a:r>
            <a:r>
              <a:rPr lang="ru-RU" b="1" i="1" dirty="0"/>
              <a:t> район» в соответствии с общероссийскими и региональными перечнями услуг и работ;</a:t>
            </a:r>
          </a:p>
          <a:p>
            <a:pPr marL="285750" indent="-285750">
              <a:buFont typeface="Wingdings" pitchFamily="2" charset="2"/>
              <a:buChar char="§"/>
            </a:pPr>
            <a:r>
              <a:rPr lang="ru-RU" b="1" i="1" dirty="0"/>
              <a:t>оперативного освоения средств федерального бюджета и бюджета Удмуртской Республики, в том числе поступивших в рамках реализации национальных проектов;</a:t>
            </a:r>
          </a:p>
          <a:p>
            <a:pPr marL="285750" indent="-285750">
              <a:buFont typeface="Wingdings" pitchFamily="2" charset="2"/>
              <a:buChar char="§"/>
            </a:pPr>
            <a:r>
              <a:rPr lang="ru-RU" b="1" i="1" dirty="0"/>
              <a:t>дальнейшего развития контрактной системы в сфере закупок товаров, работ, услуг для обеспечения муниципальных нужд муниципального образования «</a:t>
            </a:r>
            <a:r>
              <a:rPr lang="ru-RU" b="1" i="1" dirty="0" err="1"/>
              <a:t>Малопургинский</a:t>
            </a:r>
            <a:r>
              <a:rPr lang="ru-RU" b="1" i="1" dirty="0"/>
              <a:t> район»</a:t>
            </a:r>
          </a:p>
        </p:txBody>
      </p:sp>
    </p:spTree>
    <p:extLst>
      <p:ext uri="{BB962C8B-B14F-4D97-AF65-F5344CB8AC3E}">
        <p14:creationId xmlns:p14="http://schemas.microsoft.com/office/powerpoint/2010/main" val="10587746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12433</TotalTime>
  <Words>4658</Words>
  <Application>Microsoft Office PowerPoint</Application>
  <PresentationFormat>Экран (4:3)</PresentationFormat>
  <Paragraphs>1231</Paragraphs>
  <Slides>41</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Солнцестояние</vt:lpstr>
      <vt:lpstr>Муниципальное образование  «Малопургинский район»</vt:lpstr>
      <vt:lpstr>Основные характеристики муниципального образования «Малопургинский район»</vt:lpstr>
      <vt:lpstr>Что такое бюджет?</vt:lpstr>
      <vt:lpstr>Азбука бюджета</vt:lpstr>
      <vt:lpstr>Азбука бюджета (продолжение)</vt:lpstr>
      <vt:lpstr>Бюджетный процесс</vt:lpstr>
      <vt:lpstr>Основные направления бюджетной политики на 2020 год и на плановый период 2021 и 2022 годов (установлены Постановлением Администрации муниципального образования «Малопургинский район» от 22 октября 2019 года № 1198) </vt:lpstr>
      <vt:lpstr>Основные направления бюджетной политики на 2020 год и на плановый период 2021 и 2022 годов(продолжение)</vt:lpstr>
      <vt:lpstr>Основные направления бюджетной политики на 2020 год и на плановый период 2021 и 2022 годов(продолжение)</vt:lpstr>
      <vt:lpstr>Основные направления бюджетной политики на 2020 год и на плановый период 2021 и 2022 годов(продолжение)</vt:lpstr>
      <vt:lpstr>Основные направления налоговой политики на 2020 год и на плановый период 2021 и 2022 годов (установлены Постановлением Администрации муниципального образования «Малопургинский район» от 22 октября 2019 года № 1198) </vt:lpstr>
      <vt:lpstr>Основа формирования проекта бюджета</vt:lpstr>
      <vt:lpstr> Основные показатели социально-экономического развития  муниципального образования «Малопургинский район» </vt:lpstr>
      <vt:lpstr> Основные показатели социально-экономического развития  муниципального образования «Малопургинский район» (продолжение) </vt:lpstr>
      <vt:lpstr> Основные показатели социально-экономического развития  муниципального образования «Малопургинский район» (продолжение) </vt:lpstr>
      <vt:lpstr>Презентация PowerPoint</vt:lpstr>
      <vt:lpstr>ДОХОДЫ – РАСХОДЫ = ДЕФИЦИТ (ПРОФИЦИТ)</vt:lpstr>
      <vt:lpstr>ДОХОДЫ БЮДЖЕТА</vt:lpstr>
      <vt:lpstr>Презентация PowerPoint</vt:lpstr>
      <vt:lpstr>  Распределение налогов, уплачиваемых жителями Малопургинского района между бюджетами бюджетной системы </vt:lpstr>
      <vt:lpstr>     Основные характеристики проекта бюджета муниципального образования «Малопургинский район» на 2020 год и на плановый период 2021 и 2022 годов                                                                                                                     </vt:lpstr>
      <vt:lpstr>   Динамика поступления налоговых и неналоговых доходов в бюджет муниципального образования «Малопургинский район» за 2012-2022 годы                                                                                                   тыс. рублей                                                                                                                                                                                            </vt:lpstr>
      <vt:lpstr>Структура доходов бюджета муниципального образования «Малопургинский район»  на 2020-2022 годы</vt:lpstr>
      <vt:lpstr>Основные источники формирования налоговых и  неналоговых доходов бюджета муниципального образования «Малопургинский район» в 2019 - 2022 годах</vt:lpstr>
      <vt:lpstr>Безвозмездные поступления  в бюджет муниципального образования «Малопругинский район» в 2020-2022 годах</vt:lpstr>
      <vt:lpstr>Расходы бюджета</vt:lpstr>
      <vt:lpstr>Структура расходов  бюджета муниципального образования «Малопургинский район» в 2020 году</vt:lpstr>
      <vt:lpstr>Расходы социальной направленности бюджета муниципального образования «Малопургинский район» на 2020 год</vt:lpstr>
      <vt:lpstr>Расходы бюджета муниципального образования «Малопургинский район» по разделам в 2019-2022 годах</vt:lpstr>
      <vt:lpstr>Структура расходов бюджета муниципального образования «Малопургинский район» по разделам в 2019-2022 годах в % к общему объему расходов</vt:lpstr>
      <vt:lpstr>Расходы бюджета муниципального образования «Малопургинский район» в расчете на душу населения в 2020 году</vt:lpstr>
      <vt:lpstr>Основные направления расходов в области образования в 2020 году</vt:lpstr>
      <vt:lpstr>Основные направления расходов в области культуры  в 2020 году </vt:lpstr>
      <vt:lpstr>Основные направления расходов в области социальной политики в 2020 году</vt:lpstr>
      <vt:lpstr>Расходы на содержание (в том числе выполнение функций) органов местного самоуправления и муниципальных учреждений Малопургинского района на 2020 год</vt:lpstr>
      <vt:lpstr>Сведения о мерах социальной поддержки отдельных целевых групп в 2020 году.</vt:lpstr>
      <vt:lpstr>Сведения о мерах социальной поддержки отдельных целевых групп в 2020 году (продолжение)</vt:lpstr>
      <vt:lpstr>Что такое дорожные фонды?</vt:lpstr>
      <vt:lpstr>Расходы дорожного фонда в 2020 - 2022 годах</vt:lpstr>
      <vt:lpstr>Расходы муниципального образования «Малопургинский  район»  в 2020 году на реализацию муниципальных программ</vt:lpstr>
      <vt:lpstr>Расходы муниципального образования «Малопургинский  район»  в 2020 году на реализацию муниципальных программ (продолжение)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973</cp:revision>
  <cp:lastPrinted>2019-11-22T07:28:49Z</cp:lastPrinted>
  <dcterms:created xsi:type="dcterms:W3CDTF">1601-01-01T00:00:00Z</dcterms:created>
  <dcterms:modified xsi:type="dcterms:W3CDTF">2019-11-25T12:08:26Z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