
<file path=[Content_Types].xml><?xml version="1.0" encoding="utf-8"?>
<Types xmlns="http://schemas.openxmlformats.org/package/2006/content-types">
  <Default Extension="bin" ContentType="application/vnd.ms-office.activeX"/>
  <Default Extension="jpeg" ContentType="image/jpeg"/>
  <Default Extension="wmf" ContentType="image/x-wmf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activeX/activeX1.xml" ContentType="application/vnd.ms-office.activeX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0" r:id="rId1"/>
  </p:sldMasterIdLst>
  <p:notesMasterIdLst>
    <p:notesMasterId r:id="rId20"/>
  </p:notesMasterIdLst>
  <p:sldIdLst>
    <p:sldId id="256" r:id="rId2"/>
    <p:sldId id="321" r:id="rId3"/>
    <p:sldId id="322" r:id="rId4"/>
    <p:sldId id="323" r:id="rId5"/>
    <p:sldId id="324" r:id="rId6"/>
    <p:sldId id="325" r:id="rId7"/>
    <p:sldId id="299" r:id="rId8"/>
    <p:sldId id="326" r:id="rId9"/>
    <p:sldId id="327" r:id="rId10"/>
    <p:sldId id="328" r:id="rId11"/>
    <p:sldId id="329" r:id="rId12"/>
    <p:sldId id="330" r:id="rId13"/>
    <p:sldId id="331" r:id="rId14"/>
    <p:sldId id="301" r:id="rId15"/>
    <p:sldId id="302" r:id="rId16"/>
    <p:sldId id="303" r:id="rId17"/>
    <p:sldId id="285" r:id="rId18"/>
    <p:sldId id="286" r:id="rId19"/>
  </p:sldIdLst>
  <p:sldSz cx="9144000" cy="6858000" type="screen4x3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C5B3F7"/>
    <a:srgbClr val="A5B592"/>
    <a:srgbClr val="FF6699"/>
    <a:srgbClr val="FF0066"/>
    <a:srgbClr val="C0C074"/>
    <a:srgbClr val="FF66FF"/>
    <a:srgbClr val="FF9933"/>
    <a:srgbClr val="D6EBD3"/>
    <a:srgbClr val="D9F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62" autoAdjust="0"/>
    <p:restoredTop sz="94370" autoAdjust="0"/>
  </p:normalViewPr>
  <p:slideViewPr>
    <p:cSldViewPr>
      <p:cViewPr>
        <p:scale>
          <a:sx n="100" d="100"/>
          <a:sy n="100" d="100"/>
        </p:scale>
        <p:origin x="-258" y="-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43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235055314347389"/>
          <c:y val="0.182610755386346"/>
          <c:w val="0.45958005249343825"/>
          <c:h val="0.6315780479363156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год</c:v>
                </c:pt>
              </c:strCache>
            </c:strRef>
          </c:tx>
          <c:explosion val="16"/>
          <c:dPt>
            <c:idx val="0"/>
            <c:bubble3D val="0"/>
            <c:spPr>
              <a:solidFill>
                <a:srgbClr val="FFFF00"/>
              </a:solidFill>
            </c:spPr>
          </c:dPt>
          <c:dPt>
            <c:idx val="1"/>
            <c:bubble3D val="0"/>
            <c:spPr>
              <a:solidFill>
                <a:srgbClr val="00B050"/>
              </a:solidFill>
            </c:spPr>
          </c:dPt>
          <c:dPt>
            <c:idx val="2"/>
            <c:bubble3D val="0"/>
            <c:spPr>
              <a:solidFill>
                <a:srgbClr val="FF66FF"/>
              </a:solidFill>
            </c:spPr>
          </c:dPt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48495.9</c:v>
                </c:pt>
                <c:pt idx="1">
                  <c:v>2727.2</c:v>
                </c:pt>
                <c:pt idx="2">
                  <c:v>172704.90000000002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6740436351706045"/>
          <c:y val="0.35766699835597526"/>
          <c:w val="0.32595636482939694"/>
          <c:h val="0.37761919183179032"/>
        </c:manualLayout>
      </c:layout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spPr>
    <a:solidFill>
      <a:srgbClr val="CCFFCC">
        <a:alpha val="0"/>
      </a:srgbClr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4187617995119032E-2"/>
          <c:y val="4.573216594194382E-2"/>
          <c:w val="0.60158677505336733"/>
          <c:h val="0.5091914102941863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44"/>
          <c:dPt>
            <c:idx val="0"/>
            <c:bubble3D val="0"/>
            <c:spPr>
              <a:solidFill>
                <a:srgbClr val="FFFF00"/>
              </a:solidFill>
            </c:spPr>
          </c:dPt>
          <c:dPt>
            <c:idx val="1"/>
            <c:bubble3D val="0"/>
            <c:spPr>
              <a:solidFill>
                <a:srgbClr val="FF66FF"/>
              </a:solidFill>
            </c:spPr>
          </c:dPt>
          <c:dPt>
            <c:idx val="2"/>
            <c:bubble3D val="0"/>
            <c:spPr>
              <a:solidFill>
                <a:srgbClr val="00FF00"/>
              </a:solidFill>
            </c:spPr>
          </c:dPt>
          <c:dPt>
            <c:idx val="3"/>
            <c:bubble3D val="0"/>
            <c:spPr>
              <a:solidFill>
                <a:srgbClr val="FF0000"/>
              </a:solidFill>
            </c:spPr>
          </c:dPt>
          <c:dPt>
            <c:idx val="4"/>
            <c:bubble3D val="0"/>
            <c:spPr>
              <a:solidFill>
                <a:srgbClr val="00B0F0"/>
              </a:solidFill>
            </c:spPr>
          </c:dPt>
          <c:dPt>
            <c:idx val="5"/>
            <c:bubble3D val="0"/>
            <c:spPr>
              <a:solidFill>
                <a:srgbClr val="FFC000"/>
              </a:solidFill>
            </c:spPr>
          </c:dPt>
          <c:dPt>
            <c:idx val="6"/>
            <c:bubble3D val="0"/>
            <c:spPr>
              <a:solidFill>
                <a:srgbClr val="CCCCFF"/>
              </a:solidFill>
            </c:spPr>
          </c:dPt>
          <c:dPt>
            <c:idx val="7"/>
            <c:bubble3D val="0"/>
            <c:spPr>
              <a:solidFill>
                <a:srgbClr val="FFC000"/>
              </a:solidFill>
            </c:spPr>
          </c:dPt>
          <c:dLbls>
            <c:dLbl>
              <c:idx val="2"/>
              <c:layout>
                <c:manualLayout>
                  <c:x val="1.3573352673021136E-2"/>
                  <c:y val="6.9170199878861296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2.3692326288161349E-2"/>
                  <c:y val="2.4875621890547263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5.1967352765114891E-3"/>
                  <c:y val="2.4875621890547263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Лист1!$A$2:$A$10</c:f>
              <c:strCache>
                <c:ptCount val="9"/>
                <c:pt idx="0">
                  <c:v>Расходы социальной направленности</c:v>
                </c:pt>
                <c:pt idx="1">
                  <c:v>Межбюджетные трансферты</c:v>
                </c:pt>
                <c:pt idx="2">
                  <c:v>Общегосударственные вопросы</c:v>
                </c:pt>
                <c:pt idx="3">
                  <c:v>Расходы на обеспечение безопасности</c:v>
                </c:pt>
                <c:pt idx="4">
                  <c:v>Охрана окружающей среды</c:v>
                </c:pt>
                <c:pt idx="5">
                  <c:v>Национальная экономика</c:v>
                </c:pt>
                <c:pt idx="6">
                  <c:v>Жилищно-коммунальное хозяйство</c:v>
                </c:pt>
                <c:pt idx="7">
                  <c:v>Обслуживание мун. долга</c:v>
                </c:pt>
                <c:pt idx="8">
                  <c:v>Средства массовой информации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179645.1</c:v>
                </c:pt>
                <c:pt idx="1">
                  <c:v>4107.8</c:v>
                </c:pt>
                <c:pt idx="2">
                  <c:v>25420</c:v>
                </c:pt>
                <c:pt idx="3">
                  <c:v>69.099999999999994</c:v>
                </c:pt>
                <c:pt idx="4">
                  <c:v>532.6</c:v>
                </c:pt>
                <c:pt idx="5">
                  <c:v>6423.1</c:v>
                </c:pt>
                <c:pt idx="6">
                  <c:v>5205.8999999999996</c:v>
                </c:pt>
                <c:pt idx="7">
                  <c:v>937</c:v>
                </c:pt>
                <c:pt idx="8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egendEntry>
        <c:idx val="0"/>
        <c:txPr>
          <a:bodyPr/>
          <a:lstStyle/>
          <a:p>
            <a:pPr>
              <a:defRPr sz="1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1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7"/>
        <c:txPr>
          <a:bodyPr/>
          <a:lstStyle/>
          <a:p>
            <a:pPr>
              <a:defRPr sz="1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8"/>
        <c:txPr>
          <a:bodyPr/>
          <a:lstStyle/>
          <a:p>
            <a:pPr>
              <a:defRPr sz="1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59700096698439009"/>
          <c:y val="4.4004387511262587E-2"/>
          <c:w val="0.39568909149514203"/>
          <c:h val="0.43009871900340818"/>
        </c:manualLayout>
      </c:layout>
      <c:overlay val="0"/>
      <c:spPr>
        <a:scene3d>
          <a:camera prst="orthographicFront"/>
          <a:lightRig rig="threePt" dir="t"/>
        </a:scene3d>
        <a:sp3d>
          <a:bevelT/>
        </a:sp3d>
      </c:spPr>
      <c:txPr>
        <a:bodyPr/>
        <a:lstStyle/>
        <a:p>
          <a:pPr>
            <a:defRPr sz="140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4F6C66-5521-40C2-99FF-C86F056ED85A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A42DB187-3135-4C98-9D1D-37EECE5C3DAA}">
      <dgm:prSet phldrT="[Текст]"/>
      <dgm:spPr/>
      <dgm:t>
        <a:bodyPr/>
        <a:lstStyle/>
        <a:p>
          <a:r>
            <a:rPr lang="ru-RU" dirty="0" smtClean="0"/>
            <a:t>  </a:t>
          </a:r>
          <a:r>
            <a:rPr lang="ru-RU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Дошкольное образование </a:t>
          </a:r>
          <a:r>
            <a:rPr lang="ru-RU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26 404,7 </a:t>
          </a:r>
          <a:r>
            <a:rPr lang="ru-RU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FF8DFCD-AAF2-49B2-A066-9924369639BF}" type="parTrans" cxnId="{B2FD290F-A12C-411E-AC92-AF7C602D2D99}">
      <dgm:prSet/>
      <dgm:spPr/>
      <dgm:t>
        <a:bodyPr/>
        <a:lstStyle/>
        <a:p>
          <a:endParaRPr lang="ru-RU"/>
        </a:p>
      </dgm:t>
    </dgm:pt>
    <dgm:pt modelId="{6AB27FEB-6B46-4226-A3D0-F39ED297C4D3}" type="sibTrans" cxnId="{B2FD290F-A12C-411E-AC92-AF7C602D2D99}">
      <dgm:prSet/>
      <dgm:spPr/>
      <dgm:t>
        <a:bodyPr/>
        <a:lstStyle/>
        <a:p>
          <a:endParaRPr lang="ru-RU"/>
        </a:p>
      </dgm:t>
    </dgm:pt>
    <dgm:pt modelId="{0B81E8B2-E67E-483E-BE2D-6EED1DA71F03}">
      <dgm:prSet phldrT="[Текст]"/>
      <dgm:spPr/>
      <dgm:t>
        <a:bodyPr/>
        <a:lstStyle/>
        <a:p>
          <a:r>
            <a:rPr lang="ru-RU" dirty="0" smtClean="0"/>
            <a:t>  </a:t>
          </a:r>
          <a:r>
            <a:rPr lang="ru-RU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Общее образование </a:t>
          </a:r>
          <a:r>
            <a:rPr lang="ru-RU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111 742,7 </a:t>
          </a:r>
          <a:r>
            <a:rPr lang="ru-RU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7A42DCA-4413-4F73-AE66-6C3190717D79}" type="parTrans" cxnId="{24F5D655-B0D5-4255-B0A0-34ECDA4485C4}">
      <dgm:prSet/>
      <dgm:spPr/>
      <dgm:t>
        <a:bodyPr/>
        <a:lstStyle/>
        <a:p>
          <a:endParaRPr lang="ru-RU"/>
        </a:p>
      </dgm:t>
    </dgm:pt>
    <dgm:pt modelId="{DF16CE8A-802B-4020-A353-23D51D3C3CE5}" type="sibTrans" cxnId="{24F5D655-B0D5-4255-B0A0-34ECDA4485C4}">
      <dgm:prSet/>
      <dgm:spPr/>
      <dgm:t>
        <a:bodyPr/>
        <a:lstStyle/>
        <a:p>
          <a:endParaRPr lang="ru-RU"/>
        </a:p>
      </dgm:t>
    </dgm:pt>
    <dgm:pt modelId="{57D1A95B-FCA3-4CCF-BC28-0705EF0DA074}">
      <dgm:prSet phldrT="[Текст]"/>
      <dgm:spPr/>
      <dgm:t>
        <a:bodyPr/>
        <a:lstStyle/>
        <a:p>
          <a:r>
            <a:rPr lang="ru-RU" i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Другие вопросы в области образования 1 </a:t>
          </a:r>
          <a:r>
            <a:rPr lang="ru-RU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006,8 </a:t>
          </a:r>
          <a:r>
            <a:rPr lang="ru-RU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191505A-3AE0-48A1-8DBF-71E3C42AB60A}" type="parTrans" cxnId="{02DF88C0-07CE-49E7-91D1-17FD22084D01}">
      <dgm:prSet/>
      <dgm:spPr/>
      <dgm:t>
        <a:bodyPr/>
        <a:lstStyle/>
        <a:p>
          <a:endParaRPr lang="ru-RU"/>
        </a:p>
      </dgm:t>
    </dgm:pt>
    <dgm:pt modelId="{875898E9-CE1B-4FC3-A10D-75A6FED452FD}" type="sibTrans" cxnId="{02DF88C0-07CE-49E7-91D1-17FD22084D01}">
      <dgm:prSet/>
      <dgm:spPr/>
      <dgm:t>
        <a:bodyPr/>
        <a:lstStyle/>
        <a:p>
          <a:endParaRPr lang="ru-RU"/>
        </a:p>
      </dgm:t>
    </dgm:pt>
    <dgm:pt modelId="{C9F742BC-6C25-48BC-B73A-21E54738F23B}">
      <dgm:prSet phldrT="[Текст]"/>
      <dgm:spPr/>
      <dgm:t>
        <a:bodyPr/>
        <a:lstStyle/>
        <a:p>
          <a:r>
            <a:rPr lang="ru-RU" b="0" i="1" u="none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b="0" i="1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Молодежная политика и оздоровление детей </a:t>
          </a:r>
          <a:r>
            <a:rPr lang="ru-RU" b="0" i="1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0,0 </a:t>
          </a:r>
          <a:r>
            <a:rPr lang="ru-RU" b="0" i="1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b="0" i="1" u="none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276D3CA-5202-4917-8D3F-5110542C9266}" type="parTrans" cxnId="{AC870FDD-065E-4C3D-B92F-B1B2CFE0397E}">
      <dgm:prSet/>
      <dgm:spPr/>
      <dgm:t>
        <a:bodyPr/>
        <a:lstStyle/>
        <a:p>
          <a:endParaRPr lang="ru-RU"/>
        </a:p>
      </dgm:t>
    </dgm:pt>
    <dgm:pt modelId="{83FCA27A-5790-469B-A8F0-FB4C3DA1E7F3}" type="sibTrans" cxnId="{AC870FDD-065E-4C3D-B92F-B1B2CFE0397E}">
      <dgm:prSet/>
      <dgm:spPr/>
      <dgm:t>
        <a:bodyPr/>
        <a:lstStyle/>
        <a:p>
          <a:endParaRPr lang="ru-RU"/>
        </a:p>
      </dgm:t>
    </dgm:pt>
    <dgm:pt modelId="{5141C858-1CE8-4CE4-A4D5-52F98367699D}">
      <dgm:prSet phldrT="[Текст]"/>
      <dgm:spPr/>
      <dgm:t>
        <a:bodyPr/>
        <a:lstStyle/>
        <a:p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b="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Дополнительное образование детей </a:t>
          </a:r>
          <a:r>
            <a:rPr lang="ru-RU" b="0" i="1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8 </a:t>
          </a:r>
          <a:r>
            <a:rPr lang="ru-RU" b="0" i="1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455,0 </a:t>
          </a:r>
          <a:r>
            <a:rPr lang="ru-RU" b="0" i="1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b="0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C30370B-5A96-40B9-AA7E-FB3936B1CFF8}" type="parTrans" cxnId="{5417EBD9-A3D9-4064-8BD2-C8F77C6E5657}">
      <dgm:prSet/>
      <dgm:spPr/>
      <dgm:t>
        <a:bodyPr/>
        <a:lstStyle/>
        <a:p>
          <a:endParaRPr lang="ru-RU"/>
        </a:p>
      </dgm:t>
    </dgm:pt>
    <dgm:pt modelId="{41C398EA-9937-4685-B54A-669487A8C096}" type="sibTrans" cxnId="{5417EBD9-A3D9-4064-8BD2-C8F77C6E5657}">
      <dgm:prSet/>
      <dgm:spPr/>
      <dgm:t>
        <a:bodyPr/>
        <a:lstStyle/>
        <a:p>
          <a:endParaRPr lang="ru-RU"/>
        </a:p>
      </dgm:t>
    </dgm:pt>
    <dgm:pt modelId="{CC40E849-C888-4AC7-910D-E24D8544BF0D}" type="pres">
      <dgm:prSet presAssocID="{F84F6C66-5521-40C2-99FF-C86F056ED85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3170B91E-7745-44B8-97A4-A475B63696D5}" type="pres">
      <dgm:prSet presAssocID="{F84F6C66-5521-40C2-99FF-C86F056ED85A}" presName="Name1" presStyleCnt="0"/>
      <dgm:spPr/>
      <dgm:t>
        <a:bodyPr/>
        <a:lstStyle/>
        <a:p>
          <a:endParaRPr lang="ru-RU"/>
        </a:p>
      </dgm:t>
    </dgm:pt>
    <dgm:pt modelId="{B63202F2-F136-4A53-BBC0-18A18E8C1FF9}" type="pres">
      <dgm:prSet presAssocID="{F84F6C66-5521-40C2-99FF-C86F056ED85A}" presName="cycle" presStyleCnt="0"/>
      <dgm:spPr/>
      <dgm:t>
        <a:bodyPr/>
        <a:lstStyle/>
        <a:p>
          <a:endParaRPr lang="ru-RU"/>
        </a:p>
      </dgm:t>
    </dgm:pt>
    <dgm:pt modelId="{7E7B918D-80DD-4DD8-AF7E-2AC82BB8EC7D}" type="pres">
      <dgm:prSet presAssocID="{F84F6C66-5521-40C2-99FF-C86F056ED85A}" presName="srcNode" presStyleLbl="node1" presStyleIdx="0" presStyleCnt="5"/>
      <dgm:spPr/>
      <dgm:t>
        <a:bodyPr/>
        <a:lstStyle/>
        <a:p>
          <a:endParaRPr lang="ru-RU"/>
        </a:p>
      </dgm:t>
    </dgm:pt>
    <dgm:pt modelId="{30C4D84D-83B0-4115-B1BA-BB76086E6A0A}" type="pres">
      <dgm:prSet presAssocID="{F84F6C66-5521-40C2-99FF-C86F056ED85A}" presName="conn" presStyleLbl="parChTrans1D2" presStyleIdx="0" presStyleCnt="1"/>
      <dgm:spPr/>
      <dgm:t>
        <a:bodyPr/>
        <a:lstStyle/>
        <a:p>
          <a:endParaRPr lang="ru-RU"/>
        </a:p>
      </dgm:t>
    </dgm:pt>
    <dgm:pt modelId="{A159ED3E-2BCE-454E-809E-1592E13B2FD6}" type="pres">
      <dgm:prSet presAssocID="{F84F6C66-5521-40C2-99FF-C86F056ED85A}" presName="extraNode" presStyleLbl="node1" presStyleIdx="0" presStyleCnt="5"/>
      <dgm:spPr/>
      <dgm:t>
        <a:bodyPr/>
        <a:lstStyle/>
        <a:p>
          <a:endParaRPr lang="ru-RU"/>
        </a:p>
      </dgm:t>
    </dgm:pt>
    <dgm:pt modelId="{566083D9-89B6-435D-846D-36DACD77A22D}" type="pres">
      <dgm:prSet presAssocID="{F84F6C66-5521-40C2-99FF-C86F056ED85A}" presName="dstNode" presStyleLbl="node1" presStyleIdx="0" presStyleCnt="5"/>
      <dgm:spPr/>
      <dgm:t>
        <a:bodyPr/>
        <a:lstStyle/>
        <a:p>
          <a:endParaRPr lang="ru-RU"/>
        </a:p>
      </dgm:t>
    </dgm:pt>
    <dgm:pt modelId="{854879FE-BE8F-4624-AAD6-7DAD88595B55}" type="pres">
      <dgm:prSet presAssocID="{A42DB187-3135-4C98-9D1D-37EECE5C3DAA}" presName="text_1" presStyleLbl="node1" presStyleIdx="0" presStyleCnt="5" custScaleX="1030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6EA7A6-9687-48F0-B5E9-2EC6C67105D3}" type="pres">
      <dgm:prSet presAssocID="{A42DB187-3135-4C98-9D1D-37EECE5C3DAA}" presName="accent_1" presStyleCnt="0"/>
      <dgm:spPr/>
      <dgm:t>
        <a:bodyPr/>
        <a:lstStyle/>
        <a:p>
          <a:endParaRPr lang="ru-RU"/>
        </a:p>
      </dgm:t>
    </dgm:pt>
    <dgm:pt modelId="{2CC09460-0385-4576-B212-932E023A1EEB}" type="pres">
      <dgm:prSet presAssocID="{A42DB187-3135-4C98-9D1D-37EECE5C3DAA}" presName="accentRepeatNode" presStyleLbl="solidFgAcc1" presStyleIdx="0" presStyleCnt="5" custLinFactNeighborX="3990" custLinFactNeighborY="-2291"/>
      <dgm:spPr/>
      <dgm:t>
        <a:bodyPr/>
        <a:lstStyle/>
        <a:p>
          <a:endParaRPr lang="ru-RU"/>
        </a:p>
      </dgm:t>
    </dgm:pt>
    <dgm:pt modelId="{AC8E7858-2E8A-4A1B-8B00-797726621971}" type="pres">
      <dgm:prSet presAssocID="{0B81E8B2-E67E-483E-BE2D-6EED1DA71F03}" presName="text_2" presStyleLbl="node1" presStyleIdx="1" presStyleCnt="5" custScaleX="1029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82A7B1-30B2-4C27-826B-A86D863469A9}" type="pres">
      <dgm:prSet presAssocID="{0B81E8B2-E67E-483E-BE2D-6EED1DA71F03}" presName="accent_2" presStyleCnt="0"/>
      <dgm:spPr/>
      <dgm:t>
        <a:bodyPr/>
        <a:lstStyle/>
        <a:p>
          <a:endParaRPr lang="ru-RU"/>
        </a:p>
      </dgm:t>
    </dgm:pt>
    <dgm:pt modelId="{5586553E-F5FE-4248-95EC-7786E1F5D059}" type="pres">
      <dgm:prSet presAssocID="{0B81E8B2-E67E-483E-BE2D-6EED1DA71F03}" presName="accentRepeatNode" presStyleLbl="solidFgAcc1" presStyleIdx="1" presStyleCnt="5" custLinFactNeighborX="3990" custLinFactNeighborY="-2291"/>
      <dgm:spPr/>
      <dgm:t>
        <a:bodyPr/>
        <a:lstStyle/>
        <a:p>
          <a:endParaRPr lang="ru-RU"/>
        </a:p>
      </dgm:t>
    </dgm:pt>
    <dgm:pt modelId="{9D355CA9-0854-4CE8-BC1C-D943F1375366}" type="pres">
      <dgm:prSet presAssocID="{5141C858-1CE8-4CE4-A4D5-52F98367699D}" presName="text_3" presStyleLbl="node1" presStyleIdx="2" presStyleCnt="5" custScaleX="1029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62CB81-2D27-4CD3-9342-BA735361971C}" type="pres">
      <dgm:prSet presAssocID="{5141C858-1CE8-4CE4-A4D5-52F98367699D}" presName="accent_3" presStyleCnt="0"/>
      <dgm:spPr/>
      <dgm:t>
        <a:bodyPr/>
        <a:lstStyle/>
        <a:p>
          <a:endParaRPr lang="ru-RU"/>
        </a:p>
      </dgm:t>
    </dgm:pt>
    <dgm:pt modelId="{38C6BB7E-B944-41E4-8FAE-BB58C4E07633}" type="pres">
      <dgm:prSet presAssocID="{5141C858-1CE8-4CE4-A4D5-52F98367699D}" presName="accentRepeatNode" presStyleLbl="solidFgAcc1" presStyleIdx="2" presStyleCnt="5" custLinFactNeighborX="3990" custLinFactNeighborY="-2291"/>
      <dgm:spPr/>
      <dgm:t>
        <a:bodyPr/>
        <a:lstStyle/>
        <a:p>
          <a:endParaRPr lang="ru-RU"/>
        </a:p>
      </dgm:t>
    </dgm:pt>
    <dgm:pt modelId="{CCABBA42-1EB1-4A7A-9E36-3E53ECC59FAB}" type="pres">
      <dgm:prSet presAssocID="{C9F742BC-6C25-48BC-B73A-21E54738F23B}" presName="text_4" presStyleLbl="node1" presStyleIdx="3" presStyleCnt="5" custScaleX="1032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C4F254-F26D-4895-A324-1CC20892DBDA}" type="pres">
      <dgm:prSet presAssocID="{C9F742BC-6C25-48BC-B73A-21E54738F23B}" presName="accent_4" presStyleCnt="0"/>
      <dgm:spPr/>
      <dgm:t>
        <a:bodyPr/>
        <a:lstStyle/>
        <a:p>
          <a:endParaRPr lang="ru-RU"/>
        </a:p>
      </dgm:t>
    </dgm:pt>
    <dgm:pt modelId="{69030454-3431-4446-8576-CF94328D9C5A}" type="pres">
      <dgm:prSet presAssocID="{C9F742BC-6C25-48BC-B73A-21E54738F23B}" presName="accentRepeatNode" presStyleLbl="solidFgAcc1" presStyleIdx="3" presStyleCnt="5" custLinFactNeighborX="3990" custLinFactNeighborY="-2291"/>
      <dgm:spPr/>
      <dgm:t>
        <a:bodyPr/>
        <a:lstStyle/>
        <a:p>
          <a:endParaRPr lang="ru-RU"/>
        </a:p>
      </dgm:t>
    </dgm:pt>
    <dgm:pt modelId="{AC72358D-7272-40EC-B7FB-D728770BA4F2}" type="pres">
      <dgm:prSet presAssocID="{57D1A95B-FCA3-4CCF-BC28-0705EF0DA074}" presName="text_5" presStyleLbl="node1" presStyleIdx="4" presStyleCnt="5" custScaleX="1031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ECDF45-CDDC-42C3-B483-D7EDEAD94432}" type="pres">
      <dgm:prSet presAssocID="{57D1A95B-FCA3-4CCF-BC28-0705EF0DA074}" presName="accent_5" presStyleCnt="0"/>
      <dgm:spPr/>
      <dgm:t>
        <a:bodyPr/>
        <a:lstStyle/>
        <a:p>
          <a:endParaRPr lang="ru-RU"/>
        </a:p>
      </dgm:t>
    </dgm:pt>
    <dgm:pt modelId="{22575A18-223C-4A93-B3F0-1CA215286AC0}" type="pres">
      <dgm:prSet presAssocID="{57D1A95B-FCA3-4CCF-BC28-0705EF0DA074}" presName="accentRepeatNode" presStyleLbl="solidFgAcc1" presStyleIdx="4" presStyleCnt="5" custLinFactNeighborX="3990" custLinFactNeighborY="-2291"/>
      <dgm:spPr/>
      <dgm:t>
        <a:bodyPr/>
        <a:lstStyle/>
        <a:p>
          <a:endParaRPr lang="ru-RU"/>
        </a:p>
      </dgm:t>
    </dgm:pt>
  </dgm:ptLst>
  <dgm:cxnLst>
    <dgm:cxn modelId="{AC870FDD-065E-4C3D-B92F-B1B2CFE0397E}" srcId="{F84F6C66-5521-40C2-99FF-C86F056ED85A}" destId="{C9F742BC-6C25-48BC-B73A-21E54738F23B}" srcOrd="3" destOrd="0" parTransId="{3276D3CA-5202-4917-8D3F-5110542C9266}" sibTransId="{83FCA27A-5790-469B-A8F0-FB4C3DA1E7F3}"/>
    <dgm:cxn modelId="{E8567E05-0BF9-47CD-97A5-48535B341541}" type="presOf" srcId="{0B81E8B2-E67E-483E-BE2D-6EED1DA71F03}" destId="{AC8E7858-2E8A-4A1B-8B00-797726621971}" srcOrd="0" destOrd="0" presId="urn:microsoft.com/office/officeart/2008/layout/VerticalCurvedList"/>
    <dgm:cxn modelId="{24F5D655-B0D5-4255-B0A0-34ECDA4485C4}" srcId="{F84F6C66-5521-40C2-99FF-C86F056ED85A}" destId="{0B81E8B2-E67E-483E-BE2D-6EED1DA71F03}" srcOrd="1" destOrd="0" parTransId="{87A42DCA-4413-4F73-AE66-6C3190717D79}" sibTransId="{DF16CE8A-802B-4020-A353-23D51D3C3CE5}"/>
    <dgm:cxn modelId="{BB61CA37-333B-40EB-9061-EB53D29D6A5A}" type="presOf" srcId="{F84F6C66-5521-40C2-99FF-C86F056ED85A}" destId="{CC40E849-C888-4AC7-910D-E24D8544BF0D}" srcOrd="0" destOrd="0" presId="urn:microsoft.com/office/officeart/2008/layout/VerticalCurvedList"/>
    <dgm:cxn modelId="{ADB9EADB-E112-47FE-A47E-6D5D74C3BC2B}" type="presOf" srcId="{C9F742BC-6C25-48BC-B73A-21E54738F23B}" destId="{CCABBA42-1EB1-4A7A-9E36-3E53ECC59FAB}" srcOrd="0" destOrd="0" presId="urn:microsoft.com/office/officeart/2008/layout/VerticalCurvedList"/>
    <dgm:cxn modelId="{62776639-E03C-4C37-87C5-C67D35C35C06}" type="presOf" srcId="{A42DB187-3135-4C98-9D1D-37EECE5C3DAA}" destId="{854879FE-BE8F-4624-AAD6-7DAD88595B55}" srcOrd="0" destOrd="0" presId="urn:microsoft.com/office/officeart/2008/layout/VerticalCurvedList"/>
    <dgm:cxn modelId="{02DF88C0-07CE-49E7-91D1-17FD22084D01}" srcId="{F84F6C66-5521-40C2-99FF-C86F056ED85A}" destId="{57D1A95B-FCA3-4CCF-BC28-0705EF0DA074}" srcOrd="4" destOrd="0" parTransId="{1191505A-3AE0-48A1-8DBF-71E3C42AB60A}" sibTransId="{875898E9-CE1B-4FC3-A10D-75A6FED452FD}"/>
    <dgm:cxn modelId="{98862C94-77C9-43A0-9D69-DFA9B2497749}" type="presOf" srcId="{6AB27FEB-6B46-4226-A3D0-F39ED297C4D3}" destId="{30C4D84D-83B0-4115-B1BA-BB76086E6A0A}" srcOrd="0" destOrd="0" presId="urn:microsoft.com/office/officeart/2008/layout/VerticalCurvedList"/>
    <dgm:cxn modelId="{5417EBD9-A3D9-4064-8BD2-C8F77C6E5657}" srcId="{F84F6C66-5521-40C2-99FF-C86F056ED85A}" destId="{5141C858-1CE8-4CE4-A4D5-52F98367699D}" srcOrd="2" destOrd="0" parTransId="{2C30370B-5A96-40B9-AA7E-FB3936B1CFF8}" sibTransId="{41C398EA-9937-4685-B54A-669487A8C096}"/>
    <dgm:cxn modelId="{006E7C33-F6C5-4C68-A0A3-BBD74F550B61}" type="presOf" srcId="{57D1A95B-FCA3-4CCF-BC28-0705EF0DA074}" destId="{AC72358D-7272-40EC-B7FB-D728770BA4F2}" srcOrd="0" destOrd="0" presId="urn:microsoft.com/office/officeart/2008/layout/VerticalCurvedList"/>
    <dgm:cxn modelId="{DCA2A7E6-F516-4B7F-9D7C-525C3E5163D3}" type="presOf" srcId="{5141C858-1CE8-4CE4-A4D5-52F98367699D}" destId="{9D355CA9-0854-4CE8-BC1C-D943F1375366}" srcOrd="0" destOrd="0" presId="urn:microsoft.com/office/officeart/2008/layout/VerticalCurvedList"/>
    <dgm:cxn modelId="{B2FD290F-A12C-411E-AC92-AF7C602D2D99}" srcId="{F84F6C66-5521-40C2-99FF-C86F056ED85A}" destId="{A42DB187-3135-4C98-9D1D-37EECE5C3DAA}" srcOrd="0" destOrd="0" parTransId="{3FF8DFCD-AAF2-49B2-A066-9924369639BF}" sibTransId="{6AB27FEB-6B46-4226-A3D0-F39ED297C4D3}"/>
    <dgm:cxn modelId="{AF4248A5-9D85-423D-84A9-B48ED106C61F}" type="presParOf" srcId="{CC40E849-C888-4AC7-910D-E24D8544BF0D}" destId="{3170B91E-7745-44B8-97A4-A475B63696D5}" srcOrd="0" destOrd="0" presId="urn:microsoft.com/office/officeart/2008/layout/VerticalCurvedList"/>
    <dgm:cxn modelId="{1041C82D-E407-40AA-98FD-F28078B14E36}" type="presParOf" srcId="{3170B91E-7745-44B8-97A4-A475B63696D5}" destId="{B63202F2-F136-4A53-BBC0-18A18E8C1FF9}" srcOrd="0" destOrd="0" presId="urn:microsoft.com/office/officeart/2008/layout/VerticalCurvedList"/>
    <dgm:cxn modelId="{85B57E0B-04B7-4433-95BD-3D8541D13447}" type="presParOf" srcId="{B63202F2-F136-4A53-BBC0-18A18E8C1FF9}" destId="{7E7B918D-80DD-4DD8-AF7E-2AC82BB8EC7D}" srcOrd="0" destOrd="0" presId="urn:microsoft.com/office/officeart/2008/layout/VerticalCurvedList"/>
    <dgm:cxn modelId="{D89D9C9E-598F-4ABA-A930-DFCF78601D5B}" type="presParOf" srcId="{B63202F2-F136-4A53-BBC0-18A18E8C1FF9}" destId="{30C4D84D-83B0-4115-B1BA-BB76086E6A0A}" srcOrd="1" destOrd="0" presId="urn:microsoft.com/office/officeart/2008/layout/VerticalCurvedList"/>
    <dgm:cxn modelId="{BA0DEAFE-9811-4D83-8D82-70C42663BB17}" type="presParOf" srcId="{B63202F2-F136-4A53-BBC0-18A18E8C1FF9}" destId="{A159ED3E-2BCE-454E-809E-1592E13B2FD6}" srcOrd="2" destOrd="0" presId="urn:microsoft.com/office/officeart/2008/layout/VerticalCurvedList"/>
    <dgm:cxn modelId="{33FE8F07-3458-44F4-B39F-45ACD02BAF3F}" type="presParOf" srcId="{B63202F2-F136-4A53-BBC0-18A18E8C1FF9}" destId="{566083D9-89B6-435D-846D-36DACD77A22D}" srcOrd="3" destOrd="0" presId="urn:microsoft.com/office/officeart/2008/layout/VerticalCurvedList"/>
    <dgm:cxn modelId="{7C796CAD-BEC0-485C-BC03-F1EE6867C5BA}" type="presParOf" srcId="{3170B91E-7745-44B8-97A4-A475B63696D5}" destId="{854879FE-BE8F-4624-AAD6-7DAD88595B55}" srcOrd="1" destOrd="0" presId="urn:microsoft.com/office/officeart/2008/layout/VerticalCurvedList"/>
    <dgm:cxn modelId="{D25D5B2B-2EEC-49C5-8679-DF31289330BB}" type="presParOf" srcId="{3170B91E-7745-44B8-97A4-A475B63696D5}" destId="{576EA7A6-9687-48F0-B5E9-2EC6C67105D3}" srcOrd="2" destOrd="0" presId="urn:microsoft.com/office/officeart/2008/layout/VerticalCurvedList"/>
    <dgm:cxn modelId="{CCE99931-D0D4-4259-BF1D-D5F0698F4847}" type="presParOf" srcId="{576EA7A6-9687-48F0-B5E9-2EC6C67105D3}" destId="{2CC09460-0385-4576-B212-932E023A1EEB}" srcOrd="0" destOrd="0" presId="urn:microsoft.com/office/officeart/2008/layout/VerticalCurvedList"/>
    <dgm:cxn modelId="{828B1AD5-F446-45B5-8F60-25EC84A6E252}" type="presParOf" srcId="{3170B91E-7745-44B8-97A4-A475B63696D5}" destId="{AC8E7858-2E8A-4A1B-8B00-797726621971}" srcOrd="3" destOrd="0" presId="urn:microsoft.com/office/officeart/2008/layout/VerticalCurvedList"/>
    <dgm:cxn modelId="{9553C468-E574-446C-90F4-688A683EB9FE}" type="presParOf" srcId="{3170B91E-7745-44B8-97A4-A475B63696D5}" destId="{0082A7B1-30B2-4C27-826B-A86D863469A9}" srcOrd="4" destOrd="0" presId="urn:microsoft.com/office/officeart/2008/layout/VerticalCurvedList"/>
    <dgm:cxn modelId="{D84F0352-3D30-433C-A937-66D95C9E1C40}" type="presParOf" srcId="{0082A7B1-30B2-4C27-826B-A86D863469A9}" destId="{5586553E-F5FE-4248-95EC-7786E1F5D059}" srcOrd="0" destOrd="0" presId="urn:microsoft.com/office/officeart/2008/layout/VerticalCurvedList"/>
    <dgm:cxn modelId="{255DEA4D-E711-4863-A23F-633184C17B7C}" type="presParOf" srcId="{3170B91E-7745-44B8-97A4-A475B63696D5}" destId="{9D355CA9-0854-4CE8-BC1C-D943F1375366}" srcOrd="5" destOrd="0" presId="urn:microsoft.com/office/officeart/2008/layout/VerticalCurvedList"/>
    <dgm:cxn modelId="{96F02F86-E719-49E0-8F90-9A77AA811F78}" type="presParOf" srcId="{3170B91E-7745-44B8-97A4-A475B63696D5}" destId="{FA62CB81-2D27-4CD3-9342-BA735361971C}" srcOrd="6" destOrd="0" presId="urn:microsoft.com/office/officeart/2008/layout/VerticalCurvedList"/>
    <dgm:cxn modelId="{0D1F1388-93D8-4A78-B851-77C8AA85071B}" type="presParOf" srcId="{FA62CB81-2D27-4CD3-9342-BA735361971C}" destId="{38C6BB7E-B944-41E4-8FAE-BB58C4E07633}" srcOrd="0" destOrd="0" presId="urn:microsoft.com/office/officeart/2008/layout/VerticalCurvedList"/>
    <dgm:cxn modelId="{892BDB06-69CB-4CE5-8CB5-E2908BBA2146}" type="presParOf" srcId="{3170B91E-7745-44B8-97A4-A475B63696D5}" destId="{CCABBA42-1EB1-4A7A-9E36-3E53ECC59FAB}" srcOrd="7" destOrd="0" presId="urn:microsoft.com/office/officeart/2008/layout/VerticalCurvedList"/>
    <dgm:cxn modelId="{8B19BEF5-43D0-4A9C-B10F-A5EB88FA5821}" type="presParOf" srcId="{3170B91E-7745-44B8-97A4-A475B63696D5}" destId="{5DC4F254-F26D-4895-A324-1CC20892DBDA}" srcOrd="8" destOrd="0" presId="urn:microsoft.com/office/officeart/2008/layout/VerticalCurvedList"/>
    <dgm:cxn modelId="{8B00D24F-B450-4460-8C3F-CD45EEC25036}" type="presParOf" srcId="{5DC4F254-F26D-4895-A324-1CC20892DBDA}" destId="{69030454-3431-4446-8576-CF94328D9C5A}" srcOrd="0" destOrd="0" presId="urn:microsoft.com/office/officeart/2008/layout/VerticalCurvedList"/>
    <dgm:cxn modelId="{BB221B7E-C708-40FD-A3D0-46E630504E2F}" type="presParOf" srcId="{3170B91E-7745-44B8-97A4-A475B63696D5}" destId="{AC72358D-7272-40EC-B7FB-D728770BA4F2}" srcOrd="9" destOrd="0" presId="urn:microsoft.com/office/officeart/2008/layout/VerticalCurvedList"/>
    <dgm:cxn modelId="{A9F5D0F2-582B-4903-B89D-AF6F9C7F774C}" type="presParOf" srcId="{3170B91E-7745-44B8-97A4-A475B63696D5}" destId="{8BECDF45-CDDC-42C3-B483-D7EDEAD94432}" srcOrd="10" destOrd="0" presId="urn:microsoft.com/office/officeart/2008/layout/VerticalCurvedList"/>
    <dgm:cxn modelId="{F3F9B089-CA6C-4A44-B633-BCEDAA64A670}" type="presParOf" srcId="{8BECDF45-CDDC-42C3-B483-D7EDEAD94432}" destId="{22575A18-223C-4A93-B3F0-1CA215286AC0}" srcOrd="0" destOrd="0" presId="urn:microsoft.com/office/officeart/2008/layout/VerticalCurvedList"/>
  </dgm:cxnLst>
  <dgm:bg>
    <a:effectLst>
      <a:innerShdw blurRad="114300">
        <a:prstClr val="black"/>
      </a:innerShdw>
    </a:effectLst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84F6C66-5521-40C2-99FF-C86F056ED85A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A42DB187-3135-4C98-9D1D-37EECE5C3DAA}">
      <dgm:prSet phldrT="[Текст]" custT="1"/>
      <dgm:spPr/>
      <dgm:t>
        <a:bodyPr/>
        <a:lstStyle/>
        <a:p>
          <a:r>
            <a:rPr lang="ru-RU" sz="1000" dirty="0" smtClean="0"/>
            <a:t>   </a:t>
          </a:r>
          <a:r>
            <a:rPr lang="ru-RU" sz="1600" b="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Подпрограмма «Организация библиотечного обслуживания населения» </a:t>
          </a:r>
          <a:r>
            <a:rPr lang="ru-RU" sz="1600" b="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4 678,0 тыс</a:t>
          </a:r>
          <a:r>
            <a:rPr lang="ru-RU" sz="1600" b="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рублей</a:t>
          </a:r>
          <a:endParaRPr lang="ru-RU" sz="1600" b="0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FF8DFCD-AAF2-49B2-A066-9924369639BF}" type="parTrans" cxnId="{B2FD290F-A12C-411E-AC92-AF7C602D2D99}">
      <dgm:prSet/>
      <dgm:spPr/>
      <dgm:t>
        <a:bodyPr/>
        <a:lstStyle/>
        <a:p>
          <a:endParaRPr lang="ru-RU"/>
        </a:p>
      </dgm:t>
    </dgm:pt>
    <dgm:pt modelId="{6AB27FEB-6B46-4226-A3D0-F39ED297C4D3}" type="sibTrans" cxnId="{B2FD290F-A12C-411E-AC92-AF7C602D2D99}">
      <dgm:prSet/>
      <dgm:spPr/>
      <dgm:t>
        <a:bodyPr/>
        <a:lstStyle/>
        <a:p>
          <a:endParaRPr lang="ru-RU"/>
        </a:p>
      </dgm:t>
    </dgm:pt>
    <dgm:pt modelId="{71A1EDB5-EF27-44FF-8848-BD77D572C3EC}">
      <dgm:prSet phldrT="[Текст]" custT="1"/>
      <dgm:spPr/>
      <dgm:t>
        <a:bodyPr/>
        <a:lstStyle/>
        <a:p>
          <a:r>
            <a:rPr lang="ru-RU" sz="1600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Подпрограмма «Организация досуга и предоставление услуг организаций культуры и доступа к музейным фондам» </a:t>
          </a:r>
          <a:r>
            <a:rPr lang="ru-RU" sz="16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10 299,9 </a:t>
          </a:r>
          <a:r>
            <a:rPr lang="ru-RU" sz="16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600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4C72D8D-3946-49B3-965E-0252B20ADEE3}" type="parTrans" cxnId="{4D330D37-7588-4370-9E3F-20337A2ED8EA}">
      <dgm:prSet/>
      <dgm:spPr/>
      <dgm:t>
        <a:bodyPr/>
        <a:lstStyle/>
        <a:p>
          <a:endParaRPr lang="ru-RU"/>
        </a:p>
      </dgm:t>
    </dgm:pt>
    <dgm:pt modelId="{48AC3733-19A1-4E9E-AA34-D0954457B576}" type="sibTrans" cxnId="{4D330D37-7588-4370-9E3F-20337A2ED8EA}">
      <dgm:prSet/>
      <dgm:spPr/>
      <dgm:t>
        <a:bodyPr/>
        <a:lstStyle/>
        <a:p>
          <a:endParaRPr lang="ru-RU"/>
        </a:p>
      </dgm:t>
    </dgm:pt>
    <dgm:pt modelId="{6986C4B9-B145-472D-B5FE-F8225511AC7D}">
      <dgm:prSet phldrT="[Текст]" custT="1"/>
      <dgm:spPr/>
      <dgm:t>
        <a:bodyPr/>
        <a:lstStyle/>
        <a:p>
          <a:r>
            <a:rPr lang="ru-RU" sz="1300" dirty="0" smtClean="0"/>
            <a:t>    </a:t>
          </a:r>
          <a:r>
            <a:rPr lang="ru-RU" sz="16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Подпрограмма «Реализация национальной политики, развитие местного народного творчества» </a:t>
          </a:r>
          <a:r>
            <a:rPr lang="ru-RU" sz="1600" b="0" i="1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882,5 </a:t>
          </a:r>
          <a:r>
            <a:rPr lang="ru-RU" sz="16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600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0A19B1F-4756-4B09-ADE7-D83714F4E966}" type="sibTrans" cxnId="{AA12733F-E9AE-4BF9-8B87-079B3FF10231}">
      <dgm:prSet/>
      <dgm:spPr/>
      <dgm:t>
        <a:bodyPr/>
        <a:lstStyle/>
        <a:p>
          <a:endParaRPr lang="ru-RU"/>
        </a:p>
      </dgm:t>
    </dgm:pt>
    <dgm:pt modelId="{739FDE78-2533-4329-8AC3-3A63DB680452}" type="parTrans" cxnId="{AA12733F-E9AE-4BF9-8B87-079B3FF10231}">
      <dgm:prSet/>
      <dgm:spPr/>
      <dgm:t>
        <a:bodyPr/>
        <a:lstStyle/>
        <a:p>
          <a:endParaRPr lang="ru-RU"/>
        </a:p>
      </dgm:t>
    </dgm:pt>
    <dgm:pt modelId="{CC40E849-C888-4AC7-910D-E24D8544BF0D}" type="pres">
      <dgm:prSet presAssocID="{F84F6C66-5521-40C2-99FF-C86F056ED85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3170B91E-7745-44B8-97A4-A475B63696D5}" type="pres">
      <dgm:prSet presAssocID="{F84F6C66-5521-40C2-99FF-C86F056ED85A}" presName="Name1" presStyleCnt="0"/>
      <dgm:spPr/>
      <dgm:t>
        <a:bodyPr/>
        <a:lstStyle/>
        <a:p>
          <a:endParaRPr lang="ru-RU"/>
        </a:p>
      </dgm:t>
    </dgm:pt>
    <dgm:pt modelId="{B63202F2-F136-4A53-BBC0-18A18E8C1FF9}" type="pres">
      <dgm:prSet presAssocID="{F84F6C66-5521-40C2-99FF-C86F056ED85A}" presName="cycle" presStyleCnt="0"/>
      <dgm:spPr/>
      <dgm:t>
        <a:bodyPr/>
        <a:lstStyle/>
        <a:p>
          <a:endParaRPr lang="ru-RU"/>
        </a:p>
      </dgm:t>
    </dgm:pt>
    <dgm:pt modelId="{7E7B918D-80DD-4DD8-AF7E-2AC82BB8EC7D}" type="pres">
      <dgm:prSet presAssocID="{F84F6C66-5521-40C2-99FF-C86F056ED85A}" presName="srcNode" presStyleLbl="node1" presStyleIdx="0" presStyleCnt="3"/>
      <dgm:spPr/>
      <dgm:t>
        <a:bodyPr/>
        <a:lstStyle/>
        <a:p>
          <a:endParaRPr lang="ru-RU"/>
        </a:p>
      </dgm:t>
    </dgm:pt>
    <dgm:pt modelId="{30C4D84D-83B0-4115-B1BA-BB76086E6A0A}" type="pres">
      <dgm:prSet presAssocID="{F84F6C66-5521-40C2-99FF-C86F056ED85A}" presName="conn" presStyleLbl="parChTrans1D2" presStyleIdx="0" presStyleCnt="1"/>
      <dgm:spPr/>
      <dgm:t>
        <a:bodyPr/>
        <a:lstStyle/>
        <a:p>
          <a:endParaRPr lang="ru-RU"/>
        </a:p>
      </dgm:t>
    </dgm:pt>
    <dgm:pt modelId="{A159ED3E-2BCE-454E-809E-1592E13B2FD6}" type="pres">
      <dgm:prSet presAssocID="{F84F6C66-5521-40C2-99FF-C86F056ED85A}" presName="extraNode" presStyleLbl="node1" presStyleIdx="0" presStyleCnt="3"/>
      <dgm:spPr/>
      <dgm:t>
        <a:bodyPr/>
        <a:lstStyle/>
        <a:p>
          <a:endParaRPr lang="ru-RU"/>
        </a:p>
      </dgm:t>
    </dgm:pt>
    <dgm:pt modelId="{566083D9-89B6-435D-846D-36DACD77A22D}" type="pres">
      <dgm:prSet presAssocID="{F84F6C66-5521-40C2-99FF-C86F056ED85A}" presName="dstNode" presStyleLbl="node1" presStyleIdx="0" presStyleCnt="3"/>
      <dgm:spPr/>
      <dgm:t>
        <a:bodyPr/>
        <a:lstStyle/>
        <a:p>
          <a:endParaRPr lang="ru-RU"/>
        </a:p>
      </dgm:t>
    </dgm:pt>
    <dgm:pt modelId="{854879FE-BE8F-4624-AAD6-7DAD88595B55}" type="pres">
      <dgm:prSet presAssocID="{A42DB187-3135-4C98-9D1D-37EECE5C3DAA}" presName="text_1" presStyleLbl="node1" presStyleIdx="0" presStyleCnt="3" custScaleX="970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6EA7A6-9687-48F0-B5E9-2EC6C67105D3}" type="pres">
      <dgm:prSet presAssocID="{A42DB187-3135-4C98-9D1D-37EECE5C3DAA}" presName="accent_1" presStyleCnt="0"/>
      <dgm:spPr/>
      <dgm:t>
        <a:bodyPr/>
        <a:lstStyle/>
        <a:p>
          <a:endParaRPr lang="ru-RU"/>
        </a:p>
      </dgm:t>
    </dgm:pt>
    <dgm:pt modelId="{2CC09460-0385-4576-B212-932E023A1EEB}" type="pres">
      <dgm:prSet presAssocID="{A42DB187-3135-4C98-9D1D-37EECE5C3DAA}" presName="accentRepeatNode" presStyleLbl="solidFgAcc1" presStyleIdx="0" presStyleCnt="3"/>
      <dgm:spPr/>
      <dgm:t>
        <a:bodyPr/>
        <a:lstStyle/>
        <a:p>
          <a:endParaRPr lang="ru-RU"/>
        </a:p>
      </dgm:t>
    </dgm:pt>
    <dgm:pt modelId="{ABF9D1C6-CDD4-4E4B-8A98-3FF90DFDD12A}" type="pres">
      <dgm:prSet presAssocID="{71A1EDB5-EF27-44FF-8848-BD77D572C3EC}" presName="text_2" presStyleLbl="node1" presStyleIdx="1" presStyleCnt="3" custScaleX="978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D0D0C5-5F25-48A0-9048-83C9F54662E6}" type="pres">
      <dgm:prSet presAssocID="{71A1EDB5-EF27-44FF-8848-BD77D572C3EC}" presName="accent_2" presStyleCnt="0"/>
      <dgm:spPr/>
      <dgm:t>
        <a:bodyPr/>
        <a:lstStyle/>
        <a:p>
          <a:endParaRPr lang="ru-RU"/>
        </a:p>
      </dgm:t>
    </dgm:pt>
    <dgm:pt modelId="{9A094A17-BD9E-4F96-872F-1B0CA58639B0}" type="pres">
      <dgm:prSet presAssocID="{71A1EDB5-EF27-44FF-8848-BD77D572C3EC}" presName="accentRepeatNode" presStyleLbl="solidFgAcc1" presStyleIdx="1" presStyleCnt="3"/>
      <dgm:spPr/>
      <dgm:t>
        <a:bodyPr/>
        <a:lstStyle/>
        <a:p>
          <a:endParaRPr lang="ru-RU"/>
        </a:p>
      </dgm:t>
    </dgm:pt>
    <dgm:pt modelId="{4BCD9386-B42A-43E9-9E42-8860F332838C}" type="pres">
      <dgm:prSet presAssocID="{6986C4B9-B145-472D-B5FE-F8225511AC7D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AAD00A-B1DB-482E-8C94-79FE8E0B3C25}" type="pres">
      <dgm:prSet presAssocID="{6986C4B9-B145-472D-B5FE-F8225511AC7D}" presName="accent_3" presStyleCnt="0"/>
      <dgm:spPr/>
    </dgm:pt>
    <dgm:pt modelId="{7FF197B5-19DF-437E-8EA4-F5EF1D7448A3}" type="pres">
      <dgm:prSet presAssocID="{6986C4B9-B145-472D-B5FE-F8225511AC7D}" presName="accentRepeatNode" presStyleLbl="solidFgAcc1" presStyleIdx="2" presStyleCnt="3"/>
      <dgm:spPr/>
      <dgm:t>
        <a:bodyPr/>
        <a:lstStyle/>
        <a:p>
          <a:endParaRPr lang="ru-RU"/>
        </a:p>
      </dgm:t>
    </dgm:pt>
  </dgm:ptLst>
  <dgm:cxnLst>
    <dgm:cxn modelId="{78B8ACB8-A8BD-4997-AA22-FC37C8D8B14D}" type="presOf" srcId="{A42DB187-3135-4C98-9D1D-37EECE5C3DAA}" destId="{854879FE-BE8F-4624-AAD6-7DAD88595B55}" srcOrd="0" destOrd="0" presId="urn:microsoft.com/office/officeart/2008/layout/VerticalCurvedList"/>
    <dgm:cxn modelId="{AA12733F-E9AE-4BF9-8B87-079B3FF10231}" srcId="{F84F6C66-5521-40C2-99FF-C86F056ED85A}" destId="{6986C4B9-B145-472D-B5FE-F8225511AC7D}" srcOrd="2" destOrd="0" parTransId="{739FDE78-2533-4329-8AC3-3A63DB680452}" sibTransId="{60A19B1F-4756-4B09-ADE7-D83714F4E966}"/>
    <dgm:cxn modelId="{88684AFA-3354-4201-8766-EE9A2893EA95}" type="presOf" srcId="{71A1EDB5-EF27-44FF-8848-BD77D572C3EC}" destId="{ABF9D1C6-CDD4-4E4B-8A98-3FF90DFDD12A}" srcOrd="0" destOrd="0" presId="urn:microsoft.com/office/officeart/2008/layout/VerticalCurvedList"/>
    <dgm:cxn modelId="{B2FD290F-A12C-411E-AC92-AF7C602D2D99}" srcId="{F84F6C66-5521-40C2-99FF-C86F056ED85A}" destId="{A42DB187-3135-4C98-9D1D-37EECE5C3DAA}" srcOrd="0" destOrd="0" parTransId="{3FF8DFCD-AAF2-49B2-A066-9924369639BF}" sibTransId="{6AB27FEB-6B46-4226-A3D0-F39ED297C4D3}"/>
    <dgm:cxn modelId="{69566A3C-212D-4B3D-A22C-246022A9C46E}" type="presOf" srcId="{6986C4B9-B145-472D-B5FE-F8225511AC7D}" destId="{4BCD9386-B42A-43E9-9E42-8860F332838C}" srcOrd="0" destOrd="0" presId="urn:microsoft.com/office/officeart/2008/layout/VerticalCurvedList"/>
    <dgm:cxn modelId="{7D62BAFF-7F47-4B97-B4DE-8E37A9DAE2F0}" type="presOf" srcId="{6AB27FEB-6B46-4226-A3D0-F39ED297C4D3}" destId="{30C4D84D-83B0-4115-B1BA-BB76086E6A0A}" srcOrd="0" destOrd="0" presId="urn:microsoft.com/office/officeart/2008/layout/VerticalCurvedList"/>
    <dgm:cxn modelId="{AC41D241-A6AC-4286-B272-479F7E042781}" type="presOf" srcId="{F84F6C66-5521-40C2-99FF-C86F056ED85A}" destId="{CC40E849-C888-4AC7-910D-E24D8544BF0D}" srcOrd="0" destOrd="0" presId="urn:microsoft.com/office/officeart/2008/layout/VerticalCurvedList"/>
    <dgm:cxn modelId="{4D330D37-7588-4370-9E3F-20337A2ED8EA}" srcId="{F84F6C66-5521-40C2-99FF-C86F056ED85A}" destId="{71A1EDB5-EF27-44FF-8848-BD77D572C3EC}" srcOrd="1" destOrd="0" parTransId="{44C72D8D-3946-49B3-965E-0252B20ADEE3}" sibTransId="{48AC3733-19A1-4E9E-AA34-D0954457B576}"/>
    <dgm:cxn modelId="{D39552C1-0078-48C2-91FB-B658128E9ABA}" type="presParOf" srcId="{CC40E849-C888-4AC7-910D-E24D8544BF0D}" destId="{3170B91E-7745-44B8-97A4-A475B63696D5}" srcOrd="0" destOrd="0" presId="urn:microsoft.com/office/officeart/2008/layout/VerticalCurvedList"/>
    <dgm:cxn modelId="{17B1D579-85E2-4FC9-87F7-4E835A3CA522}" type="presParOf" srcId="{3170B91E-7745-44B8-97A4-A475B63696D5}" destId="{B63202F2-F136-4A53-BBC0-18A18E8C1FF9}" srcOrd="0" destOrd="0" presId="urn:microsoft.com/office/officeart/2008/layout/VerticalCurvedList"/>
    <dgm:cxn modelId="{49DDE468-C1B5-4EA3-B82B-21322A89BCA3}" type="presParOf" srcId="{B63202F2-F136-4A53-BBC0-18A18E8C1FF9}" destId="{7E7B918D-80DD-4DD8-AF7E-2AC82BB8EC7D}" srcOrd="0" destOrd="0" presId="urn:microsoft.com/office/officeart/2008/layout/VerticalCurvedList"/>
    <dgm:cxn modelId="{BB565844-6C22-42FC-8C42-3EFCF7F238CB}" type="presParOf" srcId="{B63202F2-F136-4A53-BBC0-18A18E8C1FF9}" destId="{30C4D84D-83B0-4115-B1BA-BB76086E6A0A}" srcOrd="1" destOrd="0" presId="urn:microsoft.com/office/officeart/2008/layout/VerticalCurvedList"/>
    <dgm:cxn modelId="{E2596E7A-280A-429F-B1BD-027A98A07E69}" type="presParOf" srcId="{B63202F2-F136-4A53-BBC0-18A18E8C1FF9}" destId="{A159ED3E-2BCE-454E-809E-1592E13B2FD6}" srcOrd="2" destOrd="0" presId="urn:microsoft.com/office/officeart/2008/layout/VerticalCurvedList"/>
    <dgm:cxn modelId="{59AC0AC1-0925-4714-A19C-829CFF0DC8F1}" type="presParOf" srcId="{B63202F2-F136-4A53-BBC0-18A18E8C1FF9}" destId="{566083D9-89B6-435D-846D-36DACD77A22D}" srcOrd="3" destOrd="0" presId="urn:microsoft.com/office/officeart/2008/layout/VerticalCurvedList"/>
    <dgm:cxn modelId="{69424C91-AE26-4E28-A671-8B083F56FF7D}" type="presParOf" srcId="{3170B91E-7745-44B8-97A4-A475B63696D5}" destId="{854879FE-BE8F-4624-AAD6-7DAD88595B55}" srcOrd="1" destOrd="0" presId="urn:microsoft.com/office/officeart/2008/layout/VerticalCurvedList"/>
    <dgm:cxn modelId="{25964F51-1E5E-4985-A6DC-9274505DD340}" type="presParOf" srcId="{3170B91E-7745-44B8-97A4-A475B63696D5}" destId="{576EA7A6-9687-48F0-B5E9-2EC6C67105D3}" srcOrd="2" destOrd="0" presId="urn:microsoft.com/office/officeart/2008/layout/VerticalCurvedList"/>
    <dgm:cxn modelId="{F5E36092-269D-48ED-9975-B588B36A983A}" type="presParOf" srcId="{576EA7A6-9687-48F0-B5E9-2EC6C67105D3}" destId="{2CC09460-0385-4576-B212-932E023A1EEB}" srcOrd="0" destOrd="0" presId="urn:microsoft.com/office/officeart/2008/layout/VerticalCurvedList"/>
    <dgm:cxn modelId="{6CFD455F-D015-440D-BC03-EABD7EA6CC39}" type="presParOf" srcId="{3170B91E-7745-44B8-97A4-A475B63696D5}" destId="{ABF9D1C6-CDD4-4E4B-8A98-3FF90DFDD12A}" srcOrd="3" destOrd="0" presId="urn:microsoft.com/office/officeart/2008/layout/VerticalCurvedList"/>
    <dgm:cxn modelId="{432DF648-B3C1-4B6C-9FF0-AADE9C3132C9}" type="presParOf" srcId="{3170B91E-7745-44B8-97A4-A475B63696D5}" destId="{E8D0D0C5-5F25-48A0-9048-83C9F54662E6}" srcOrd="4" destOrd="0" presId="urn:microsoft.com/office/officeart/2008/layout/VerticalCurvedList"/>
    <dgm:cxn modelId="{9E4A08D3-6925-41D5-AE86-25D32FBD0FAB}" type="presParOf" srcId="{E8D0D0C5-5F25-48A0-9048-83C9F54662E6}" destId="{9A094A17-BD9E-4F96-872F-1B0CA58639B0}" srcOrd="0" destOrd="0" presId="urn:microsoft.com/office/officeart/2008/layout/VerticalCurvedList"/>
    <dgm:cxn modelId="{FAE5F4AE-9F3E-4070-88EA-19C45C8FD25D}" type="presParOf" srcId="{3170B91E-7745-44B8-97A4-A475B63696D5}" destId="{4BCD9386-B42A-43E9-9E42-8860F332838C}" srcOrd="5" destOrd="0" presId="urn:microsoft.com/office/officeart/2008/layout/VerticalCurvedList"/>
    <dgm:cxn modelId="{969E0A1B-1995-4203-9041-3CADD3DDEBEE}" type="presParOf" srcId="{3170B91E-7745-44B8-97A4-A475B63696D5}" destId="{26AAD00A-B1DB-482E-8C94-79FE8E0B3C25}" srcOrd="6" destOrd="0" presId="urn:microsoft.com/office/officeart/2008/layout/VerticalCurvedList"/>
    <dgm:cxn modelId="{3D7863F9-98E7-4C35-AB63-5AAEA65CA94E}" type="presParOf" srcId="{26AAD00A-B1DB-482E-8C94-79FE8E0B3C25}" destId="{7FF197B5-19DF-437E-8EA4-F5EF1D7448A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84F6C66-5521-40C2-99FF-C86F056ED85A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A42DB187-3135-4C98-9D1D-37EECE5C3DAA}">
      <dgm:prSet phldrT="[Текст]" custT="1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ru-RU" sz="1500" dirty="0" smtClean="0"/>
            <a:t>  </a:t>
          </a:r>
          <a:r>
            <a:rPr lang="ru-RU" sz="16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Выплата денежных средств на содержание усыновленных (удочеренных) детей 60,0 тыс. рублей</a:t>
          </a:r>
          <a:endParaRPr lang="ru-RU" sz="1600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FF8DFCD-AAF2-49B2-A066-9924369639BF}" type="parTrans" cxnId="{B2FD290F-A12C-411E-AC92-AF7C602D2D99}">
      <dgm:prSet/>
      <dgm:spPr/>
      <dgm:t>
        <a:bodyPr/>
        <a:lstStyle/>
        <a:p>
          <a:endParaRPr lang="ru-RU"/>
        </a:p>
      </dgm:t>
    </dgm:pt>
    <dgm:pt modelId="{6AB27FEB-6B46-4226-A3D0-F39ED297C4D3}" type="sibTrans" cxnId="{B2FD290F-A12C-411E-AC92-AF7C602D2D99}">
      <dgm:prSet/>
      <dgm:spPr/>
      <dgm:t>
        <a:bodyPr/>
        <a:lstStyle/>
        <a:p>
          <a:endParaRPr lang="ru-RU"/>
        </a:p>
      </dgm:t>
    </dgm:pt>
    <dgm:pt modelId="{FEE30B3A-C4F8-4EC6-8EA4-5753C35FC2EA}">
      <dgm:prSet phldrT="[Текст]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ru-RU" i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Доплата к пенсии муниципальных служащих </a:t>
          </a:r>
          <a:r>
            <a:rPr lang="ru-RU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322,5 </a:t>
          </a:r>
          <a:r>
            <a:rPr lang="ru-RU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 рублей; социальная поддержка старшего поколения </a:t>
          </a:r>
          <a:r>
            <a:rPr lang="ru-RU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7,0 </a:t>
          </a:r>
          <a:r>
            <a:rPr lang="ru-RU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D84F916-3CFF-412E-BF63-BD08EBD75A9E}" type="parTrans" cxnId="{87A77F23-99C9-4787-BAC0-A378B6B09F72}">
      <dgm:prSet/>
      <dgm:spPr/>
      <dgm:t>
        <a:bodyPr/>
        <a:lstStyle/>
        <a:p>
          <a:endParaRPr lang="ru-RU"/>
        </a:p>
      </dgm:t>
    </dgm:pt>
    <dgm:pt modelId="{309CF2EB-9F89-4689-B3E6-BCE404DB5074}" type="sibTrans" cxnId="{87A77F23-99C9-4787-BAC0-A378B6B09F72}">
      <dgm:prSet/>
      <dgm:spPr/>
      <dgm:t>
        <a:bodyPr/>
        <a:lstStyle/>
        <a:p>
          <a:endParaRPr lang="ru-RU"/>
        </a:p>
      </dgm:t>
    </dgm:pt>
    <dgm:pt modelId="{6986C4B9-B145-472D-B5FE-F8225511AC7D}">
      <dgm:prSet phldrT="[Текст]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ru-RU" i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Компенсация части родительской платы за содержание ребенка в детских садах  </a:t>
          </a:r>
          <a:r>
            <a:rPr lang="ru-RU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976,2 </a:t>
          </a:r>
          <a:r>
            <a:rPr lang="ru-RU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39FDE78-2533-4329-8AC3-3A63DB680452}" type="parTrans" cxnId="{AA12733F-E9AE-4BF9-8B87-079B3FF10231}">
      <dgm:prSet/>
      <dgm:spPr/>
      <dgm:t>
        <a:bodyPr/>
        <a:lstStyle/>
        <a:p>
          <a:endParaRPr lang="ru-RU"/>
        </a:p>
      </dgm:t>
    </dgm:pt>
    <dgm:pt modelId="{60A19B1F-4756-4B09-ADE7-D83714F4E966}" type="sibTrans" cxnId="{AA12733F-E9AE-4BF9-8B87-079B3FF10231}">
      <dgm:prSet/>
      <dgm:spPr/>
      <dgm:t>
        <a:bodyPr/>
        <a:lstStyle/>
        <a:p>
          <a:endParaRPr lang="ru-RU"/>
        </a:p>
      </dgm:t>
    </dgm:pt>
    <dgm:pt modelId="{AF01EF08-2799-4C6A-929A-2A15551D8D32}">
      <dgm:prSet phldrT="[Текст]"/>
      <dgm:spPr/>
      <dgm:t>
        <a:bodyPr/>
        <a:lstStyle/>
        <a:p>
          <a:r>
            <a:rPr lang="ru-RU" i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Субсидии гражданам на приобретение жилья </a:t>
          </a:r>
          <a:r>
            <a:rPr lang="ru-RU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6 270,2 </a:t>
          </a:r>
          <a:r>
            <a:rPr lang="ru-RU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CCF450B-01A7-4768-BEA0-6B0BAEEC488E}" type="parTrans" cxnId="{21355851-7154-443D-B2FD-8DD1657782CE}">
      <dgm:prSet/>
      <dgm:spPr/>
      <dgm:t>
        <a:bodyPr/>
        <a:lstStyle/>
        <a:p>
          <a:endParaRPr lang="ru-RU"/>
        </a:p>
      </dgm:t>
    </dgm:pt>
    <dgm:pt modelId="{C70B2A5A-3523-499F-B32C-4564AFC3CDF7}" type="sibTrans" cxnId="{21355851-7154-443D-B2FD-8DD1657782CE}">
      <dgm:prSet/>
      <dgm:spPr/>
      <dgm:t>
        <a:bodyPr/>
        <a:lstStyle/>
        <a:p>
          <a:endParaRPr lang="ru-RU"/>
        </a:p>
      </dgm:t>
    </dgm:pt>
    <dgm:pt modelId="{A72E44ED-20D6-43BA-8BFB-3D49339C0985}">
      <dgm:prSet phldrT="[Текст]"/>
      <dgm:spPr/>
      <dgm:t>
        <a:bodyPr/>
        <a:lstStyle/>
        <a:p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b="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Поддержка многодетных семей </a:t>
          </a:r>
          <a:r>
            <a:rPr lang="ru-RU" b="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3 482,8 </a:t>
          </a:r>
          <a:r>
            <a:rPr lang="ru-RU" b="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b="0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7699D2A-0A7A-4462-B74C-D68DABE3F582}" type="parTrans" cxnId="{0112D811-2DA9-4E58-AE9D-962FE2A4A61D}">
      <dgm:prSet/>
      <dgm:spPr/>
      <dgm:t>
        <a:bodyPr/>
        <a:lstStyle/>
        <a:p>
          <a:endParaRPr lang="ru-RU"/>
        </a:p>
      </dgm:t>
    </dgm:pt>
    <dgm:pt modelId="{1A4B600A-EDBA-43AD-8598-AA4063970E68}" type="sibTrans" cxnId="{0112D811-2DA9-4E58-AE9D-962FE2A4A61D}">
      <dgm:prSet/>
      <dgm:spPr/>
      <dgm:t>
        <a:bodyPr/>
        <a:lstStyle/>
        <a:p>
          <a:endParaRPr lang="ru-RU"/>
        </a:p>
      </dgm:t>
    </dgm:pt>
    <dgm:pt modelId="{C7DCCDF0-352F-4595-829A-4603F3C4EC74}">
      <dgm:prSet phldrT="[Текст]"/>
      <dgm:spPr/>
      <dgm:t>
        <a:bodyPr/>
        <a:lstStyle/>
        <a:p>
          <a:r>
            <a:rPr lang="ru-RU" i="1" dirty="0" smtClean="0">
              <a:latin typeface="Times New Roman" pitchFamily="18" charset="0"/>
              <a:cs typeface="Times New Roman" pitchFamily="18" charset="0"/>
            </a:rPr>
            <a:t>   </a:t>
          </a:r>
          <a:r>
            <a:rPr lang="ru-RU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Выплата пособия на содержание опекаемых детей </a:t>
          </a:r>
          <a:r>
            <a:rPr lang="ru-RU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3 959,6 </a:t>
          </a:r>
          <a:r>
            <a:rPr lang="ru-RU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 рублей </a:t>
          </a:r>
          <a:endParaRPr lang="ru-RU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6C7C7D0-253A-4AD4-B86B-C3C35DB6D635}" type="parTrans" cxnId="{77BC41C9-1A5C-4368-8283-D87EBA899CEB}">
      <dgm:prSet/>
      <dgm:spPr/>
      <dgm:t>
        <a:bodyPr/>
        <a:lstStyle/>
        <a:p>
          <a:endParaRPr lang="ru-RU"/>
        </a:p>
      </dgm:t>
    </dgm:pt>
    <dgm:pt modelId="{935EA0A0-AC9C-44F7-935D-C0DD386484C4}" type="sibTrans" cxnId="{77BC41C9-1A5C-4368-8283-D87EBA899CEB}">
      <dgm:prSet/>
      <dgm:spPr/>
      <dgm:t>
        <a:bodyPr/>
        <a:lstStyle/>
        <a:p>
          <a:endParaRPr lang="ru-RU"/>
        </a:p>
      </dgm:t>
    </dgm:pt>
    <dgm:pt modelId="{2732A8F1-3135-4918-BE87-F81D3D776BEE}">
      <dgm:prSet phldrT="[Текст]"/>
      <dgm:spPr/>
      <dgm:t>
        <a:bodyPr/>
        <a:lstStyle/>
        <a:p>
          <a:r>
            <a:rPr lang="ru-RU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Оказание материальной помощи гражданам за счет средств «Резервного фонда бюджета МО «</a:t>
          </a:r>
          <a:r>
            <a:rPr lang="ru-RU" i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Малопургинский</a:t>
          </a:r>
          <a:r>
            <a:rPr lang="ru-RU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район»  33,0 тыс. рублей</a:t>
          </a:r>
          <a:endParaRPr lang="ru-RU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C24AD2F-1131-4DAD-9F15-574209FEFC28}" type="parTrans" cxnId="{A7731C9B-716B-472A-A1C3-C25A5B12CEBC}">
      <dgm:prSet/>
      <dgm:spPr/>
      <dgm:t>
        <a:bodyPr/>
        <a:lstStyle/>
        <a:p>
          <a:endParaRPr lang="ru-RU"/>
        </a:p>
      </dgm:t>
    </dgm:pt>
    <dgm:pt modelId="{6C9C77E5-B50A-4986-AD47-C85DB1D69810}" type="sibTrans" cxnId="{A7731C9B-716B-472A-A1C3-C25A5B12CEBC}">
      <dgm:prSet/>
      <dgm:spPr/>
      <dgm:t>
        <a:bodyPr/>
        <a:lstStyle/>
        <a:p>
          <a:endParaRPr lang="ru-RU"/>
        </a:p>
      </dgm:t>
    </dgm:pt>
    <dgm:pt modelId="{CC40E849-C888-4AC7-910D-E24D8544BF0D}" type="pres">
      <dgm:prSet presAssocID="{F84F6C66-5521-40C2-99FF-C86F056ED85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3170B91E-7745-44B8-97A4-A475B63696D5}" type="pres">
      <dgm:prSet presAssocID="{F84F6C66-5521-40C2-99FF-C86F056ED85A}" presName="Name1" presStyleCnt="0"/>
      <dgm:spPr/>
      <dgm:t>
        <a:bodyPr/>
        <a:lstStyle/>
        <a:p>
          <a:endParaRPr lang="ru-RU"/>
        </a:p>
      </dgm:t>
    </dgm:pt>
    <dgm:pt modelId="{B63202F2-F136-4A53-BBC0-18A18E8C1FF9}" type="pres">
      <dgm:prSet presAssocID="{F84F6C66-5521-40C2-99FF-C86F056ED85A}" presName="cycle" presStyleCnt="0"/>
      <dgm:spPr/>
      <dgm:t>
        <a:bodyPr/>
        <a:lstStyle/>
        <a:p>
          <a:endParaRPr lang="ru-RU"/>
        </a:p>
      </dgm:t>
    </dgm:pt>
    <dgm:pt modelId="{7E7B918D-80DD-4DD8-AF7E-2AC82BB8EC7D}" type="pres">
      <dgm:prSet presAssocID="{F84F6C66-5521-40C2-99FF-C86F056ED85A}" presName="srcNode" presStyleLbl="node1" presStyleIdx="0" presStyleCnt="7"/>
      <dgm:spPr/>
      <dgm:t>
        <a:bodyPr/>
        <a:lstStyle/>
        <a:p>
          <a:endParaRPr lang="ru-RU"/>
        </a:p>
      </dgm:t>
    </dgm:pt>
    <dgm:pt modelId="{30C4D84D-83B0-4115-B1BA-BB76086E6A0A}" type="pres">
      <dgm:prSet presAssocID="{F84F6C66-5521-40C2-99FF-C86F056ED85A}" presName="conn" presStyleLbl="parChTrans1D2" presStyleIdx="0" presStyleCnt="1"/>
      <dgm:spPr/>
      <dgm:t>
        <a:bodyPr/>
        <a:lstStyle/>
        <a:p>
          <a:endParaRPr lang="ru-RU"/>
        </a:p>
      </dgm:t>
    </dgm:pt>
    <dgm:pt modelId="{A159ED3E-2BCE-454E-809E-1592E13B2FD6}" type="pres">
      <dgm:prSet presAssocID="{F84F6C66-5521-40C2-99FF-C86F056ED85A}" presName="extraNode" presStyleLbl="node1" presStyleIdx="0" presStyleCnt="7"/>
      <dgm:spPr/>
      <dgm:t>
        <a:bodyPr/>
        <a:lstStyle/>
        <a:p>
          <a:endParaRPr lang="ru-RU"/>
        </a:p>
      </dgm:t>
    </dgm:pt>
    <dgm:pt modelId="{566083D9-89B6-435D-846D-36DACD77A22D}" type="pres">
      <dgm:prSet presAssocID="{F84F6C66-5521-40C2-99FF-C86F056ED85A}" presName="dstNode" presStyleLbl="node1" presStyleIdx="0" presStyleCnt="7"/>
      <dgm:spPr/>
      <dgm:t>
        <a:bodyPr/>
        <a:lstStyle/>
        <a:p>
          <a:endParaRPr lang="ru-RU"/>
        </a:p>
      </dgm:t>
    </dgm:pt>
    <dgm:pt modelId="{854879FE-BE8F-4624-AAD6-7DAD88595B55}" type="pres">
      <dgm:prSet presAssocID="{A42DB187-3135-4C98-9D1D-37EECE5C3DAA}" presName="text_1" presStyleLbl="node1" presStyleIdx="0" presStyleCnt="7" custScaleX="96997" custScaleY="1526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6EA7A6-9687-48F0-B5E9-2EC6C67105D3}" type="pres">
      <dgm:prSet presAssocID="{A42DB187-3135-4C98-9D1D-37EECE5C3DAA}" presName="accent_1" presStyleCnt="0"/>
      <dgm:spPr/>
      <dgm:t>
        <a:bodyPr/>
        <a:lstStyle/>
        <a:p>
          <a:endParaRPr lang="ru-RU"/>
        </a:p>
      </dgm:t>
    </dgm:pt>
    <dgm:pt modelId="{2CC09460-0385-4576-B212-932E023A1EEB}" type="pres">
      <dgm:prSet presAssocID="{A42DB187-3135-4C98-9D1D-37EECE5C3DAA}" presName="accentRepeatNode" presStyleLbl="solidFgAcc1" presStyleIdx="0" presStyleCnt="7"/>
      <dgm:spPr/>
      <dgm:t>
        <a:bodyPr/>
        <a:lstStyle/>
        <a:p>
          <a:endParaRPr lang="ru-RU"/>
        </a:p>
      </dgm:t>
    </dgm:pt>
    <dgm:pt modelId="{795C9425-59D1-4304-8D8F-B1459E316A31}" type="pres">
      <dgm:prSet presAssocID="{FEE30B3A-C4F8-4EC6-8EA4-5753C35FC2EA}" presName="text_2" presStyleLbl="node1" presStyleIdx="1" presStyleCnt="7" custScaleX="1034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5AF7C8-D31D-4C62-A0DF-286D92E11F56}" type="pres">
      <dgm:prSet presAssocID="{FEE30B3A-C4F8-4EC6-8EA4-5753C35FC2EA}" presName="accent_2" presStyleCnt="0"/>
      <dgm:spPr/>
      <dgm:t>
        <a:bodyPr/>
        <a:lstStyle/>
        <a:p>
          <a:endParaRPr lang="ru-RU"/>
        </a:p>
      </dgm:t>
    </dgm:pt>
    <dgm:pt modelId="{666F0470-AA64-4EAB-A3C2-C237F6CC60A4}" type="pres">
      <dgm:prSet presAssocID="{FEE30B3A-C4F8-4EC6-8EA4-5753C35FC2EA}" presName="accentRepeatNode" presStyleLbl="solidFgAcc1" presStyleIdx="1" presStyleCnt="7"/>
      <dgm:spPr/>
      <dgm:t>
        <a:bodyPr/>
        <a:lstStyle/>
        <a:p>
          <a:endParaRPr lang="ru-RU"/>
        </a:p>
      </dgm:t>
    </dgm:pt>
    <dgm:pt modelId="{870E73E8-2D0B-42DF-AF4F-02EC8D9DBDB3}" type="pres">
      <dgm:prSet presAssocID="{6986C4B9-B145-472D-B5FE-F8225511AC7D}" presName="text_3" presStyleLbl="node1" presStyleIdx="2" presStyleCnt="7" custScaleX="1014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7C3DDB-803F-4CBA-85B3-C01905E6E50A}" type="pres">
      <dgm:prSet presAssocID="{6986C4B9-B145-472D-B5FE-F8225511AC7D}" presName="accent_3" presStyleCnt="0"/>
      <dgm:spPr/>
      <dgm:t>
        <a:bodyPr/>
        <a:lstStyle/>
        <a:p>
          <a:endParaRPr lang="ru-RU"/>
        </a:p>
      </dgm:t>
    </dgm:pt>
    <dgm:pt modelId="{7FF197B5-19DF-437E-8EA4-F5EF1D7448A3}" type="pres">
      <dgm:prSet presAssocID="{6986C4B9-B145-472D-B5FE-F8225511AC7D}" presName="accentRepeatNode" presStyleLbl="solidFgAcc1" presStyleIdx="2" presStyleCnt="7"/>
      <dgm:spPr/>
      <dgm:t>
        <a:bodyPr/>
        <a:lstStyle/>
        <a:p>
          <a:endParaRPr lang="ru-RU"/>
        </a:p>
      </dgm:t>
    </dgm:pt>
    <dgm:pt modelId="{FC094EB2-9670-487C-8CA7-CF75A35D8C25}" type="pres">
      <dgm:prSet presAssocID="{AF01EF08-2799-4C6A-929A-2A15551D8D32}" presName="text_4" presStyleLbl="node1" presStyleIdx="3" presStyleCnt="7" custScaleX="1035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B57CED-87B7-4FFB-AE9F-F571FFA99BFC}" type="pres">
      <dgm:prSet presAssocID="{AF01EF08-2799-4C6A-929A-2A15551D8D32}" presName="accent_4" presStyleCnt="0"/>
      <dgm:spPr/>
      <dgm:t>
        <a:bodyPr/>
        <a:lstStyle/>
        <a:p>
          <a:endParaRPr lang="ru-RU"/>
        </a:p>
      </dgm:t>
    </dgm:pt>
    <dgm:pt modelId="{AEA2F258-E6EB-4F32-89BB-D45632EC2648}" type="pres">
      <dgm:prSet presAssocID="{AF01EF08-2799-4C6A-929A-2A15551D8D32}" presName="accentRepeatNode" presStyleLbl="solidFgAcc1" presStyleIdx="3" presStyleCnt="7"/>
      <dgm:spPr/>
      <dgm:t>
        <a:bodyPr/>
        <a:lstStyle/>
        <a:p>
          <a:endParaRPr lang="ru-RU"/>
        </a:p>
      </dgm:t>
    </dgm:pt>
    <dgm:pt modelId="{946925DD-9FFB-40C3-86A1-CCB64CFCD7E0}" type="pres">
      <dgm:prSet presAssocID="{A72E44ED-20D6-43BA-8BFB-3D49339C0985}" presName="text_5" presStyleLbl="node1" presStyleIdx="4" presStyleCnt="7" custScaleX="1035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31D3E6-BB08-4ED5-A688-EAEDA5C3C452}" type="pres">
      <dgm:prSet presAssocID="{A72E44ED-20D6-43BA-8BFB-3D49339C0985}" presName="accent_5" presStyleCnt="0"/>
      <dgm:spPr/>
      <dgm:t>
        <a:bodyPr/>
        <a:lstStyle/>
        <a:p>
          <a:endParaRPr lang="ru-RU"/>
        </a:p>
      </dgm:t>
    </dgm:pt>
    <dgm:pt modelId="{C7062D9B-4A87-46F0-8AA9-37927D866D8E}" type="pres">
      <dgm:prSet presAssocID="{A72E44ED-20D6-43BA-8BFB-3D49339C0985}" presName="accentRepeatNode" presStyleLbl="solidFgAcc1" presStyleIdx="4" presStyleCnt="7"/>
      <dgm:spPr/>
      <dgm:t>
        <a:bodyPr/>
        <a:lstStyle/>
        <a:p>
          <a:endParaRPr lang="ru-RU"/>
        </a:p>
      </dgm:t>
    </dgm:pt>
    <dgm:pt modelId="{274959B3-744C-4D42-B123-D07AF2306DE6}" type="pres">
      <dgm:prSet presAssocID="{C7DCCDF0-352F-4595-829A-4603F3C4EC74}" presName="text_6" presStyleLbl="node1" presStyleIdx="5" presStyleCnt="7" custScaleX="102564" custLinFactNeighborX="467" custLinFactNeighborY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CA0273-FEEE-429E-8788-34CBE89111AD}" type="pres">
      <dgm:prSet presAssocID="{C7DCCDF0-352F-4595-829A-4603F3C4EC74}" presName="accent_6" presStyleCnt="0"/>
      <dgm:spPr/>
      <dgm:t>
        <a:bodyPr/>
        <a:lstStyle/>
        <a:p>
          <a:endParaRPr lang="ru-RU"/>
        </a:p>
      </dgm:t>
    </dgm:pt>
    <dgm:pt modelId="{EDEB7342-95E5-451F-BEA3-9E3A2F970986}" type="pres">
      <dgm:prSet presAssocID="{C7DCCDF0-352F-4595-829A-4603F3C4EC74}" presName="accentRepeatNode" presStyleLbl="solidFgAcc1" presStyleIdx="5" presStyleCnt="7" custLinFactNeighborX="9378" custLinFactNeighborY="3369"/>
      <dgm:spPr/>
      <dgm:t>
        <a:bodyPr/>
        <a:lstStyle/>
        <a:p>
          <a:endParaRPr lang="ru-RU"/>
        </a:p>
      </dgm:t>
    </dgm:pt>
    <dgm:pt modelId="{A2DD12E0-5E9A-47A1-85B4-6AC8E299E3D0}" type="pres">
      <dgm:prSet presAssocID="{2732A8F1-3135-4918-BE87-F81D3D776BEE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542B18-D9BE-48F4-9DF9-CAE0762EFC8E}" type="pres">
      <dgm:prSet presAssocID="{2732A8F1-3135-4918-BE87-F81D3D776BEE}" presName="accent_7" presStyleCnt="0"/>
      <dgm:spPr/>
    </dgm:pt>
    <dgm:pt modelId="{350C78AB-953E-442E-84D5-4543F9AE720E}" type="pres">
      <dgm:prSet presAssocID="{2732A8F1-3135-4918-BE87-F81D3D776BEE}" presName="accentRepeatNode" presStyleLbl="solidFgAcc1" presStyleIdx="6" presStyleCnt="7"/>
      <dgm:spPr/>
    </dgm:pt>
  </dgm:ptLst>
  <dgm:cxnLst>
    <dgm:cxn modelId="{C95C0D59-8CD6-4A12-A0E9-997BAF692C9A}" type="presOf" srcId="{2732A8F1-3135-4918-BE87-F81D3D776BEE}" destId="{A2DD12E0-5E9A-47A1-85B4-6AC8E299E3D0}" srcOrd="0" destOrd="0" presId="urn:microsoft.com/office/officeart/2008/layout/VerticalCurvedList"/>
    <dgm:cxn modelId="{77BC41C9-1A5C-4368-8283-D87EBA899CEB}" srcId="{F84F6C66-5521-40C2-99FF-C86F056ED85A}" destId="{C7DCCDF0-352F-4595-829A-4603F3C4EC74}" srcOrd="5" destOrd="0" parTransId="{26C7C7D0-253A-4AD4-B86B-C3C35DB6D635}" sibTransId="{935EA0A0-AC9C-44F7-935D-C0DD386484C4}"/>
    <dgm:cxn modelId="{87A77F23-99C9-4787-BAC0-A378B6B09F72}" srcId="{F84F6C66-5521-40C2-99FF-C86F056ED85A}" destId="{FEE30B3A-C4F8-4EC6-8EA4-5753C35FC2EA}" srcOrd="1" destOrd="0" parTransId="{1D84F916-3CFF-412E-BF63-BD08EBD75A9E}" sibTransId="{309CF2EB-9F89-4689-B3E6-BCE404DB5074}"/>
    <dgm:cxn modelId="{0112D811-2DA9-4E58-AE9D-962FE2A4A61D}" srcId="{F84F6C66-5521-40C2-99FF-C86F056ED85A}" destId="{A72E44ED-20D6-43BA-8BFB-3D49339C0985}" srcOrd="4" destOrd="0" parTransId="{77699D2A-0A7A-4462-B74C-D68DABE3F582}" sibTransId="{1A4B600A-EDBA-43AD-8598-AA4063970E68}"/>
    <dgm:cxn modelId="{1779FA15-BD1E-4431-B22F-8DCFA1B54B28}" type="presOf" srcId="{FEE30B3A-C4F8-4EC6-8EA4-5753C35FC2EA}" destId="{795C9425-59D1-4304-8D8F-B1459E316A31}" srcOrd="0" destOrd="0" presId="urn:microsoft.com/office/officeart/2008/layout/VerticalCurvedList"/>
    <dgm:cxn modelId="{D4FDB69D-B751-4982-AB4A-343348F630F3}" type="presOf" srcId="{A42DB187-3135-4C98-9D1D-37EECE5C3DAA}" destId="{854879FE-BE8F-4624-AAD6-7DAD88595B55}" srcOrd="0" destOrd="0" presId="urn:microsoft.com/office/officeart/2008/layout/VerticalCurvedList"/>
    <dgm:cxn modelId="{41F5046C-E5FB-4F44-B16D-9AEA25F40187}" type="presOf" srcId="{F84F6C66-5521-40C2-99FF-C86F056ED85A}" destId="{CC40E849-C888-4AC7-910D-E24D8544BF0D}" srcOrd="0" destOrd="0" presId="urn:microsoft.com/office/officeart/2008/layout/VerticalCurvedList"/>
    <dgm:cxn modelId="{DC03328A-76DE-45B4-B3F3-1BA6037733B3}" type="presOf" srcId="{C7DCCDF0-352F-4595-829A-4603F3C4EC74}" destId="{274959B3-744C-4D42-B123-D07AF2306DE6}" srcOrd="0" destOrd="0" presId="urn:microsoft.com/office/officeart/2008/layout/VerticalCurvedList"/>
    <dgm:cxn modelId="{21355851-7154-443D-B2FD-8DD1657782CE}" srcId="{F84F6C66-5521-40C2-99FF-C86F056ED85A}" destId="{AF01EF08-2799-4C6A-929A-2A15551D8D32}" srcOrd="3" destOrd="0" parTransId="{ECCF450B-01A7-4768-BEA0-6B0BAEEC488E}" sibTransId="{C70B2A5A-3523-499F-B32C-4564AFC3CDF7}"/>
    <dgm:cxn modelId="{AA12733F-E9AE-4BF9-8B87-079B3FF10231}" srcId="{F84F6C66-5521-40C2-99FF-C86F056ED85A}" destId="{6986C4B9-B145-472D-B5FE-F8225511AC7D}" srcOrd="2" destOrd="0" parTransId="{739FDE78-2533-4329-8AC3-3A63DB680452}" sibTransId="{60A19B1F-4756-4B09-ADE7-D83714F4E966}"/>
    <dgm:cxn modelId="{A7731C9B-716B-472A-A1C3-C25A5B12CEBC}" srcId="{F84F6C66-5521-40C2-99FF-C86F056ED85A}" destId="{2732A8F1-3135-4918-BE87-F81D3D776BEE}" srcOrd="6" destOrd="0" parTransId="{7C24AD2F-1131-4DAD-9F15-574209FEFC28}" sibTransId="{6C9C77E5-B50A-4986-AD47-C85DB1D69810}"/>
    <dgm:cxn modelId="{B2FD290F-A12C-411E-AC92-AF7C602D2D99}" srcId="{F84F6C66-5521-40C2-99FF-C86F056ED85A}" destId="{A42DB187-3135-4C98-9D1D-37EECE5C3DAA}" srcOrd="0" destOrd="0" parTransId="{3FF8DFCD-AAF2-49B2-A066-9924369639BF}" sibTransId="{6AB27FEB-6B46-4226-A3D0-F39ED297C4D3}"/>
    <dgm:cxn modelId="{8C8B6863-356A-47A4-9373-4A5D0187B2E3}" type="presOf" srcId="{A72E44ED-20D6-43BA-8BFB-3D49339C0985}" destId="{946925DD-9FFB-40C3-86A1-CCB64CFCD7E0}" srcOrd="0" destOrd="0" presId="urn:microsoft.com/office/officeart/2008/layout/VerticalCurvedList"/>
    <dgm:cxn modelId="{D57A534F-73A3-4E0A-909C-30CD7F72FFD0}" type="presOf" srcId="{6986C4B9-B145-472D-B5FE-F8225511AC7D}" destId="{870E73E8-2D0B-42DF-AF4F-02EC8D9DBDB3}" srcOrd="0" destOrd="0" presId="urn:microsoft.com/office/officeart/2008/layout/VerticalCurvedList"/>
    <dgm:cxn modelId="{BC045FE6-AD94-49E6-8531-66DCDA89E2E3}" type="presOf" srcId="{AF01EF08-2799-4C6A-929A-2A15551D8D32}" destId="{FC094EB2-9670-487C-8CA7-CF75A35D8C25}" srcOrd="0" destOrd="0" presId="urn:microsoft.com/office/officeart/2008/layout/VerticalCurvedList"/>
    <dgm:cxn modelId="{9445D3F1-64C4-4033-B729-30961863C3B3}" type="presOf" srcId="{6AB27FEB-6B46-4226-A3D0-F39ED297C4D3}" destId="{30C4D84D-83B0-4115-B1BA-BB76086E6A0A}" srcOrd="0" destOrd="0" presId="urn:microsoft.com/office/officeart/2008/layout/VerticalCurvedList"/>
    <dgm:cxn modelId="{CBB39713-9604-4FD8-B5FA-DDAF64B35EBE}" type="presParOf" srcId="{CC40E849-C888-4AC7-910D-E24D8544BF0D}" destId="{3170B91E-7745-44B8-97A4-A475B63696D5}" srcOrd="0" destOrd="0" presId="urn:microsoft.com/office/officeart/2008/layout/VerticalCurvedList"/>
    <dgm:cxn modelId="{22012E61-1079-4153-A1BF-983C7DC9B97A}" type="presParOf" srcId="{3170B91E-7745-44B8-97A4-A475B63696D5}" destId="{B63202F2-F136-4A53-BBC0-18A18E8C1FF9}" srcOrd="0" destOrd="0" presId="urn:microsoft.com/office/officeart/2008/layout/VerticalCurvedList"/>
    <dgm:cxn modelId="{5BC6BD11-628C-43F4-A772-7CF7505FF71F}" type="presParOf" srcId="{B63202F2-F136-4A53-BBC0-18A18E8C1FF9}" destId="{7E7B918D-80DD-4DD8-AF7E-2AC82BB8EC7D}" srcOrd="0" destOrd="0" presId="urn:microsoft.com/office/officeart/2008/layout/VerticalCurvedList"/>
    <dgm:cxn modelId="{FC99753F-4CB2-4146-9AD8-AB85EF0D316F}" type="presParOf" srcId="{B63202F2-F136-4A53-BBC0-18A18E8C1FF9}" destId="{30C4D84D-83B0-4115-B1BA-BB76086E6A0A}" srcOrd="1" destOrd="0" presId="urn:microsoft.com/office/officeart/2008/layout/VerticalCurvedList"/>
    <dgm:cxn modelId="{4AF675C7-288B-4BD6-9B07-00E85AA0D68C}" type="presParOf" srcId="{B63202F2-F136-4A53-BBC0-18A18E8C1FF9}" destId="{A159ED3E-2BCE-454E-809E-1592E13B2FD6}" srcOrd="2" destOrd="0" presId="urn:microsoft.com/office/officeart/2008/layout/VerticalCurvedList"/>
    <dgm:cxn modelId="{F033EB66-FF4E-4D73-A414-D7E2D5040F39}" type="presParOf" srcId="{B63202F2-F136-4A53-BBC0-18A18E8C1FF9}" destId="{566083D9-89B6-435D-846D-36DACD77A22D}" srcOrd="3" destOrd="0" presId="urn:microsoft.com/office/officeart/2008/layout/VerticalCurvedList"/>
    <dgm:cxn modelId="{E552805A-5E19-4FA1-9542-D65E66E6F308}" type="presParOf" srcId="{3170B91E-7745-44B8-97A4-A475B63696D5}" destId="{854879FE-BE8F-4624-AAD6-7DAD88595B55}" srcOrd="1" destOrd="0" presId="urn:microsoft.com/office/officeart/2008/layout/VerticalCurvedList"/>
    <dgm:cxn modelId="{68BFBC90-849F-4076-885D-8BC31254F3B2}" type="presParOf" srcId="{3170B91E-7745-44B8-97A4-A475B63696D5}" destId="{576EA7A6-9687-48F0-B5E9-2EC6C67105D3}" srcOrd="2" destOrd="0" presId="urn:microsoft.com/office/officeart/2008/layout/VerticalCurvedList"/>
    <dgm:cxn modelId="{24FE4B5D-2B96-432C-97E2-907963BFB0FF}" type="presParOf" srcId="{576EA7A6-9687-48F0-B5E9-2EC6C67105D3}" destId="{2CC09460-0385-4576-B212-932E023A1EEB}" srcOrd="0" destOrd="0" presId="urn:microsoft.com/office/officeart/2008/layout/VerticalCurvedList"/>
    <dgm:cxn modelId="{775060A2-A633-4C2C-9611-769E99F9F728}" type="presParOf" srcId="{3170B91E-7745-44B8-97A4-A475B63696D5}" destId="{795C9425-59D1-4304-8D8F-B1459E316A31}" srcOrd="3" destOrd="0" presId="urn:microsoft.com/office/officeart/2008/layout/VerticalCurvedList"/>
    <dgm:cxn modelId="{55B57A88-0DA0-4CBE-879D-76FEB6004E2E}" type="presParOf" srcId="{3170B91E-7745-44B8-97A4-A475B63696D5}" destId="{D95AF7C8-D31D-4C62-A0DF-286D92E11F56}" srcOrd="4" destOrd="0" presId="urn:microsoft.com/office/officeart/2008/layout/VerticalCurvedList"/>
    <dgm:cxn modelId="{2566A1E3-5A03-41FD-AD1B-5EC6DDD7E71F}" type="presParOf" srcId="{D95AF7C8-D31D-4C62-A0DF-286D92E11F56}" destId="{666F0470-AA64-4EAB-A3C2-C237F6CC60A4}" srcOrd="0" destOrd="0" presId="urn:microsoft.com/office/officeart/2008/layout/VerticalCurvedList"/>
    <dgm:cxn modelId="{26729EEE-B408-45B8-B3D9-422A541EC7C4}" type="presParOf" srcId="{3170B91E-7745-44B8-97A4-A475B63696D5}" destId="{870E73E8-2D0B-42DF-AF4F-02EC8D9DBDB3}" srcOrd="5" destOrd="0" presId="urn:microsoft.com/office/officeart/2008/layout/VerticalCurvedList"/>
    <dgm:cxn modelId="{A54D9D02-56DF-45D4-BD21-2C54B3C982EA}" type="presParOf" srcId="{3170B91E-7745-44B8-97A4-A475B63696D5}" destId="{4A7C3DDB-803F-4CBA-85B3-C01905E6E50A}" srcOrd="6" destOrd="0" presId="urn:microsoft.com/office/officeart/2008/layout/VerticalCurvedList"/>
    <dgm:cxn modelId="{298EE33C-C0A1-4C0D-8A03-868250BF526F}" type="presParOf" srcId="{4A7C3DDB-803F-4CBA-85B3-C01905E6E50A}" destId="{7FF197B5-19DF-437E-8EA4-F5EF1D7448A3}" srcOrd="0" destOrd="0" presId="urn:microsoft.com/office/officeart/2008/layout/VerticalCurvedList"/>
    <dgm:cxn modelId="{7DF426B5-2E4E-4CB5-AEDB-231406B077DF}" type="presParOf" srcId="{3170B91E-7745-44B8-97A4-A475B63696D5}" destId="{FC094EB2-9670-487C-8CA7-CF75A35D8C25}" srcOrd="7" destOrd="0" presId="urn:microsoft.com/office/officeart/2008/layout/VerticalCurvedList"/>
    <dgm:cxn modelId="{086AC3B9-3D03-459F-BE2A-2C56A7104536}" type="presParOf" srcId="{3170B91E-7745-44B8-97A4-A475B63696D5}" destId="{7DB57CED-87B7-4FFB-AE9F-F571FFA99BFC}" srcOrd="8" destOrd="0" presId="urn:microsoft.com/office/officeart/2008/layout/VerticalCurvedList"/>
    <dgm:cxn modelId="{A50E844F-4835-4B8B-9365-972C5652D757}" type="presParOf" srcId="{7DB57CED-87B7-4FFB-AE9F-F571FFA99BFC}" destId="{AEA2F258-E6EB-4F32-89BB-D45632EC2648}" srcOrd="0" destOrd="0" presId="urn:microsoft.com/office/officeart/2008/layout/VerticalCurvedList"/>
    <dgm:cxn modelId="{3E1F254A-222E-4AA1-93DC-9462A7EF2D7F}" type="presParOf" srcId="{3170B91E-7745-44B8-97A4-A475B63696D5}" destId="{946925DD-9FFB-40C3-86A1-CCB64CFCD7E0}" srcOrd="9" destOrd="0" presId="urn:microsoft.com/office/officeart/2008/layout/VerticalCurvedList"/>
    <dgm:cxn modelId="{9E2DB0AD-3110-4A47-880C-006A5D1A5E98}" type="presParOf" srcId="{3170B91E-7745-44B8-97A4-A475B63696D5}" destId="{C031D3E6-BB08-4ED5-A688-EAEDA5C3C452}" srcOrd="10" destOrd="0" presId="urn:microsoft.com/office/officeart/2008/layout/VerticalCurvedList"/>
    <dgm:cxn modelId="{364999E1-C070-4C19-A626-5DE01A656E73}" type="presParOf" srcId="{C031D3E6-BB08-4ED5-A688-EAEDA5C3C452}" destId="{C7062D9B-4A87-46F0-8AA9-37927D866D8E}" srcOrd="0" destOrd="0" presId="urn:microsoft.com/office/officeart/2008/layout/VerticalCurvedList"/>
    <dgm:cxn modelId="{01FB551D-4066-4BBF-9BB9-D29C40F06159}" type="presParOf" srcId="{3170B91E-7745-44B8-97A4-A475B63696D5}" destId="{274959B3-744C-4D42-B123-D07AF2306DE6}" srcOrd="11" destOrd="0" presId="urn:microsoft.com/office/officeart/2008/layout/VerticalCurvedList"/>
    <dgm:cxn modelId="{1EDBD3BA-276C-472E-9F6C-29B1AA6B512C}" type="presParOf" srcId="{3170B91E-7745-44B8-97A4-A475B63696D5}" destId="{2CCA0273-FEEE-429E-8788-34CBE89111AD}" srcOrd="12" destOrd="0" presId="urn:microsoft.com/office/officeart/2008/layout/VerticalCurvedList"/>
    <dgm:cxn modelId="{0E28F2D7-D010-4163-BEEA-BA6DB4CA97FF}" type="presParOf" srcId="{2CCA0273-FEEE-429E-8788-34CBE89111AD}" destId="{EDEB7342-95E5-451F-BEA3-9E3A2F970986}" srcOrd="0" destOrd="0" presId="urn:microsoft.com/office/officeart/2008/layout/VerticalCurvedList"/>
    <dgm:cxn modelId="{272EEE9D-A906-4DF8-B2C6-539D670E04DE}" type="presParOf" srcId="{3170B91E-7745-44B8-97A4-A475B63696D5}" destId="{A2DD12E0-5E9A-47A1-85B4-6AC8E299E3D0}" srcOrd="13" destOrd="0" presId="urn:microsoft.com/office/officeart/2008/layout/VerticalCurvedList"/>
    <dgm:cxn modelId="{3C25E664-2464-4C5C-AE31-79EE73783B7C}" type="presParOf" srcId="{3170B91E-7745-44B8-97A4-A475B63696D5}" destId="{BE542B18-D9BE-48F4-9DF9-CAE0762EFC8E}" srcOrd="14" destOrd="0" presId="urn:microsoft.com/office/officeart/2008/layout/VerticalCurvedList"/>
    <dgm:cxn modelId="{CB7618EB-153F-4CCE-A7C5-0C45AAB9F0CA}" type="presParOf" srcId="{BE542B18-D9BE-48F4-9DF9-CAE0762EFC8E}" destId="{350C78AB-953E-442E-84D5-4543F9AE720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C4D84D-83B0-4115-B1BA-BB76086E6A0A}">
      <dsp:nvSpPr>
        <dsp:cNvPr id="0" name=""/>
        <dsp:cNvSpPr/>
      </dsp:nvSpPr>
      <dsp:spPr>
        <a:xfrm>
          <a:off x="-4543619" y="-686932"/>
          <a:ext cx="5336265" cy="5336265"/>
        </a:xfrm>
        <a:prstGeom prst="blockArc">
          <a:avLst>
            <a:gd name="adj1" fmla="val 18900000"/>
            <a:gd name="adj2" fmla="val 2700000"/>
            <a:gd name="adj3" fmla="val 405"/>
          </a:avLst>
        </a:pr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4879FE-BE8F-4624-AAD6-7DAD88595B55}">
      <dsp:nvSpPr>
        <dsp:cNvPr id="0" name=""/>
        <dsp:cNvSpPr/>
      </dsp:nvSpPr>
      <dsp:spPr>
        <a:xfrm>
          <a:off x="185766" y="247570"/>
          <a:ext cx="8508370" cy="49545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270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  </a:t>
          </a:r>
          <a:r>
            <a:rPr lang="ru-RU" sz="22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Дошкольное образование </a:t>
          </a:r>
          <a:r>
            <a:rPr lang="ru-RU" sz="22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26 404,7 </a:t>
          </a:r>
          <a:r>
            <a:rPr lang="ru-RU" sz="22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2200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85766" y="247570"/>
        <a:ext cx="8508370" cy="495458"/>
      </dsp:txXfrm>
    </dsp:sp>
    <dsp:sp modelId="{2CC09460-0385-4576-B212-932E023A1EEB}">
      <dsp:nvSpPr>
        <dsp:cNvPr id="0" name=""/>
        <dsp:cNvSpPr/>
      </dsp:nvSpPr>
      <dsp:spPr>
        <a:xfrm>
          <a:off x="25967" y="171449"/>
          <a:ext cx="619323" cy="61932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8E7858-2E8A-4A1B-8B00-797726621971}">
      <dsp:nvSpPr>
        <dsp:cNvPr id="0" name=""/>
        <dsp:cNvSpPr/>
      </dsp:nvSpPr>
      <dsp:spPr>
        <a:xfrm>
          <a:off x="547956" y="990520"/>
          <a:ext cx="8139021" cy="495458"/>
        </a:xfrm>
        <a:prstGeom prst="rect">
          <a:avLst/>
        </a:prstGeom>
        <a:solidFill>
          <a:schemeClr val="accent3">
            <a:hueOff val="944043"/>
            <a:satOff val="9385"/>
            <a:lumOff val="10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270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  </a:t>
          </a:r>
          <a:r>
            <a:rPr lang="ru-RU" sz="22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Общее образование </a:t>
          </a:r>
          <a:r>
            <a:rPr lang="ru-RU" sz="22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111 742,7 </a:t>
          </a:r>
          <a:r>
            <a:rPr lang="ru-RU" sz="22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2200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47956" y="990520"/>
        <a:ext cx="8139021" cy="495458"/>
      </dsp:txXfrm>
    </dsp:sp>
    <dsp:sp modelId="{5586553E-F5FE-4248-95EC-7786E1F5D059}">
      <dsp:nvSpPr>
        <dsp:cNvPr id="0" name=""/>
        <dsp:cNvSpPr/>
      </dsp:nvSpPr>
      <dsp:spPr>
        <a:xfrm>
          <a:off x="380998" y="914399"/>
          <a:ext cx="619323" cy="61932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944043"/>
              <a:satOff val="9385"/>
              <a:lumOff val="10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355CA9-0854-4CE8-BC1C-D943F1375366}">
      <dsp:nvSpPr>
        <dsp:cNvPr id="0" name=""/>
        <dsp:cNvSpPr/>
      </dsp:nvSpPr>
      <dsp:spPr>
        <a:xfrm>
          <a:off x="658744" y="1733470"/>
          <a:ext cx="8026412" cy="495458"/>
        </a:xfrm>
        <a:prstGeom prst="rect">
          <a:avLst/>
        </a:prstGeom>
        <a:solidFill>
          <a:schemeClr val="accent3">
            <a:hueOff val="1888085"/>
            <a:satOff val="18770"/>
            <a:lumOff val="205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270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0" i="1" kern="1200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sz="2200" b="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Дополнительное образование детей </a:t>
          </a:r>
          <a:r>
            <a:rPr lang="ru-RU" sz="2200" b="0" i="1" u="none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8 </a:t>
          </a:r>
          <a:r>
            <a:rPr lang="ru-RU" sz="2200" b="0" i="1" u="none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455,0 </a:t>
          </a:r>
          <a:r>
            <a:rPr lang="ru-RU" sz="2200" b="0" i="1" u="none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2200" b="0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58744" y="1733470"/>
        <a:ext cx="8026412" cy="495458"/>
      </dsp:txXfrm>
    </dsp:sp>
    <dsp:sp modelId="{38C6BB7E-B944-41E4-8FAE-BB58C4E07633}">
      <dsp:nvSpPr>
        <dsp:cNvPr id="0" name=""/>
        <dsp:cNvSpPr/>
      </dsp:nvSpPr>
      <dsp:spPr>
        <a:xfrm>
          <a:off x="489964" y="1657349"/>
          <a:ext cx="619323" cy="61932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1888085"/>
              <a:satOff val="18770"/>
              <a:lumOff val="205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ABBA42-1EB1-4A7A-9E36-3E53ECC59FAB}">
      <dsp:nvSpPr>
        <dsp:cNvPr id="0" name=""/>
        <dsp:cNvSpPr/>
      </dsp:nvSpPr>
      <dsp:spPr>
        <a:xfrm>
          <a:off x="537485" y="2476420"/>
          <a:ext cx="8159965" cy="495458"/>
        </a:xfrm>
        <a:prstGeom prst="rect">
          <a:avLst/>
        </a:prstGeom>
        <a:solidFill>
          <a:schemeClr val="accent3">
            <a:hueOff val="2832128"/>
            <a:satOff val="28156"/>
            <a:lumOff val="308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270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0" i="1" u="none" kern="1200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sz="2200" b="0" i="1" u="none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Молодежная политика и оздоровление детей </a:t>
          </a:r>
          <a:r>
            <a:rPr lang="ru-RU" sz="2200" b="0" i="1" u="none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0,0 </a:t>
          </a:r>
          <a:r>
            <a:rPr lang="ru-RU" sz="2200" b="0" i="1" u="none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2200" b="0" i="1" u="none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37485" y="2476420"/>
        <a:ext cx="8159965" cy="495458"/>
      </dsp:txXfrm>
    </dsp:sp>
    <dsp:sp modelId="{69030454-3431-4446-8576-CF94328D9C5A}">
      <dsp:nvSpPr>
        <dsp:cNvPr id="0" name=""/>
        <dsp:cNvSpPr/>
      </dsp:nvSpPr>
      <dsp:spPr>
        <a:xfrm>
          <a:off x="380998" y="2400299"/>
          <a:ext cx="619323" cy="61932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2832128"/>
              <a:satOff val="28156"/>
              <a:lumOff val="308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72358D-7272-40EC-B7FB-D728770BA4F2}">
      <dsp:nvSpPr>
        <dsp:cNvPr id="0" name=""/>
        <dsp:cNvSpPr/>
      </dsp:nvSpPr>
      <dsp:spPr>
        <a:xfrm>
          <a:off x="182463" y="3219370"/>
          <a:ext cx="8514976" cy="495458"/>
        </a:xfrm>
        <a:prstGeom prst="rect">
          <a:avLst/>
        </a:prstGeom>
        <a:solidFill>
          <a:schemeClr val="accent3">
            <a:hueOff val="3776170"/>
            <a:satOff val="37541"/>
            <a:lumOff val="411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270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i="1" kern="1200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sz="22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Другие вопросы в области образования 1 </a:t>
          </a:r>
          <a:r>
            <a:rPr lang="ru-RU" sz="22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006,8 </a:t>
          </a:r>
          <a:r>
            <a:rPr lang="ru-RU" sz="22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2200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82463" y="3219370"/>
        <a:ext cx="8514976" cy="495458"/>
      </dsp:txXfrm>
    </dsp:sp>
    <dsp:sp modelId="{22575A18-223C-4A93-B3F0-1CA215286AC0}">
      <dsp:nvSpPr>
        <dsp:cNvPr id="0" name=""/>
        <dsp:cNvSpPr/>
      </dsp:nvSpPr>
      <dsp:spPr>
        <a:xfrm>
          <a:off x="25967" y="3143249"/>
          <a:ext cx="619323" cy="61932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3776170"/>
              <a:satOff val="37541"/>
              <a:lumOff val="411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C4D84D-83B0-4115-B1BA-BB76086E6A0A}">
      <dsp:nvSpPr>
        <dsp:cNvPr id="0" name=""/>
        <dsp:cNvSpPr/>
      </dsp:nvSpPr>
      <dsp:spPr>
        <a:xfrm>
          <a:off x="-5654837" y="-865780"/>
          <a:ext cx="6733772" cy="6733772"/>
        </a:xfrm>
        <a:prstGeom prst="blockArc">
          <a:avLst>
            <a:gd name="adj1" fmla="val 18900000"/>
            <a:gd name="adj2" fmla="val 2700000"/>
            <a:gd name="adj3" fmla="val 321"/>
          </a:avLst>
        </a:pr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4879FE-BE8F-4624-AAD6-7DAD88595B55}">
      <dsp:nvSpPr>
        <dsp:cNvPr id="0" name=""/>
        <dsp:cNvSpPr/>
      </dsp:nvSpPr>
      <dsp:spPr>
        <a:xfrm>
          <a:off x="810583" y="500221"/>
          <a:ext cx="7690908" cy="100044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94101" tIns="25400" rIns="25400" bIns="254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   </a:t>
          </a:r>
          <a:r>
            <a:rPr lang="ru-RU" sz="1600" b="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Подпрограмма «Организация библиотечного обслуживания населения» </a:t>
          </a:r>
          <a:r>
            <a:rPr lang="ru-RU" sz="1600" b="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4 678,0 тыс</a:t>
          </a:r>
          <a:r>
            <a:rPr lang="ru-RU" sz="1600" b="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рублей</a:t>
          </a:r>
          <a:endParaRPr lang="ru-RU" sz="1600" b="0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810583" y="500221"/>
        <a:ext cx="7690908" cy="1000442"/>
      </dsp:txXfrm>
    </dsp:sp>
    <dsp:sp modelId="{2CC09460-0385-4576-B212-932E023A1EEB}">
      <dsp:nvSpPr>
        <dsp:cNvPr id="0" name=""/>
        <dsp:cNvSpPr/>
      </dsp:nvSpPr>
      <dsp:spPr>
        <a:xfrm>
          <a:off x="69030" y="375165"/>
          <a:ext cx="1250552" cy="125055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F9D1C6-CDD4-4E4B-8A98-3FF90DFDD12A}">
      <dsp:nvSpPr>
        <dsp:cNvPr id="0" name=""/>
        <dsp:cNvSpPr/>
      </dsp:nvSpPr>
      <dsp:spPr>
        <a:xfrm>
          <a:off x="1140180" y="2000884"/>
          <a:ext cx="7395375" cy="1000442"/>
        </a:xfrm>
        <a:prstGeom prst="rect">
          <a:avLst/>
        </a:prstGeom>
        <a:solidFill>
          <a:schemeClr val="accent3">
            <a:hueOff val="1888085"/>
            <a:satOff val="18770"/>
            <a:lumOff val="205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94101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Подпрограмма «Организация досуга и предоставление услуг организаций культуры и доступа к музейным фондам» </a:t>
          </a:r>
          <a:r>
            <a:rPr lang="ru-RU" sz="16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10 299,9 </a:t>
          </a:r>
          <a:r>
            <a:rPr lang="ru-RU" sz="16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600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140180" y="2000884"/>
        <a:ext cx="7395375" cy="1000442"/>
      </dsp:txXfrm>
    </dsp:sp>
    <dsp:sp modelId="{9A094A17-BD9E-4F96-872F-1B0CA58639B0}">
      <dsp:nvSpPr>
        <dsp:cNvPr id="0" name=""/>
        <dsp:cNvSpPr/>
      </dsp:nvSpPr>
      <dsp:spPr>
        <a:xfrm>
          <a:off x="432691" y="1875829"/>
          <a:ext cx="1250552" cy="125055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1888085"/>
              <a:satOff val="18770"/>
              <a:lumOff val="205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CD9386-B42A-43E9-9E42-8860F332838C}">
      <dsp:nvSpPr>
        <dsp:cNvPr id="0" name=""/>
        <dsp:cNvSpPr/>
      </dsp:nvSpPr>
      <dsp:spPr>
        <a:xfrm>
          <a:off x="694307" y="3501548"/>
          <a:ext cx="7923462" cy="1000442"/>
        </a:xfrm>
        <a:prstGeom prst="rect">
          <a:avLst/>
        </a:prstGeom>
        <a:solidFill>
          <a:schemeClr val="accent3">
            <a:hueOff val="3776170"/>
            <a:satOff val="37541"/>
            <a:lumOff val="411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94101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    </a:t>
          </a:r>
          <a:r>
            <a:rPr lang="ru-RU" sz="16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Подпрограмма «Реализация национальной политики, развитие местного народного творчества» </a:t>
          </a:r>
          <a:r>
            <a:rPr lang="ru-RU" sz="1600" b="0" i="1" u="none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882,5 </a:t>
          </a:r>
          <a:r>
            <a:rPr lang="ru-RU" sz="16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600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94307" y="3501548"/>
        <a:ext cx="7923462" cy="1000442"/>
      </dsp:txXfrm>
    </dsp:sp>
    <dsp:sp modelId="{7FF197B5-19DF-437E-8EA4-F5EF1D7448A3}">
      <dsp:nvSpPr>
        <dsp:cNvPr id="0" name=""/>
        <dsp:cNvSpPr/>
      </dsp:nvSpPr>
      <dsp:spPr>
        <a:xfrm>
          <a:off x="69030" y="3376493"/>
          <a:ext cx="1250552" cy="125055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3776170"/>
              <a:satOff val="37541"/>
              <a:lumOff val="411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C4D84D-83B0-4115-B1BA-BB76086E6A0A}">
      <dsp:nvSpPr>
        <dsp:cNvPr id="0" name=""/>
        <dsp:cNvSpPr/>
      </dsp:nvSpPr>
      <dsp:spPr>
        <a:xfrm>
          <a:off x="-5751613" y="-870422"/>
          <a:ext cx="6770044" cy="6770044"/>
        </a:xfrm>
        <a:prstGeom prst="blockArc">
          <a:avLst>
            <a:gd name="adj1" fmla="val 18900000"/>
            <a:gd name="adj2" fmla="val 2700000"/>
            <a:gd name="adj3" fmla="val 319"/>
          </a:avLst>
        </a:pr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4879FE-BE8F-4624-AAD6-7DAD88595B55}">
      <dsp:nvSpPr>
        <dsp:cNvPr id="0" name=""/>
        <dsp:cNvSpPr/>
      </dsp:nvSpPr>
      <dsp:spPr>
        <a:xfrm>
          <a:off x="408366" y="108374"/>
          <a:ext cx="8018607" cy="697559"/>
        </a:xfrm>
        <a:prstGeom prst="rect">
          <a:avLst/>
        </a:prstGeom>
        <a:solidFill>
          <a:schemeClr val="bg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2786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  </a:t>
          </a:r>
          <a:r>
            <a:rPr lang="ru-RU" sz="16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Выплата денежных средств на содержание усыновленных (удочеренных) детей 60,0 тыс. рублей</a:t>
          </a:r>
          <a:endParaRPr lang="ru-RU" sz="1600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08366" y="108374"/>
        <a:ext cx="8018607" cy="697559"/>
      </dsp:txXfrm>
    </dsp:sp>
    <dsp:sp modelId="{2CC09460-0385-4576-B212-932E023A1EEB}">
      <dsp:nvSpPr>
        <dsp:cNvPr id="0" name=""/>
        <dsp:cNvSpPr/>
      </dsp:nvSpPr>
      <dsp:spPr>
        <a:xfrm>
          <a:off x="-1419" y="171495"/>
          <a:ext cx="571317" cy="57131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5C9425-59D1-4304-8D8F-B1459E316A31}">
      <dsp:nvSpPr>
        <dsp:cNvPr id="0" name=""/>
        <dsp:cNvSpPr/>
      </dsp:nvSpPr>
      <dsp:spPr>
        <a:xfrm>
          <a:off x="564171" y="914610"/>
          <a:ext cx="8120901" cy="45705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2786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i="1" kern="1200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sz="14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Доплата к пенсии муниципальных служащих </a:t>
          </a:r>
          <a:r>
            <a:rPr lang="ru-RU" sz="14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322,5 </a:t>
          </a:r>
          <a:r>
            <a:rPr lang="ru-RU" sz="14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 рублей; социальная поддержка старшего поколения </a:t>
          </a:r>
          <a:r>
            <a:rPr lang="ru-RU" sz="14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7,0 </a:t>
          </a:r>
          <a:r>
            <a:rPr lang="ru-RU" sz="14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400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64171" y="914610"/>
        <a:ext cx="8120901" cy="457053"/>
      </dsp:txXfrm>
    </dsp:sp>
    <dsp:sp modelId="{666F0470-AA64-4EAB-A3C2-C237F6CC60A4}">
      <dsp:nvSpPr>
        <dsp:cNvPr id="0" name=""/>
        <dsp:cNvSpPr/>
      </dsp:nvSpPr>
      <dsp:spPr>
        <a:xfrm>
          <a:off x="412483" y="857478"/>
          <a:ext cx="571317" cy="57131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629362"/>
              <a:satOff val="6257"/>
              <a:lumOff val="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0E73E8-2D0B-42DF-AF4F-02EC8D9DBDB3}">
      <dsp:nvSpPr>
        <dsp:cNvPr id="0" name=""/>
        <dsp:cNvSpPr/>
      </dsp:nvSpPr>
      <dsp:spPr>
        <a:xfrm>
          <a:off x="870432" y="1600090"/>
          <a:ext cx="7735195" cy="457053"/>
        </a:xfrm>
        <a:prstGeom prst="rect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2786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i="1" kern="1200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sz="14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Компенсация части родительской платы за содержание ребенка в детских садах  </a:t>
          </a:r>
          <a:r>
            <a:rPr lang="ru-RU" sz="14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976,2 </a:t>
          </a:r>
          <a:r>
            <a:rPr lang="ru-RU" sz="14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400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870432" y="1600090"/>
        <a:ext cx="7735195" cy="457053"/>
      </dsp:txXfrm>
    </dsp:sp>
    <dsp:sp modelId="{7FF197B5-19DF-437E-8EA4-F5EF1D7448A3}">
      <dsp:nvSpPr>
        <dsp:cNvPr id="0" name=""/>
        <dsp:cNvSpPr/>
      </dsp:nvSpPr>
      <dsp:spPr>
        <a:xfrm>
          <a:off x="639300" y="1542958"/>
          <a:ext cx="571317" cy="57131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1258723"/>
              <a:satOff val="12514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094EB2-9670-487C-8CA7-CF75A35D8C25}">
      <dsp:nvSpPr>
        <dsp:cNvPr id="0" name=""/>
        <dsp:cNvSpPr/>
      </dsp:nvSpPr>
      <dsp:spPr>
        <a:xfrm>
          <a:off x="861677" y="2286073"/>
          <a:ext cx="7825126" cy="457053"/>
        </a:xfrm>
        <a:prstGeom prst="rect">
          <a:avLst/>
        </a:prstGeom>
        <a:solidFill>
          <a:schemeClr val="accent3">
            <a:hueOff val="1888085"/>
            <a:satOff val="18770"/>
            <a:lumOff val="205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2786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i="1" kern="1200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sz="14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Субсидии гражданам на приобретение жилья </a:t>
          </a:r>
          <a:r>
            <a:rPr lang="ru-RU" sz="14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6 270,2 </a:t>
          </a:r>
          <a:r>
            <a:rPr lang="ru-RU" sz="14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400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861677" y="2286073"/>
        <a:ext cx="7825126" cy="457053"/>
      </dsp:txXfrm>
    </dsp:sp>
    <dsp:sp modelId="{AEA2F258-E6EB-4F32-89BB-D45632EC2648}">
      <dsp:nvSpPr>
        <dsp:cNvPr id="0" name=""/>
        <dsp:cNvSpPr/>
      </dsp:nvSpPr>
      <dsp:spPr>
        <a:xfrm>
          <a:off x="711721" y="2228941"/>
          <a:ext cx="571317" cy="57131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1888085"/>
              <a:satOff val="18770"/>
              <a:lumOff val="205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6925DD-9FFB-40C3-86A1-CCB64CFCD7E0}">
      <dsp:nvSpPr>
        <dsp:cNvPr id="0" name=""/>
        <dsp:cNvSpPr/>
      </dsp:nvSpPr>
      <dsp:spPr>
        <a:xfrm>
          <a:off x="787841" y="2972056"/>
          <a:ext cx="7900377" cy="457053"/>
        </a:xfrm>
        <a:prstGeom prst="rect">
          <a:avLst/>
        </a:prstGeom>
        <a:solidFill>
          <a:schemeClr val="accent3">
            <a:hueOff val="2517447"/>
            <a:satOff val="25027"/>
            <a:lumOff val="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2786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1" kern="1200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sz="1400" b="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Поддержка многодетных семей </a:t>
          </a:r>
          <a:r>
            <a:rPr lang="ru-RU" sz="1400" b="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3 482,8 </a:t>
          </a:r>
          <a:r>
            <a:rPr lang="ru-RU" sz="1400" b="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400" b="0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87841" y="2972056"/>
        <a:ext cx="7900377" cy="457053"/>
      </dsp:txXfrm>
    </dsp:sp>
    <dsp:sp modelId="{C7062D9B-4A87-46F0-8AA9-37927D866D8E}">
      <dsp:nvSpPr>
        <dsp:cNvPr id="0" name=""/>
        <dsp:cNvSpPr/>
      </dsp:nvSpPr>
      <dsp:spPr>
        <a:xfrm>
          <a:off x="639300" y="2914924"/>
          <a:ext cx="571317" cy="57131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2517447"/>
              <a:satOff val="25027"/>
              <a:lumOff val="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4959B3-744C-4D42-B123-D07AF2306DE6}">
      <dsp:nvSpPr>
        <dsp:cNvPr id="0" name=""/>
        <dsp:cNvSpPr/>
      </dsp:nvSpPr>
      <dsp:spPr>
        <a:xfrm>
          <a:off x="632491" y="3657577"/>
          <a:ext cx="8054308" cy="457053"/>
        </a:xfrm>
        <a:prstGeom prst="rect">
          <a:avLst/>
        </a:prstGeom>
        <a:solidFill>
          <a:schemeClr val="accent3">
            <a:hueOff val="3146808"/>
            <a:satOff val="31284"/>
            <a:lumOff val="343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2786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i="1" kern="1200" dirty="0" smtClean="0">
              <a:latin typeface="Times New Roman" pitchFamily="18" charset="0"/>
              <a:cs typeface="Times New Roman" pitchFamily="18" charset="0"/>
            </a:rPr>
            <a:t>   </a:t>
          </a:r>
          <a:r>
            <a:rPr lang="ru-RU" sz="14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Выплата пособия на содержание опекаемых детей </a:t>
          </a:r>
          <a:r>
            <a:rPr lang="ru-RU" sz="14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3 959,6 </a:t>
          </a:r>
          <a:r>
            <a:rPr lang="ru-RU" sz="14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 рублей </a:t>
          </a:r>
          <a:endParaRPr lang="ru-RU" sz="1400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32491" y="3657577"/>
        <a:ext cx="8054308" cy="457053"/>
      </dsp:txXfrm>
    </dsp:sp>
    <dsp:sp modelId="{EDEB7342-95E5-451F-BEA3-9E3A2F970986}">
      <dsp:nvSpPr>
        <dsp:cNvPr id="0" name=""/>
        <dsp:cNvSpPr/>
      </dsp:nvSpPr>
      <dsp:spPr>
        <a:xfrm>
          <a:off x="466062" y="3619651"/>
          <a:ext cx="571317" cy="57131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3146808"/>
              <a:satOff val="31284"/>
              <a:lumOff val="343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DD12E0-5E9A-47A1-85B4-6AC8E299E3D0}">
      <dsp:nvSpPr>
        <dsp:cNvPr id="0" name=""/>
        <dsp:cNvSpPr/>
      </dsp:nvSpPr>
      <dsp:spPr>
        <a:xfrm>
          <a:off x="284239" y="4343518"/>
          <a:ext cx="8266861" cy="457053"/>
        </a:xfrm>
        <a:prstGeom prst="rect">
          <a:avLst/>
        </a:prstGeom>
        <a:solidFill>
          <a:schemeClr val="accent3">
            <a:hueOff val="3776170"/>
            <a:satOff val="37541"/>
            <a:lumOff val="411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2786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Оказание материальной помощи гражданам за счет средств «Резервного фонда бюджета МО «</a:t>
          </a:r>
          <a:r>
            <a:rPr lang="ru-RU" sz="1400" i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Малопургинский</a:t>
          </a:r>
          <a:r>
            <a:rPr lang="ru-RU" sz="14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район»  33,0 тыс. рублей</a:t>
          </a:r>
          <a:endParaRPr lang="ru-RU" sz="1400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84239" y="4343518"/>
        <a:ext cx="8266861" cy="457053"/>
      </dsp:txXfrm>
    </dsp:sp>
    <dsp:sp modelId="{350C78AB-953E-442E-84D5-4543F9AE720E}">
      <dsp:nvSpPr>
        <dsp:cNvPr id="0" name=""/>
        <dsp:cNvSpPr/>
      </dsp:nvSpPr>
      <dsp:spPr>
        <a:xfrm>
          <a:off x="-1419" y="4286387"/>
          <a:ext cx="571317" cy="57131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3776170"/>
              <a:satOff val="37541"/>
              <a:lumOff val="411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0.58462</cdr:y>
    </cdr:from>
    <cdr:to>
      <cdr:x>1</cdr:x>
      <cdr:y>0.92308</cdr:y>
    </cdr:to>
    <cdr:sp macro="" textlink="">
      <cdr:nvSpPr>
        <cdr:cNvPr id="3" name="Скругленный прямоугольник 2"/>
        <cdr:cNvSpPr/>
      </cdr:nvSpPr>
      <cdr:spPr>
        <a:xfrm xmlns:a="http://schemas.openxmlformats.org/drawingml/2006/main">
          <a:off x="0" y="2895600"/>
          <a:ext cx="8686800" cy="1676400"/>
        </a:xfrm>
        <a:prstGeom xmlns:a="http://schemas.openxmlformats.org/drawingml/2006/main" prst="roundRect">
          <a:avLst/>
        </a:prstGeom>
        <a:gradFill xmlns:a="http://schemas.openxmlformats.org/drawingml/2006/main">
          <a:gsLst>
            <a:gs pos="0">
              <a:srgbClr val="FF66FF"/>
            </a:gs>
            <a:gs pos="51000">
              <a:schemeClr val="bg1"/>
            </a:gs>
            <a:gs pos="100000">
              <a:schemeClr val="accent1"/>
            </a:gs>
          </a:gsLst>
          <a:lin ang="18900000" scaled="1"/>
        </a:gradFill>
        <a:ln xmlns:a="http://schemas.openxmlformats.org/drawingml/2006/main">
          <a:solidFill>
            <a:schemeClr val="tx1"/>
          </a:solidFill>
          <a:prstDash val="solid"/>
        </a:ln>
        <a:effectLst xmlns:a="http://schemas.openxmlformats.org/drawingml/2006/main">
          <a:glow rad="63500">
            <a:schemeClr val="accent1">
              <a:satMod val="175000"/>
              <a:alpha val="40000"/>
            </a:schemeClr>
          </a:glow>
          <a:innerShdw blurRad="114300">
            <a:prstClr val="black"/>
          </a:innerShdw>
          <a:reflection blurRad="6350" stA="50000" endA="300" endPos="55500" dist="50800" dir="5400000" sy="-100000" algn="bl" rotWithShape="0"/>
        </a:effectLst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первом квартале </a:t>
          </a:r>
          <a:r>
            <a: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2021 </a:t>
          </a:r>
          <a:r>
            <a: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года сохранилась социальная направленность бюджета муниципального образования «</a:t>
          </a:r>
          <a:r>
            <a:rPr lang="ru-RU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</a:t>
          </a:r>
          <a:r>
            <a: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алопургинский район». </a:t>
          </a:r>
          <a:r>
            <a: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80,8 </a:t>
          </a:r>
          <a:r>
            <a: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% всех расходов бюджета – это расходы на финансирование социальной сферы (образование, культуру, социальную политику, физическую культуру и спорт)</a:t>
          </a:r>
          <a:endParaRPr lang="ru-RU" sz="1800" b="1" dirty="0" smtClean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2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9378AE-47F6-4CF3-99F7-41DE5E005EA0}" type="datetimeFigureOut">
              <a:rPr lang="ru-RU" smtClean="0"/>
              <a:pPr/>
              <a:t>02.06.2021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70"/>
            <a:ext cx="5438140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8825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378825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B52F5E-54B1-493C-A8EC-56FCA59DDC2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8686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B52F5E-54B1-493C-A8EC-56FCA59DDC22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06672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B52F5E-54B1-493C-A8EC-56FCA59DDC22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127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A8B44B4-8A59-4247-A73F-0EA3BD31722C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58C3DF0-3E39-41C6-AF0A-F4DE5BCA67E3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A740945-AE74-4E97-BC73-8B93EA020ED2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1D9BE2-D30B-476E-B33D-EECC05711F8D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2160433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E02ED3D-AE6F-4B50-891F-AF21B83345F3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68C0DED-1D59-4565-971A-72EFE641D4CE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5440551-6719-423A-A66C-EADCFD3CF8BE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AA23E2B-451B-462D-9AA6-D649AC1A16B2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33286FB-90DD-4C52-BDAA-6C75EDF76CF8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ECA5CD5-649D-499F-9CFC-13BE9103EA33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008EA64-D86A-4AB4-8F7C-B33916CCFDE3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4713FA5-84CB-4ECE-A5D5-BD24261976F3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657C1408-2C2B-4E95-8ED4-2A456171D074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1" r:id="rId1"/>
    <p:sldLayoutId id="2147483882" r:id="rId2"/>
    <p:sldLayoutId id="2147483883" r:id="rId3"/>
    <p:sldLayoutId id="2147483884" r:id="rId4"/>
    <p:sldLayoutId id="2147483885" r:id="rId5"/>
    <p:sldLayoutId id="2147483886" r:id="rId6"/>
    <p:sldLayoutId id="2147483887" r:id="rId7"/>
    <p:sldLayoutId id="2147483888" r:id="rId8"/>
    <p:sldLayoutId id="2147483889" r:id="rId9"/>
    <p:sldLayoutId id="2147483890" r:id="rId10"/>
    <p:sldLayoutId id="2147483891" r:id="rId11"/>
    <p:sldLayoutId id="2147483892" r:id="rId12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hyperlink" Target="mailto:rfompurga@udm.net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53144" y="304800"/>
            <a:ext cx="8686800" cy="838200"/>
          </a:xfrm>
          <a:noFill/>
          <a:ln>
            <a:solidFill>
              <a:schemeClr val="accent1">
                <a:alpha val="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pPr eaLnBrk="1" hangingPunct="1">
              <a:lnSpc>
                <a:spcPct val="70000"/>
              </a:lnSpc>
            </a:pP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</a:rPr>
              <a:t>Муниципальное образование </a:t>
            </a:r>
            <a:b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</a:rPr>
              <a:t>«Малопургинский район»</a:t>
            </a:r>
          </a:p>
        </p:txBody>
      </p:sp>
      <p:sp>
        <p:nvSpPr>
          <p:cNvPr id="3075" name="Rectangle 4"/>
          <p:cNvSpPr>
            <a:spLocks noGrp="1" noChangeArrowheads="1"/>
          </p:cNvSpPr>
          <p:nvPr>
            <p:ph idx="1"/>
          </p:nvPr>
        </p:nvSpPr>
        <p:spPr>
          <a:xfrm>
            <a:off x="481744" y="1143001"/>
            <a:ext cx="8229600" cy="4495800"/>
          </a:xfr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endParaRPr lang="ru-RU" dirty="0" smtClean="0">
              <a:solidFill>
                <a:srgbClr val="FF33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ru-RU" b="1" dirty="0" smtClean="0">
              <a:solidFill>
                <a:srgbClr val="FF3300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ru-RU" b="1" u="sng" dirty="0" smtClean="0">
                <a:latin typeface="Times New Roman" pitchFamily="18" charset="0"/>
              </a:rPr>
              <a:t>БЮДЖЕТ ДЛЯ ГРАЖДАН</a:t>
            </a:r>
          </a:p>
          <a:p>
            <a:pPr algn="ctr">
              <a:lnSpc>
                <a:spcPct val="150000"/>
              </a:lnSpc>
              <a:buNone/>
            </a:pPr>
            <a:r>
              <a:rPr lang="ru-RU" b="1" i="1" dirty="0">
                <a:latin typeface="Times New Roman" pitchFamily="18" charset="0"/>
              </a:rPr>
              <a:t>(Исполнение бюджета муниципального образования «</a:t>
            </a:r>
            <a:r>
              <a:rPr lang="ru-RU" b="1" i="1" dirty="0" err="1">
                <a:latin typeface="Times New Roman" pitchFamily="18" charset="0"/>
              </a:rPr>
              <a:t>Малопургинский</a:t>
            </a:r>
            <a:r>
              <a:rPr lang="ru-RU" b="1" i="1" dirty="0">
                <a:latin typeface="Times New Roman" pitchFamily="18" charset="0"/>
              </a:rPr>
              <a:t> район» за </a:t>
            </a:r>
            <a:r>
              <a:rPr lang="ru-RU" b="1" i="1" dirty="0" smtClean="0">
                <a:latin typeface="Times New Roman" pitchFamily="18" charset="0"/>
              </a:rPr>
              <a:t>первый квартал 20</a:t>
            </a:r>
            <a:r>
              <a:rPr lang="en-US" b="1" i="1" dirty="0" smtClean="0">
                <a:latin typeface="Times New Roman" pitchFamily="18" charset="0"/>
              </a:rPr>
              <a:t>2</a:t>
            </a:r>
            <a:r>
              <a:rPr lang="ru-RU" b="1" i="1" dirty="0" smtClean="0">
                <a:latin typeface="Times New Roman" pitchFamily="18" charset="0"/>
              </a:rPr>
              <a:t>1 </a:t>
            </a:r>
            <a:r>
              <a:rPr lang="ru-RU" b="1" i="1" dirty="0">
                <a:latin typeface="Times New Roman" pitchFamily="18" charset="0"/>
              </a:rPr>
              <a:t>года</a:t>
            </a:r>
            <a:r>
              <a:rPr lang="ru-RU" b="1" dirty="0">
                <a:latin typeface="Times New Roman" pitchFamily="18" charset="0"/>
              </a:rPr>
              <a:t>)</a:t>
            </a:r>
          </a:p>
          <a:p>
            <a:pPr algn="ctr" eaLnBrk="1" hangingPunct="1">
              <a:lnSpc>
                <a:spcPct val="50000"/>
              </a:lnSpc>
              <a:buFont typeface="Wingdings" pitchFamily="2" charset="2"/>
              <a:buNone/>
            </a:pPr>
            <a:endParaRPr lang="ru-RU" sz="2400" b="1" dirty="0" smtClean="0">
              <a:latin typeface="Times New Roman" pitchFamily="18" charset="0"/>
            </a:endParaRPr>
          </a:p>
          <a:p>
            <a:pPr algn="ctr" eaLnBrk="1" hangingPunct="1">
              <a:lnSpc>
                <a:spcPct val="50000"/>
              </a:lnSpc>
              <a:buFont typeface="Wingdings" pitchFamily="2" charset="2"/>
              <a:buNone/>
            </a:pPr>
            <a:endParaRPr lang="ru-RU" sz="2400" b="1" dirty="0" smtClean="0">
              <a:latin typeface="Times New Roman" pitchFamily="18" charset="0"/>
            </a:endParaRPr>
          </a:p>
          <a:p>
            <a:pPr algn="ctr" eaLnBrk="1" hangingPunct="1">
              <a:lnSpc>
                <a:spcPct val="50000"/>
              </a:lnSpc>
              <a:buFont typeface="Wingdings" pitchFamily="2" charset="2"/>
              <a:buNone/>
            </a:pPr>
            <a:endParaRPr lang="ru-RU" sz="2400" b="1" dirty="0" smtClean="0">
              <a:latin typeface="Times New Roman" pitchFamily="18" charset="0"/>
            </a:endParaRPr>
          </a:p>
          <a:p>
            <a:pPr algn="ctr" eaLnBrk="1" hangingPunct="1">
              <a:lnSpc>
                <a:spcPct val="50000"/>
              </a:lnSpc>
              <a:buFont typeface="Wingdings" pitchFamily="2" charset="2"/>
              <a:buNone/>
            </a:pPr>
            <a:endParaRPr lang="ru-RU" sz="2400" b="1" dirty="0" smtClean="0">
              <a:latin typeface="Times New Roman" pitchFamily="18" charset="0"/>
            </a:endParaRPr>
          </a:p>
          <a:p>
            <a:pPr algn="ctr" eaLnBrk="1" hangingPunct="1">
              <a:lnSpc>
                <a:spcPct val="50000"/>
              </a:lnSpc>
              <a:buFont typeface="Wingdings" pitchFamily="2" charset="2"/>
              <a:buNone/>
            </a:pPr>
            <a:endParaRPr lang="ru-RU" sz="2400" b="1" dirty="0" smtClean="0">
              <a:latin typeface="Times New Roman" pitchFamily="18" charset="0"/>
            </a:endParaRPr>
          </a:p>
          <a:p>
            <a:pPr algn="ctr" eaLnBrk="1" hangingPunct="1">
              <a:lnSpc>
                <a:spcPct val="50000"/>
              </a:lnSpc>
              <a:buFont typeface="Wingdings" pitchFamily="2" charset="2"/>
              <a:buNone/>
            </a:pPr>
            <a:endParaRPr lang="ru-RU" sz="2400" b="1" dirty="0" smtClean="0">
              <a:latin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7200" y="5410200"/>
            <a:ext cx="8278688" cy="13311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Управление финансов администрации</a:t>
            </a:r>
          </a:p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униципального образования 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«Малопургинский район»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953000" y="5410200"/>
            <a:ext cx="3624681" cy="13311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Телефон (34138) 4-12-79</a:t>
            </a:r>
          </a:p>
          <a:p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Факс         (34138) 4-12-79</a:t>
            </a:r>
          </a:p>
          <a:p>
            <a:r>
              <a:rPr lang="en-US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E-mail       </a:t>
            </a:r>
            <a:r>
              <a:rPr lang="en-US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rfompurga@udm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.</a:t>
            </a:r>
            <a:r>
              <a:rPr lang="en-US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net</a:t>
            </a:r>
            <a:endParaRPr lang="en-US" sz="11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Адрес        427820,УР, с.Малая Пурга, пл.Победы,д.1</a:t>
            </a:r>
          </a:p>
          <a:p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Начальник Управления финансов  Минагулова Р.Р.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084" name="SapphireHiddenControl" r:id="rId2" imgW="6095880" imgH="4067280"/>
        </mc:Choice>
        <mc:Fallback>
          <p:control name="SapphireHiddenControl" r:id="rId2" imgW="6095880" imgH="4067280">
            <p:pic>
              <p:nvPicPr>
                <p:cNvPr id="0" name="SapphireHiddenControl" hidden="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6096000" cy="40671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39825"/>
          </a:xfr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lnSpc>
                <a:spcPct val="80000"/>
              </a:lnSpc>
            </a:pP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Расходы бюджета муниципального образования «</a:t>
            </a:r>
            <a:r>
              <a:rPr lang="ru-RU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Малопургинский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район» по разделам и подразделам </a:t>
            </a:r>
            <a:b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 первый квартал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года, тыс. руб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(продолжение)</a:t>
            </a:r>
            <a:endParaRPr lang="ru-RU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431549479"/>
              </p:ext>
            </p:extLst>
          </p:nvPr>
        </p:nvGraphicFramePr>
        <p:xfrm>
          <a:off x="228600" y="1676401"/>
          <a:ext cx="8686799" cy="5124569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{21E4AEA4-8DFA-4A89-87EB-49C32662AFE0}</a:tableStyleId>
              </a:tblPr>
              <a:tblGrid>
                <a:gridCol w="1146175"/>
                <a:gridCol w="4283074"/>
                <a:gridCol w="1628775"/>
                <a:gridCol w="1628775"/>
              </a:tblGrid>
              <a:tr h="523534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Раздел, подраздел</a:t>
                      </a:r>
                      <a:endParaRPr lang="ru-RU" sz="1200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400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</a:t>
                      </a:r>
                      <a:r>
                        <a:rPr lang="ru-RU" sz="1400" b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</a:t>
                      </a:r>
                      <a:r>
                        <a:rPr lang="ru-RU" sz="1400" b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 на 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01.04.2021 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</a:t>
                      </a:r>
                      <a:endParaRPr lang="ru-RU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42346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0300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правоохранительная деятельность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733,0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69,1</a:t>
                      </a: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45974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0309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Защита населения и территории от чрезвычайных ситуаций природного и техногенного характера,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гражданская оборона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250,0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3,6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45974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0310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Защита населения и территории от чрезвычайных ситуаций природного и техногенного характера, пожарная безопасность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200,0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65,5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6836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0314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национальной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безопасности и правоохранительной деятельности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283,0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40363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0400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Национальная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экономика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112 180,1</a:t>
                      </a: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6 423,1</a:t>
                      </a: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69246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0409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Дорожное хозяйство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100 651,9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6 067,1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56284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0412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национальной экономики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11 528,2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355,9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00303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0500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хозяйство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35 390,4</a:t>
                      </a: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5 205,9</a:t>
                      </a: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00303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0501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Жилищное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хозяйство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1 020,0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3,9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90450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0502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Коммунальное хозяйство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15 422,7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344,0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90450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0503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Благоустройство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393,5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56122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0505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жилищно-коммунального хозяйства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8 554,1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4 858,1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00303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0600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Охрана окружающей среды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532,6</a:t>
                      </a: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532,6</a:t>
                      </a: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75379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0605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охраны окружающей среды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532,6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532,6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1763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Расходы бюджета муниципального образования «</a:t>
            </a:r>
            <a:r>
              <a:rPr lang="ru-RU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Малопургинский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район» по разделам и подразделам </a:t>
            </a:r>
            <a:b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 первый квартал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года, тыс. руб. (продолжение)</a:t>
            </a:r>
            <a:endParaRPr lang="ru-RU" sz="2400" dirty="0">
              <a:solidFill>
                <a:schemeClr val="tx2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485632988"/>
              </p:ext>
            </p:extLst>
          </p:nvPr>
        </p:nvGraphicFramePr>
        <p:xfrm>
          <a:off x="228597" y="1600200"/>
          <a:ext cx="8686802" cy="4891778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{21E4AEA4-8DFA-4A89-87EB-49C32662AFE0}</a:tableStyleId>
              </a:tblPr>
              <a:tblGrid>
                <a:gridCol w="1146176"/>
                <a:gridCol w="4283074"/>
                <a:gridCol w="1628776"/>
                <a:gridCol w="1628776"/>
              </a:tblGrid>
              <a:tr h="318247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Раздел, подраздел</a:t>
                      </a:r>
                      <a:endParaRPr lang="ru-RU" sz="1200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400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</a:t>
                      </a:r>
                      <a:r>
                        <a:rPr lang="ru-RU" sz="1400" b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</a:t>
                      </a:r>
                      <a:r>
                        <a:rPr lang="ru-RU" sz="1400" b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 на 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01.04.2021 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</a:t>
                      </a:r>
                      <a:endParaRPr lang="ru-RU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0700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578 603,4</a:t>
                      </a: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147 609,3</a:t>
                      </a: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0701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Дошкольное образование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104 346,0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26 404,7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0702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Общее образование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425 479,7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111 742,7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94939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smtClean="0">
                          <a:latin typeface="Times New Roman" pitchFamily="18" charset="0"/>
                          <a:cs typeface="Times New Roman" pitchFamily="18" charset="0"/>
                        </a:rPr>
                        <a:t>0703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smtClean="0">
                          <a:latin typeface="Times New Roman" pitchFamily="18" charset="0"/>
                          <a:cs typeface="Times New Roman" pitchFamily="18" charset="0"/>
                        </a:rPr>
                        <a:t>Дополнительное образование детей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40 900,9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8 455,0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962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0705</a:t>
                      </a:r>
                    </a:p>
                    <a:p>
                      <a:pPr>
                        <a:lnSpc>
                          <a:spcPct val="70000"/>
                        </a:lnSpc>
                      </a:pP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Профессиональная подготовка, переподготовка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повышение квалификации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100,7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70000"/>
                        </a:lnSpc>
                      </a:pP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  <a:p>
                      <a:pPr algn="ctr">
                        <a:lnSpc>
                          <a:spcPct val="70000"/>
                        </a:lnSpc>
                      </a:pP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0707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Молодежная политика и оздоровление детей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2 501,7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0709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Другие вопросы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 области образования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5 274,4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1 006,8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0800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Культура и кинематография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87 476,1</a:t>
                      </a: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15 865,7</a:t>
                      </a: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0801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Культура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86 162,9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15 865,7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0804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культуры, кинематографии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1 313,1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41 513,2</a:t>
                      </a: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15 111,1</a:t>
                      </a: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1001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Пенсионное обеспечение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1 380,0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322,5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1003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Социальное обеспечение населения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6 390,5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6 310,2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1004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Охрана семьи и детства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33 742,7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8 478,4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551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Расходы бюджета муниципального образования «</a:t>
            </a:r>
            <a:r>
              <a:rPr lang="ru-RU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Малопургинский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район» по разделам и подразделам </a:t>
            </a:r>
            <a:b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 первый квартал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года, тыс. руб. (продолжение)</a:t>
            </a:r>
            <a:endParaRPr lang="ru-RU" sz="2400" dirty="0">
              <a:solidFill>
                <a:srgbClr val="00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32991070"/>
              </p:ext>
            </p:extLst>
          </p:nvPr>
        </p:nvGraphicFramePr>
        <p:xfrm>
          <a:off x="228600" y="1752600"/>
          <a:ext cx="8686801" cy="4295652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{21E4AEA4-8DFA-4A89-87EB-49C32662AFE0}</a:tableStyleId>
              </a:tblPr>
              <a:tblGrid>
                <a:gridCol w="1146176"/>
                <a:gridCol w="4283073"/>
                <a:gridCol w="1628776"/>
                <a:gridCol w="1628776"/>
              </a:tblGrid>
              <a:tr h="503167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Раздел, подраздел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</a:t>
                      </a:r>
                      <a:r>
                        <a:rPr lang="ru-RU" sz="1400" b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</a:t>
                      </a:r>
                      <a:r>
                        <a:rPr lang="ru-RU" sz="1400" b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 на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01.04.2021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525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1100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3 899,3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1 059,0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525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1102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Массовый спорт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3 899,3</a:t>
                      </a:r>
                      <a:endParaRPr lang="ru-RU" sz="1200" b="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1 059,0</a:t>
                      </a:r>
                      <a:endParaRPr lang="ru-RU" sz="1200" b="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525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1200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Средства массовой информации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244,5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415878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1204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средств массовой информации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244,5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66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1300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Обслуживание государственного и муниципального долга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2 526,0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937,0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554805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1301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Обслуживание государственного внутреннего и муниципального долга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2 526,0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937,0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554805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1400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 общего характера бюджетам поселений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26 429,2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4 107,8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520078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1401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Дотации на выравнивание бюджетной обеспеченности субъектов Российской Федерации и муниципальных образований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26 252,5</a:t>
                      </a:r>
                      <a:endParaRPr lang="ru-RU" sz="1200" b="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4 000,6</a:t>
                      </a:r>
                      <a:endParaRPr lang="ru-RU" sz="1200" b="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70611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1402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Иные дотации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176,7</a:t>
                      </a:r>
                      <a:endParaRPr lang="ru-RU" sz="1200" b="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107,2</a:t>
                      </a:r>
                      <a:endParaRPr lang="ru-RU" sz="1200" b="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633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8579722"/>
              </p:ext>
            </p:extLst>
          </p:nvPr>
        </p:nvGraphicFramePr>
        <p:xfrm>
          <a:off x="228600" y="1524000"/>
          <a:ext cx="8686798" cy="4722658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296537"/>
                <a:gridCol w="5704763"/>
                <a:gridCol w="1685498"/>
              </a:tblGrid>
              <a:tr h="304800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Раздел</a:t>
                      </a:r>
                      <a:endParaRPr lang="ru-RU" sz="1400" b="1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400" b="1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2021 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400" b="1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Обшегосударственные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вопросы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11,4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03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правоохранительная деятельность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04 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Национальная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экономика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2,9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72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05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хозяйство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2,3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72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06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Охрана окружающей среды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07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66,4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08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Культура и кинематография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7,1</a:t>
                      </a:r>
                      <a:endParaRPr lang="ru-RU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6,8</a:t>
                      </a:r>
                      <a:endParaRPr lang="ru-RU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Средства массовой информации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Обслуживание государственного и муниципального долга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0,4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 общего характера бюджетам поселений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1,9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252728"/>
          </a:xfrm>
          <a:solidFill>
            <a:srgbClr val="CCFFCC">
              <a:alpha val="0"/>
            </a:srgb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Структура расходов бюджета муниципального образования «Малопургинский район» по разделам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 первый квартал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года в % к общему объему</a:t>
            </a:r>
            <a:endParaRPr lang="ru-RU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150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86800" cy="990600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направления расходов в области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образования за первый квартал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года</a:t>
            </a:r>
            <a:endParaRPr lang="ru-RU" sz="2400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1469972"/>
              </p:ext>
            </p:extLst>
          </p:nvPr>
        </p:nvGraphicFramePr>
        <p:xfrm>
          <a:off x="304800" y="2209800"/>
          <a:ext cx="8686800" cy="396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1600200"/>
            <a:ext cx="8763000" cy="40011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Расходы на образование, всего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147 609,3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тыс. рублей, в том числе: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870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338328"/>
            <a:ext cx="8686800" cy="957072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направления расходов в области культуры </a:t>
            </a:r>
            <a:b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первый квартал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553704"/>
              </p:ext>
            </p:extLst>
          </p:nvPr>
        </p:nvGraphicFramePr>
        <p:xfrm>
          <a:off x="200025" y="1647826"/>
          <a:ext cx="8686800" cy="50022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399" y="1171545"/>
            <a:ext cx="8743951" cy="40011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на культуру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15 865,7 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рублей, в том числе:</a:t>
            </a:r>
            <a:endParaRPr 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080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075" y="228600"/>
            <a:ext cx="8686800" cy="804672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направления расходов в области социальной политики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первый квартал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года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1703424"/>
              </p:ext>
            </p:extLst>
          </p:nvPr>
        </p:nvGraphicFramePr>
        <p:xfrm>
          <a:off x="228600" y="1556266"/>
          <a:ext cx="86868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0" y="1148834"/>
            <a:ext cx="8686800" cy="36933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Общий объем расходов на социальную политику 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15 111,1 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1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2072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228601"/>
            <a:ext cx="8686800" cy="685799"/>
          </a:xfr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</a:pP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муниципального образования «Малопургинский  район» на реализацию муниципальных программ за первый квартал 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года</a:t>
            </a:r>
            <a:endParaRPr lang="ru-RU" sz="2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9597270"/>
              </p:ext>
            </p:extLst>
          </p:nvPr>
        </p:nvGraphicFramePr>
        <p:xfrm>
          <a:off x="228600" y="1066800"/>
          <a:ext cx="8686798" cy="54864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33400"/>
                <a:gridCol w="5943600"/>
                <a:gridCol w="2209798"/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(тыс.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руб.)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440902"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r>
                        <a:rPr lang="ru-RU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расходов на реализацию программ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217 150,2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0795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образования и воспитание в муниципальном образовании «</a:t>
                      </a:r>
                      <a:r>
                        <a:rPr lang="ru-RU" sz="16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Малопургинский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район» на 2015-2024 годы</a:t>
                      </a:r>
                      <a:endParaRPr lang="ru-RU" sz="16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148 601,0</a:t>
                      </a:r>
                      <a:endParaRPr lang="ru-RU" sz="16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3625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 здоровья и формирование здорового образа жизни населения муниципального образования «</a:t>
                      </a:r>
                      <a:r>
                        <a:rPr lang="ru-RU" sz="16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Малопургинский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район» на 2015-2024 годы</a:t>
                      </a:r>
                      <a:endParaRPr lang="ru-RU" sz="16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1 059,0</a:t>
                      </a:r>
                      <a:endParaRPr lang="ru-RU" sz="16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4196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культуры в муниципальном образовании «Малопургинский район» на 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2015-2024 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годы</a:t>
                      </a:r>
                      <a:endParaRPr lang="ru-RU" sz="16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16 181,4</a:t>
                      </a:r>
                      <a:endParaRPr lang="ru-RU" sz="16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982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поддержка населения муниципального образования «Малопургинский район» на 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2015-2024 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годы</a:t>
                      </a:r>
                      <a:endParaRPr lang="ru-RU" sz="16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14 341,2</a:t>
                      </a:r>
                      <a:endParaRPr lang="ru-RU" sz="16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1128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условий для устойчивого экономического развития на 2015-2024 годы</a:t>
                      </a:r>
                      <a:endParaRPr lang="ru-RU" sz="16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6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7108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"Обеспечение безопасности на территории муниципального образования "</a:t>
                      </a:r>
                      <a:r>
                        <a:rPr lang="ru-RU" sz="16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Малопургинский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район" на 2019-2024 годы</a:t>
                      </a:r>
                      <a:endParaRPr lang="ru-RU" sz="16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69,1</a:t>
                      </a:r>
                      <a:endParaRPr lang="ru-RU" sz="16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6064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>
                        <a:lnSpc>
                          <a:spcPct val="80000"/>
                        </a:lnSpc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Муниципальное хозяйство на 2015-2024 годы</a:t>
                      </a:r>
                      <a:endParaRPr lang="ru-RU" sz="16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6 428,0</a:t>
                      </a:r>
                      <a:endParaRPr lang="ru-RU" sz="16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990600"/>
          </a:xfr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муниципального образования «</a:t>
            </a:r>
            <a:r>
              <a:rPr lang="ru-RU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Малопургинский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район» на реализацию муниципальных программ за первый квартал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года (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продолжение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ru-RU" sz="2400" dirty="0">
              <a:solidFill>
                <a:schemeClr val="tx1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8064368"/>
              </p:ext>
            </p:extLst>
          </p:nvPr>
        </p:nvGraphicFramePr>
        <p:xfrm>
          <a:off x="228600" y="1371600"/>
          <a:ext cx="8686798" cy="521515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85800"/>
                <a:gridCol w="5791200"/>
                <a:gridCol w="2209798"/>
              </a:tblGrid>
              <a:tr h="43116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программы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Сумма (тыс. руб.)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690105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>
                        <a:lnSpc>
                          <a:spcPct val="90000"/>
                        </a:lnSpc>
                      </a:pPr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Энергосбережение и повышение энергетической эффективности муниципального образования «</a:t>
                      </a:r>
                      <a:r>
                        <a:rPr lang="ru-RU" sz="16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Малопургинский</a:t>
                      </a:r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район» на </a:t>
                      </a:r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2015-2024 </a:t>
                      </a:r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годы</a:t>
                      </a:r>
                      <a:endParaRPr lang="ru-RU" sz="16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11,8</a:t>
                      </a:r>
                      <a:endParaRPr lang="ru-RU" sz="16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319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Муниципальное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управление</a:t>
                      </a:r>
                      <a:endParaRPr lang="ru-RU" sz="16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33 849,6</a:t>
                      </a:r>
                      <a:endParaRPr lang="ru-RU" sz="16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4345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Благоустройство и охрана окружающей среды муниципального образования «</a:t>
                      </a:r>
                      <a:r>
                        <a:rPr lang="ru-RU" sz="16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Малопургинский</a:t>
                      </a:r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район» на </a:t>
                      </a:r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2015-2024 </a:t>
                      </a:r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годы</a:t>
                      </a:r>
                      <a:endParaRPr lang="ru-RU" sz="16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532,6</a:t>
                      </a:r>
                      <a:endParaRPr lang="ru-RU" sz="16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24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"Профилактика правонарушений и безнадзорности в муниципальном образовании "</a:t>
                      </a:r>
                      <a:r>
                        <a:rPr lang="ru-RU" sz="16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Малопургинский</a:t>
                      </a:r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район" на 2015-2024 годы"</a:t>
                      </a:r>
                      <a:endParaRPr lang="ru-RU" sz="16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144,1</a:t>
                      </a:r>
                      <a:endParaRPr lang="ru-RU" sz="16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65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Противодействие коррупции в муниципальном образовании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«Малопургинский район» на 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2016-2024 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годы»</a:t>
                      </a:r>
                      <a:endParaRPr lang="ru-RU" sz="16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256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Комплексные меры противодействия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злоупотреблению наркотиками и их незаконному обороту в </a:t>
                      </a:r>
                      <a:r>
                        <a:rPr lang="ru-RU" sz="1600" u="none" strike="noStrike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Малопургинском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районе</a:t>
                      </a:r>
                      <a:endParaRPr lang="ru-RU" sz="16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348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Профилактика природно-очаговых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инфекций в муниципальном образовании «Малопургинский район» на 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2016-2024 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годы</a:t>
                      </a:r>
                      <a:endParaRPr lang="ru-RU" sz="16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064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" y="457200"/>
            <a:ext cx="868680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</a:rPr>
              <a:t>Бюджет муниципального образования</a:t>
            </a:r>
          </a:p>
          <a:p>
            <a:pPr algn="ctr"/>
            <a:r>
              <a:rPr lang="ru-RU" sz="2800" b="1" dirty="0">
                <a:solidFill>
                  <a:srgbClr val="002060"/>
                </a:solidFill>
              </a:rPr>
              <a:t>«</a:t>
            </a:r>
            <a:r>
              <a:rPr lang="ru-RU" sz="2800" b="1" dirty="0" err="1">
                <a:solidFill>
                  <a:srgbClr val="002060"/>
                </a:solidFill>
              </a:rPr>
              <a:t>Малопургинский</a:t>
            </a:r>
            <a:r>
              <a:rPr lang="ru-RU" sz="2800" b="1" dirty="0">
                <a:solidFill>
                  <a:srgbClr val="002060"/>
                </a:solidFill>
              </a:rPr>
              <a:t> район</a:t>
            </a:r>
            <a:r>
              <a:rPr lang="ru-RU" sz="2800" b="1" dirty="0" smtClean="0">
                <a:solidFill>
                  <a:srgbClr val="002060"/>
                </a:solidFill>
              </a:rPr>
              <a:t>»</a:t>
            </a:r>
          </a:p>
          <a:p>
            <a:pPr algn="ctr"/>
            <a:endParaRPr lang="ru-RU" sz="2800" b="1" dirty="0">
              <a:solidFill>
                <a:srgbClr val="002060"/>
              </a:solidFill>
            </a:endParaRPr>
          </a:p>
          <a:p>
            <a:pPr algn="ctr"/>
            <a:r>
              <a:rPr lang="ru-RU" sz="1800" b="1" dirty="0">
                <a:solidFill>
                  <a:srgbClr val="002060"/>
                </a:solidFill>
              </a:rPr>
              <a:t>утвержден решением Совета депутатов муниципального образования</a:t>
            </a:r>
          </a:p>
          <a:p>
            <a:pPr algn="ctr"/>
            <a:r>
              <a:rPr lang="ru-RU" sz="1800" b="1" dirty="0">
                <a:solidFill>
                  <a:srgbClr val="002060"/>
                </a:solidFill>
              </a:rPr>
              <a:t>«</a:t>
            </a:r>
            <a:r>
              <a:rPr lang="ru-RU" sz="1800" b="1" dirty="0" err="1">
                <a:solidFill>
                  <a:srgbClr val="002060"/>
                </a:solidFill>
              </a:rPr>
              <a:t>Малопургинский</a:t>
            </a:r>
            <a:r>
              <a:rPr lang="ru-RU" sz="1800" b="1" dirty="0">
                <a:solidFill>
                  <a:srgbClr val="002060"/>
                </a:solidFill>
              </a:rPr>
              <a:t> район» от 3 декабря 2020  года № 32-5-325 «О бюджете муниципального образования «</a:t>
            </a:r>
            <a:r>
              <a:rPr lang="ru-RU" sz="1800" b="1" dirty="0" err="1">
                <a:solidFill>
                  <a:srgbClr val="002060"/>
                </a:solidFill>
              </a:rPr>
              <a:t>Малопургинский</a:t>
            </a:r>
            <a:r>
              <a:rPr lang="ru-RU" sz="1800" b="1" dirty="0">
                <a:solidFill>
                  <a:srgbClr val="002060"/>
                </a:solidFill>
              </a:rPr>
              <a:t> район»</a:t>
            </a:r>
          </a:p>
          <a:p>
            <a:pPr algn="ctr"/>
            <a:r>
              <a:rPr lang="ru-RU" sz="1800" b="1" dirty="0">
                <a:solidFill>
                  <a:srgbClr val="002060"/>
                </a:solidFill>
              </a:rPr>
              <a:t>на 2021 год и на плановый период 2022 и 2023 годов»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737642" y="3048000"/>
            <a:ext cx="7774632" cy="2057400"/>
          </a:xfrm>
          <a:prstGeom prst="roundRect">
            <a:avLst/>
          </a:prstGeom>
          <a:gradFill>
            <a:gsLst>
              <a:gs pos="2000">
                <a:schemeClr val="accent6">
                  <a:lumMod val="75000"/>
                </a:schemeClr>
              </a:gs>
              <a:gs pos="14000">
                <a:srgbClr val="C5B3F7"/>
              </a:gs>
              <a:gs pos="70000">
                <a:schemeClr val="bg1"/>
              </a:gs>
              <a:gs pos="100000">
                <a:schemeClr val="accent1"/>
              </a:gs>
            </a:gsLst>
            <a:lin ang="16200000" scaled="1"/>
          </a:gradFill>
          <a:ln>
            <a:solidFill>
              <a:srgbClr val="002060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  <a:innerShdw blurRad="114300">
              <a:prstClr val="black"/>
            </a:innerShdw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Публичные слушания по проекту бюджета муниципального образования «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Малопургинский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район» на 2021 год и на плановый период 2022 и 2023 год проведены </a:t>
            </a:r>
          </a:p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30 ноября 2020 года.</a:t>
            </a:r>
          </a:p>
        </p:txBody>
      </p:sp>
    </p:spTree>
    <p:extLst>
      <p:ext uri="{BB962C8B-B14F-4D97-AF65-F5344CB8AC3E}">
        <p14:creationId xmlns:p14="http://schemas.microsoft.com/office/powerpoint/2010/main" val="215018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9330121"/>
              </p:ext>
            </p:extLst>
          </p:nvPr>
        </p:nvGraphicFramePr>
        <p:xfrm>
          <a:off x="228600" y="1557754"/>
          <a:ext cx="8686800" cy="466090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723900"/>
                <a:gridCol w="4665134"/>
                <a:gridCol w="1621366"/>
                <a:gridCol w="1676400"/>
              </a:tblGrid>
              <a:tr h="749300"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lang="ru-RU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</a:t>
                      </a:r>
                      <a:r>
                        <a:rPr lang="ru-RU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 </a:t>
                      </a:r>
                      <a:r>
                        <a:rPr lang="ru-RU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 </a:t>
                      </a:r>
                      <a:endParaRPr lang="ru-RU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 на </a:t>
                      </a:r>
                      <a:r>
                        <a:rPr lang="ru-RU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01.04.2021 </a:t>
                      </a:r>
                      <a:r>
                        <a:rPr lang="ru-RU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Общий</a:t>
                      </a:r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объем доходов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961 455,8</a:t>
                      </a:r>
                      <a:endParaRPr lang="ru-RU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223 928,0</a:t>
                      </a:r>
                      <a:endParaRPr lang="ru-RU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1.1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240 559,7</a:t>
                      </a:r>
                      <a:endParaRPr lang="ru-RU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51 223,1</a:t>
                      </a:r>
                      <a:endParaRPr lang="ru-RU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1.2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720 896,1</a:t>
                      </a:r>
                      <a:endParaRPr lang="ru-RU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172 704,9</a:t>
                      </a:r>
                      <a:endParaRPr lang="ru-RU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Общий объем расходов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986 194,8</a:t>
                      </a:r>
                      <a:endParaRPr lang="ru-RU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222 340,5</a:t>
                      </a:r>
                      <a:endParaRPr lang="ru-RU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ДЕФИЦИТ (-)/</a:t>
                      </a:r>
                    </a:p>
                    <a:p>
                      <a:pPr algn="l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ПРОФИЦИТ (+)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-24 739,0</a:t>
                      </a:r>
                      <a:endParaRPr lang="ru-RU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1 587,5</a:t>
                      </a:r>
                      <a:endParaRPr lang="ru-RU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017587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Основные характеристики бюджета муниципального образования «</a:t>
            </a:r>
            <a:r>
              <a:rPr lang="ru-RU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Малопургинский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район» </a:t>
            </a:r>
            <a:b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62800" y="1219200"/>
            <a:ext cx="152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Тыс. рублей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797116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304800"/>
            <a:ext cx="8229600" cy="1139825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pPr algn="ctr">
              <a:lnSpc>
                <a:spcPct val="90000"/>
              </a:lnSpc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Структура доходов бюджета муниципального образования «Малопургинский район» за первый квартал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года</a:t>
            </a:r>
            <a:endParaRPr lang="ru-RU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2440653253"/>
              </p:ext>
            </p:extLst>
          </p:nvPr>
        </p:nvGraphicFramePr>
        <p:xfrm>
          <a:off x="381000" y="1524000"/>
          <a:ext cx="8153400" cy="439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7879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81000" y="381000"/>
            <a:ext cx="8382000" cy="1371600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Основные источники формирования налоговых и 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неналоговых доходов бюджета муниципального образования 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«Малопургинский район» за первый квартал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года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3" name="Таблица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4085965"/>
              </p:ext>
            </p:extLst>
          </p:nvPr>
        </p:nvGraphicFramePr>
        <p:xfrm>
          <a:off x="228600" y="1752600"/>
          <a:ext cx="8686800" cy="502920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5609855"/>
                <a:gridCol w="1500177"/>
                <a:gridCol w="1576768"/>
              </a:tblGrid>
              <a:tr h="190156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5730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200" b="1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  <a:p>
                      <a:pPr algn="l" fontAlgn="b"/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 на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01.04.2021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года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48523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доходы, всего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240 559,7</a:t>
                      </a:r>
                      <a:endParaRPr lang="ru-RU" sz="1200" b="1" i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51 223,1</a:t>
                      </a:r>
                      <a:endParaRPr lang="ru-RU" sz="1200" b="1" i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196181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lang="ru-RU" sz="1200" b="1" i="1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21958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ДОХОДЫ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217 774,7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48 495,9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196181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них:</a:t>
                      </a:r>
                      <a:endParaRPr lang="ru-RU" sz="1200" b="1" i="1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58171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доходы физических лиц 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177 695,0</a:t>
                      </a:r>
                      <a:endParaRPr lang="ru-RU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37 282,6</a:t>
                      </a:r>
                      <a:endParaRPr lang="ru-RU" sz="1200" b="0" i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59070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Акцизы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34 300,7</a:t>
                      </a:r>
                      <a:endParaRPr lang="ru-RU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7 691,0</a:t>
                      </a:r>
                      <a:endParaRPr lang="ru-RU" sz="1200" b="0" i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59070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 на совокупный доход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3 272,0</a:t>
                      </a:r>
                      <a:endParaRPr lang="ru-RU" sz="1200" b="0" i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3 017,6</a:t>
                      </a:r>
                      <a:endParaRPr lang="ru-RU" sz="1200" b="0" i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07980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Налоги, сборы и регулярные платежи за пользование природными ресурсами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lang="ru-RU" sz="1200" b="0" i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75184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Государственная пошлина</a:t>
                      </a:r>
                      <a:endParaRPr lang="ru-RU" sz="1200" b="1" i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2 506,0</a:t>
                      </a:r>
                      <a:endParaRPr lang="ru-RU" sz="1200" b="0" i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504,7</a:t>
                      </a:r>
                      <a:endParaRPr lang="ru-RU" sz="1200" b="0" i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04144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15 130,0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2 727,2</a:t>
                      </a:r>
                      <a:endParaRPr lang="ru-RU" sz="1200" b="1" i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90220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7 655,0</a:t>
                      </a:r>
                      <a:endParaRPr lang="ru-RU" sz="1200" b="0" i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1 075,2</a:t>
                      </a:r>
                      <a:endParaRPr lang="ru-RU" sz="1200" b="0" i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97535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Платежи за пользование природными ресурсами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780,0</a:t>
                      </a:r>
                      <a:endParaRPr lang="ru-RU" sz="1200" b="0" i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90,5</a:t>
                      </a:r>
                      <a:endParaRPr lang="ru-RU" sz="1200" b="0" i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59070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оказания платных услуг и компенсации затрат государства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1 023,0</a:t>
                      </a:r>
                      <a:endParaRPr lang="ru-RU" sz="1200" b="0" i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11,8</a:t>
                      </a:r>
                      <a:endParaRPr lang="ru-RU" sz="1200" b="0" i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70765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продажи материальных и нематериальных активов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11 000,0</a:t>
                      </a:r>
                      <a:endParaRPr lang="ru-RU" sz="1200" b="0" i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1 001,7</a:t>
                      </a:r>
                      <a:endParaRPr lang="ru-RU" sz="1200" b="0" i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24631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Штрафы, санкции,возмещение ущерба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2 327,0</a:t>
                      </a:r>
                      <a:endParaRPr lang="ru-RU" sz="120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538,8</a:t>
                      </a:r>
                      <a:endParaRPr lang="ru-RU" sz="1200" b="0" i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24631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неналоговые доходы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endParaRPr lang="ru-RU" sz="120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9,2</a:t>
                      </a:r>
                      <a:endParaRPr lang="ru-RU" sz="1200" b="0" i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4590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5359515"/>
              </p:ext>
            </p:extLst>
          </p:nvPr>
        </p:nvGraphicFramePr>
        <p:xfrm>
          <a:off x="228600" y="1524001"/>
          <a:ext cx="8686800" cy="5257799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738255"/>
                <a:gridCol w="2053244"/>
                <a:gridCol w="1895301"/>
              </a:tblGrid>
              <a:tr h="534343">
                <a:tc>
                  <a:txBody>
                    <a:bodyPr/>
                    <a:lstStyle/>
                    <a:p>
                      <a:pPr algn="ctr"/>
                      <a:r>
                        <a:rPr lang="ru-RU" b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трансферта</a:t>
                      </a:r>
                      <a:endParaRPr lang="ru-RU" b="1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</a:t>
                      </a:r>
                      <a:r>
                        <a:rPr lang="ru-RU" sz="1800" b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</a:t>
                      </a:r>
                      <a:r>
                        <a:rPr lang="ru-RU" sz="1800" b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8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 на </a:t>
                      </a:r>
                      <a:r>
                        <a:rPr lang="ru-RU" sz="1800" b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01.04.2021 </a:t>
                      </a:r>
                      <a:r>
                        <a:rPr lang="ru-RU" sz="1800" b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года</a:t>
                      </a:r>
                      <a:endParaRPr lang="ru-RU" sz="18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062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 из бюджета УР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705 990,7</a:t>
                      </a:r>
                      <a:endParaRPr lang="ru-RU" sz="1400" b="1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171 582,3</a:t>
                      </a:r>
                      <a:endParaRPr lang="ru-RU" sz="1400" b="1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329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Дотации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150 944,0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38 356,8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329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Субсидии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112 751,2</a:t>
                      </a:r>
                      <a:endParaRPr lang="ru-RU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14 949,8</a:t>
                      </a:r>
                      <a:endParaRPr lang="ru-RU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6985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Субвенции, всего 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том числе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405 469,9</a:t>
                      </a:r>
                      <a:endParaRPr lang="ru-RU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109 412,8</a:t>
                      </a:r>
                      <a:endParaRPr lang="ru-RU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950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Субвенции на выполнение передаваемых</a:t>
                      </a:r>
                      <a:r>
                        <a:rPr lang="ru-RU" sz="1600" b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полномочий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388 109,1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103 627,5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866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 из бюджета Удмуртской Республики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36 825,6</a:t>
                      </a:r>
                      <a:endParaRPr lang="ru-RU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8 862,9</a:t>
                      </a:r>
                      <a:endParaRPr lang="ru-RU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436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</a:t>
                      </a:r>
                      <a:r>
                        <a:rPr lang="ru-RU" sz="1600" b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из бюджетов поселений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10 134,3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2 217,5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284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Прочие безвозмездные поступления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4 771,1</a:t>
                      </a:r>
                      <a:endParaRPr lang="ru-RU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336,0</a:t>
                      </a:r>
                      <a:endParaRPr lang="ru-RU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5784">
                <a:tc>
                  <a:txBody>
                    <a:bodyPr/>
                    <a:lstStyle/>
                    <a:p>
                      <a:pPr algn="l"/>
                      <a:r>
                        <a:rPr lang="ru-RU" sz="15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Возврат остатков субсидий,</a:t>
                      </a:r>
                      <a:r>
                        <a:rPr lang="ru-RU" sz="1500" b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субвенций иных МБТ прошлых лет, прочие безвозмездные поступления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9 873,3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-1 430,9</a:t>
                      </a:r>
                      <a:endParaRPr lang="ru-RU" sz="1400" b="1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96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720 896,1</a:t>
                      </a:r>
                      <a:endParaRPr lang="ru-RU" sz="1400" b="1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172 704,9</a:t>
                      </a:r>
                      <a:endParaRPr lang="ru-RU" sz="1400" b="1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82000" cy="914400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Безвозмездные поступления  в бюджет муниципального образования «</a:t>
            </a:r>
            <a:r>
              <a:rPr lang="ru-RU" sz="24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Малопругинский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район» за первый квартал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года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</a:t>
            </a:r>
            <a:r>
              <a:rPr lang="ru-RU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тыс. руб.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472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8898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 бюджета муниципального образования «Малопургинский район» за первый квартал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  <a:endParaRPr lang="ru-RU" sz="2400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9272765"/>
              </p:ext>
            </p:extLst>
          </p:nvPr>
        </p:nvGraphicFramePr>
        <p:xfrm>
          <a:off x="228600" y="1524000"/>
          <a:ext cx="86868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6534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6268495"/>
              </p:ext>
            </p:extLst>
          </p:nvPr>
        </p:nvGraphicFramePr>
        <p:xfrm>
          <a:off x="2438400" y="2098675"/>
          <a:ext cx="4237038" cy="1289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7" name="Лист" r:id="rId3" imgW="4038600" imgH="1228547" progId="Excel.Sheet.8">
                  <p:embed/>
                </p:oleObj>
              </mc:Choice>
              <mc:Fallback>
                <p:oleObj name="Лист" r:id="rId3" imgW="4038600" imgH="1228547" progId="Excel.Shee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2098675"/>
                        <a:ext cx="4237038" cy="1289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809548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Расходы социальной направленности бюджета муниципального образования «Малопургинский район» 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 первый квартал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года</a:t>
            </a:r>
            <a:endParaRPr lang="ru-RU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AutoShape 6"/>
          <p:cNvSpPr>
            <a:spLocks/>
          </p:cNvSpPr>
          <p:nvPr/>
        </p:nvSpPr>
        <p:spPr bwMode="auto">
          <a:xfrm>
            <a:off x="6060275" y="1752600"/>
            <a:ext cx="360039" cy="1524000"/>
          </a:xfrm>
          <a:prstGeom prst="rightBrace">
            <a:avLst>
              <a:gd name="adj1" fmla="val 60417"/>
              <a:gd name="adj2" fmla="val 50398"/>
            </a:avLst>
          </a:prstGeom>
          <a:noFill/>
          <a:ln w="381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ru-RU" altLang="ru-RU" smtClean="0"/>
          </a:p>
        </p:txBody>
      </p:sp>
      <p:sp>
        <p:nvSpPr>
          <p:cNvPr id="7" name="TextBox 6"/>
          <p:cNvSpPr txBox="1"/>
          <p:nvPr/>
        </p:nvSpPr>
        <p:spPr>
          <a:xfrm>
            <a:off x="6553200" y="1676400"/>
            <a:ext cx="2133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Расходы бюджета ВСЕГО</a:t>
            </a:r>
          </a:p>
          <a:p>
            <a:pPr algn="ctr"/>
            <a:r>
              <a:rPr lang="ru-RU" sz="2400" b="1" dirty="0" smtClean="0"/>
              <a:t>222 340,5</a:t>
            </a:r>
            <a:endParaRPr lang="ru-RU" sz="2400" b="1" dirty="0"/>
          </a:p>
          <a:p>
            <a:pPr algn="ctr"/>
            <a:r>
              <a:rPr lang="ru-RU" sz="2400" b="1" dirty="0" smtClean="0"/>
              <a:t>тыс. рублей</a:t>
            </a:r>
            <a:endParaRPr lang="ru-RU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962400" y="2662823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80,8%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819401" y="3615392"/>
            <a:ext cx="3240874" cy="461665"/>
          </a:xfrm>
          <a:prstGeom prst="rect">
            <a:avLst/>
          </a:prstGeom>
          <a:solidFill>
            <a:srgbClr val="E3C9DA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179 645,1 тыс</a:t>
            </a:r>
            <a:r>
              <a:rPr lang="ru-RU" sz="2400" b="1" dirty="0" smtClean="0"/>
              <a:t>. рублей</a:t>
            </a:r>
            <a:endParaRPr lang="ru-RU" sz="2400" b="1" dirty="0"/>
          </a:p>
        </p:txBody>
      </p:sp>
      <p:sp>
        <p:nvSpPr>
          <p:cNvPr id="10" name="AutoShape 27"/>
          <p:cNvSpPr>
            <a:spLocks noChangeArrowheads="1"/>
          </p:cNvSpPr>
          <p:nvPr/>
        </p:nvSpPr>
        <p:spPr bwMode="auto">
          <a:xfrm>
            <a:off x="196850" y="4077057"/>
            <a:ext cx="2303463" cy="790575"/>
          </a:xfrm>
          <a:prstGeom prst="flowChartAlternateProcess">
            <a:avLst/>
          </a:prstGeom>
          <a:noFill/>
          <a:ln w="38100">
            <a:solidFill>
              <a:srgbClr val="7030A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Образование  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82,2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%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AutoShape 27"/>
          <p:cNvSpPr>
            <a:spLocks noChangeArrowheads="1"/>
          </p:cNvSpPr>
          <p:nvPr/>
        </p:nvSpPr>
        <p:spPr bwMode="auto">
          <a:xfrm>
            <a:off x="1525588" y="5229225"/>
            <a:ext cx="2808287" cy="935038"/>
          </a:xfrm>
          <a:prstGeom prst="flowChartAlternateProcess">
            <a:avLst/>
          </a:prstGeom>
          <a:noFill/>
          <a:ln w="38100">
            <a:solidFill>
              <a:srgbClr val="7030A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Физическая культура </a:t>
            </a:r>
          </a:p>
          <a:p>
            <a:pPr algn="ctr"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 спорт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0,6%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AutoShape 29"/>
          <p:cNvSpPr>
            <a:spLocks noChangeArrowheads="1"/>
          </p:cNvSpPr>
          <p:nvPr/>
        </p:nvSpPr>
        <p:spPr bwMode="auto">
          <a:xfrm>
            <a:off x="5221288" y="5229225"/>
            <a:ext cx="2374900" cy="936625"/>
          </a:xfrm>
          <a:prstGeom prst="flowChartAlternateProcess">
            <a:avLst/>
          </a:prstGeom>
          <a:noFill/>
          <a:ln w="38100">
            <a:solidFill>
              <a:srgbClr val="7030A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Социальная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политика 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8,4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%</a:t>
            </a:r>
          </a:p>
        </p:txBody>
      </p:sp>
      <p:sp>
        <p:nvSpPr>
          <p:cNvPr id="13" name="AutoShape 30"/>
          <p:cNvSpPr>
            <a:spLocks noChangeArrowheads="1"/>
          </p:cNvSpPr>
          <p:nvPr/>
        </p:nvSpPr>
        <p:spPr bwMode="auto">
          <a:xfrm>
            <a:off x="6821488" y="4075470"/>
            <a:ext cx="1943100" cy="792162"/>
          </a:xfrm>
          <a:prstGeom prst="flowChartAlternateProcess">
            <a:avLst/>
          </a:prstGeom>
          <a:noFill/>
          <a:ln w="38100">
            <a:solidFill>
              <a:srgbClr val="7030A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Культура 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8,8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%</a:t>
            </a:r>
          </a:p>
        </p:txBody>
      </p:sp>
      <p:cxnSp>
        <p:nvCxnSpPr>
          <p:cNvPr id="19" name="Прямая со стрелкой 18"/>
          <p:cNvCxnSpPr>
            <a:stCxn id="9" idx="2"/>
            <a:endCxn id="11" idx="0"/>
          </p:cNvCxnSpPr>
          <p:nvPr/>
        </p:nvCxnSpPr>
        <p:spPr>
          <a:xfrm flipH="1">
            <a:off x="2929732" y="4077057"/>
            <a:ext cx="1510106" cy="1152168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9" idx="2"/>
            <a:endCxn id="10" idx="3"/>
          </p:cNvCxnSpPr>
          <p:nvPr/>
        </p:nvCxnSpPr>
        <p:spPr>
          <a:xfrm flipH="1">
            <a:off x="2500313" y="4077057"/>
            <a:ext cx="1939525" cy="395288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9" idx="2"/>
            <a:endCxn id="12" idx="0"/>
          </p:cNvCxnSpPr>
          <p:nvPr/>
        </p:nvCxnSpPr>
        <p:spPr>
          <a:xfrm>
            <a:off x="4439838" y="4077057"/>
            <a:ext cx="1968900" cy="1152168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9" idx="2"/>
            <a:endCxn id="13" idx="1"/>
          </p:cNvCxnSpPr>
          <p:nvPr/>
        </p:nvCxnSpPr>
        <p:spPr>
          <a:xfrm>
            <a:off x="4439838" y="4077057"/>
            <a:ext cx="2381650" cy="394494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439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1113598"/>
              </p:ext>
            </p:extLst>
          </p:nvPr>
        </p:nvGraphicFramePr>
        <p:xfrm>
          <a:off x="228601" y="1752600"/>
          <a:ext cx="8686799" cy="4648198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{21E4AEA4-8DFA-4A89-87EB-49C32662AFE0}</a:tableStyleId>
              </a:tblPr>
              <a:tblGrid>
                <a:gridCol w="914399"/>
                <a:gridCol w="4368113"/>
                <a:gridCol w="1584754"/>
                <a:gridCol w="1819533"/>
              </a:tblGrid>
              <a:tr h="505410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Раздел, подраздел</a:t>
                      </a:r>
                      <a:endParaRPr lang="ru-RU" sz="1200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400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</a:t>
                      </a:r>
                      <a:r>
                        <a:rPr lang="ru-RU" sz="1400" b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</a:t>
                      </a:r>
                      <a:r>
                        <a:rPr lang="ru-RU" sz="1400" b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 на 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01.04.2021 г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416026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986 194,8</a:t>
                      </a: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222 340,5</a:t>
                      </a: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21159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0100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Обшегосударственные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вопросы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106 667,2</a:t>
                      </a: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25 420,0</a:t>
                      </a: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505410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0102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Функционирование высшего</a:t>
                      </a:r>
                      <a:r>
                        <a:rPr lang="ru-RU" sz="1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должностного лица субъекта Российской Федерации и муниципального образования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2 244,8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423,6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689661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0103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Функционирование законодательных (представительных) органов государственной власти и представительных органов муниципальных образований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1 303,2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180,7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732294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0104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35 512,5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7 132,9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60793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0105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Судебная</a:t>
                      </a:r>
                      <a:r>
                        <a:rPr lang="ru-RU" sz="1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система</a:t>
                      </a:r>
                      <a:endParaRPr lang="ru-RU" sz="13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13,0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5751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0106</a:t>
                      </a:r>
                    </a:p>
                    <a:p>
                      <a:pPr>
                        <a:lnSpc>
                          <a:spcPct val="70000"/>
                        </a:lnSpc>
                      </a:pP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6 745,6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1 392,1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21159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0111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Резервные фонды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267,0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21159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0113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Другие</a:t>
                      </a:r>
                      <a:r>
                        <a:rPr lang="ru-RU" sz="1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общегосударственные вопросы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60 581,1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16 290,8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799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pPr algn="ctr">
              <a:lnSpc>
                <a:spcPct val="80000"/>
              </a:lnSpc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Расходы бюджета муниципального образования «Малопургинский район» по разделам и подразделам 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 первый квартал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года, тыс. руб.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92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12876</TotalTime>
  <Words>1698</Words>
  <Application>Microsoft Office PowerPoint</Application>
  <PresentationFormat>Экран (4:3)</PresentationFormat>
  <Paragraphs>477</Paragraphs>
  <Slides>18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Солнцестояние</vt:lpstr>
      <vt:lpstr>Лист</vt:lpstr>
      <vt:lpstr>Муниципальное образование  «Малопургинский район»</vt:lpstr>
      <vt:lpstr>Презентация PowerPoint</vt:lpstr>
      <vt:lpstr>Основные характеристики бюджета муниципального образования «Малопургинский район»  </vt:lpstr>
      <vt:lpstr>Структура доходов бюджета муниципального образования «Малопургинский район» за первый квартал  2021 года</vt:lpstr>
      <vt:lpstr>Основные источники формирования налоговых и  неналоговых доходов бюджета муниципального образования  «Малопургинский район» за первый квартал 2021 года </vt:lpstr>
      <vt:lpstr>Безвозмездные поступления  в бюджет муниципального образования «Малопругинский район» за первый квартал 2021 года                                                                                                                                            тыс. руб. </vt:lpstr>
      <vt:lpstr>Структура расходов  бюджета муниципального образования «Малопургинский район» за первый квартал 2021 года</vt:lpstr>
      <vt:lpstr>Расходы социальной направленности бюджета муниципального образования «Малопургинский район»  за первый квартал 2021 года</vt:lpstr>
      <vt:lpstr>Расходы бюджета муниципального образования «Малопургинский район» по разделам и подразделам  за первый квартал 2021 года, тыс. руб.                                                                                             </vt:lpstr>
      <vt:lpstr>Расходы бюджета муниципального образования «Малопургинский район» по разделам и подразделам  за первый квартал 2021 года, тыс. руб. (продолжение)</vt:lpstr>
      <vt:lpstr>Расходы бюджета муниципального образования «Малопургинский район» по разделам и подразделам  за первый квартал 2021 года, тыс. руб. (продолжение)</vt:lpstr>
      <vt:lpstr>Расходы бюджета муниципального образования «Малопургинский район» по разделам и подразделам  за первый квартал 2021 года, тыс. руб. (продолжение)</vt:lpstr>
      <vt:lpstr>Структура расходов бюджета муниципального образования «Малопургинский район» по разделам за первый квартал 2021 года в % к общему объему</vt:lpstr>
      <vt:lpstr>Основные направления расходов в области образования за первый квартал 2021 года</vt:lpstr>
      <vt:lpstr>Основные направления расходов в области культуры  за первый квартал 2021 года </vt:lpstr>
      <vt:lpstr>Основные направления расходов в области социальной политики за первый квартал 2021 года</vt:lpstr>
      <vt:lpstr>Расходы муниципального образования «Малопургинский  район» на реализацию муниципальных программ за первый квартал 2021 года</vt:lpstr>
      <vt:lpstr>Расходы муниципального образования «Малопургинский  район» на реализацию муниципальных программ за первый квартал 2021 года (продолжение)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ovk1963@yandex.ru</cp:lastModifiedBy>
  <cp:revision>1076</cp:revision>
  <cp:lastPrinted>2019-11-22T07:28:49Z</cp:lastPrinted>
  <dcterms:created xsi:type="dcterms:W3CDTF">1601-01-01T00:00:00Z</dcterms:created>
  <dcterms:modified xsi:type="dcterms:W3CDTF">2021-06-02T09:31:55Z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