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sldIdLst>
    <p:sldId id="256" r:id="rId2"/>
    <p:sldId id="387" r:id="rId3"/>
    <p:sldId id="394" r:id="rId4"/>
    <p:sldId id="427" r:id="rId5"/>
    <p:sldId id="428" r:id="rId6"/>
    <p:sldId id="429" r:id="rId7"/>
    <p:sldId id="430" r:id="rId8"/>
    <p:sldId id="431" r:id="rId9"/>
    <p:sldId id="459" r:id="rId10"/>
    <p:sldId id="434" r:id="rId11"/>
    <p:sldId id="432" r:id="rId12"/>
    <p:sldId id="386" r:id="rId13"/>
    <p:sldId id="388" r:id="rId14"/>
    <p:sldId id="403" r:id="rId15"/>
    <p:sldId id="390" r:id="rId16"/>
    <p:sldId id="439" r:id="rId17"/>
    <p:sldId id="389" r:id="rId18"/>
    <p:sldId id="440" r:id="rId19"/>
    <p:sldId id="460" r:id="rId20"/>
    <p:sldId id="408" r:id="rId21"/>
    <p:sldId id="382" r:id="rId22"/>
    <p:sldId id="397" r:id="rId23"/>
    <p:sldId id="384" r:id="rId24"/>
    <p:sldId id="398" r:id="rId25"/>
    <p:sldId id="441" r:id="rId26"/>
    <p:sldId id="415" r:id="rId27"/>
    <p:sldId id="461" r:id="rId28"/>
    <p:sldId id="444" r:id="rId29"/>
    <p:sldId id="423" r:id="rId30"/>
    <p:sldId id="426" r:id="rId31"/>
    <p:sldId id="447" r:id="rId32"/>
    <p:sldId id="448" r:id="rId33"/>
    <p:sldId id="452" r:id="rId34"/>
    <p:sldId id="453" r:id="rId35"/>
    <p:sldId id="455" r:id="rId36"/>
    <p:sldId id="454" r:id="rId37"/>
    <p:sldId id="456" r:id="rId38"/>
    <p:sldId id="457" r:id="rId39"/>
    <p:sldId id="458" r:id="rId40"/>
    <p:sldId id="273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 showGuides="1">
      <p:cViewPr>
        <p:scale>
          <a:sx n="100" d="100"/>
          <a:sy n="100" d="100"/>
        </p:scale>
        <p:origin x="-204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7294933686613434E-2"/>
                  <c:y val="1.5959457648264935E-2"/>
                </c:manualLayout>
              </c:layout>
              <c:spPr/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512518263169919"/>
                  <c:y val="4.6034686831515702E-2"/>
                </c:manualLayout>
              </c:layout>
              <c:spPr/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4267434645626383E-2"/>
                  <c:y val="4.1802183283653239E-2"/>
                </c:manualLayout>
              </c:layout>
              <c:spPr/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Единая Россия</c:v>
                </c:pt>
                <c:pt idx="1">
                  <c:v>КПРФ</c:v>
                </c:pt>
                <c:pt idx="2">
                  <c:v>Справедливая Россия</c:v>
                </c:pt>
                <c:pt idx="3">
                  <c:v>ЛДПР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Тематика обращений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4"/>
              <c:layout>
                <c:manualLayout>
                  <c:x val="6.1350823961539527E-2"/>
                  <c:y val="0.124583297166594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благоустройство</c:v>
                </c:pt>
                <c:pt idx="1">
                  <c:v>строительство и ЖКХ</c:v>
                </c:pt>
                <c:pt idx="2">
                  <c:v>земельные вопросы</c:v>
                </c:pt>
                <c:pt idx="3">
                  <c:v>социальная сфера</c:v>
                </c:pt>
                <c:pt idx="4">
                  <c:v>экономика</c:v>
                </c:pt>
                <c:pt idx="5">
                  <c:v>государство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16</c:v>
                </c:pt>
                <c:pt idx="3">
                  <c:v>8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361992434062301"/>
          <c:y val="0.16587066774133549"/>
          <c:w val="0.44701422257642576"/>
          <c:h val="0.77964436728873454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AB74FA3-AC0B-435C-BD7D-CE081EA0E3E5}" type="datetimeFigureOut">
              <a:rPr lang="ru-RU"/>
              <a:pPr>
                <a:defRPr/>
              </a:pPr>
              <a:t>26.03.2015</a:t>
            </a:fld>
            <a:endParaRPr lang="ru-RU" dirty="0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A1618D1-D713-4F9E-B6BA-5A9CADFACC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934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1618D1-D713-4F9E-B6BA-5A9CADFACC7F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37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6AA3-4065-4E8F-B3D9-541896CBA0BD}" type="datetimeFigureOut">
              <a:rPr lang="ru-RU"/>
              <a:pPr>
                <a:defRPr/>
              </a:pPr>
              <a:t>26.03.2015</a:t>
            </a:fld>
            <a:endParaRPr lang="ru-R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E885-AEC0-44AF-A4D2-EDE79A1E6C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85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78AA4-9572-41AE-8C96-134DCFB6909F}" type="datetimeFigureOut">
              <a:rPr lang="ru-RU"/>
              <a:pPr>
                <a:defRPr/>
              </a:pPr>
              <a:t>26.03.2015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0137-36B4-4C13-9AA1-8C60790E78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7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FBB0F-820E-4606-A96F-DF1BC234BD46}" type="datetimeFigureOut">
              <a:rPr lang="ru-RU"/>
              <a:pPr>
                <a:defRPr/>
              </a:pPr>
              <a:t>26.03.2015</a:t>
            </a:fld>
            <a:endParaRPr lang="ru-R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5F0E1-64DE-411D-B61B-C67A33623A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734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81F23-EA80-4FF8-9B8C-8B285F482AF2}" type="datetimeFigureOut">
              <a:rPr lang="ru-RU"/>
              <a:pPr>
                <a:defRPr/>
              </a:pPr>
              <a:t>26.03.2015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EAB0-7261-4B5C-972D-A6286E31C3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86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9703F-DDA9-4BAC-B7F3-1C1795DC791D}" type="datetimeFigureOut">
              <a:rPr lang="ru-RU"/>
              <a:pPr>
                <a:defRPr/>
              </a:pPr>
              <a:t>26.03.2015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58D2-A46F-48AD-8CBA-FC2412342B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42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A84-F0D3-4C1C-8BA4-54EAEA1C9E19}" type="datetimeFigureOut">
              <a:rPr lang="ru-RU"/>
              <a:pPr>
                <a:defRPr/>
              </a:pPr>
              <a:t>26.03.2015</a:t>
            </a:fld>
            <a:endParaRPr lang="ru-R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DB2AF-8B69-404E-8332-401E1B0189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8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6426-EE8A-497B-91D3-9736C7A42D8F}" type="datetimeFigureOut">
              <a:rPr lang="ru-RU"/>
              <a:pPr>
                <a:defRPr/>
              </a:pPr>
              <a:t>26.03.2015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93CA-3097-4B55-A636-4276269DBA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90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5950B-3FB0-4C0C-A973-171C5B5BD6C9}" type="datetimeFigureOut">
              <a:rPr lang="ru-RU"/>
              <a:pPr>
                <a:defRPr/>
              </a:pPr>
              <a:t>26.03.2015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1B15-E161-44B9-9E31-B15C93446C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54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53C9-96FB-4FD1-99E7-A89F794BA307}" type="datetimeFigureOut">
              <a:rPr lang="ru-RU"/>
              <a:pPr>
                <a:defRPr/>
              </a:pPr>
              <a:t>26.03.2015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9FF1-FE90-454B-9905-152923868D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62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46C9E-8DE6-4C9E-B95B-8327BBB0CA24}" type="datetimeFigureOut">
              <a:rPr lang="ru-RU"/>
              <a:pPr>
                <a:defRPr/>
              </a:pPr>
              <a:t>26.03.2015</a:t>
            </a:fld>
            <a:endParaRPr lang="ru-RU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FA110-5A3A-476D-A83B-067F2D0826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87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9006F-4E4E-416E-8BCA-2F40C6B3D886}" type="datetimeFigureOut">
              <a:rPr lang="ru-RU"/>
              <a:pPr>
                <a:defRPr/>
              </a:pPr>
              <a:t>26.03.2015</a:t>
            </a:fld>
            <a:endParaRPr lang="ru-RU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DAE47-3B79-4733-87E9-3B1774729C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29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642C0-6C65-4DA8-9004-442E5BB3F470}" type="datetimeFigureOut">
              <a:rPr lang="ru-RU"/>
              <a:pPr>
                <a:defRPr/>
              </a:pPr>
              <a:t>26.03.2015</a:t>
            </a:fld>
            <a:endParaRPr lang="ru-RU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38595-B7C0-43FC-8A92-7A90CD9C45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21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411B00-4082-4940-9127-55F074FB1781}" type="datetimeFigureOut">
              <a:rPr lang="ru-RU"/>
              <a:pPr>
                <a:defRPr/>
              </a:pPr>
              <a:t>26.03.2015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5DD811-D334-4547-AFAF-E5304D3B34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49" r:id="rId2"/>
    <p:sldLayoutId id="2147483956" r:id="rId3"/>
    <p:sldLayoutId id="2147483950" r:id="rId4"/>
    <p:sldLayoutId id="2147483951" r:id="rId5"/>
    <p:sldLayoutId id="2147483952" r:id="rId6"/>
    <p:sldLayoutId id="2147483957" r:id="rId7"/>
    <p:sldLayoutId id="2147483958" r:id="rId8"/>
    <p:sldLayoutId id="2147483959" r:id="rId9"/>
    <p:sldLayoutId id="2147483953" r:id="rId10"/>
    <p:sldLayoutId id="2147483960" r:id="rId11"/>
    <p:sldLayoutId id="21474839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5.jpeg"/><Relationship Id="rId4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microsoft.com/office/2007/relationships/hdphoto" Target="../media/hdphoto5.wdp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84213" y="2060575"/>
            <a:ext cx="7772400" cy="2736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О деятельности Главы </a:t>
            </a:r>
            <a:r>
              <a:rPr lang="ru-RU" sz="4000" b="1" dirty="0"/>
              <a:t>М</a:t>
            </a:r>
            <a:r>
              <a:rPr lang="ru-RU" sz="4000" b="1" dirty="0" smtClean="0"/>
              <a:t>алопургинского района, </a:t>
            </a:r>
            <a:br>
              <a:rPr lang="ru-RU" sz="4000" b="1" dirty="0" smtClean="0"/>
            </a:br>
            <a:r>
              <a:rPr lang="ru-RU" sz="4000" b="1" dirty="0" smtClean="0"/>
              <a:t>положении дел в районе и исполнении программы СЭР</a:t>
            </a:r>
            <a:r>
              <a:rPr lang="ru-RU" sz="4000" b="1" dirty="0" smtClean="0">
                <a:latin typeface="Arial" charset="0"/>
              </a:rPr>
              <a:t/>
            </a:r>
            <a:br>
              <a:rPr lang="ru-RU" sz="4000" b="1" dirty="0" smtClean="0">
                <a:latin typeface="Arial" charset="0"/>
              </a:rPr>
            </a:br>
            <a:r>
              <a:rPr lang="ru-RU" sz="4000" b="1" dirty="0" smtClean="0"/>
              <a:t>за</a:t>
            </a:r>
            <a:r>
              <a:rPr lang="ru-RU" sz="4000" b="1" dirty="0" smtClean="0">
                <a:latin typeface="Arial" charset="0"/>
              </a:rPr>
              <a:t> </a:t>
            </a:r>
            <a:r>
              <a:rPr lang="ru-RU" sz="4000" b="1" dirty="0" smtClean="0"/>
              <a:t>2014 год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013325"/>
            <a:ext cx="4384675" cy="936625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муниципального образования «Малопургинский район» </a:t>
            </a:r>
          </a:p>
          <a:p>
            <a:pPr algn="l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Николаевич Ерохин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8196" name="Picture 2" descr="D:\Отчет2011\гер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D:\Док\Новая папка (7)\Доклад ГЛавы\слайды для доклада 2015\DSCN058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003393"/>
            <a:ext cx="7555025" cy="5665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D:\Отчет2011\герб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41" y="134016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6880" y="188640"/>
            <a:ext cx="6341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Реконструкция спортивных залов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41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39" y="201703"/>
            <a:ext cx="7558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Президиум районного Совета депутатов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6322" name="Picture 2" descr="\\server\share\Ljrkfl Ukfds 2015\президиум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538" y="1124744"/>
            <a:ext cx="8316924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D:\Отчет2011\герб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41" y="134016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439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993D9-AEB3-4E30-A309-2009C4533330}" type="slidenum">
              <a:rPr 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060575"/>
            <a:ext cx="8229600" cy="69215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ООО «СТМК»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497887" cy="43211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4000" dirty="0" smtClean="0"/>
              <a:t> </a:t>
            </a:r>
            <a:r>
              <a:rPr lang="ru-RU" sz="4000" b="1" dirty="0" smtClean="0"/>
              <a:t>председатель Леонтьев Василий Егорович;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4000" b="1" dirty="0"/>
              <a:t> </a:t>
            </a:r>
            <a:r>
              <a:rPr lang="ru-RU" sz="4000" b="1" dirty="0" smtClean="0"/>
              <a:t>проведено 4 заседания;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4000" b="1" dirty="0"/>
              <a:t> </a:t>
            </a:r>
            <a:r>
              <a:rPr lang="ru-RU" sz="4000" b="1" dirty="0" smtClean="0"/>
              <a:t>рассмотрено 53 вопроса.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ru-RU" dirty="0" smtClean="0"/>
          </a:p>
        </p:txBody>
      </p:sp>
      <p:grpSp>
        <p:nvGrpSpPr>
          <p:cNvPr id="25605" name="Группа 5"/>
          <p:cNvGrpSpPr>
            <a:grpSpLocks/>
          </p:cNvGrpSpPr>
          <p:nvPr/>
        </p:nvGrpSpPr>
        <p:grpSpPr bwMode="auto">
          <a:xfrm>
            <a:off x="1403350" y="52388"/>
            <a:ext cx="7707313" cy="1033462"/>
            <a:chOff x="0" y="539"/>
            <a:chExt cx="8015318" cy="11419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539"/>
              <a:ext cx="8015318" cy="1141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1463" y="56670"/>
              <a:ext cx="7903053" cy="1029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b="1" dirty="0"/>
                <a:t>Контрольная комиссия</a:t>
              </a:r>
              <a:endParaRPr lang="ru-RU" sz="3600" dirty="0"/>
            </a:p>
          </p:txBody>
        </p:sp>
      </p:grpSp>
      <p:pic>
        <p:nvPicPr>
          <p:cNvPr id="25606" name="Picture 2" descr="D:\Отчет2011\гер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52388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8EF349-9809-4670-9B35-F49772AF5675}" type="slidenum">
              <a:rPr 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060575"/>
            <a:ext cx="8229600" cy="69215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ООО «СТМК»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76475"/>
            <a:ext cx="8497888" cy="417671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4000" b="1" dirty="0" smtClean="0"/>
              <a:t>председатель Алексеев Михаил Николаевич;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4000" b="1" dirty="0" smtClean="0"/>
              <a:t>  проведено 7 заседаний;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4000" b="1" dirty="0" smtClean="0"/>
              <a:t>  рассмотрено 71 вопрос.</a:t>
            </a:r>
          </a:p>
        </p:txBody>
      </p:sp>
      <p:grpSp>
        <p:nvGrpSpPr>
          <p:cNvPr id="26629" name="Группа 5"/>
          <p:cNvGrpSpPr>
            <a:grpSpLocks/>
          </p:cNvGrpSpPr>
          <p:nvPr/>
        </p:nvGrpSpPr>
        <p:grpSpPr bwMode="auto">
          <a:xfrm>
            <a:off x="1403350" y="52388"/>
            <a:ext cx="7707313" cy="1033462"/>
            <a:chOff x="0" y="539"/>
            <a:chExt cx="8015318" cy="11419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539"/>
              <a:ext cx="8015318" cy="1141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1463" y="56670"/>
              <a:ext cx="7903053" cy="1029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b="1" dirty="0"/>
                <a:t>Комиссия по бюджету и экономическому развитию района</a:t>
              </a:r>
            </a:p>
          </p:txBody>
        </p:sp>
      </p:grpSp>
      <p:pic>
        <p:nvPicPr>
          <p:cNvPr id="26630" name="Picture 2" descr="D:\Отчет2011\гер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52388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105462-5EA0-4A27-8C8F-257CA93450CD}" type="slidenum">
              <a:rPr 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060575"/>
            <a:ext cx="8229600" cy="69215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ООО «СТМК»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8497887" cy="33845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4000" dirty="0" smtClean="0"/>
              <a:t>  </a:t>
            </a:r>
            <a:r>
              <a:rPr lang="ru-RU" sz="4000" b="1" dirty="0" smtClean="0"/>
              <a:t>председатель Клековкин Виктор Иванович;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4000" b="1" dirty="0" smtClean="0"/>
              <a:t>  проведено 8 заседаний;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4000" b="1" dirty="0" smtClean="0"/>
              <a:t>  рассмотрено 82 вопроса.</a:t>
            </a:r>
            <a:endParaRPr lang="ru-RU" sz="4000" dirty="0" smtClean="0"/>
          </a:p>
        </p:txBody>
      </p:sp>
      <p:grpSp>
        <p:nvGrpSpPr>
          <p:cNvPr id="29701" name="Группа 5"/>
          <p:cNvGrpSpPr>
            <a:grpSpLocks/>
          </p:cNvGrpSpPr>
          <p:nvPr/>
        </p:nvGrpSpPr>
        <p:grpSpPr bwMode="auto">
          <a:xfrm>
            <a:off x="1436688" y="103188"/>
            <a:ext cx="7707312" cy="1597620"/>
            <a:chOff x="0" y="539"/>
            <a:chExt cx="8015318" cy="11419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539"/>
              <a:ext cx="8015318" cy="1141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1462" y="56670"/>
              <a:ext cx="7903055" cy="1029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b="1" dirty="0"/>
                <a:t>Комиссия по </a:t>
              </a:r>
              <a:r>
                <a:rPr lang="ru-RU" sz="3600" b="1" dirty="0" smtClean="0"/>
                <a:t>аграрным вопросам</a:t>
              </a:r>
              <a:r>
                <a:rPr lang="ru-RU" sz="3600" b="1" dirty="0"/>
                <a:t>, земельным отношениям, продовольствию и экологии</a:t>
              </a:r>
            </a:p>
          </p:txBody>
        </p:sp>
      </p:grpSp>
      <p:pic>
        <p:nvPicPr>
          <p:cNvPr id="29702" name="Picture 2" descr="D:\Отчет2011\гер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52388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6203F1-E823-493D-993B-3F1492496C58}" type="slidenum">
              <a:rPr 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060575"/>
            <a:ext cx="8229600" cy="69215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ООО «СТМК»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497887" cy="35274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3600" dirty="0" smtClean="0"/>
              <a:t>  </a:t>
            </a:r>
            <a:r>
              <a:rPr lang="ru-RU" sz="4000" b="1" dirty="0" smtClean="0"/>
              <a:t>председатель Логинов Александр Анатольевич;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4000" b="1" dirty="0" smtClean="0"/>
              <a:t>  проведено 6 заседаний;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4000" b="1" dirty="0"/>
              <a:t> </a:t>
            </a:r>
            <a:r>
              <a:rPr lang="ru-RU" sz="4000" b="1" dirty="0" smtClean="0"/>
              <a:t> рассмотрено 56 вопросов.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ru-RU" dirty="0" smtClean="0"/>
          </a:p>
        </p:txBody>
      </p:sp>
      <p:grpSp>
        <p:nvGrpSpPr>
          <p:cNvPr id="28677" name="Группа 5"/>
          <p:cNvGrpSpPr>
            <a:grpSpLocks/>
          </p:cNvGrpSpPr>
          <p:nvPr/>
        </p:nvGrpSpPr>
        <p:grpSpPr bwMode="auto">
          <a:xfrm>
            <a:off x="1403350" y="52388"/>
            <a:ext cx="7707313" cy="1033462"/>
            <a:chOff x="0" y="539"/>
            <a:chExt cx="8015318" cy="11419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539"/>
              <a:ext cx="8015318" cy="1141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1463" y="56670"/>
              <a:ext cx="7903053" cy="1029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b="1" dirty="0"/>
                <a:t>Комиссия по социальным вопросам</a:t>
              </a:r>
            </a:p>
          </p:txBody>
        </p:sp>
      </p:grpSp>
      <p:pic>
        <p:nvPicPr>
          <p:cNvPr id="28678" name="Picture 2" descr="D:\Отчет2011\гер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52388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6203F1-E823-493D-993B-3F1492496C58}" type="slidenum">
              <a:rPr 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060575"/>
            <a:ext cx="8229600" cy="69215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ООО «СТМК»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497887" cy="35274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3600" dirty="0" smtClean="0"/>
              <a:t>  </a:t>
            </a:r>
            <a:r>
              <a:rPr lang="ru-RU" sz="4000" b="1" dirty="0" smtClean="0"/>
              <a:t>председатель Басов Пётр Сергеевич;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4000" b="1" dirty="0" smtClean="0"/>
              <a:t>  проведено 6 заседаний;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4000" b="1" dirty="0"/>
              <a:t> </a:t>
            </a:r>
            <a:r>
              <a:rPr lang="ru-RU" sz="4000" b="1" dirty="0" smtClean="0"/>
              <a:t> рассмотрено 57 вопросов.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ru-RU" dirty="0" smtClean="0"/>
          </a:p>
        </p:txBody>
      </p:sp>
      <p:grpSp>
        <p:nvGrpSpPr>
          <p:cNvPr id="28677" name="Группа 5"/>
          <p:cNvGrpSpPr>
            <a:grpSpLocks/>
          </p:cNvGrpSpPr>
          <p:nvPr/>
        </p:nvGrpSpPr>
        <p:grpSpPr bwMode="auto">
          <a:xfrm>
            <a:off x="1403350" y="52388"/>
            <a:ext cx="7707313" cy="1033462"/>
            <a:chOff x="0" y="539"/>
            <a:chExt cx="8015318" cy="11419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539"/>
              <a:ext cx="8015318" cy="1141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1463" y="56670"/>
              <a:ext cx="7903053" cy="1029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b="1" dirty="0"/>
                <a:t>Комиссия по </a:t>
              </a:r>
              <a:r>
                <a:rPr lang="ru-RU" sz="3600" b="1" dirty="0" smtClean="0"/>
                <a:t>вопросам законности, правопорядка и контроля</a:t>
              </a:r>
              <a:endParaRPr lang="ru-RU" sz="3600" b="1" dirty="0"/>
            </a:p>
          </p:txBody>
        </p:sp>
      </p:grpSp>
      <p:pic>
        <p:nvPicPr>
          <p:cNvPr id="28678" name="Picture 2" descr="D:\Отчет2011\гер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52388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7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5A548-95C4-4886-8464-BEB1C0110DDA}" type="slidenum">
              <a:rPr 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060575"/>
            <a:ext cx="8229600" cy="69215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ООО «СТМК»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497887" cy="482441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3200" b="1" dirty="0" smtClean="0"/>
              <a:t> </a:t>
            </a:r>
            <a:r>
              <a:rPr lang="ru-RU" sz="3600" b="1" dirty="0" smtClean="0"/>
              <a:t>проведено 8 заседаний сессий;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dirty="0" smtClean="0"/>
              <a:t> рассмотрено 77 вопросов, </a:t>
            </a:r>
            <a:r>
              <a:rPr lang="ru-RU" sz="3200" b="1" dirty="0" smtClean="0"/>
              <a:t>в том числе: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3000" b="1" dirty="0" smtClean="0"/>
              <a:t> </a:t>
            </a:r>
            <a:r>
              <a:rPr lang="ru-RU" sz="3000" dirty="0" smtClean="0"/>
              <a:t>внесены изменения в Устав Малопургинского района;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ru-RU" sz="3000" dirty="0" smtClean="0"/>
              <a:t> утверждено 14 положений;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3000" dirty="0" smtClean="0"/>
              <a:t> внесены изменения в 16 нормативно-правовых актов ;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ru-RU" sz="3000" dirty="0" smtClean="0"/>
              <a:t> 1 решение признано утратившим силу и др.</a:t>
            </a:r>
          </a:p>
        </p:txBody>
      </p:sp>
      <p:grpSp>
        <p:nvGrpSpPr>
          <p:cNvPr id="30725" name="Группа 5"/>
          <p:cNvGrpSpPr>
            <a:grpSpLocks/>
          </p:cNvGrpSpPr>
          <p:nvPr/>
        </p:nvGrpSpPr>
        <p:grpSpPr bwMode="auto">
          <a:xfrm>
            <a:off x="1370012" y="91282"/>
            <a:ext cx="7707313" cy="1033462"/>
            <a:chOff x="-34670" y="43515"/>
            <a:chExt cx="8015318" cy="11419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34670" y="43515"/>
              <a:ext cx="8015318" cy="1141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1463" y="56670"/>
              <a:ext cx="7903053" cy="1029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/>
                <a:t>Заседания Районного Совета депутатов</a:t>
              </a:r>
              <a:endParaRPr lang="ru-RU" sz="2800" dirty="0"/>
            </a:p>
          </p:txBody>
        </p:sp>
      </p:grpSp>
      <p:pic>
        <p:nvPicPr>
          <p:cNvPr id="30726" name="Picture 2" descr="D:\Отчет2011\гер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52388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9924E2-8397-47E2-A69C-959B1B73D67A}" type="slidenum">
              <a:rPr 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32772" name="Picture 2" descr="D:\Отчет2011\гер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52388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2" descr="D:\Work\Символика УР района\герб\Флаг района -правее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288" y="1628800"/>
            <a:ext cx="7309423" cy="48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370012" y="103188"/>
            <a:ext cx="7707313" cy="1033462"/>
            <a:chOff x="-34670" y="56670"/>
            <a:chExt cx="8015318" cy="11419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34670" y="56670"/>
              <a:ext cx="8015318" cy="1141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1463" y="56670"/>
              <a:ext cx="7903053" cy="1029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 smtClean="0"/>
                <a:t>Флаг Малопургинского района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16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\Новая папка (7)\Доклад ГЛавы\слайды для доклада 2015\IMG_62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83" y="1052736"/>
            <a:ext cx="8407077" cy="5604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9924E2-8397-47E2-A69C-959B1B73D67A}" type="slidenum">
              <a:rPr 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32772" name="Picture 2" descr="D:\Отчет2011\герб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52388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5138" y="296862"/>
            <a:ext cx="8769350" cy="6264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7D959C-F5FF-49C8-A1F9-741EB3D926EE}" type="slidenum">
              <a:rPr 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8" name="Скругленный прямоугольник 4"/>
          <p:cNvSpPr/>
          <p:nvPr/>
        </p:nvSpPr>
        <p:spPr bwMode="auto">
          <a:xfrm>
            <a:off x="1423988" y="103188"/>
            <a:ext cx="7599362" cy="9318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pic>
        <p:nvPicPr>
          <p:cNvPr id="9221" name="Picture 2" descr="D:\Отчет2011\герб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52388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4"/>
          <p:cNvSpPr/>
          <p:nvPr/>
        </p:nvSpPr>
        <p:spPr bwMode="auto">
          <a:xfrm>
            <a:off x="1576388" y="255588"/>
            <a:ext cx="7599362" cy="9318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/>
              <a:t>Расширенные аппаратные совещания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403350" y="52388"/>
            <a:ext cx="7707313" cy="103346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Скругленный прямоугольник 4"/>
          <p:cNvSpPr/>
          <p:nvPr/>
        </p:nvSpPr>
        <p:spPr bwMode="auto">
          <a:xfrm>
            <a:off x="1728788" y="103188"/>
            <a:ext cx="7235825" cy="8048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algn="ctr" defTabSz="12446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dirty="0"/>
              <a:t>Взаимодействие с Государственным Советом Удмуртской Республики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\\server\share\Ljrkfl Ukfds 2015\колодк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48" y="889208"/>
            <a:ext cx="877824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9924E2-8397-47E2-A69C-959B1B73D67A}" type="slidenum">
              <a:rPr 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32772" name="Picture 2" descr="D:\Отчет2011\герб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52388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6613"/>
            <a:ext cx="8424614" cy="5738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6D246E-2DF9-463E-80B7-D2AE8B1B6408}" type="slidenum">
              <a:rPr 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dirty="0" smtClean="0">
              <a:solidFill>
                <a:schemeClr val="tx2"/>
              </a:solidFill>
            </a:endParaRPr>
          </a:p>
        </p:txBody>
      </p:sp>
      <p:grpSp>
        <p:nvGrpSpPr>
          <p:cNvPr id="12292" name="Группа 5"/>
          <p:cNvGrpSpPr>
            <a:grpSpLocks/>
          </p:cNvGrpSpPr>
          <p:nvPr/>
        </p:nvGrpSpPr>
        <p:grpSpPr bwMode="auto">
          <a:xfrm>
            <a:off x="1403350" y="52388"/>
            <a:ext cx="7707313" cy="1033462"/>
            <a:chOff x="0" y="539"/>
            <a:chExt cx="8015318" cy="11419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539"/>
              <a:ext cx="8015318" cy="1141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1463" y="56670"/>
              <a:ext cx="7903053" cy="1029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/>
                <a:t>Расширенные аппаратные совещания</a:t>
              </a:r>
              <a:endParaRPr lang="ru-RU" sz="2800" dirty="0"/>
            </a:p>
          </p:txBody>
        </p:sp>
      </p:grpSp>
      <p:pic>
        <p:nvPicPr>
          <p:cNvPr id="12293" name="Picture 2" descr="D:\Отчет2011\герб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52388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138" y="896938"/>
            <a:ext cx="8769350" cy="5700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DBD93C-A94B-4F4A-99C0-4F1C77840FE1}" type="slidenum">
              <a:rPr 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 smtClean="0">
              <a:solidFill>
                <a:schemeClr val="tx2"/>
              </a:solidFill>
            </a:endParaRPr>
          </a:p>
        </p:txBody>
      </p:sp>
      <p:grpSp>
        <p:nvGrpSpPr>
          <p:cNvPr id="13316" name="Группа 5"/>
          <p:cNvGrpSpPr>
            <a:grpSpLocks/>
          </p:cNvGrpSpPr>
          <p:nvPr/>
        </p:nvGrpSpPr>
        <p:grpSpPr bwMode="auto">
          <a:xfrm>
            <a:off x="1403350" y="52388"/>
            <a:ext cx="7707313" cy="1033462"/>
            <a:chOff x="0" y="539"/>
            <a:chExt cx="8015318" cy="11419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539"/>
              <a:ext cx="8015318" cy="1141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1463" y="56670"/>
              <a:ext cx="7903053" cy="1029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/>
                <a:t>Расширенные аппаратные совещания</a:t>
              </a:r>
              <a:endParaRPr lang="ru-RU" sz="2800" dirty="0"/>
            </a:p>
          </p:txBody>
        </p:sp>
      </p:grpSp>
      <p:pic>
        <p:nvPicPr>
          <p:cNvPr id="13317" name="Picture 2" descr="D:\Отчет2011\герб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52388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189" y="1085850"/>
            <a:ext cx="8538283" cy="5511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Номер слайда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BEF739-D2EC-47CC-8A05-5E99370E1156}" type="slidenum">
              <a:rPr 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dirty="0" smtClean="0">
              <a:solidFill>
                <a:schemeClr val="tx2"/>
              </a:solidFill>
            </a:endParaRPr>
          </a:p>
        </p:txBody>
      </p:sp>
      <p:grpSp>
        <p:nvGrpSpPr>
          <p:cNvPr id="16388" name="Группа 5"/>
          <p:cNvGrpSpPr>
            <a:grpSpLocks/>
          </p:cNvGrpSpPr>
          <p:nvPr/>
        </p:nvGrpSpPr>
        <p:grpSpPr bwMode="auto">
          <a:xfrm>
            <a:off x="1403350" y="52388"/>
            <a:ext cx="7707313" cy="1033462"/>
            <a:chOff x="0" y="539"/>
            <a:chExt cx="8015318" cy="11419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539"/>
              <a:ext cx="8015318" cy="1141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1463" y="56670"/>
              <a:ext cx="7903053" cy="1029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/>
                <a:t>«Час деловых контактов»</a:t>
              </a:r>
              <a:endParaRPr lang="ru-RU" sz="2800" dirty="0"/>
            </a:p>
          </p:txBody>
        </p:sp>
      </p:grpSp>
      <p:pic>
        <p:nvPicPr>
          <p:cNvPr id="16389" name="Picture 2" descr="D:\Отчет2011\герб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52388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80" y="896938"/>
            <a:ext cx="8699500" cy="5700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316458-77A2-44CE-BA68-90B01E8B1199}" type="slidenum">
              <a:rPr 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dirty="0" smtClean="0">
              <a:solidFill>
                <a:schemeClr val="tx2"/>
              </a:solidFill>
            </a:endParaRPr>
          </a:p>
        </p:txBody>
      </p:sp>
      <p:grpSp>
        <p:nvGrpSpPr>
          <p:cNvPr id="17412" name="Группа 5"/>
          <p:cNvGrpSpPr>
            <a:grpSpLocks/>
          </p:cNvGrpSpPr>
          <p:nvPr/>
        </p:nvGrpSpPr>
        <p:grpSpPr bwMode="auto">
          <a:xfrm>
            <a:off x="1403350" y="52388"/>
            <a:ext cx="7707313" cy="1033462"/>
            <a:chOff x="0" y="539"/>
            <a:chExt cx="8015318" cy="11419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539"/>
              <a:ext cx="8015318" cy="1141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1463" y="56670"/>
              <a:ext cx="7903053" cy="1029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/>
                <a:t>«Час деловых контактов»</a:t>
              </a:r>
              <a:endParaRPr lang="ru-RU" sz="2800" dirty="0"/>
            </a:p>
          </p:txBody>
        </p:sp>
      </p:grpSp>
      <p:pic>
        <p:nvPicPr>
          <p:cNvPr id="17413" name="Picture 2" descr="D:\Отчет2011\герб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52388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D:\Док\Новая папка (7)\Доклад ГЛавы\слайды для доклада 2015\IMG_328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571" y="1085850"/>
            <a:ext cx="8489909" cy="5659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Номер слайда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27F1DB-2930-43F2-913F-8FC4EC720BF9}" type="slidenum">
              <a:rPr 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 smtClean="0">
              <a:solidFill>
                <a:schemeClr val="tx2"/>
              </a:solidFill>
            </a:endParaRPr>
          </a:p>
        </p:txBody>
      </p:sp>
      <p:grpSp>
        <p:nvGrpSpPr>
          <p:cNvPr id="15364" name="Группа 5"/>
          <p:cNvGrpSpPr>
            <a:grpSpLocks/>
          </p:cNvGrpSpPr>
          <p:nvPr/>
        </p:nvGrpSpPr>
        <p:grpSpPr bwMode="auto">
          <a:xfrm>
            <a:off x="1403350" y="52388"/>
            <a:ext cx="7707313" cy="1033462"/>
            <a:chOff x="0" y="539"/>
            <a:chExt cx="8015318" cy="11419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539"/>
              <a:ext cx="8015318" cy="1141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1463" y="56670"/>
              <a:ext cx="7903053" cy="1029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 smtClean="0"/>
                <a:t>Постоянно действующее координационное совещание по обеспечению правопорядка</a:t>
              </a:r>
              <a:endParaRPr lang="ru-RU" sz="2800" dirty="0"/>
            </a:p>
          </p:txBody>
        </p:sp>
      </p:grpSp>
      <p:pic>
        <p:nvPicPr>
          <p:cNvPr id="15365" name="Picture 2" descr="D:\Отчет2011\герб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52388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8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53D2B-9A69-4D9B-B591-E92068D87C11}" type="slidenum">
              <a:rPr 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060575"/>
            <a:ext cx="8229600" cy="69215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ООО «СТМК»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497887" cy="44640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4000" b="1" dirty="0" smtClean="0"/>
              <a:t>  проведено 4 заседания;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4000" b="1" dirty="0"/>
              <a:t> </a:t>
            </a:r>
            <a:r>
              <a:rPr lang="ru-RU" sz="4000" b="1" dirty="0" smtClean="0"/>
              <a:t>рассмотрено 10 вопросов: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4000" b="1" dirty="0"/>
              <a:t> </a:t>
            </a:r>
            <a:r>
              <a:rPr lang="ru-RU" dirty="0" smtClean="0"/>
              <a:t>социальная реабилитация </a:t>
            </a:r>
            <a:r>
              <a:rPr lang="ru-RU" dirty="0"/>
              <a:t>лиц, освободившихся из мест лишения свободы и лиц без определённого места жительства</a:t>
            </a:r>
            <a:r>
              <a:rPr lang="ru-RU" dirty="0" smtClean="0"/>
              <a:t>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dirty="0" smtClean="0"/>
              <a:t> эффективность </a:t>
            </a:r>
            <a:r>
              <a:rPr lang="ru-RU" dirty="0"/>
              <a:t>принимаемых в Малопургинском районе мер по обеспечению безопасности дорожного движения, снижению уровня дорожно-транспортного </a:t>
            </a:r>
            <a:r>
              <a:rPr lang="ru-RU" dirty="0" smtClean="0"/>
              <a:t>травматизма и др.</a:t>
            </a:r>
            <a:endParaRPr lang="ru-RU" b="1" dirty="0" smtClean="0"/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ru-RU" dirty="0" smtClean="0"/>
          </a:p>
        </p:txBody>
      </p:sp>
      <p:grpSp>
        <p:nvGrpSpPr>
          <p:cNvPr id="37893" name="Группа 5"/>
          <p:cNvGrpSpPr>
            <a:grpSpLocks/>
          </p:cNvGrpSpPr>
          <p:nvPr/>
        </p:nvGrpSpPr>
        <p:grpSpPr bwMode="auto">
          <a:xfrm>
            <a:off x="1403350" y="52388"/>
            <a:ext cx="7707313" cy="2081212"/>
            <a:chOff x="0" y="539"/>
            <a:chExt cx="8015318" cy="11419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539"/>
              <a:ext cx="8015318" cy="1141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1463" y="56285"/>
              <a:ext cx="7903053" cy="1030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/>
                <a:t>Постоянно действующее координационное совещание по обеспечению правопорядка в Малопургинском районе </a:t>
              </a:r>
              <a:endParaRPr lang="ru-RU" sz="3200" dirty="0"/>
            </a:p>
          </p:txBody>
        </p:sp>
      </p:grpSp>
      <p:pic>
        <p:nvPicPr>
          <p:cNvPr id="37894" name="Picture 2" descr="D:\Отчет2011\гер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52388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91A924-C9C5-4645-8159-FA5588080EE6}" type="slidenum">
              <a:rPr 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060575"/>
            <a:ext cx="8229600" cy="69215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ООО «СТМК»</a:t>
            </a:r>
          </a:p>
        </p:txBody>
      </p:sp>
      <p:pic>
        <p:nvPicPr>
          <p:cNvPr id="47110" name="Picture 2" descr="D:\Отчет2011\гер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52388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\\server\share\Ljukfl Ukfds\IMG_336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56660"/>
            <a:ext cx="4608512" cy="3072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\\server\share\Ljukfl Ukfds\IMG_333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790" y="3586089"/>
            <a:ext cx="4347201" cy="2898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\\server\share\Ljukfl Ukfds\IMG_335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306" y="3605075"/>
            <a:ext cx="4338182" cy="2892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022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4CF23E-D03F-4766-B044-A8A0E1902EAE}" type="slidenum">
              <a:rPr 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060575"/>
            <a:ext cx="8229600" cy="69215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ООО «СТМК»</a:t>
            </a:r>
          </a:p>
        </p:txBody>
      </p:sp>
      <p:pic>
        <p:nvPicPr>
          <p:cNvPr id="66562" name="Picture 2" descr="D:\Док\Новая папка (7)\Доклад ГЛавы\слайды для доклада 2015\IMG_4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165" y="876300"/>
            <a:ext cx="8840185" cy="5889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0182" name="Picture 2" descr="D:\Отчет2011\герб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52388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1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91A924-C9C5-4645-8159-FA5588080EE6}" type="slidenum">
              <a:rPr 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060575"/>
            <a:ext cx="8229600" cy="69215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ООО «СТМК»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497887" cy="47529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4000" b="1" dirty="0" smtClean="0"/>
              <a:t>  </a:t>
            </a:r>
            <a:r>
              <a:rPr lang="ru-RU" sz="4000" dirty="0" smtClean="0"/>
              <a:t>проведена правовая экспертиза </a:t>
            </a:r>
            <a:r>
              <a:rPr lang="ru-RU" sz="4000" b="1" dirty="0" smtClean="0"/>
              <a:t>722</a:t>
            </a:r>
            <a:r>
              <a:rPr lang="ru-RU" sz="4000" dirty="0" smtClean="0"/>
              <a:t> актов;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4000" dirty="0" smtClean="0"/>
              <a:t>  составлено </a:t>
            </a:r>
            <a:r>
              <a:rPr lang="ru-RU" sz="4000" b="1" dirty="0" smtClean="0"/>
              <a:t>57</a:t>
            </a:r>
            <a:r>
              <a:rPr lang="ru-RU" sz="4000" dirty="0" smtClean="0"/>
              <a:t> заключений;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4000" dirty="0"/>
              <a:t> </a:t>
            </a:r>
            <a:r>
              <a:rPr lang="ru-RU" sz="4000" dirty="0" smtClean="0"/>
              <a:t>оформлено и зарегистрировано </a:t>
            </a:r>
            <a:r>
              <a:rPr lang="ru-RU" sz="4000" b="1" dirty="0" smtClean="0"/>
              <a:t>1030</a:t>
            </a:r>
            <a:r>
              <a:rPr lang="ru-RU" sz="4000" dirty="0" smtClean="0"/>
              <a:t> договоров.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ru-RU" dirty="0" smtClean="0"/>
          </a:p>
        </p:txBody>
      </p:sp>
      <p:grpSp>
        <p:nvGrpSpPr>
          <p:cNvPr id="47109" name="Группа 5"/>
          <p:cNvGrpSpPr>
            <a:grpSpLocks/>
          </p:cNvGrpSpPr>
          <p:nvPr/>
        </p:nvGrpSpPr>
        <p:grpSpPr bwMode="auto">
          <a:xfrm>
            <a:off x="1403350" y="52388"/>
            <a:ext cx="7707313" cy="1647825"/>
            <a:chOff x="0" y="539"/>
            <a:chExt cx="8015318" cy="11419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539"/>
              <a:ext cx="8015318" cy="1141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1463" y="56645"/>
              <a:ext cx="7903053" cy="1029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b="1" dirty="0"/>
                <a:t>Правовое управление</a:t>
              </a:r>
              <a:endParaRPr lang="ru-RU" sz="3600" dirty="0"/>
            </a:p>
          </p:txBody>
        </p:sp>
      </p:grpSp>
      <p:pic>
        <p:nvPicPr>
          <p:cNvPr id="47110" name="Picture 2" descr="D:\Отчет2011\гер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52388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7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D6F68-D9AC-467E-A937-09B8C866EF5F}" type="slidenum">
              <a:rPr 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 smtClean="0">
              <a:solidFill>
                <a:schemeClr val="tx2"/>
              </a:solidFill>
            </a:endParaRPr>
          </a:p>
        </p:txBody>
      </p:sp>
      <p:grpSp>
        <p:nvGrpSpPr>
          <p:cNvPr id="11267" name="Группа 5"/>
          <p:cNvGrpSpPr>
            <a:grpSpLocks/>
          </p:cNvGrpSpPr>
          <p:nvPr/>
        </p:nvGrpSpPr>
        <p:grpSpPr bwMode="auto">
          <a:xfrm>
            <a:off x="1403350" y="52388"/>
            <a:ext cx="7707313" cy="1033462"/>
            <a:chOff x="0" y="539"/>
            <a:chExt cx="8015318" cy="11419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539"/>
              <a:ext cx="8015318" cy="1141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1463" y="56670"/>
              <a:ext cx="7903053" cy="1029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sz="2800" b="1" dirty="0" smtClean="0"/>
                <a:t>Депутатские фракции</a:t>
              </a:r>
              <a:endParaRPr lang="ru-RU" sz="2800" dirty="0"/>
            </a:p>
          </p:txBody>
        </p:sp>
      </p:grpSp>
      <p:pic>
        <p:nvPicPr>
          <p:cNvPr id="11268" name="Picture 2" descr="D:\Отчет2011\гер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52388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78007295"/>
              </p:ext>
            </p:extLst>
          </p:nvPr>
        </p:nvGraphicFramePr>
        <p:xfrm>
          <a:off x="899592" y="1085850"/>
          <a:ext cx="7632848" cy="5655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4CF23E-D03F-4766-B044-A8A0E1902EAE}" type="slidenum">
              <a:rPr 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060575"/>
            <a:ext cx="8229600" cy="69215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ООО «СТМК»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497887" cy="4897437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ru-RU" sz="4000" b="1" dirty="0" smtClean="0"/>
              <a:t> </a:t>
            </a:r>
            <a:r>
              <a:rPr lang="ru-RU" sz="3200" dirty="0" smtClean="0"/>
              <a:t>Поступило </a:t>
            </a:r>
            <a:r>
              <a:rPr lang="ru-RU" sz="3200" b="1" dirty="0" smtClean="0"/>
              <a:t>37</a:t>
            </a:r>
            <a:r>
              <a:rPr lang="ru-RU" sz="3200" dirty="0" smtClean="0"/>
              <a:t> обращений</a:t>
            </a:r>
          </a:p>
        </p:txBody>
      </p:sp>
      <p:grpSp>
        <p:nvGrpSpPr>
          <p:cNvPr id="50181" name="Группа 5"/>
          <p:cNvGrpSpPr>
            <a:grpSpLocks/>
          </p:cNvGrpSpPr>
          <p:nvPr/>
        </p:nvGrpSpPr>
        <p:grpSpPr bwMode="auto">
          <a:xfrm>
            <a:off x="1403350" y="52388"/>
            <a:ext cx="7707313" cy="1647825"/>
            <a:chOff x="0" y="539"/>
            <a:chExt cx="8015318" cy="11419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539"/>
              <a:ext cx="8015318" cy="1141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1463" y="56645"/>
              <a:ext cx="7903053" cy="1029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b="1" dirty="0"/>
                <a:t>12 декабря - Общероссийский день приёма граждан</a:t>
              </a:r>
              <a:endParaRPr lang="ru-RU" sz="3600" dirty="0"/>
            </a:p>
          </p:txBody>
        </p:sp>
      </p:grpSp>
      <p:pic>
        <p:nvPicPr>
          <p:cNvPr id="50182" name="Picture 2" descr="D:\Отчет2011\гер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52388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968436"/>
              </p:ext>
            </p:extLst>
          </p:nvPr>
        </p:nvGraphicFramePr>
        <p:xfrm>
          <a:off x="504031" y="2276872"/>
          <a:ext cx="8135938" cy="4464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Отчет2011\гер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721" y="2204864"/>
            <a:ext cx="82603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Указ </a:t>
            </a:r>
            <a:r>
              <a:rPr lang="ru-RU" sz="3600" b="1" dirty="0"/>
              <a:t>Президента Российской Федерации от 28.04.2008 г. №607 «Об оценке эффективности деятельности органов местного самоуправления городских округов и муниципальных районов» </a:t>
            </a:r>
          </a:p>
        </p:txBody>
      </p:sp>
    </p:spTree>
    <p:extLst>
      <p:ext uri="{BB962C8B-B14F-4D97-AF65-F5344CB8AC3E}">
        <p14:creationId xmlns:p14="http://schemas.microsoft.com/office/powerpoint/2010/main" val="1493614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Отчет2011\гер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405130"/>
            <a:ext cx="5306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Показатели эффективности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988840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b="1" dirty="0"/>
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 (процентов</a:t>
            </a:r>
            <a:r>
              <a:rPr lang="ru-RU" b="1" dirty="0" smtClean="0"/>
              <a:t>)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b="1" dirty="0"/>
          </a:p>
          <a:p>
            <a:pPr marL="342900" indent="-342900">
              <a:buFont typeface="Wingdings" pitchFamily="2" charset="2"/>
              <a:buChar char="v"/>
            </a:pPr>
            <a:r>
              <a:rPr lang="ru-RU" b="1" dirty="0"/>
              <a:t>Доля многоквартирных домов, расположенных на земельных участках, в отношении которых осуществлен государственный кадастровый учет (процентов</a:t>
            </a:r>
            <a:r>
              <a:rPr lang="ru-RU" b="1" dirty="0" smtClean="0"/>
              <a:t>)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b="1" dirty="0"/>
          </a:p>
          <a:p>
            <a:pPr marL="342900" indent="-342900">
              <a:buFont typeface="Wingdings" pitchFamily="2" charset="2"/>
              <a:buChar char="v"/>
            </a:pPr>
            <a:r>
              <a:rPr lang="ru-RU" b="1" dirty="0"/>
              <a:t>Доля основных фондов организаций муниципальной формы собственности, находящихся в стадии банкротства, в основных фондах организаций муниципальной формы собственности (на конец года по полной учетной стоимости) (процентов</a:t>
            </a:r>
            <a:r>
              <a:rPr lang="ru-RU" b="1" dirty="0" smtClean="0"/>
              <a:t>)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b="1" dirty="0"/>
          </a:p>
          <a:p>
            <a:pPr marL="342900" indent="-342900">
              <a:buFont typeface="Wingdings" pitchFamily="2" charset="2"/>
              <a:buChar char="v"/>
            </a:pPr>
            <a:r>
              <a:rPr lang="ru-RU" b="1" dirty="0"/>
              <a:t>Число субъектов малого и среднего предпринимательства в расчете на 10 тыс. человек населения (единиц)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048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Отчет2011\гер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405130"/>
            <a:ext cx="5259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Реализация программы СЭР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421557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b="1" dirty="0"/>
              <a:t>Объем внутреннего валового продукта </a:t>
            </a:r>
            <a:r>
              <a:rPr lang="ru-RU" sz="2400" b="1" dirty="0" smtClean="0"/>
              <a:t> - 7 </a:t>
            </a:r>
            <a:r>
              <a:rPr lang="ru-RU" sz="2400" b="1" dirty="0"/>
              <a:t>млрд. 195 тыс. </a:t>
            </a:r>
            <a:r>
              <a:rPr lang="ru-RU" sz="2400" b="1" dirty="0" smtClean="0"/>
              <a:t>рублей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4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/>
              <a:t>Объем </a:t>
            </a:r>
            <a:r>
              <a:rPr lang="ru-RU" sz="2400" b="1" dirty="0"/>
              <a:t>промышленного производства </a:t>
            </a:r>
            <a:r>
              <a:rPr lang="ru-RU" sz="2400" b="1" dirty="0" smtClean="0"/>
              <a:t> - 2 </a:t>
            </a:r>
            <a:r>
              <a:rPr lang="ru-RU" sz="2400" b="1" dirty="0"/>
              <a:t>млрд. 060 млн. </a:t>
            </a:r>
            <a:r>
              <a:rPr lang="ru-RU" sz="2400" b="1" dirty="0" smtClean="0"/>
              <a:t>рублей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4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/>
              <a:t>Розничный товарооборот за 2014  год </a:t>
            </a:r>
            <a:r>
              <a:rPr lang="ru-RU" sz="2400" b="1" dirty="0" smtClean="0"/>
              <a:t> -  </a:t>
            </a:r>
            <a:r>
              <a:rPr lang="ru-RU" sz="2400" b="1" dirty="0"/>
              <a:t>1 млрд. 754 млн. </a:t>
            </a:r>
            <a:r>
              <a:rPr lang="ru-RU" sz="2400" b="1" dirty="0" smtClean="0"/>
              <a:t>рублей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4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/>
              <a:t>Р</a:t>
            </a:r>
            <a:r>
              <a:rPr lang="ru-RU" sz="2400" b="1" dirty="0" smtClean="0"/>
              <a:t>озничный </a:t>
            </a:r>
            <a:r>
              <a:rPr lang="ru-RU" sz="2400" b="1" dirty="0"/>
              <a:t>товарооборот в среднем на душу населения </a:t>
            </a:r>
            <a:r>
              <a:rPr lang="ru-RU" sz="2400" b="1" dirty="0" smtClean="0"/>
              <a:t> -  </a:t>
            </a:r>
            <a:r>
              <a:rPr lang="ru-RU" sz="2400" b="1" dirty="0"/>
              <a:t>52,7 </a:t>
            </a:r>
            <a:r>
              <a:rPr lang="ru-RU" sz="2400" b="1" dirty="0" smtClean="0"/>
              <a:t>тыс. рублей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4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/>
              <a:t>Строительными </a:t>
            </a:r>
            <a:r>
              <a:rPr lang="ru-RU" sz="2400" b="1" dirty="0"/>
              <a:t>организациями выполнено работ на сумму 886,3 млн. </a:t>
            </a:r>
            <a:r>
              <a:rPr lang="ru-RU" sz="2400" b="1" dirty="0" smtClean="0"/>
              <a:t>рублей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04207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D:\Док\Новая папка (7)\Доклад ГЛавы\слайды для доклада 2015\на день гос2014\строительство и дороги\IMG_54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92" y="1124744"/>
            <a:ext cx="8311872" cy="5541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D:\Отчет2011\герб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3" y="332655"/>
            <a:ext cx="6646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Открытие Баграш-Бигринского </a:t>
            </a:r>
            <a:r>
              <a:rPr lang="ru-RU" sz="3200" b="1" dirty="0">
                <a:solidFill>
                  <a:schemeClr val="bg1"/>
                </a:solidFill>
              </a:rPr>
              <a:t>С</a:t>
            </a:r>
            <a:r>
              <a:rPr lang="ru-RU" sz="3200" b="1" dirty="0" smtClean="0">
                <a:solidFill>
                  <a:schemeClr val="bg1"/>
                </a:solidFill>
              </a:rPr>
              <a:t>ДК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44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Отчет2011\гер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8687" y="230485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Реконструкция начальной школы д. </a:t>
            </a:r>
            <a:r>
              <a:rPr lang="ru-RU" sz="3200" b="1" dirty="0" smtClean="0">
                <a:solidFill>
                  <a:schemeClr val="bg1"/>
                </a:solidFill>
              </a:rPr>
              <a:t>Малая Бодья </a:t>
            </a:r>
            <a:r>
              <a:rPr lang="ru-RU" sz="3200" b="1" dirty="0">
                <a:solidFill>
                  <a:schemeClr val="bg1"/>
                </a:solidFill>
              </a:rPr>
              <a:t>под детский сад</a:t>
            </a:r>
          </a:p>
        </p:txBody>
      </p:sp>
      <p:pic>
        <p:nvPicPr>
          <p:cNvPr id="71682" name="Picture 2" descr="\\server\share\Ljrkfl Ukfds 2015\бод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479594" cy="3359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683" name="Picture 3" descr="\\server\share\Ljrkfl Ukfds 2015\бодья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929" y="1421557"/>
            <a:ext cx="4331543" cy="3248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3637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Отчет2011\герб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5" y="332656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Реконструкция начальной школы д. Алганча-Игра под детский сад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70659" name="Picture 3" descr="\\server\share\Ljrkfl Ukfds 2015\Алган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977694" cy="2651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0660" name="Picture 4" descr="\\server\share\Ljrkfl Ukfds 2015\алганча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575" y="4019078"/>
            <a:ext cx="3956673" cy="2637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0658" name="Picture 2" descr="\\server\share\Ljrkfl Ukfds 2015\Алг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2976" y="1431851"/>
            <a:ext cx="4385903" cy="2923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3637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Отчет2011\гер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8687" y="230485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Итоги производственной деятельности сельхозпредприятий района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724610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 2014 году сельхозпредприятиями района </a:t>
            </a:r>
            <a:endParaRPr lang="ru-RU" sz="2000" b="1" dirty="0" smtClean="0"/>
          </a:p>
          <a:p>
            <a:endParaRPr lang="ru-RU" sz="2000" b="1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/>
              <a:t>засеяно </a:t>
            </a:r>
            <a:r>
              <a:rPr lang="ru-RU" sz="2000" b="1" dirty="0"/>
              <a:t>48 тысяч 699 гектаров (план на 2014 год – 48298 гектара</a:t>
            </a:r>
            <a:r>
              <a:rPr lang="ru-RU" sz="2000" b="1" dirty="0" smtClean="0"/>
              <a:t>)</a:t>
            </a:r>
          </a:p>
          <a:p>
            <a:endParaRPr lang="ru-RU" sz="2000" b="1" dirty="0" smtClean="0"/>
          </a:p>
          <a:p>
            <a:pPr marL="542925" indent="-285750">
              <a:buFont typeface="Wingdings" pitchFamily="2" charset="2"/>
              <a:buChar char="ü"/>
            </a:pPr>
            <a:r>
              <a:rPr lang="ru-RU" sz="2000" b="1" dirty="0" smtClean="0"/>
              <a:t>из </a:t>
            </a:r>
            <a:r>
              <a:rPr lang="ru-RU" sz="2000" b="1" dirty="0"/>
              <a:t>них зерновые на площади 23688 гектар, </a:t>
            </a:r>
            <a:endParaRPr lang="ru-RU" sz="2000" b="1" dirty="0" smtClean="0"/>
          </a:p>
          <a:p>
            <a:pPr marL="542925" indent="-285750">
              <a:buFont typeface="Wingdings" pitchFamily="2" charset="2"/>
              <a:buChar char="ü"/>
            </a:pPr>
            <a:endParaRPr lang="ru-RU" sz="2000" b="1" dirty="0" smtClean="0"/>
          </a:p>
          <a:p>
            <a:pPr marL="542925" indent="-285750">
              <a:buFont typeface="Wingdings" pitchFamily="2" charset="2"/>
              <a:buChar char="ü"/>
            </a:pPr>
            <a:r>
              <a:rPr lang="ru-RU" sz="2000" b="1" dirty="0" smtClean="0"/>
              <a:t>кормовые </a:t>
            </a:r>
            <a:r>
              <a:rPr lang="ru-RU" sz="2000" b="1" dirty="0"/>
              <a:t>культуры – 24829 гектар, в т. ч. кукуруза – 1777 гектаров, овощи- 77,0 гектар, картофель – 106 гектар</a:t>
            </a:r>
            <a:r>
              <a:rPr lang="ru-RU" sz="2000" b="1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b="1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/>
              <a:t>н</a:t>
            </a:r>
            <a:r>
              <a:rPr lang="ru-RU" sz="2000" b="1" dirty="0" smtClean="0"/>
              <a:t>амолочено </a:t>
            </a:r>
            <a:r>
              <a:rPr lang="ru-RU" sz="2000" b="1" dirty="0"/>
              <a:t>зерна </a:t>
            </a:r>
            <a:r>
              <a:rPr lang="ru-RU" sz="2000" b="1" dirty="0" smtClean="0"/>
              <a:t> - 38 </a:t>
            </a:r>
            <a:r>
              <a:rPr lang="ru-RU" sz="2000" b="1" dirty="0"/>
              <a:t>202 </a:t>
            </a:r>
            <a:r>
              <a:rPr lang="ru-RU" sz="2000" b="1" dirty="0" smtClean="0"/>
              <a:t>тонн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2000" b="1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/>
              <a:t>производство молока  - 35571 тонн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2000" b="1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/>
              <a:t>реализовано молока – 30809 тонн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2000" b="1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/>
              <a:t>поголовье крупного рогатого скота – 15778 голов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45838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3902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Год культуры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2707" name="Picture 3" descr="\\server\share\Ljrkfl Ukfds 2015\ку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55051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2708" name="Picture 4" descr="\\server\share\Ljrkfl Ukfds 2015\кул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604" y="1196752"/>
            <a:ext cx="3883380" cy="258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\\server\share\Ljrkfl Ukfds 2015\к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743" y="1196752"/>
            <a:ext cx="3909629" cy="2606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5" descr="\\server\share\Ljrkfl Ukfds 2015\куль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55051"/>
            <a:ext cx="3883380" cy="258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D:\Отчет2011\герб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097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568" y="239027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Задачи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D:\Отчет2011\гер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7" y="1556792"/>
            <a:ext cx="84127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200" b="1" dirty="0" smtClean="0"/>
              <a:t>Активизировать </a:t>
            </a:r>
            <a:r>
              <a:rPr lang="ru-RU" sz="2200" b="1" dirty="0"/>
              <a:t>работу с избирателями.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dirty="0" smtClean="0"/>
              <a:t>Принимать </a:t>
            </a:r>
            <a:r>
              <a:rPr lang="ru-RU" sz="2200" b="1" dirty="0"/>
              <a:t>меры по исполнению наказов избирателей.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dirty="0" smtClean="0"/>
              <a:t>Принимать </a:t>
            </a:r>
            <a:r>
              <a:rPr lang="ru-RU" sz="2200" b="1" dirty="0"/>
              <a:t>участие во всех проводимых мероприятиях, сходах граждан в муниципальных образованиях-поселениях.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dirty="0" smtClean="0"/>
              <a:t>Постоянно </a:t>
            </a:r>
            <a:r>
              <a:rPr lang="ru-RU" sz="2200" b="1" dirty="0"/>
              <a:t>сотрудничать с главами муниципальных образований (поселений) по вопросам работы с населением, оказывать им посильную помощь.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dirty="0" smtClean="0"/>
              <a:t>Принять </a:t>
            </a:r>
            <a:r>
              <a:rPr lang="ru-RU" sz="2200" b="1" dirty="0"/>
              <a:t>все необходимые меры по обеспечению </a:t>
            </a:r>
            <a:r>
              <a:rPr lang="ru-RU" sz="2200" b="1" dirty="0" smtClean="0"/>
              <a:t>поступления. </a:t>
            </a:r>
            <a:r>
              <a:rPr lang="ru-RU" sz="2200" b="1" dirty="0"/>
              <a:t>налогов, сборов и других обязательных платежей в бюджет района.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dirty="0" smtClean="0"/>
              <a:t>Обеспечить </a:t>
            </a:r>
            <a:r>
              <a:rPr lang="ru-RU" sz="2200" b="1" dirty="0"/>
              <a:t>целевое и эффективное использование бюджетных </a:t>
            </a:r>
            <a:r>
              <a:rPr lang="ru-RU" sz="2200" b="1" dirty="0" smtClean="0"/>
              <a:t>средств </a:t>
            </a:r>
            <a:r>
              <a:rPr lang="ru-RU" sz="2200" b="1" dirty="0"/>
              <a:t>согласно утвержденного бюджета </a:t>
            </a:r>
            <a:r>
              <a:rPr lang="ru-RU" sz="2200" b="1" dirty="0" smtClean="0"/>
              <a:t>района.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dirty="0"/>
              <a:t>увеличить собственные доходы районного </a:t>
            </a:r>
            <a:r>
              <a:rPr lang="ru-RU" sz="2200" b="1" dirty="0" smtClean="0"/>
              <a:t>бюджета.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dirty="0"/>
              <a:t>эффективно осуществлять расходы и строго их контролировать.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185775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Отчет2011\гер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41" y="134016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6880" y="305317"/>
            <a:ext cx="6178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Реализация партийных проектов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268760"/>
            <a:ext cx="628729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3000" b="1" dirty="0" smtClean="0"/>
              <a:t>Модернизация </a:t>
            </a:r>
            <a:r>
              <a:rPr lang="ru-RU" sz="3000" b="1" dirty="0"/>
              <a:t>образования;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000" b="1" dirty="0" smtClean="0"/>
              <a:t>Российское </a:t>
            </a:r>
            <a:r>
              <a:rPr lang="ru-RU" sz="3000" b="1" dirty="0"/>
              <a:t>село;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000" b="1" dirty="0" smtClean="0"/>
              <a:t>Детские </a:t>
            </a:r>
            <a:r>
              <a:rPr lang="ru-RU" sz="3000" b="1" dirty="0"/>
              <a:t>сады детям;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000" b="1" dirty="0" smtClean="0"/>
              <a:t>Детский </a:t>
            </a:r>
            <a:r>
              <a:rPr lang="ru-RU" sz="3000" b="1" dirty="0"/>
              <a:t>спорт;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000" b="1" dirty="0" smtClean="0"/>
              <a:t>Качество </a:t>
            </a:r>
            <a:r>
              <a:rPr lang="ru-RU" sz="3000" b="1" dirty="0"/>
              <a:t>жизни (Здоровье);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000" b="1" dirty="0" smtClean="0"/>
              <a:t>Безопасные </a:t>
            </a:r>
            <a:r>
              <a:rPr lang="ru-RU" sz="3000" b="1" dirty="0"/>
              <a:t>дороги;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000" b="1" dirty="0" smtClean="0"/>
              <a:t>Старшее </a:t>
            </a:r>
            <a:r>
              <a:rPr lang="ru-RU" sz="3000" b="1" dirty="0"/>
              <a:t>поколение;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000" b="1" dirty="0" smtClean="0"/>
              <a:t>Библиотеки </a:t>
            </a:r>
            <a:r>
              <a:rPr lang="ru-RU" sz="3000" b="1" dirty="0"/>
              <a:t>России;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000" b="1" dirty="0" smtClean="0"/>
              <a:t>Дороги </a:t>
            </a:r>
            <a:r>
              <a:rPr lang="ru-RU" sz="3000" b="1" dirty="0"/>
              <a:t>Удмуртии;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000" b="1" dirty="0" smtClean="0"/>
              <a:t>«</a:t>
            </a:r>
            <a:r>
              <a:rPr lang="ru-RU" sz="3000" b="1" dirty="0"/>
              <a:t>Единая Россия» – консультирует;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000" b="1" dirty="0" smtClean="0"/>
              <a:t>-Юность </a:t>
            </a:r>
            <a:r>
              <a:rPr lang="ru-RU" sz="3000" b="1" dirty="0"/>
              <a:t>Удмуртии.</a:t>
            </a: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854847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ru-RU" sz="7200" b="1" i="1" dirty="0" smtClean="0"/>
              <a:t>СПАСИБО 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ru-RU" sz="7200" b="1" i="1" dirty="0" smtClean="0"/>
              <a:t>ЗА ВНИМАНИЕ!</a:t>
            </a:r>
          </a:p>
        </p:txBody>
      </p:sp>
      <p:pic>
        <p:nvPicPr>
          <p:cNvPr id="51203" name="Picture 2" descr="D:\Отчет2011\герб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880" y="305317"/>
            <a:ext cx="6178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Реализация партийных проектов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2227" name="Picture 3" descr="D:\Док\Новая папка (7)\Доклад ГЛавы\слайды для доклада 2015\IMG_776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560840" cy="5670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D:\Отчет2011\герб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41" y="134016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26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Док\Новая папка (7)\Доклад ГЛавы\слайды для доклада 2015\IMG_78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92" y="1034107"/>
            <a:ext cx="8452880" cy="563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Отчет2011\герб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41" y="134016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4832" y="305316"/>
            <a:ext cx="6178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Реализация партийных проектов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1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\\server\share\Ljrkfl Ukfds 2015\IMG_935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9532" y="1052736"/>
            <a:ext cx="8532948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856880" y="305317"/>
            <a:ext cx="6178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Реализация партийных проектов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Отчет2011\герб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41" y="134016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13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\\server\share\Ljrkfl Ukfds 2015\IMG_95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02598"/>
            <a:ext cx="8555838" cy="570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305317"/>
            <a:ext cx="6178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Реализация партийных проектов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Отчет2011\герб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41" y="134016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13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\Новая папка (7)\Доклад ГЛавы\слайды для доклада 2015\IMG_748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19884" cy="5613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D:\Отчет2011\герб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41" y="134016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6880" y="188640"/>
            <a:ext cx="6341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Реализация партийных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3508821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5428</TotalTime>
  <Words>827</Words>
  <Application>Microsoft Office PowerPoint</Application>
  <PresentationFormat>Экран (4:3)</PresentationFormat>
  <Paragraphs>158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Волна</vt:lpstr>
      <vt:lpstr>       О деятельности Главы Малопургинского района,  положении дел в районе и исполнении программы СЭР за 2014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ООО «СТМК»</vt:lpstr>
      <vt:lpstr>ООО «СТМК»</vt:lpstr>
      <vt:lpstr>ООО «СТМК»</vt:lpstr>
      <vt:lpstr>ООО «СТМК»</vt:lpstr>
      <vt:lpstr>ООО «СТМК»</vt:lpstr>
      <vt:lpstr>ООО «СТМК»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ООО «СТМК»</vt:lpstr>
      <vt:lpstr>ООО «СТМК»</vt:lpstr>
      <vt:lpstr>ООО «СТМК»</vt:lpstr>
      <vt:lpstr>ООО «СТМК»</vt:lpstr>
      <vt:lpstr>ООО «СТМК»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реализации Программы социально-экономического развития Малопургинского района на 2010- 2014 годы</dc:title>
  <dc:creator>ЕфремовСЛ</dc:creator>
  <cp:lastModifiedBy>1</cp:lastModifiedBy>
  <cp:revision>162</cp:revision>
  <dcterms:created xsi:type="dcterms:W3CDTF">2012-08-07T05:55:47Z</dcterms:created>
  <dcterms:modified xsi:type="dcterms:W3CDTF">2015-03-26T05:38:28Z</dcterms:modified>
</cp:coreProperties>
</file>