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4"/>
  </p:notesMasterIdLst>
  <p:sldIdLst>
    <p:sldId id="256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70" r:id="rId11"/>
    <p:sldId id="476" r:id="rId12"/>
    <p:sldId id="471" r:id="rId13"/>
    <p:sldId id="472" r:id="rId14"/>
    <p:sldId id="475" r:id="rId15"/>
    <p:sldId id="480" r:id="rId16"/>
    <p:sldId id="474" r:id="rId17"/>
    <p:sldId id="478" r:id="rId18"/>
    <p:sldId id="488" r:id="rId19"/>
    <p:sldId id="481" r:id="rId20"/>
    <p:sldId id="477" r:id="rId21"/>
    <p:sldId id="479" r:id="rId22"/>
    <p:sldId id="483" r:id="rId23"/>
    <p:sldId id="487" r:id="rId24"/>
    <p:sldId id="489" r:id="rId25"/>
    <p:sldId id="490" r:id="rId26"/>
    <p:sldId id="491" r:id="rId27"/>
    <p:sldId id="460" r:id="rId28"/>
    <p:sldId id="482" r:id="rId29"/>
    <p:sldId id="484" r:id="rId30"/>
    <p:sldId id="485" r:id="rId31"/>
    <p:sldId id="486" r:id="rId32"/>
    <p:sldId id="27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00"/>
    <a:srgbClr val="9966FF"/>
    <a:srgbClr val="00CC66"/>
    <a:srgbClr val="00FF00"/>
    <a:srgbClr val="FF00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211" autoAdjust="0"/>
  </p:normalViewPr>
  <p:slideViewPr>
    <p:cSldViewPr>
      <p:cViewPr>
        <p:scale>
          <a:sx n="100" d="100"/>
          <a:sy n="100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1377</c:v>
                </c:pt>
                <c:pt idx="1">
                  <c:v>1371</c:v>
                </c:pt>
                <c:pt idx="2">
                  <c:v>1174</c:v>
                </c:pt>
                <c:pt idx="3">
                  <c:v>1090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</c:numRef>
          </c:val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</c:numRef>
          </c:val>
        </c:ser>
        <c:dLbls/>
        <c:axId val="100285824"/>
        <c:axId val="100312192"/>
      </c:barChart>
      <c:catAx>
        <c:axId val="100285824"/>
        <c:scaling>
          <c:orientation val="minMax"/>
        </c:scaling>
        <c:axPos val="b"/>
        <c:numFmt formatCode="General" sourceLinked="1"/>
        <c:tickLblPos val="nextTo"/>
        <c:crossAx val="100312192"/>
        <c:crosses val="autoZero"/>
        <c:auto val="1"/>
        <c:lblAlgn val="ctr"/>
        <c:lblOffset val="100"/>
      </c:catAx>
      <c:valAx>
        <c:axId val="100312192"/>
        <c:scaling>
          <c:orientation val="minMax"/>
          <c:min val="500"/>
        </c:scaling>
        <c:delete val="1"/>
        <c:axPos val="l"/>
        <c:majorGridlines/>
        <c:numFmt formatCode="General" sourceLinked="1"/>
        <c:tickLblPos val="nextTo"/>
        <c:crossAx val="100285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</c:v>
                </c:pt>
                <c:pt idx="1">
                  <c:v>81</c:v>
                </c:pt>
                <c:pt idx="2">
                  <c:v>67</c:v>
                </c:pt>
                <c:pt idx="3">
                  <c:v>86</c:v>
                </c:pt>
              </c:numCache>
            </c:numRef>
          </c:val>
        </c:ser>
        <c:dLbls/>
        <c:axId val="122785792"/>
        <c:axId val="122787328"/>
      </c:barChart>
      <c:catAx>
        <c:axId val="122785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22787328"/>
        <c:crosses val="autoZero"/>
        <c:auto val="1"/>
        <c:lblAlgn val="ctr"/>
        <c:lblOffset val="100"/>
      </c:catAx>
      <c:valAx>
        <c:axId val="122787328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22785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title>
      <c:tx>
        <c:rich>
          <a:bodyPr/>
          <a:lstStyle/>
          <a:p>
            <a:pPr>
              <a:defRPr sz="3600"/>
            </a:pPr>
            <a:r>
              <a:rPr lang="ru-RU" sz="3600" dirty="0"/>
              <a:t>Количество родившихся</a:t>
            </a:r>
          </a:p>
        </c:rich>
      </c:tx>
      <c:layout>
        <c:manualLayout>
          <c:xMode val="edge"/>
          <c:yMode val="edge"/>
          <c:x val="0.14877370842492063"/>
          <c:y val="1.4904447236692013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1.5772863539100897E-2"/>
          <c:y val="0.20174474995911817"/>
          <c:w val="0.98422713646089921"/>
          <c:h val="0.7003834779905854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родившихся</c:v>
                </c:pt>
              </c:strCache>
            </c:strRef>
          </c:tx>
          <c:dLbls>
            <c:dLbl>
              <c:idx val="1"/>
              <c:layout>
                <c:manualLayout>
                  <c:x val="2.8677933707456183E-2"/>
                  <c:y val="-3.1706839065322338E-2"/>
                </c:manualLayout>
              </c:layout>
              <c:showVal val="1"/>
            </c:dLbl>
            <c:dLbl>
              <c:idx val="2"/>
              <c:layout>
                <c:manualLayout>
                  <c:x val="1.1471173482982367E-2"/>
                  <c:y val="-2.7743484182157111E-2"/>
                </c:manualLayout>
              </c:layout>
              <c:showVal val="1"/>
            </c:dLbl>
            <c:dLbl>
              <c:idx val="3"/>
              <c:layout>
                <c:manualLayout>
                  <c:x val="1.7206760224473597E-2"/>
                  <c:y val="-4.9541936039566151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518</c:v>
                </c:pt>
                <c:pt idx="1">
                  <c:v>494</c:v>
                </c:pt>
                <c:pt idx="2">
                  <c:v>449</c:v>
                </c:pt>
                <c:pt idx="3">
                  <c:v>366</c:v>
                </c:pt>
              </c:numCache>
            </c:numRef>
          </c:val>
        </c:ser>
        <c:dLbls/>
        <c:shape val="box"/>
        <c:axId val="103847424"/>
        <c:axId val="103848960"/>
        <c:axId val="0"/>
      </c:bar3DChart>
      <c:catAx>
        <c:axId val="10384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03848960"/>
        <c:crossesAt val="0"/>
        <c:auto val="1"/>
        <c:lblAlgn val="ctr"/>
        <c:lblOffset val="100"/>
      </c:catAx>
      <c:valAx>
        <c:axId val="103848960"/>
        <c:scaling>
          <c:orientation val="minMax"/>
          <c:min val="400"/>
        </c:scaling>
        <c:delete val="1"/>
        <c:axPos val="l"/>
        <c:majorGridlines/>
        <c:numFmt formatCode="General" sourceLinked="1"/>
        <c:tickLblPos val="nextTo"/>
        <c:crossAx val="103847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Количество родившихся в 90-е и послевоенные годы</a:t>
            </a:r>
          </a:p>
        </c:rich>
      </c:tx>
      <c:layout>
        <c:manualLayout>
          <c:xMode val="edge"/>
          <c:yMode val="edge"/>
          <c:x val="0.1962505076849384"/>
          <c:y val="2.0849431211762991E-2"/>
        </c:manualLayout>
      </c:layout>
    </c:title>
    <c:plotArea>
      <c:layout>
        <c:manualLayout>
          <c:layoutTarget val="inner"/>
          <c:xMode val="edge"/>
          <c:yMode val="edge"/>
          <c:x val="1.590214930581484E-2"/>
          <c:y val="0.16848221608335653"/>
          <c:w val="0.96819570138837052"/>
          <c:h val="0.70531473406824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родившихся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4">
                  <c:v>1946</c:v>
                </c:pt>
                <c:pt idx="5">
                  <c:v>1947</c:v>
                </c:pt>
                <c:pt idx="6">
                  <c:v>1948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588</c:v>
                </c:pt>
                <c:pt idx="1">
                  <c:v>468</c:v>
                </c:pt>
                <c:pt idx="2">
                  <c:v>403</c:v>
                </c:pt>
                <c:pt idx="4">
                  <c:v>773</c:v>
                </c:pt>
                <c:pt idx="5">
                  <c:v>943</c:v>
                </c:pt>
                <c:pt idx="6">
                  <c:v>918</c:v>
                </c:pt>
              </c:numCache>
            </c:numRef>
          </c:val>
        </c:ser>
        <c:dLbls/>
        <c:axId val="103763328"/>
        <c:axId val="103765120"/>
      </c:barChart>
      <c:catAx>
        <c:axId val="10376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03765120"/>
        <c:crossesAt val="0"/>
        <c:auto val="1"/>
        <c:lblAlgn val="ctr"/>
        <c:lblOffset val="100"/>
      </c:catAx>
      <c:valAx>
        <c:axId val="103765120"/>
        <c:scaling>
          <c:orientation val="minMax"/>
          <c:min val="300"/>
        </c:scaling>
        <c:delete val="1"/>
        <c:axPos val="l"/>
        <c:majorGridlines/>
        <c:numFmt formatCode="General" sourceLinked="1"/>
        <c:tickLblPos val="nextTo"/>
        <c:crossAx val="103763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dLbls>
            <c:dLbl>
              <c:idx val="0"/>
              <c:layout>
                <c:manualLayout>
                  <c:x val="-1.697530864197531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dLbls>
            <c:dLbl>
              <c:idx val="0"/>
              <c:layout>
                <c:manualLayout>
                  <c:x val="1.5902149305814853E-2"/>
                  <c:y val="-2.29051028962148E-3"/>
                </c:manualLayout>
              </c:layout>
              <c:showVal val="1"/>
            </c:dLbl>
            <c:dLbl>
              <c:idx val="1"/>
              <c:layout>
                <c:manualLayout>
                  <c:x val="8.673899621353549E-3"/>
                  <c:y val="-2.29051028962148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0.49000000000000005</c:v>
                </c:pt>
                <c:pt idx="1">
                  <c:v>0.5</c:v>
                </c:pt>
              </c:numCache>
            </c:numRef>
          </c:val>
        </c:ser>
        <c:dLbls/>
        <c:axId val="104363904"/>
        <c:axId val="104365440"/>
      </c:barChart>
      <c:catAx>
        <c:axId val="104363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04365440"/>
        <c:crosses val="autoZero"/>
        <c:auto val="1"/>
        <c:lblAlgn val="ctr"/>
        <c:lblOffset val="100"/>
      </c:catAx>
      <c:valAx>
        <c:axId val="104365440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1043639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plotArea>
      <c:layout>
        <c:manualLayout>
          <c:layoutTarget val="inner"/>
          <c:xMode val="edge"/>
          <c:yMode val="edge"/>
          <c:x val="7.8554486244774943E-2"/>
          <c:y val="0.14178883035499851"/>
          <c:w val="0.9044702051132496"/>
          <c:h val="0.752517420049611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390263654915539E-2"/>
                  <c:y val="3.8135382618305581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167	</a:t>
                    </a:r>
                    <a:endParaRPr lang="en-US" b="1" dirty="0"/>
                  </a:p>
                </c:rich>
              </c:tx>
              <c:showVal val="1"/>
            </c:dLbl>
            <c:dLbl>
              <c:idx val="3"/>
              <c:layout/>
              <c:dLblPos val="outEnd"/>
              <c:showVal val="1"/>
            </c:dLbl>
            <c:spPr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</c:v>
                </c:pt>
                <c:pt idx="1">
                  <c:v>167</c:v>
                </c:pt>
                <c:pt idx="2">
                  <c:v>133</c:v>
                </c:pt>
                <c:pt idx="3">
                  <c:v>112</c:v>
                </c:pt>
              </c:numCache>
            </c:numRef>
          </c:val>
        </c:ser>
        <c:dLbls/>
        <c:axId val="115056640"/>
        <c:axId val="115058176"/>
      </c:barChart>
      <c:catAx>
        <c:axId val="11505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15058176"/>
        <c:crosses val="autoZero"/>
        <c:auto val="1"/>
        <c:lblAlgn val="ctr"/>
        <c:lblOffset val="100"/>
      </c:catAx>
      <c:valAx>
        <c:axId val="11505817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50566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604226830293707E-2"/>
          <c:y val="3.0512568663829176E-2"/>
          <c:w val="0.47709808187672176"/>
          <c:h val="0.81860823628025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ребенок по счету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layout>
                <c:manualLayout>
                  <c:x val="-7.294637107901758E-2"/>
                  <c:y val="0.12277139427199453"/>
                </c:manualLayout>
              </c:layout>
              <c:showVal val="1"/>
            </c:dLbl>
            <c:dLbl>
              <c:idx val="1"/>
              <c:layout>
                <c:manualLayout>
                  <c:x val="2.7664230674492151E-2"/>
                  <c:y val="-0.1896826599814192"/>
                </c:manualLayout>
              </c:layout>
              <c:showVal val="1"/>
            </c:dLbl>
            <c:dLbl>
              <c:idx val="3"/>
              <c:layout>
                <c:manualLayout>
                  <c:x val="2.8202983088585251E-2"/>
                  <c:y val="0.1102210051243382"/>
                </c:manualLayout>
              </c:layout>
              <c:showVal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 ребёнок</c:v>
                </c:pt>
                <c:pt idx="1">
                  <c:v>3 ребёнок</c:v>
                </c:pt>
                <c:pt idx="2">
                  <c:v>4 и более  ребёнок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</c:v>
                </c:pt>
                <c:pt idx="1">
                  <c:v>86</c:v>
                </c:pt>
                <c:pt idx="2">
                  <c:v>23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7002355689049065"/>
          <c:y val="0.18894496034082334"/>
          <c:w val="0.29412235232008205"/>
          <c:h val="0.61185676072959405"/>
        </c:manualLayout>
      </c:layout>
      <c:txPr>
        <a:bodyPr/>
        <a:lstStyle/>
        <a:p>
          <a:pPr>
            <a:defRPr sz="32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title>
      <c:layout>
        <c:manualLayout>
          <c:xMode val="edge"/>
          <c:yMode val="edge"/>
          <c:x val="0.13826591731353519"/>
          <c:y val="2.2226931090053668E-2"/>
        </c:manualLayout>
      </c:layout>
      <c:txPr>
        <a:bodyPr/>
        <a:lstStyle/>
        <a:p>
          <a:pPr>
            <a:defRPr sz="4000"/>
          </a:pPr>
          <a:endParaRPr lang="ru-RU"/>
        </a:p>
      </c:txPr>
    </c:title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умерших</c:v>
                </c:pt>
              </c:strCache>
            </c:strRef>
          </c:tx>
          <c:dLbls>
            <c:dLbl>
              <c:idx val="3"/>
              <c:layout>
                <c:manualLayout>
                  <c:x val="6.1345840800297547E-3"/>
                  <c:y val="-3.9633548831652994E-2"/>
                </c:manualLayout>
              </c:layout>
              <c:showVal val="1"/>
            </c:dLbl>
            <c:dLbl>
              <c:idx val="4"/>
              <c:layout>
                <c:manualLayout>
                  <c:x val="2.4538336320118911E-2"/>
                  <c:y val="-4.954193603956629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419</c:v>
                </c:pt>
                <c:pt idx="1">
                  <c:v>425</c:v>
                </c:pt>
                <c:pt idx="2">
                  <c:v>475</c:v>
                </c:pt>
                <c:pt idx="3">
                  <c:v>407</c:v>
                </c:pt>
                <c:pt idx="4">
                  <c:v>379</c:v>
                </c:pt>
              </c:numCache>
            </c:numRef>
          </c:val>
        </c:ser>
        <c:dLbls/>
        <c:shape val="box"/>
        <c:axId val="116382720"/>
        <c:axId val="116384512"/>
        <c:axId val="0"/>
      </c:bar3DChart>
      <c:catAx>
        <c:axId val="116382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16384512"/>
        <c:crossesAt val="0"/>
        <c:auto val="1"/>
        <c:lblAlgn val="ctr"/>
        <c:lblOffset val="100"/>
      </c:catAx>
      <c:valAx>
        <c:axId val="116384512"/>
        <c:scaling>
          <c:orientation val="minMax"/>
          <c:min val="400"/>
        </c:scaling>
        <c:delete val="1"/>
        <c:axPos val="l"/>
        <c:majorGridlines/>
        <c:numFmt formatCode="General" sourceLinked="1"/>
        <c:tickLblPos val="nextTo"/>
        <c:crossAx val="1163827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r>
                      <a:rPr lang="ru-RU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31</a:t>
                    </a:r>
                    <a:r>
                      <a:rPr lang="en-US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,</a:t>
                    </a:r>
                    <a:r>
                      <a:rPr lang="ru-RU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r>
                      <a:rPr lang="ru-RU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</a:t>
                    </a:r>
                    <a:r>
                      <a:rPr lang="en-US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,</a:t>
                    </a:r>
                    <a:r>
                      <a:rPr lang="ru-RU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r>
                      <a:rPr lang="ru-RU" sz="28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04,0%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518552116798776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110,3</a:t>
                    </a:r>
                    <a:r>
                      <a:rPr lang="ru-RU" sz="2800" b="1" dirty="0" smtClean="0"/>
                      <a:t>% </a:t>
                    </a:r>
                    <a:endParaRPr lang="en-US" sz="2800" b="1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1863961855477846E-2"/>
                  <c:y val="-6.4134288109401999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b="1" dirty="0" smtClean="0"/>
                      <a:t>96,6%</a:t>
                    </a:r>
                    <a:endParaRPr lang="en-US" sz="2800" b="1" dirty="0"/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131.30000000000001</c:v>
                </c:pt>
                <c:pt idx="1">
                  <c:v>121.9</c:v>
                </c:pt>
                <c:pt idx="2">
                  <c:v>104</c:v>
                </c:pt>
                <c:pt idx="3">
                  <c:v>110.3</c:v>
                </c:pt>
                <c:pt idx="4" formatCode="0.00%">
                  <c:v>0.96600000000000008</c:v>
                </c:pt>
              </c:numCache>
            </c:numRef>
          </c:val>
        </c:ser>
        <c:dLbls/>
        <c:shape val="box"/>
        <c:axId val="116431488"/>
        <c:axId val="116531584"/>
        <c:axId val="0"/>
      </c:bar3DChart>
      <c:catAx>
        <c:axId val="116431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16531584"/>
        <c:crosses val="autoZero"/>
        <c:auto val="1"/>
        <c:lblAlgn val="ctr"/>
        <c:lblOffset val="100"/>
      </c:catAx>
      <c:valAx>
        <c:axId val="11653158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6431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Количество заключённых  браков</a:t>
            </a:r>
          </a:p>
        </c:rich>
      </c:tx>
      <c:layout>
        <c:manualLayout>
          <c:xMode val="edge"/>
          <c:yMode val="edge"/>
          <c:x val="0.13580528867474109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браков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</c:v>
                </c:pt>
                <c:pt idx="1">
                  <c:v>215</c:v>
                </c:pt>
                <c:pt idx="2">
                  <c:v>155</c:v>
                </c:pt>
                <c:pt idx="3">
                  <c:v>170</c:v>
                </c:pt>
              </c:numCache>
            </c:numRef>
          </c:val>
        </c:ser>
        <c:dLbls/>
        <c:axId val="116619520"/>
        <c:axId val="116621312"/>
      </c:barChart>
      <c:catAx>
        <c:axId val="116619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16621312"/>
        <c:crosses val="autoZero"/>
        <c:auto val="1"/>
        <c:lblAlgn val="ctr"/>
        <c:lblOffset val="100"/>
      </c:catAx>
      <c:valAx>
        <c:axId val="11662131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6619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0.11601</cdr:x>
      <cdr:y>0.20593</cdr:y>
    </cdr:to>
    <cdr:pic>
      <cdr:nvPicPr>
        <cdr:cNvPr id="2" name="Picture 2" descr="D:\Отчет2011\герб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179512" y="-188640"/>
          <a:ext cx="1019175" cy="1304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0.0093</cdr:x>
      <cdr:y>0.0073</cdr:y>
    </cdr:from>
    <cdr:to>
      <cdr:x>0.12531</cdr:x>
      <cdr:y>0.21092</cdr:y>
    </cdr:to>
    <cdr:pic>
      <cdr:nvPicPr>
        <cdr:cNvPr id="2" name="Picture 2" descr="D:\Отчет2011\герб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679" y="46799"/>
          <a:ext cx="1019175" cy="1304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0.00953</cdr:x>
      <cdr:y>0.0073</cdr:y>
    </cdr:from>
    <cdr:to>
      <cdr:x>0.12847</cdr:x>
      <cdr:y>0.21092</cdr:y>
    </cdr:to>
    <cdr:pic>
      <cdr:nvPicPr>
        <cdr:cNvPr id="2" name="Picture 2" descr="D:\Отчет2011\герб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679" y="46799"/>
          <a:ext cx="1019175" cy="13049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896E-7815-4D16-AAFA-89BEE90FBA17}" type="datetimeFigureOut">
              <a:rPr lang="ru-RU" smtClean="0"/>
              <a:pPr/>
              <a:t>22.03.2018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A500-6C6E-41AA-AA0A-E125A702D3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182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A209-E95F-4261-9131-DD55DD254BC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36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EB2B-5076-4C83-B622-087CC8990F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AD9C7-1461-4F33-B47A-B84D46E2C1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8C540-35BC-4DE4-B5C4-278BFED511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25AE-F654-4D37-8165-B6329ECC7F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22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EA4A1E-4192-4AF1-A829-730B4D41D6A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381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2CA13-9B40-4C11-B420-DEF3F13F4E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7590B-2626-40A4-A762-3D0DEBDD69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95973-0D87-42A0-A1D9-B848A7D972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85B7-685E-472B-9B51-9FF1E1850F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6EFE8-C343-48D6-9B18-77328416FD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00686-79F5-44A3-9C6B-9A4C7607EE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1A0A-1146-4662-8181-4BFD4F3F91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4330A-72D0-400D-BA8C-94590816A1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3AD6FAB-4B84-4D74-8619-FA16C0DCCE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1196752"/>
            <a:ext cx="8928992" cy="5113412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работе </a:t>
            </a:r>
            <a:b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отдела ЗАГС в 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и задачах </a:t>
            </a:r>
            <a:b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71295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0000"/>
                </a:solidFill>
              </a:rPr>
              <a:t>Малопургинский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>
                <a:solidFill>
                  <a:srgbClr val="FF0000"/>
                </a:solidFill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</a:rPr>
              <a:t>104,9%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err="1" smtClean="0"/>
              <a:t>Увинский</a:t>
            </a:r>
            <a:r>
              <a:rPr lang="ru-RU" sz="2800" b="1" dirty="0" smtClean="0"/>
              <a:t> – 108,2%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/>
              <a:t>г</a:t>
            </a:r>
            <a:r>
              <a:rPr lang="ru-RU" sz="2800" b="1" dirty="0"/>
              <a:t>. Ижевск – </a:t>
            </a:r>
            <a:r>
              <a:rPr lang="ru-RU" sz="2800" b="1" dirty="0" smtClean="0"/>
              <a:t>133,7%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 smtClean="0"/>
              <a:t>г</a:t>
            </a:r>
            <a:r>
              <a:rPr lang="ru-RU" sz="2800" b="1" dirty="0"/>
              <a:t>. </a:t>
            </a:r>
            <a:r>
              <a:rPr lang="ru-RU" sz="2800" b="1" dirty="0" smtClean="0"/>
              <a:t>Можга </a:t>
            </a:r>
            <a:r>
              <a:rPr lang="ru-RU" sz="2800" b="1" dirty="0"/>
              <a:t>– </a:t>
            </a:r>
            <a:r>
              <a:rPr lang="ru-RU" sz="2800" b="1" dirty="0" smtClean="0"/>
              <a:t>102,3%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599" y="332656"/>
            <a:ext cx="7996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Отношение рождений к смертям по Удмуртской Республике</a:t>
            </a:r>
          </a:p>
        </p:txBody>
      </p:sp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295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43D-DFD1-4E02-8E15-CC03D81DE2F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12846857"/>
              </p:ext>
            </p:extLst>
          </p:nvPr>
        </p:nvGraphicFramePr>
        <p:xfrm>
          <a:off x="323528" y="116632"/>
          <a:ext cx="856895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74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tx1"/>
                </a:solidFill>
                <a:effectLst/>
              </a:rPr>
              <a:t>Количество расторжений браков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4209693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5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ctr"/>
            <a:r>
              <a:rPr lang="ru-RU" sz="2800" dirty="0" smtClean="0"/>
              <a:t>Единый государственный реестр записей актов гражданского состояния</a:t>
            </a:r>
            <a:endParaRPr lang="ru-RU" sz="2800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28800"/>
            <a:ext cx="8229600" cy="4525963"/>
          </a:xfrm>
        </p:spPr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6664860"/>
              </p:ext>
            </p:extLst>
          </p:nvPr>
        </p:nvGraphicFramePr>
        <p:xfrm>
          <a:off x="1538287" y="1700808"/>
          <a:ext cx="6067425" cy="4457700"/>
        </p:xfrm>
        <a:graphic>
          <a:graphicData uri="http://schemas.openxmlformats.org/presentationml/2006/ole">
            <p:oleObj spid="_x0000_s2081" name="Слайд" r:id="rId3" imgW="4561468" imgH="2564833" progId="PowerPoint.Slide.12">
              <p:embed/>
            </p:oleObj>
          </a:graphicData>
        </a:graphic>
      </p:graphicFrame>
      <p:pic>
        <p:nvPicPr>
          <p:cNvPr id="8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30" y="0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566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8194" name="Picture 2" descr="D:\docum\Desktop\фото\IMG_1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310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otray.ru/img/1475656938/147565694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834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988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4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472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«100-ый»  ребёнок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87" y="1124744"/>
            <a:ext cx="8136904" cy="547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951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/>
              </a:rPr>
              <a:t>Всего актов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78155459"/>
              </p:ext>
            </p:extLst>
          </p:nvPr>
        </p:nvGraphicFramePr>
        <p:xfrm>
          <a:off x="395536" y="1052736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4A1E-4192-4AF1-A829-730B4D41D6A6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«100-ые» молодожёны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07" y="1484784"/>
            <a:ext cx="7846817" cy="510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019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Рома+Машка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4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20080" cy="518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350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«Красота сквозь века»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58317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799614" cy="34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0383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    100-летие </a:t>
            </a:r>
            <a:endParaRPr lang="ru-RU" sz="3600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82453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680520" cy="34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49" y="0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29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4000" dirty="0" smtClean="0"/>
              <a:t>НАГРАЖДЕНИЕ</a:t>
            </a:r>
            <a:endParaRPr lang="ru-RU" sz="4000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68" y="260648"/>
            <a:ext cx="4715569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0410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Свадебный блок</a:t>
            </a:r>
            <a:endParaRPr lang="ru-RU" sz="3600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788527" cy="33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543"/>
            <a:ext cx="4608512" cy="345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51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День открытых дверей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3162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7" y="1340768"/>
            <a:ext cx="435752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7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sz="3600" dirty="0" smtClean="0"/>
              <a:t>«юбиляры» супружеской жизни</a:t>
            </a:r>
            <a:endParaRPr lang="ru-RU" sz="3600" dirty="0"/>
          </a:p>
        </p:txBody>
      </p:sp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0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«Я жить пришёл»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476" y="1600200"/>
            <a:ext cx="68070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1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Юбилейные семьи Администрации</a:t>
            </a:r>
            <a:endParaRPr lang="ru-RU" sz="3200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786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43D-DFD1-4E02-8E15-CC03D81DE2FC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919390357"/>
              </p:ext>
            </p:extLst>
          </p:nvPr>
        </p:nvGraphicFramePr>
        <p:xfrm>
          <a:off x="107504" y="116632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1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«Золотые» и «рубиновые»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1044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428072" cy="28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167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«Юбилейный» танец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4392488" cy="293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4319880" cy="327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499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476672"/>
            <a:ext cx="8208912" cy="5616624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800" b="1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endParaRPr lang="ru-RU" sz="800" b="1" dirty="0">
              <a:latin typeface="Garamond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6000" b="1" dirty="0" smtClean="0">
                <a:latin typeface="Garamond" pitchFamily="18" charset="0"/>
              </a:rPr>
              <a:t>СПАСИБО  </a:t>
            </a:r>
          </a:p>
          <a:p>
            <a:pPr algn="ctr" eaLnBrk="1" hangingPunct="1">
              <a:buFontTx/>
              <a:buNone/>
            </a:pPr>
            <a:r>
              <a:rPr lang="ru-RU" sz="6000" b="1" dirty="0" smtClean="0">
                <a:latin typeface="Garamond" pitchFamily="18" charset="0"/>
              </a:rPr>
              <a:t>ЗА  ВНИМАНИЕ !</a:t>
            </a:r>
          </a:p>
        </p:txBody>
      </p:sp>
      <p:pic>
        <p:nvPicPr>
          <p:cNvPr id="3" name="Picture 2" descr="D:\Отчет2011\герб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26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943D-DFD1-4E02-8E15-CC03D81DE2FC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535129577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27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Мальчики и девочки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31174944"/>
              </p:ext>
            </p:extLst>
          </p:nvPr>
        </p:nvGraphicFramePr>
        <p:xfrm>
          <a:off x="323528" y="1300924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F49B-80D1-48AA-90A2-7E89DE62809A}" type="slidenum">
              <a:rPr lang="ru-RU"/>
              <a:pPr/>
              <a:t>5</a:t>
            </a:fld>
            <a:endParaRPr lang="ru-RU" dirty="0"/>
          </a:p>
        </p:txBody>
      </p:sp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/>
              </a:rPr>
              <a:t>«Первенцы»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018271640"/>
              </p:ext>
            </p:extLst>
          </p:nvPr>
        </p:nvGraphicFramePr>
        <p:xfrm>
          <a:off x="395536" y="1052736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68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254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Количество семей с двумя детьми и более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97513611"/>
              </p:ext>
            </p:extLst>
          </p:nvPr>
        </p:nvGraphicFramePr>
        <p:xfrm>
          <a:off x="395536" y="1556792"/>
          <a:ext cx="8501122" cy="48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4A1E-4192-4AF1-A829-730B4D41D6A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7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4A1E-4192-4AF1-A829-730B4D41D6A6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224608707"/>
              </p:ext>
            </p:extLst>
          </p:nvPr>
        </p:nvGraphicFramePr>
        <p:xfrm>
          <a:off x="540466" y="188640"/>
          <a:ext cx="828092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effectLst/>
              </a:rPr>
              <a:t>Естественный прирост населения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24490117"/>
              </p:ext>
            </p:extLst>
          </p:nvPr>
        </p:nvGraphicFramePr>
        <p:xfrm>
          <a:off x="179512" y="1700808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4A1E-4192-4AF1-A829-730B4D41D6A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D:\Отчет2011\герб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9" y="-4001"/>
            <a:ext cx="10191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1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4261</TotalTime>
  <Words>166</Words>
  <Application>Microsoft Office PowerPoint</Application>
  <PresentationFormat>Экран (4:3)</PresentationFormat>
  <Paragraphs>68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Воздушный поток</vt:lpstr>
      <vt:lpstr>Слайд</vt:lpstr>
      <vt:lpstr>О работе  отдела ЗАГС в 2017 году и задачах  на 2018 год.</vt:lpstr>
      <vt:lpstr>Всего актов</vt:lpstr>
      <vt:lpstr>Слайд 3</vt:lpstr>
      <vt:lpstr>Слайд 4</vt:lpstr>
      <vt:lpstr>Мальчики и девочки</vt:lpstr>
      <vt:lpstr>«Первенцы»</vt:lpstr>
      <vt:lpstr>Количество семей с двумя детьми и более</vt:lpstr>
      <vt:lpstr>Слайд 8</vt:lpstr>
      <vt:lpstr>Естественный прирост населения</vt:lpstr>
      <vt:lpstr>Слайд 10</vt:lpstr>
      <vt:lpstr>Слайд 11</vt:lpstr>
      <vt:lpstr>Слайд 12</vt:lpstr>
      <vt:lpstr>Количество расторжений браков</vt:lpstr>
      <vt:lpstr>Единый государственный реестр записей актов гражданского состояния</vt:lpstr>
      <vt:lpstr>Слайд 15</vt:lpstr>
      <vt:lpstr>Слайд 16</vt:lpstr>
      <vt:lpstr>Слайд 17</vt:lpstr>
      <vt:lpstr>Слайд 18</vt:lpstr>
      <vt:lpstr>«100-ый»  ребёнок</vt:lpstr>
      <vt:lpstr>«100-ые» молодожёны</vt:lpstr>
      <vt:lpstr>«Рома+Машка»</vt:lpstr>
      <vt:lpstr>«Красота сквозь века»</vt:lpstr>
      <vt:lpstr>    100-летие </vt:lpstr>
      <vt:lpstr>НАГРАЖДЕНИЕ</vt:lpstr>
      <vt:lpstr>Свадебный блок</vt:lpstr>
      <vt:lpstr>День открытых дверей</vt:lpstr>
      <vt:lpstr>«юбиляры» супружеской жизни</vt:lpstr>
      <vt:lpstr>«Я жить пришёл»</vt:lpstr>
      <vt:lpstr>Юбилейные семьи Администрации</vt:lpstr>
      <vt:lpstr>«Золотые» и «рубиновые»</vt:lpstr>
      <vt:lpstr>«Юбилейный» танец</vt:lpstr>
      <vt:lpstr>Слайд 32</vt:lpstr>
    </vt:vector>
  </TitlesOfParts>
  <Company>РОНО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РАБОТЫ  УЧРЕЖДЕНИЙ  КУЛЬТУРЫ МАЛОПУРГИНСКОГО  РАЙОНА   ЗА  2008  ГОД  И  ЗАДАЧИ   НА  2009  ГОД</dc:title>
  <dc:creator>user</dc:creator>
  <cp:lastModifiedBy>Полканова</cp:lastModifiedBy>
  <cp:revision>194</cp:revision>
  <dcterms:created xsi:type="dcterms:W3CDTF">2009-02-10T16:18:52Z</dcterms:created>
  <dcterms:modified xsi:type="dcterms:W3CDTF">2018-03-22T04:32:34Z</dcterms:modified>
</cp:coreProperties>
</file>