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8"/>
  </p:notesMasterIdLst>
  <p:sldIdLst>
    <p:sldId id="285" r:id="rId2"/>
    <p:sldId id="286" r:id="rId3"/>
    <p:sldId id="257" r:id="rId4"/>
    <p:sldId id="259" r:id="rId5"/>
    <p:sldId id="287" r:id="rId6"/>
    <p:sldId id="281" r:id="rId7"/>
    <p:sldId id="260" r:id="rId8"/>
    <p:sldId id="28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88" r:id="rId19"/>
    <p:sldId id="297" r:id="rId20"/>
    <p:sldId id="291" r:id="rId21"/>
    <p:sldId id="298" r:id="rId22"/>
    <p:sldId id="299" r:id="rId23"/>
    <p:sldId id="300" r:id="rId24"/>
    <p:sldId id="292" r:id="rId25"/>
    <p:sldId id="293" r:id="rId26"/>
    <p:sldId id="294" r:id="rId27"/>
    <p:sldId id="295" r:id="rId28"/>
    <p:sldId id="296" r:id="rId29"/>
    <p:sldId id="273" r:id="rId30"/>
    <p:sldId id="271" r:id="rId31"/>
    <p:sldId id="272" r:id="rId32"/>
    <p:sldId id="275" r:id="rId33"/>
    <p:sldId id="277" r:id="rId34"/>
    <p:sldId id="278" r:id="rId35"/>
    <p:sldId id="279" r:id="rId36"/>
    <p:sldId id="30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0413F-7282-46A9-ACB2-E20B4E4DE90B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02D087A-4485-483A-8C1F-8523E331EC5B}">
      <dgm:prSet phldrT="[Текст]" phldr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A475BEBA-B084-4A31-9CD4-90D647F69C55}" type="parTrans" cxnId="{94DEC785-DD8E-4CDB-8261-F924D13FB26F}">
      <dgm:prSet/>
      <dgm:spPr/>
      <dgm:t>
        <a:bodyPr/>
        <a:lstStyle/>
        <a:p>
          <a:endParaRPr lang="ru-RU"/>
        </a:p>
      </dgm:t>
    </dgm:pt>
    <dgm:pt modelId="{4DCDD853-B6EA-4AF7-82DE-857F64B03656}" type="sibTrans" cxnId="{94DEC785-DD8E-4CDB-8261-F924D13FB26F}">
      <dgm:prSet/>
      <dgm:spPr/>
      <dgm:t>
        <a:bodyPr/>
        <a:lstStyle/>
        <a:p>
          <a:endParaRPr lang="ru-RU"/>
        </a:p>
      </dgm:t>
    </dgm:pt>
    <dgm:pt modelId="{F2D456AA-E76F-4C2C-9111-945C710D7EAB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000" baseline="0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</a:rPr>
            <a:t>подготовка и проведение круглых столов, научно – практических конференций, семинаров и мастер-классов, тематических встреч;</a:t>
          </a:r>
          <a:endParaRPr lang="ru-RU" sz="2000" b="1" baseline="0" dirty="0">
            <a:solidFill>
              <a:schemeClr val="accent5">
                <a:lumMod val="50000"/>
              </a:schemeClr>
            </a:solidFill>
            <a:latin typeface="Arial Black" pitchFamily="34" charset="0"/>
            <a:ea typeface="Arial Unicode MS" pitchFamily="34" charset="-128"/>
            <a:cs typeface="Arial Unicode MS" pitchFamily="34" charset="-128"/>
          </a:endParaRPr>
        </a:p>
      </dgm:t>
    </dgm:pt>
    <dgm:pt modelId="{2D2AE2AF-6D0E-4B42-BD6B-622DC19260A3}" type="parTrans" cxnId="{AD50B669-7721-44BB-A046-83F64E9B8462}">
      <dgm:prSet/>
      <dgm:spPr/>
      <dgm:t>
        <a:bodyPr/>
        <a:lstStyle/>
        <a:p>
          <a:endParaRPr lang="ru-RU"/>
        </a:p>
      </dgm:t>
    </dgm:pt>
    <dgm:pt modelId="{742C1370-28DD-4EE0-B197-6D3EE2630A37}" type="sibTrans" cxnId="{AD50B669-7721-44BB-A046-83F64E9B8462}">
      <dgm:prSet/>
      <dgm:spPr/>
      <dgm:t>
        <a:bodyPr/>
        <a:lstStyle/>
        <a:p>
          <a:endParaRPr lang="ru-RU"/>
        </a:p>
      </dgm:t>
    </dgm:pt>
    <dgm:pt modelId="{B82430A5-3FED-47C0-B057-7F517D6C05D1}">
      <dgm:prSet phldrT="[Текст]" phldr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5F3D7198-8F87-4D84-9508-1A77464524FD}" type="parTrans" cxnId="{022E45B3-D701-4E71-8B8E-7B4477FB4F13}">
      <dgm:prSet/>
      <dgm:spPr/>
      <dgm:t>
        <a:bodyPr/>
        <a:lstStyle/>
        <a:p>
          <a:endParaRPr lang="ru-RU"/>
        </a:p>
      </dgm:t>
    </dgm:pt>
    <dgm:pt modelId="{A0F24F38-8B94-4B72-A10A-8125E3AC8CE6}" type="sibTrans" cxnId="{022E45B3-D701-4E71-8B8E-7B4477FB4F13}">
      <dgm:prSet/>
      <dgm:spPr/>
      <dgm:t>
        <a:bodyPr/>
        <a:lstStyle/>
        <a:p>
          <a:endParaRPr lang="ru-RU"/>
        </a:p>
      </dgm:t>
    </dgm:pt>
    <dgm:pt modelId="{C52E9136-B6BB-43B9-8D73-FEAC9329BCCC}">
      <dgm:prSet phldrT="[Текст]" phldr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D3C4DBAB-2C05-415C-B269-CA635019EE25}" type="parTrans" cxnId="{B42147B6-29D3-4DB7-866D-8B6B888DD60D}">
      <dgm:prSet/>
      <dgm:spPr/>
      <dgm:t>
        <a:bodyPr/>
        <a:lstStyle/>
        <a:p>
          <a:endParaRPr lang="ru-RU"/>
        </a:p>
      </dgm:t>
    </dgm:pt>
    <dgm:pt modelId="{2EDACDEC-982D-487E-BEA3-D792919B962A}" type="sibTrans" cxnId="{B42147B6-29D3-4DB7-866D-8B6B888DD60D}">
      <dgm:prSet/>
      <dgm:spPr/>
      <dgm:t>
        <a:bodyPr/>
        <a:lstStyle/>
        <a:p>
          <a:endParaRPr lang="ru-RU"/>
        </a:p>
      </dgm:t>
    </dgm:pt>
    <dgm:pt modelId="{5FB2F98B-D4BD-42B1-B77D-DEF71024885B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>
            <a:lnSpc>
              <a:spcPct val="90000"/>
            </a:lnSpc>
          </a:pPr>
          <a:r>
            <a:rPr lang="ru-RU" sz="2000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</a:rPr>
            <a:t>сбор документальных материалов и подготовка к изданию книг;</a:t>
          </a:r>
          <a:endParaRPr lang="ru-RU" sz="2000" b="1" baseline="0" dirty="0">
            <a:solidFill>
              <a:schemeClr val="accent5">
                <a:lumMod val="50000"/>
              </a:schemeClr>
            </a:solidFill>
            <a:latin typeface="Arial Black" pitchFamily="34" charset="0"/>
            <a:ea typeface="Arial Unicode MS" pitchFamily="34" charset="-128"/>
            <a:cs typeface="Arial Unicode MS" pitchFamily="34" charset="-128"/>
          </a:endParaRPr>
        </a:p>
      </dgm:t>
    </dgm:pt>
    <dgm:pt modelId="{5F9748C4-C3FB-4FE9-9B6F-94DE4BC9337D}" type="parTrans" cxnId="{B5E44815-FF06-4E05-91DB-162B8B953F32}">
      <dgm:prSet/>
      <dgm:spPr/>
      <dgm:t>
        <a:bodyPr/>
        <a:lstStyle/>
        <a:p>
          <a:endParaRPr lang="ru-RU"/>
        </a:p>
      </dgm:t>
    </dgm:pt>
    <dgm:pt modelId="{A5D89A2A-B0B1-4FC8-A853-98D9A3908A07}" type="sibTrans" cxnId="{B5E44815-FF06-4E05-91DB-162B8B953F32}">
      <dgm:prSet/>
      <dgm:spPr/>
      <dgm:t>
        <a:bodyPr/>
        <a:lstStyle/>
        <a:p>
          <a:endParaRPr lang="ru-RU"/>
        </a:p>
      </dgm:t>
    </dgm:pt>
    <dgm:pt modelId="{750840A5-3D87-451E-AD5B-B1765CAEF0E6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2000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</a:rPr>
            <a:t>публикация статей об истории развития района в СМИ;</a:t>
          </a:r>
          <a:endParaRPr lang="ru-RU" sz="1800" b="1" baseline="0" dirty="0">
            <a:solidFill>
              <a:schemeClr val="accent5">
                <a:lumMod val="50000"/>
              </a:schemeClr>
            </a:solidFill>
            <a:latin typeface="Arial Black" pitchFamily="34" charset="0"/>
            <a:ea typeface="Arial Unicode MS" pitchFamily="34" charset="-128"/>
            <a:cs typeface="Arial Unicode MS" pitchFamily="34" charset="-128"/>
          </a:endParaRPr>
        </a:p>
      </dgm:t>
    </dgm:pt>
    <dgm:pt modelId="{EA7CE878-8012-45B2-AF97-04A31795A3BA}" type="sibTrans" cxnId="{2B6B7ACC-FF2F-4200-B955-B6673ECF45F6}">
      <dgm:prSet/>
      <dgm:spPr/>
      <dgm:t>
        <a:bodyPr/>
        <a:lstStyle/>
        <a:p>
          <a:endParaRPr lang="ru-RU"/>
        </a:p>
      </dgm:t>
    </dgm:pt>
    <dgm:pt modelId="{07E5A041-32BA-41E9-84DD-63E421C5454E}" type="parTrans" cxnId="{2B6B7ACC-FF2F-4200-B955-B6673ECF45F6}">
      <dgm:prSet/>
      <dgm:spPr/>
      <dgm:t>
        <a:bodyPr/>
        <a:lstStyle/>
        <a:p>
          <a:endParaRPr lang="ru-RU"/>
        </a:p>
      </dgm:t>
    </dgm:pt>
    <dgm:pt modelId="{6D9ABBC4-DEB7-4000-80DA-117A70F3E1F3}" type="pres">
      <dgm:prSet presAssocID="{81F0413F-7282-46A9-ACB2-E20B4E4DE90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1E73EF-71CF-45FA-82E7-97CDECB5505F}" type="pres">
      <dgm:prSet presAssocID="{902D087A-4485-483A-8C1F-8523E331EC5B}" presName="composite" presStyleCnt="0"/>
      <dgm:spPr/>
    </dgm:pt>
    <dgm:pt modelId="{A18D0312-83C9-4560-B896-CE2C0F923CBD}" type="pres">
      <dgm:prSet presAssocID="{902D087A-4485-483A-8C1F-8523E331EC5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E2422-842A-4854-9B9B-AAB6FF18543E}" type="pres">
      <dgm:prSet presAssocID="{902D087A-4485-483A-8C1F-8523E331EC5B}" presName="descendantText" presStyleLbl="alignAcc1" presStyleIdx="0" presStyleCnt="3" custScaleY="117686" custLinFactNeighborX="6" custLinFactNeighborY="12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42F40-BFF8-4B9A-B395-E9F9FDB7052D}" type="pres">
      <dgm:prSet presAssocID="{4DCDD853-B6EA-4AF7-82DE-857F64B03656}" presName="sp" presStyleCnt="0"/>
      <dgm:spPr/>
    </dgm:pt>
    <dgm:pt modelId="{957D5FBD-A389-4E79-8D56-8337EB6DBADF}" type="pres">
      <dgm:prSet presAssocID="{B82430A5-3FED-47C0-B057-7F517D6C05D1}" presName="composite" presStyleCnt="0"/>
      <dgm:spPr/>
    </dgm:pt>
    <dgm:pt modelId="{2FE84BD1-1CF2-490B-8110-971D35B845B1}" type="pres">
      <dgm:prSet presAssocID="{B82430A5-3FED-47C0-B057-7F517D6C05D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FC42C-4B0C-4F6A-85DE-04FE2C7717E9}" type="pres">
      <dgm:prSet presAssocID="{B82430A5-3FED-47C0-B057-7F517D6C05D1}" presName="descendantText" presStyleLbl="alignAcc1" presStyleIdx="1" presStyleCnt="3" custScaleY="100854" custLinFactNeighborX="23" custLinFactNeighborY="9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9D4BE-8ED6-4A8F-8C39-A19D6AE7505F}" type="pres">
      <dgm:prSet presAssocID="{A0F24F38-8B94-4B72-A10A-8125E3AC8CE6}" presName="sp" presStyleCnt="0"/>
      <dgm:spPr/>
    </dgm:pt>
    <dgm:pt modelId="{C5BDEB9E-0D92-4E81-99E8-1CAF2829C6AF}" type="pres">
      <dgm:prSet presAssocID="{C52E9136-B6BB-43B9-8D73-FEAC9329BCCC}" presName="composite" presStyleCnt="0"/>
      <dgm:spPr/>
    </dgm:pt>
    <dgm:pt modelId="{2A60FE4B-9594-4A19-ABA1-373911AF9C08}" type="pres">
      <dgm:prSet presAssocID="{C52E9136-B6BB-43B9-8D73-FEAC9329BCC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7182A-90D0-407C-89C1-BE4BC56D91C2}" type="pres">
      <dgm:prSet presAssocID="{C52E9136-B6BB-43B9-8D73-FEAC9329BCCC}" presName="descendantText" presStyleLbl="alignAcc1" presStyleIdx="2" presStyleCnt="3" custScaleY="85268" custLinFactNeighborX="23" custLinFactNeighborY="-4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E44815-FF06-4E05-91DB-162B8B953F32}" srcId="{C52E9136-B6BB-43B9-8D73-FEAC9329BCCC}" destId="{5FB2F98B-D4BD-42B1-B77D-DEF71024885B}" srcOrd="0" destOrd="0" parTransId="{5F9748C4-C3FB-4FE9-9B6F-94DE4BC9337D}" sibTransId="{A5D89A2A-B0B1-4FC8-A853-98D9A3908A07}"/>
    <dgm:cxn modelId="{904FDE1C-4DD9-46C6-B0F5-B69F6A4782E2}" type="presOf" srcId="{5FB2F98B-D4BD-42B1-B77D-DEF71024885B}" destId="{C4E7182A-90D0-407C-89C1-BE4BC56D91C2}" srcOrd="0" destOrd="0" presId="urn:microsoft.com/office/officeart/2005/8/layout/chevron2"/>
    <dgm:cxn modelId="{2B6B7ACC-FF2F-4200-B955-B6673ECF45F6}" srcId="{B82430A5-3FED-47C0-B057-7F517D6C05D1}" destId="{750840A5-3D87-451E-AD5B-B1765CAEF0E6}" srcOrd="0" destOrd="0" parTransId="{07E5A041-32BA-41E9-84DD-63E421C5454E}" sibTransId="{EA7CE878-8012-45B2-AF97-04A31795A3BA}"/>
    <dgm:cxn modelId="{022E45B3-D701-4E71-8B8E-7B4477FB4F13}" srcId="{81F0413F-7282-46A9-ACB2-E20B4E4DE90B}" destId="{B82430A5-3FED-47C0-B057-7F517D6C05D1}" srcOrd="1" destOrd="0" parTransId="{5F3D7198-8F87-4D84-9508-1A77464524FD}" sibTransId="{A0F24F38-8B94-4B72-A10A-8125E3AC8CE6}"/>
    <dgm:cxn modelId="{B045B83B-3A6E-4F7B-8268-656CBB613612}" type="presOf" srcId="{750840A5-3D87-451E-AD5B-B1765CAEF0E6}" destId="{DE5FC42C-4B0C-4F6A-85DE-04FE2C7717E9}" srcOrd="0" destOrd="0" presId="urn:microsoft.com/office/officeart/2005/8/layout/chevron2"/>
    <dgm:cxn modelId="{BDB55FFF-8C05-41AD-9D92-95EBD4384615}" type="presOf" srcId="{902D087A-4485-483A-8C1F-8523E331EC5B}" destId="{A18D0312-83C9-4560-B896-CE2C0F923CBD}" srcOrd="0" destOrd="0" presId="urn:microsoft.com/office/officeart/2005/8/layout/chevron2"/>
    <dgm:cxn modelId="{94DEC785-DD8E-4CDB-8261-F924D13FB26F}" srcId="{81F0413F-7282-46A9-ACB2-E20B4E4DE90B}" destId="{902D087A-4485-483A-8C1F-8523E331EC5B}" srcOrd="0" destOrd="0" parTransId="{A475BEBA-B084-4A31-9CD4-90D647F69C55}" sibTransId="{4DCDD853-B6EA-4AF7-82DE-857F64B03656}"/>
    <dgm:cxn modelId="{B42147B6-29D3-4DB7-866D-8B6B888DD60D}" srcId="{81F0413F-7282-46A9-ACB2-E20B4E4DE90B}" destId="{C52E9136-B6BB-43B9-8D73-FEAC9329BCCC}" srcOrd="2" destOrd="0" parTransId="{D3C4DBAB-2C05-415C-B269-CA635019EE25}" sibTransId="{2EDACDEC-982D-487E-BEA3-D792919B962A}"/>
    <dgm:cxn modelId="{148E3EEC-785D-494F-9801-C59A1908535B}" type="presOf" srcId="{F2D456AA-E76F-4C2C-9111-945C710D7EAB}" destId="{F10E2422-842A-4854-9B9B-AAB6FF18543E}" srcOrd="0" destOrd="0" presId="urn:microsoft.com/office/officeart/2005/8/layout/chevron2"/>
    <dgm:cxn modelId="{22C1CB0E-05CB-4A66-BCEA-9DC6DA502C78}" type="presOf" srcId="{81F0413F-7282-46A9-ACB2-E20B4E4DE90B}" destId="{6D9ABBC4-DEB7-4000-80DA-117A70F3E1F3}" srcOrd="0" destOrd="0" presId="urn:microsoft.com/office/officeart/2005/8/layout/chevron2"/>
    <dgm:cxn modelId="{CCD0D098-9EA5-4216-AFD9-631C68247564}" type="presOf" srcId="{B82430A5-3FED-47C0-B057-7F517D6C05D1}" destId="{2FE84BD1-1CF2-490B-8110-971D35B845B1}" srcOrd="0" destOrd="0" presId="urn:microsoft.com/office/officeart/2005/8/layout/chevron2"/>
    <dgm:cxn modelId="{08B24735-7B77-475E-95A3-66505FC9CB21}" type="presOf" srcId="{C52E9136-B6BB-43B9-8D73-FEAC9329BCCC}" destId="{2A60FE4B-9594-4A19-ABA1-373911AF9C08}" srcOrd="0" destOrd="0" presId="urn:microsoft.com/office/officeart/2005/8/layout/chevron2"/>
    <dgm:cxn modelId="{AD50B669-7721-44BB-A046-83F64E9B8462}" srcId="{902D087A-4485-483A-8C1F-8523E331EC5B}" destId="{F2D456AA-E76F-4C2C-9111-945C710D7EAB}" srcOrd="0" destOrd="0" parTransId="{2D2AE2AF-6D0E-4B42-BD6B-622DC19260A3}" sibTransId="{742C1370-28DD-4EE0-B197-6D3EE2630A37}"/>
    <dgm:cxn modelId="{F218206B-4134-4C34-B6C1-9CD4F7C7A86E}" type="presParOf" srcId="{6D9ABBC4-DEB7-4000-80DA-117A70F3E1F3}" destId="{091E73EF-71CF-45FA-82E7-97CDECB5505F}" srcOrd="0" destOrd="0" presId="urn:microsoft.com/office/officeart/2005/8/layout/chevron2"/>
    <dgm:cxn modelId="{C0481AD1-7893-471C-82C7-354E44EA7811}" type="presParOf" srcId="{091E73EF-71CF-45FA-82E7-97CDECB5505F}" destId="{A18D0312-83C9-4560-B896-CE2C0F923CBD}" srcOrd="0" destOrd="0" presId="urn:microsoft.com/office/officeart/2005/8/layout/chevron2"/>
    <dgm:cxn modelId="{40FA588B-016C-4A4F-8DD7-685E0EE1F4E4}" type="presParOf" srcId="{091E73EF-71CF-45FA-82E7-97CDECB5505F}" destId="{F10E2422-842A-4854-9B9B-AAB6FF18543E}" srcOrd="1" destOrd="0" presId="urn:microsoft.com/office/officeart/2005/8/layout/chevron2"/>
    <dgm:cxn modelId="{496609B4-3E19-4932-A92C-435A39B4073B}" type="presParOf" srcId="{6D9ABBC4-DEB7-4000-80DA-117A70F3E1F3}" destId="{2AB42F40-BFF8-4B9A-B395-E9F9FDB7052D}" srcOrd="1" destOrd="0" presId="urn:microsoft.com/office/officeart/2005/8/layout/chevron2"/>
    <dgm:cxn modelId="{3D66E76D-E42B-491E-8658-A7A2D54F417A}" type="presParOf" srcId="{6D9ABBC4-DEB7-4000-80DA-117A70F3E1F3}" destId="{957D5FBD-A389-4E79-8D56-8337EB6DBADF}" srcOrd="2" destOrd="0" presId="urn:microsoft.com/office/officeart/2005/8/layout/chevron2"/>
    <dgm:cxn modelId="{2EDAC9AA-1A2F-4AE8-815D-9F8492362883}" type="presParOf" srcId="{957D5FBD-A389-4E79-8D56-8337EB6DBADF}" destId="{2FE84BD1-1CF2-490B-8110-971D35B845B1}" srcOrd="0" destOrd="0" presId="urn:microsoft.com/office/officeart/2005/8/layout/chevron2"/>
    <dgm:cxn modelId="{07CE81CD-B02B-4D4E-9CCF-5AE96FB6976F}" type="presParOf" srcId="{957D5FBD-A389-4E79-8D56-8337EB6DBADF}" destId="{DE5FC42C-4B0C-4F6A-85DE-04FE2C7717E9}" srcOrd="1" destOrd="0" presId="urn:microsoft.com/office/officeart/2005/8/layout/chevron2"/>
    <dgm:cxn modelId="{BEBC7BBC-987B-4F49-9676-6A9BA5761B54}" type="presParOf" srcId="{6D9ABBC4-DEB7-4000-80DA-117A70F3E1F3}" destId="{EDC9D4BE-8ED6-4A8F-8C39-A19D6AE7505F}" srcOrd="3" destOrd="0" presId="urn:microsoft.com/office/officeart/2005/8/layout/chevron2"/>
    <dgm:cxn modelId="{2563EF94-9AE4-46D5-8B46-2BFAF2AE742B}" type="presParOf" srcId="{6D9ABBC4-DEB7-4000-80DA-117A70F3E1F3}" destId="{C5BDEB9E-0D92-4E81-99E8-1CAF2829C6AF}" srcOrd="4" destOrd="0" presId="urn:microsoft.com/office/officeart/2005/8/layout/chevron2"/>
    <dgm:cxn modelId="{E5A23F9C-7190-44B6-AEEF-731C1A52FC90}" type="presParOf" srcId="{C5BDEB9E-0D92-4E81-99E8-1CAF2829C6AF}" destId="{2A60FE4B-9594-4A19-ABA1-373911AF9C08}" srcOrd="0" destOrd="0" presId="urn:microsoft.com/office/officeart/2005/8/layout/chevron2"/>
    <dgm:cxn modelId="{73D7B51D-13ED-47F2-97F7-5E250AD6ACAE}" type="presParOf" srcId="{C5BDEB9E-0D92-4E81-99E8-1CAF2829C6AF}" destId="{C4E7182A-90D0-407C-89C1-BE4BC56D91C2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A350E-E3A6-47C5-8A2A-DF7A6F3EB91F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7C103-D793-4C0D-9101-7D466EB6A5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7C103-D793-4C0D-9101-7D466EB6A50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malayapurga.ru/files/foto-novosti/photo3086%20800%20%D0%BD%D0%B0%20600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catalog.unatlib.org.ru/cgi-bin/1/cgiirbis_64.exe?LNG=&amp;Z21ID=&amp;I21DBN=SKRK&amp;P21DBN=SKRK&amp;S21STN=1&amp;S21REF=1&amp;S21FMT=fullwebr&amp;C21COM=S&amp;S21CNR=4&amp;S21P01=0&amp;S21P02=1&amp;S21P03=A=&amp;S21STR=%D0%91%D0%B0%D0%B9%D0%BC%D1%83%D1%80%D0%B7%D0%B8%D0%BD,%20%D0%92%D0%B0%D0%BB%D0%B5%D1%80%D0%B8%D0%B9%20%D0%94%D0%BC%D0%B8%D1%82%D1%80%D0%B8%D0%B5%D0%B2%D0%B8%D1%87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alayapurga.ru/files/hznonado/%D0%9F%D0%BE%20%D1%81%D0%B2%D1%8F%D1%82%D1%8B%D0%BC%20%D0%BC%D0%B5%D1%81%D1%82%D0%B0%D0%BC%20%D0%90%D0%BA%D1%81%D0%B0%D0%BA%D1%88%D1%83%D1%80%D0%B03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142984"/>
            <a:ext cx="75724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«Об опыте работы </a:t>
            </a:r>
            <a:r>
              <a:rPr lang="ru-RU" sz="2800" b="1" dirty="0" err="1" smtClean="0">
                <a:solidFill>
                  <a:srgbClr val="FFFF00"/>
                </a:solidFill>
                <a:latin typeface="Arial Black" pitchFamily="34" charset="0"/>
              </a:rPr>
              <a:t>Малопургинской</a:t>
            </a:r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 районной организации 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Удмуртского республиканского отделения 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Российского общества историков – архивистов  за  2014-2018 гг.»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1934" y="42862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Доклад председателя </a:t>
            </a:r>
            <a:r>
              <a:rPr lang="ru-RU" sz="2000" i="1" dirty="0" err="1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Малопургинской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 районной организации </a:t>
            </a:r>
          </a:p>
          <a:p>
            <a:pPr algn="r"/>
            <a:r>
              <a:rPr lang="ru-RU" sz="2000" i="1" dirty="0" err="1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Полкановой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 Ольги Эдуардовны</a:t>
            </a:r>
          </a:p>
          <a:p>
            <a:pPr algn="r"/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11.09.2019</a:t>
            </a:r>
            <a:endParaRPr lang="ru-RU" sz="2000" i="1" dirty="0">
              <a:solidFill>
                <a:schemeClr val="bg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ЕВ\my document\РОИА\отчёты\9meb-uqVW-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428604"/>
            <a:ext cx="7266513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357166"/>
            <a:ext cx="342902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Arial Black" pitchFamily="34" charset="0"/>
              </a:rPr>
              <a:t>В 2017 г.</a:t>
            </a:r>
            <a:r>
              <a:rPr lang="ru-RU" dirty="0" smtClean="0">
                <a:latin typeface="Arial Black" pitchFamily="34" charset="0"/>
              </a:rPr>
              <a:t> лауреатом районной премии имени Семена Самсонова в номинации «За краеведческую деятельность, направленную на изучение и популяризацию истории и культуры родного края» стал Ивашкин </a:t>
            </a:r>
            <a:r>
              <a:rPr lang="ru-RU" dirty="0" err="1" smtClean="0">
                <a:latin typeface="Arial Black" pitchFamily="34" charset="0"/>
              </a:rPr>
              <a:t>Арсентий</a:t>
            </a:r>
            <a:r>
              <a:rPr lang="ru-RU" dirty="0" smtClean="0">
                <a:latin typeface="Arial Black" pitchFamily="34" charset="0"/>
              </a:rPr>
              <a:t> Кириллович, краевед, участник Великой Отечественной войны, награждён орденом «Отечественной войны» и медалями «За победу над Германией», «За доблестный труд в годы ВОВ»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6146" name="Picture 2" descr="D:\ЕВ\my document\РОИА\презент 2014-2018\hq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357298"/>
            <a:ext cx="4672996" cy="3514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ЕВ\my document\РОИА\презент 2014-2018\IMG_2650-800-на-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4960774" cy="37147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500694" y="857232"/>
            <a:ext cx="34289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latin typeface="Arial Black" pitchFamily="34" charset="0"/>
              </a:rPr>
              <a:t>В 2016 г.</a:t>
            </a:r>
            <a:r>
              <a:rPr lang="ru-RU" b="1" dirty="0" smtClean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>состоялась встреча с Михаилом </a:t>
            </a:r>
            <a:r>
              <a:rPr lang="ru-RU" dirty="0" err="1" smtClean="0">
                <a:latin typeface="Arial Black" pitchFamily="34" charset="0"/>
              </a:rPr>
              <a:t>Атамановым</a:t>
            </a:r>
            <a:r>
              <a:rPr lang="ru-RU" dirty="0" smtClean="0">
                <a:latin typeface="Arial Black" pitchFamily="34" charset="0"/>
              </a:rPr>
              <a:t> и презентация его книги «Язык земли удмуртской» - историко-этимологического словаря топонимов Волго-Уральского региона. </a:t>
            </a:r>
          </a:p>
          <a:p>
            <a:pPr algn="r"/>
            <a:r>
              <a:rPr lang="ru-RU" dirty="0" smtClean="0">
                <a:latin typeface="Arial Black" pitchFamily="34" charset="0"/>
              </a:rPr>
              <a:t>Книга  стала большим помощником тем </a:t>
            </a:r>
            <a:r>
              <a:rPr lang="ru-RU" dirty="0" err="1" smtClean="0">
                <a:latin typeface="Arial Black" pitchFamily="34" charset="0"/>
              </a:rPr>
              <a:t>малопургинцам</a:t>
            </a:r>
            <a:r>
              <a:rPr lang="ru-RU" dirty="0" smtClean="0">
                <a:latin typeface="Arial Black" pitchFamily="34" charset="0"/>
              </a:rPr>
              <a:t>, которые приступили к изучению своих родословных. Например, жительница Малой Пурги Зоя </a:t>
            </a:r>
            <a:r>
              <a:rPr lang="ru-RU" dirty="0" err="1" smtClean="0">
                <a:latin typeface="Arial Black" pitchFamily="34" charset="0"/>
              </a:rPr>
              <a:t>Тубылова</a:t>
            </a:r>
            <a:r>
              <a:rPr lang="ru-RU" dirty="0" smtClean="0">
                <a:latin typeface="Arial Black" pitchFamily="34" charset="0"/>
              </a:rPr>
              <a:t> нашла своих предков с 1770 года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ева\AppData\Local\Temp\7zO881D98C5\DSCN2206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29058" y="1285860"/>
            <a:ext cx="4786346" cy="39290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714356"/>
            <a:ext cx="33575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В рамках празднования 100-летия государственной архивной службы России и 95-летия архивной службы Удмуртии была организована встреча с </a:t>
            </a:r>
            <a:r>
              <a:rPr lang="ru-RU" dirty="0" err="1" smtClean="0">
                <a:latin typeface="Arial Black" pitchFamily="34" charset="0"/>
              </a:rPr>
              <a:t>Прозоровым</a:t>
            </a:r>
            <a:r>
              <a:rPr lang="ru-RU" dirty="0" smtClean="0">
                <a:latin typeface="Arial Black" pitchFamily="34" charset="0"/>
              </a:rPr>
              <a:t> Анатолием Ивановичем, который познакомил с родословной своей семьи, наглядно продемонстрировал, как глубоко можно заглянуть в историю благодаря архивным документам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28794" y="428604"/>
            <a:ext cx="5207319" cy="364333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4286256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 Black" pitchFamily="34" charset="0"/>
              </a:rPr>
              <a:t>2 ноября 2018 г.</a:t>
            </a:r>
            <a:r>
              <a:rPr lang="ru-RU" dirty="0" smtClean="0">
                <a:latin typeface="Arial Black" pitchFamily="34" charset="0"/>
              </a:rPr>
              <a:t> в здании центральной районной библиотеки состоялась праздничная шоу-программа «Комсомольская юность моя». Праздник пронёс всех собравшихся по основным вехам истории комсомола, рассказал об односельчанах, внёсший немалый труд в развитие и становление района, республики, страны. Поимённо вспомнили на торжестве первых секретарей организации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1472" y="571480"/>
            <a:ext cx="4071966" cy="55721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628" y="3000372"/>
            <a:ext cx="37147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Arial Black" pitchFamily="34" charset="0"/>
              </a:rPr>
              <a:t>Кульминацией торжества стала капсула с посланием молодёжи 2018 года, которую 50 лет назад, на золотой юбилей ВЛКСМ, заложили в стену строящего тогда здания исполкома Малопургинского райсовета депутатов трудящихся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herzenlib.ru/pavlenkov/images/ffpavlenko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071546"/>
            <a:ext cx="3286142" cy="40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42910" y="428604"/>
            <a:ext cx="457203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Arial Black" pitchFamily="34" charset="0"/>
              </a:rPr>
              <a:t>8 ноября 2018 г.</a:t>
            </a:r>
            <a:r>
              <a:rPr lang="ru-RU" dirty="0" smtClean="0">
                <a:latin typeface="Arial Black" pitchFamily="34" charset="0"/>
              </a:rPr>
              <a:t> в рамках работы</a:t>
            </a:r>
            <a:r>
              <a:rPr lang="ru-RU" b="1" dirty="0" smtClean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>Межрегиональной научно-практической конференции «Библиотеки в структуре межкультурного взаимодействия народов России и стран ближнего и дальнего зарубежья» в Малой Пурге состоялось </a:t>
            </a:r>
            <a:r>
              <a:rPr lang="ru-RU" dirty="0" err="1" smtClean="0">
                <a:latin typeface="Arial Black" pitchFamily="34" charset="0"/>
              </a:rPr>
              <a:t>расщиренное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заседение</a:t>
            </a:r>
            <a:r>
              <a:rPr lang="ru-RU" dirty="0" smtClean="0">
                <a:latin typeface="Arial Black" pitchFamily="34" charset="0"/>
              </a:rPr>
              <a:t> Межрегиональной общественной организации «Клуб ЮНЕСКО «Содружество </a:t>
            </a:r>
            <a:r>
              <a:rPr lang="ru-RU" dirty="0" err="1" smtClean="0">
                <a:latin typeface="Arial Black" pitchFamily="34" charset="0"/>
              </a:rPr>
              <a:t>павленковских</a:t>
            </a:r>
            <a:r>
              <a:rPr lang="ru-RU" dirty="0" smtClean="0">
                <a:latin typeface="Arial Black" pitchFamily="34" charset="0"/>
              </a:rPr>
              <a:t> библиотек»».  В работе конференции приняли участие гости из 14 регионов Российской Федерации и стран СНГ: Казахстана, Азербайджана, Таджикистана, а также руководители крупнейших библиотек РФ и Президентской библиотеки им. Б. Н. Ельцина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3086 800 на 600">
            <a:hlinkClick r:id="rId2" tooltip="&quot;photo3086 800 на 600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00174"/>
            <a:ext cx="3495695" cy="357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643438" y="357166"/>
            <a:ext cx="392909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Учащихся 8-11 классов образовательных учреждений Малопургинского района принимали участие во всероссийском конкурсе юношеских учебно-исследовательских работ «Юный архивист», проводимом Российским обществом историков архивистов:</a:t>
            </a:r>
            <a:endParaRPr kumimoji="0" lang="ru-RU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2014 год – были представлены 2 работы: Прониной Марины и</a:t>
            </a:r>
            <a:r>
              <a:rPr lang="ru-RU" dirty="0" smtClean="0">
                <a:latin typeface="Arial Black" pitchFamily="34" charset="0"/>
                <a:ea typeface="Times New Roman" pitchFamily="18" charset="0"/>
              </a:rPr>
              <a:t> </a:t>
            </a:r>
            <a:r>
              <a:rPr lang="ru-RU" dirty="0" err="1" smtClean="0">
                <a:latin typeface="Arial Black" pitchFamily="34" charset="0"/>
                <a:ea typeface="Times New Roman" pitchFamily="18" charset="0"/>
              </a:rPr>
              <a:t>Зянкуловой</a:t>
            </a:r>
            <a:r>
              <a:rPr lang="ru-RU" dirty="0" smtClean="0">
                <a:latin typeface="Arial Black" pitchFamily="34" charset="0"/>
                <a:ea typeface="Times New Roman" pitchFamily="18" charset="0"/>
              </a:rPr>
              <a:t> Анны</a:t>
            </a: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, учениц 11 класса МОУ гимназии с. Малая Пурга.</a:t>
            </a:r>
            <a:r>
              <a:rPr kumimoji="0" lang="ru-RU" u="none" strike="noStrike" cap="none" normalizeH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 </a:t>
            </a: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Руководитель обеих работ – Владимирова</a:t>
            </a:r>
            <a:r>
              <a:rPr kumimoji="0" lang="ru-RU" u="none" strike="noStrike" cap="none" normalizeH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 Римма Але</a:t>
            </a: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ксандровна, учитель истории МОУ гимназии</a:t>
            </a:r>
            <a:endParaRPr kumimoji="0" lang="ru-RU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751344"/>
            <a:ext cx="7000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 Black" pitchFamily="34" charset="0"/>
              </a:rPr>
              <a:t>2015 год</a:t>
            </a:r>
            <a:r>
              <a:rPr lang="ru-RU" dirty="0" smtClean="0">
                <a:latin typeface="Arial Black" pitchFamily="34" charset="0"/>
              </a:rPr>
              <a:t> – представлены 3 работы учащихся МОУ СОШ с. </a:t>
            </a:r>
            <a:r>
              <a:rPr lang="ru-RU" dirty="0" err="1" smtClean="0">
                <a:latin typeface="Arial Black" pitchFamily="34" charset="0"/>
              </a:rPr>
              <a:t>Ильинское</a:t>
            </a:r>
            <a:r>
              <a:rPr lang="ru-RU" dirty="0" smtClean="0">
                <a:latin typeface="Arial Black" pitchFamily="34" charset="0"/>
              </a:rPr>
              <a:t>: </a:t>
            </a:r>
          </a:p>
          <a:p>
            <a:pPr algn="ctr">
              <a:buFontTx/>
              <a:buChar char="-"/>
            </a:pPr>
            <a:r>
              <a:rPr lang="ru-RU" dirty="0" smtClean="0">
                <a:latin typeface="Arial Black" pitchFamily="34" charset="0"/>
              </a:rPr>
              <a:t>«Низшая мифология древних славян и удмуртов» Григорьевой Е. Н., Мельниковой А. А.; </a:t>
            </a:r>
          </a:p>
          <a:p>
            <a:pPr algn="ctr">
              <a:buFontTx/>
              <a:buChar char="-"/>
            </a:pPr>
            <a:r>
              <a:rPr lang="ru-RU" dirty="0" smtClean="0">
                <a:latin typeface="Arial Black" pitchFamily="34" charset="0"/>
              </a:rPr>
              <a:t> «</a:t>
            </a:r>
            <a:r>
              <a:rPr lang="ru-RU" dirty="0" err="1" smtClean="0">
                <a:latin typeface="Arial Black" pitchFamily="34" charset="0"/>
              </a:rPr>
              <a:t>Катынь</a:t>
            </a:r>
            <a:r>
              <a:rPr lang="ru-RU" dirty="0" smtClean="0">
                <a:latin typeface="Arial Black" pitchFamily="34" charset="0"/>
              </a:rPr>
              <a:t> - история и современность» Григорьевой Дианы, Демьяновой Ани, Алексеевой Анастасии; </a:t>
            </a:r>
          </a:p>
          <a:p>
            <a:pPr algn="ctr">
              <a:buFontTx/>
              <a:buChar char="-"/>
            </a:pPr>
            <a:r>
              <a:rPr lang="ru-RU" dirty="0" smtClean="0">
                <a:latin typeface="Arial Black" pitchFamily="34" charset="0"/>
              </a:rPr>
              <a:t> «Быть патриотом – значит Родину любить» </a:t>
            </a:r>
            <a:r>
              <a:rPr lang="ru-RU" dirty="0" err="1" smtClean="0">
                <a:latin typeface="Arial Black" pitchFamily="34" charset="0"/>
              </a:rPr>
              <a:t>Андриянова</a:t>
            </a:r>
            <a:r>
              <a:rPr lang="ru-RU" dirty="0" smtClean="0">
                <a:latin typeface="Arial Black" pitchFamily="34" charset="0"/>
              </a:rPr>
              <a:t> С. А. Руководитель всех работ - Павлова А. М., педагог дополнительного образования, учитель истории и обществознания МОУ СОШ с. </a:t>
            </a:r>
            <a:r>
              <a:rPr lang="ru-RU" dirty="0" err="1" smtClean="0">
                <a:latin typeface="Arial Black" pitchFamily="34" charset="0"/>
              </a:rPr>
              <a:t>Ильинское</a:t>
            </a:r>
            <a:r>
              <a:rPr lang="ru-RU" dirty="0" smtClean="0">
                <a:latin typeface="Arial Black" pitchFamily="34" charset="0"/>
              </a:rPr>
              <a:t> Малопургинского района. </a:t>
            </a:r>
          </a:p>
          <a:p>
            <a:pPr algn="ctr"/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Ребята были отмечены Сертификатами участника Республиканского отборочного тура III Всероссийского Конкурса юношеских учебно-исследовательских работ «Юный архивист»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p-muzeum.udm.muzkult.ru/img/upload/3656/image_image_5041727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00232" y="2143116"/>
            <a:ext cx="5306708" cy="39002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214414" y="571480"/>
            <a:ext cx="714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 Black" pitchFamily="34" charset="0"/>
              </a:rPr>
              <a:t>В 2018 г. </a:t>
            </a:r>
            <a:r>
              <a:rPr lang="ru-RU" dirty="0" smtClean="0">
                <a:latin typeface="Arial Black" pitchFamily="34" charset="0"/>
              </a:rPr>
              <a:t>исследовательская работа была приурочена к 100-летнему юбилею ВЛКСМ и направлена на поиск и сбор документов, фотографий, атрибутов и предметов по истории комсомольского движения в районе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714488"/>
          <a:ext cx="8229600" cy="481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28588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Основные направления в работе </a:t>
            </a:r>
            <a:r>
              <a:rPr lang="ru-RU" sz="2400" b="1" dirty="0" err="1" smtClean="0">
                <a:solidFill>
                  <a:srgbClr val="FFFF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Малопургинской</a:t>
            </a: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организации общества историков - архивистов</a:t>
            </a:r>
            <a:endParaRPr lang="ru-RU" sz="2400" b="1" dirty="0">
              <a:solidFill>
                <a:srgbClr val="FFFF00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607220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Многие члены районной организации РОИА активно участвуют в подготовке </a:t>
            </a:r>
            <a:r>
              <a:rPr lang="ru-RU" sz="1600" b="1" i="1" dirty="0" smtClean="0">
                <a:solidFill>
                  <a:schemeClr val="tx1"/>
                </a:solidFill>
                <a:latin typeface="Arial Black" pitchFamily="34" charset="0"/>
              </a:rPr>
              <a:t>к публикации изданий по истории и краеведению Малопургинского района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. За 2014-2018 годы были выпущены: </a:t>
            </a:r>
            <a:b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	</a:t>
            </a:r>
            <a:r>
              <a:rPr lang="ru-RU" sz="1600" b="1" i="1" dirty="0" smtClean="0">
                <a:solidFill>
                  <a:schemeClr val="tx1"/>
                </a:solidFill>
                <a:latin typeface="Arial Black" pitchFamily="34" charset="0"/>
              </a:rPr>
              <a:t>2014 г.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 - </a:t>
            </a:r>
            <a:r>
              <a:rPr lang="ru-RU" sz="1600" b="1" i="1" dirty="0" smtClean="0">
                <a:solidFill>
                  <a:schemeClr val="tx1"/>
                </a:solidFill>
                <a:latin typeface="Arial Black" pitchFamily="34" charset="0"/>
              </a:rPr>
              <a:t>«</a:t>
            </a:r>
            <a:r>
              <a:rPr lang="ru-RU" sz="1600" b="1" i="1" dirty="0" err="1" smtClean="0">
                <a:solidFill>
                  <a:schemeClr val="tx1"/>
                </a:solidFill>
                <a:latin typeface="Arial Black" pitchFamily="34" charset="0"/>
              </a:rPr>
              <a:t>Бурдъясь</a:t>
            </a:r>
            <a:r>
              <a:rPr lang="ru-RU" sz="1600" b="1" i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b="1" i="1" dirty="0" err="1" smtClean="0">
                <a:solidFill>
                  <a:schemeClr val="tx1"/>
                </a:solidFill>
                <a:latin typeface="Arial Black" pitchFamily="34" charset="0"/>
              </a:rPr>
              <a:t>кужым</a:t>
            </a:r>
            <a:r>
              <a:rPr lang="ru-RU" sz="1600" b="1" i="1" dirty="0" smtClean="0">
                <a:solidFill>
                  <a:schemeClr val="tx1"/>
                </a:solidFill>
                <a:latin typeface="Arial Black" pitchFamily="34" charset="0"/>
              </a:rPr>
              <a:t>»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 («Сохраняем традиции и обычаи предков»): методический сборник/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Малопургинская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 районная библиотека.- Малая Пурга, 2014 г.;</a:t>
            </a:r>
            <a:b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	</a:t>
            </a:r>
            <a:r>
              <a:rPr lang="ru-RU" sz="1600" b="1" i="1" dirty="0" smtClean="0">
                <a:solidFill>
                  <a:schemeClr val="tx1"/>
                </a:solidFill>
                <a:latin typeface="Arial Black" pitchFamily="34" charset="0"/>
              </a:rPr>
              <a:t>«Бьют родники серебром на земле предков»: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 Краеведческие статьи и документальные материалы, стихи/ Автор – составитель А. И. Вологжанина. – Ижевск: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Инвожо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, 2014. – 216 с.;</a:t>
            </a:r>
            <a:b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	</a:t>
            </a:r>
            <a:r>
              <a:rPr lang="ru-RU" sz="1600" b="1" i="1" dirty="0" smtClean="0">
                <a:solidFill>
                  <a:schemeClr val="tx1"/>
                </a:solidFill>
                <a:latin typeface="Arial Black" pitchFamily="34" charset="0"/>
              </a:rPr>
              <a:t>2015 г.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 – «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Зеч-а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бур-а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Аксакшур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!»: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Аксакшур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 гурт но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отысь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адямиос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сярысь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статьяос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кылбуръёс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. – Ижевск, 2015. – 128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бам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.;</a:t>
            </a:r>
            <a:b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	</a:t>
            </a:r>
            <a:r>
              <a:rPr lang="ru-RU" sz="1600" b="1" i="1" dirty="0" smtClean="0">
                <a:solidFill>
                  <a:schemeClr val="tx1"/>
                </a:solidFill>
                <a:latin typeface="Arial Black" pitchFamily="34" charset="0"/>
              </a:rPr>
              <a:t>2016 г.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 - </a:t>
            </a:r>
            <a:r>
              <a:rPr lang="ru-RU" sz="1600" b="1" i="1" dirty="0" smtClean="0">
                <a:solidFill>
                  <a:schemeClr val="tx1"/>
                </a:solidFill>
                <a:latin typeface="Arial Black" pitchFamily="34" charset="0"/>
              </a:rPr>
              <a:t>Сборник «Победу приближали, как могли»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. К 70-летию Победы в Великой Отечественной войне/ В. Д.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Баймурзин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. - Малая Пурга: Издательский дом «Маяк», 2015. – 144 с. В книге приведены воспоминания фронтовиков и их детей, ныне старожилов, о событиях на той войне и в тылу, о судьбах людей. Освещены также предвоенные и послевоенные годы. Издание адресовано широкому кругу читателей – всем, кому дорога память об уходящем героическом поколении.</a:t>
            </a:r>
            <a:b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	</a:t>
            </a:r>
            <a:r>
              <a:rPr lang="ru-RU" sz="1600" b="1" i="1" dirty="0" smtClean="0">
                <a:solidFill>
                  <a:schemeClr val="tx1"/>
                </a:solidFill>
                <a:latin typeface="Arial Black" pitchFamily="34" charset="0"/>
              </a:rPr>
              <a:t>2017 г.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: Вологжанина А. И. Наше военное детство: (стихи, воспоминания, рассказы, статьи); сост. А. И. Вологжанина. – Ижевск: </a:t>
            </a:r>
            <a:r>
              <a:rPr 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Инвожо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, 2017. – 100 с.; </a:t>
            </a:r>
            <a:b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	</a:t>
            </a:r>
            <a:r>
              <a:rPr lang="ru-RU" sz="1600" b="1" i="1" dirty="0" smtClean="0">
                <a:solidFill>
                  <a:schemeClr val="tx1"/>
                </a:solidFill>
                <a:latin typeface="Arial Black" pitchFamily="34" charset="0"/>
              </a:rPr>
              <a:t>2018 г.</a:t>
            </a: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>: Русинов Н. М. Монолог о прожитом и пережитом. – Киров: ООО «Кировская областная типография», 2018. – 154 с.</a:t>
            </a:r>
            <a:b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</a:br>
            <a:endParaRPr lang="ru-RU" sz="1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ЕВ\my document\РОИА\презент 2014-2018\Аксакшур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3878272" cy="5777112"/>
          </a:xfrm>
          <a:prstGeom prst="rect">
            <a:avLst/>
          </a:prstGeom>
          <a:noFill/>
        </p:spPr>
      </p:pic>
      <p:pic>
        <p:nvPicPr>
          <p:cNvPr id="3075" name="Picture 3" descr="D:\ЕВ\my document\РОИА\презент 2014-2018\Аксакшу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143248"/>
            <a:ext cx="4734446" cy="33547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ЕВ\my document\РОИА\презент 2014-2018\волог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28604"/>
            <a:ext cx="3962410" cy="5523548"/>
          </a:xfrm>
          <a:prstGeom prst="rect">
            <a:avLst/>
          </a:prstGeom>
          <a:noFill/>
        </p:spPr>
      </p:pic>
      <p:pic>
        <p:nvPicPr>
          <p:cNvPr id="4099" name="Picture 3" descr="D:\ЕВ\my document\РОИА\презент 2014-2018\вологж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146066" cy="3071834"/>
          </a:xfrm>
          <a:prstGeom prst="rect">
            <a:avLst/>
          </a:prstGeom>
          <a:noFill/>
        </p:spPr>
      </p:pic>
      <p:pic>
        <p:nvPicPr>
          <p:cNvPr id="4098" name="Picture 2" descr="D:\ЕВ\my document\РОИА\презент 2014-2018\Копия вологж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571612"/>
            <a:ext cx="3575058" cy="5043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ЕВ\my document\РОИА\презент 2014-2018\Русин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3665165" cy="5605476"/>
          </a:xfrm>
          <a:prstGeom prst="rect">
            <a:avLst/>
          </a:prstGeom>
          <a:noFill/>
        </p:spPr>
      </p:pic>
      <p:pic>
        <p:nvPicPr>
          <p:cNvPr id="5123" name="Picture 3" descr="D:\ЕВ\my document\РОИА\презент 2014-2018\Копия Руси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14488"/>
            <a:ext cx="3132583" cy="4891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4791100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800" b="1" i="1" dirty="0" smtClean="0">
                <a:latin typeface="Arial Black" pitchFamily="34" charset="0"/>
              </a:rPr>
              <a:t>За отчетный период порядка 30 публикаций были напечатаны в районной газете "Маяк" и сети Интернет, написанные членами общества историков — архивистов </a:t>
            </a:r>
            <a:r>
              <a:rPr lang="ru-RU" sz="1800" b="1" dirty="0" smtClean="0">
                <a:latin typeface="Arial Black" pitchFamily="34" charset="0"/>
              </a:rPr>
              <a:t/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i="1" dirty="0" smtClean="0">
                <a:latin typeface="Arial Black" pitchFamily="34" charset="0"/>
              </a:rPr>
              <a:t>2014 г.: </a:t>
            </a:r>
            <a:r>
              <a:rPr lang="ru-RU" sz="1800" b="1" dirty="0" smtClean="0">
                <a:latin typeface="Arial Black" pitchFamily="34" charset="0"/>
              </a:rPr>
              <a:t>- </a:t>
            </a:r>
            <a:r>
              <a:rPr lang="ru-RU" sz="1800" b="1" dirty="0" err="1" smtClean="0">
                <a:latin typeface="Arial Black" pitchFamily="34" charset="0"/>
              </a:rPr>
              <a:t>Баймурзин</a:t>
            </a:r>
            <a:r>
              <a:rPr lang="ru-RU" sz="1800" b="1" dirty="0" smtClean="0">
                <a:latin typeface="Arial Black" pitchFamily="34" charset="0"/>
              </a:rPr>
              <a:t> В. Д. Как в былые времена: День пионерии в </a:t>
            </a:r>
            <a:r>
              <a:rPr lang="ru-RU" sz="1800" b="1" dirty="0" err="1" smtClean="0">
                <a:latin typeface="Arial Black" pitchFamily="34" charset="0"/>
              </a:rPr>
              <a:t>Аксакшуре</a:t>
            </a:r>
            <a:r>
              <a:rPr lang="ru-RU" sz="1800" b="1" dirty="0" smtClean="0">
                <a:latin typeface="Arial Black" pitchFamily="34" charset="0"/>
              </a:rPr>
              <a:t>/ Маяк.- 2014 .- 28 мая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</a:t>
            </a:r>
            <a:r>
              <a:rPr lang="ru-RU" sz="1800" b="1" dirty="0" err="1" smtClean="0">
                <a:latin typeface="Arial Black" pitchFamily="34" charset="0"/>
              </a:rPr>
              <a:t>Баймурзин</a:t>
            </a:r>
            <a:r>
              <a:rPr lang="ru-RU" sz="1800" b="1" dirty="0" smtClean="0">
                <a:latin typeface="Arial Black" pitchFamily="34" charset="0"/>
              </a:rPr>
              <a:t> В. Д. Фотография из сорокового: История фотографии времен финской войны (на фото - В.Л. Леонтьев)/ Маяк.- 2014 .- 9 мая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</a:t>
            </a:r>
            <a:r>
              <a:rPr lang="ru-RU" sz="1800" b="1" dirty="0" err="1" smtClean="0">
                <a:latin typeface="Arial Black" pitchFamily="34" charset="0"/>
              </a:rPr>
              <a:t>Баймурзин</a:t>
            </a:r>
            <a:r>
              <a:rPr lang="ru-RU" sz="1800" b="1" dirty="0" smtClean="0">
                <a:latin typeface="Arial Black" pitchFamily="34" charset="0"/>
              </a:rPr>
              <a:t> В. Д. Вечер памяти композитора: В. </a:t>
            </a:r>
            <a:r>
              <a:rPr lang="ru-RU" sz="1800" b="1" dirty="0" err="1" smtClean="0">
                <a:latin typeface="Arial Black" pitchFamily="34" charset="0"/>
              </a:rPr>
              <a:t>Шоркин</a:t>
            </a:r>
            <a:r>
              <a:rPr lang="ru-RU" sz="1800" b="1" dirty="0" smtClean="0">
                <a:latin typeface="Arial Black" pitchFamily="34" charset="0"/>
              </a:rPr>
              <a:t>/ Маяк.- 2014 .- 14 февраля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</a:t>
            </a:r>
            <a:r>
              <a:rPr lang="ru-RU" sz="1800" b="1" dirty="0" err="1" smtClean="0">
                <a:latin typeface="Arial Black" pitchFamily="34" charset="0"/>
              </a:rPr>
              <a:t>Баймурзин</a:t>
            </a:r>
            <a:r>
              <a:rPr lang="ru-RU" sz="1800" b="1" dirty="0" smtClean="0">
                <a:latin typeface="Arial Black" pitchFamily="34" charset="0"/>
              </a:rPr>
              <a:t> В. Д. С сердцем </a:t>
            </a:r>
            <a:r>
              <a:rPr lang="ru-RU" sz="1800" b="1" dirty="0" err="1" smtClean="0">
                <a:latin typeface="Arial Black" pitchFamily="34" charset="0"/>
              </a:rPr>
              <a:t>Данко</a:t>
            </a:r>
            <a:r>
              <a:rPr lang="ru-RU" sz="1800" b="1" dirty="0" smtClean="0">
                <a:latin typeface="Arial Black" pitchFamily="34" charset="0"/>
              </a:rPr>
              <a:t>/ Маяк.- 2014 .- № 83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</a:t>
            </a:r>
            <a:r>
              <a:rPr lang="ru-RU" sz="1800" b="1" dirty="0" err="1" smtClean="0">
                <a:latin typeface="Arial Black" pitchFamily="34" charset="0"/>
              </a:rPr>
              <a:t>Баймурзин</a:t>
            </a:r>
            <a:r>
              <a:rPr lang="ru-RU" sz="1800" b="1" dirty="0" smtClean="0">
                <a:latin typeface="Arial Black" pitchFamily="34" charset="0"/>
              </a:rPr>
              <a:t> В. Д. Помог звонок из полиции/ Маяк.- 2014 .- № 70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</a:t>
            </a:r>
            <a:r>
              <a:rPr lang="ru-RU" sz="1800" b="1" dirty="0" err="1" smtClean="0">
                <a:latin typeface="Arial Black" pitchFamily="34" charset="0"/>
              </a:rPr>
              <a:t>Баймурзин</a:t>
            </a:r>
            <a:r>
              <a:rPr lang="ru-RU" sz="1800" b="1" dirty="0" smtClean="0">
                <a:latin typeface="Arial Black" pitchFamily="34" charset="0"/>
              </a:rPr>
              <a:t> В. Д. Помните, за что они воевали и за что отдали жизнь/ Маяк.- 2014 .- № 63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Жил и работал для своего народа: 85 лет Г. А. Архипову/ районная библиотека// Маяк.- 2014.- 21 мая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Переулок имени земляка: 85 лет Г. А. Архипову/ районная библиотека// Маяк.- 2014.- 28 мая</a:t>
            </a:r>
            <a:br>
              <a:rPr lang="ru-RU" sz="1800" b="1" dirty="0" smtClean="0">
                <a:latin typeface="Arial Black" pitchFamily="34" charset="0"/>
              </a:rPr>
            </a:br>
            <a:endParaRPr lang="ru-RU" sz="18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015286" cy="5572164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600" b="1" i="1" dirty="0" smtClean="0">
                <a:latin typeface="Arial Black" pitchFamily="34" charset="0"/>
              </a:rPr>
              <a:t/>
            </a:r>
            <a:br>
              <a:rPr lang="ru-RU" sz="1600" b="1" i="1" dirty="0" smtClean="0">
                <a:latin typeface="Arial Black" pitchFamily="34" charset="0"/>
              </a:rPr>
            </a:br>
            <a:r>
              <a:rPr lang="ru-RU" sz="1800" b="1" i="1" dirty="0" smtClean="0">
                <a:latin typeface="Arial Black" pitchFamily="34" charset="0"/>
              </a:rPr>
              <a:t>2015 г.:</a:t>
            </a:r>
            <a:r>
              <a:rPr lang="ru-RU" sz="1800" b="1" dirty="0" smtClean="0">
                <a:latin typeface="Arial Black" pitchFamily="34" charset="0"/>
              </a:rPr>
              <a:t/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</a:t>
            </a:r>
            <a:r>
              <a:rPr lang="ru-RU" sz="1800" b="1" dirty="0" err="1" smtClean="0">
                <a:latin typeface="Arial Black" pitchFamily="34" charset="0"/>
              </a:rPr>
              <a:t>Баймурзин</a:t>
            </a:r>
            <a:r>
              <a:rPr lang="ru-RU" sz="1800" b="1" dirty="0" smtClean="0">
                <a:latin typeface="Arial Black" pitchFamily="34" charset="0"/>
              </a:rPr>
              <a:t>  В. Д. Стоял у дороги молокозавод…/ Маяк.- 2015 .- 30 января; 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В первый, самый трудный год Отечественной войны: о ветеране Е. П. Спиридонове/ Маяк.- 2015 .- 13 февраля;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Шофёрские пути – дороги в треть века: (33 года крутил баранку Л. А.Мотов)/ Маяк.- 2015 .- 18 февраля;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Безотцовщина: семья Софроновых/ Маяк.- 2015 .- 10 апреля;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Быть патриотом - это значит Родину любить (по документам архивного отдела)//Маяк.- 2015 .- 18 апреля;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Помня фронтовиков/ Маяк.- 2015.- 17 апреля;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Неюбилейное, но и молчать нельзя: Книга памяти/ Маяк.- 2015 .- 29 апреля;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Юные бойцы нашего «второго» фронта: дети войны/ Маяк.- 2015 .- 07 августа;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Месячник «Белая трость»: 15 октября Международный месячник «Белая трость»/ Маяк.- 2015 .- 28 октября;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Сильным духом немощь нипочём: о Е. И. </a:t>
            </a:r>
            <a:r>
              <a:rPr lang="ru-RU" sz="1800" b="1" dirty="0" err="1" smtClean="0">
                <a:latin typeface="Arial Black" pitchFamily="34" charset="0"/>
              </a:rPr>
              <a:t>Нефётовой</a:t>
            </a:r>
            <a:r>
              <a:rPr lang="ru-RU" sz="1800" b="1" dirty="0" smtClean="0">
                <a:latin typeface="Arial Black" pitchFamily="34" charset="0"/>
              </a:rPr>
              <a:t>/ Маяк.- 2015 .- 28 октября;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Вахрушева Н. Н. Избе-читальне – 110 лет: юбилей районной библиотеки/ Маяк. - 2015 .- 27 мая;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- Премия имени Семёна Самсонова вручена: В. С. Зориной/ Маяк.- 2015 .- 2 октября</a:t>
            </a:r>
            <a:endParaRPr lang="ru-RU" sz="18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7943848" cy="5214974"/>
          </a:xfrm>
        </p:spPr>
        <p:txBody>
          <a:bodyPr>
            <a:noAutofit/>
          </a:bodyPr>
          <a:lstStyle/>
          <a:p>
            <a:r>
              <a:rPr lang="ru-RU" sz="1600" i="1" dirty="0" smtClean="0">
                <a:solidFill>
                  <a:schemeClr val="tx1"/>
                </a:solidFill>
                <a:latin typeface="Arial Black" pitchFamily="34" charset="0"/>
              </a:rPr>
              <a:t>2016 г.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:</a:t>
            </a:r>
            <a:b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Баймурзин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В. Д. И они всё молодые смотрят на нас/ Маяк. - 2016. - 22 июня. - С. 2, 4. (22 июня - День памяти и скорби);</a:t>
            </a:r>
            <a:b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Баймурзин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В. Д. Их всё равно переносят, хотя духи незримы и бесплотны/ Маяк. - 2016. - 1 июня. - С. 3. (К истокам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Воршуда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- новый взгляд);</a:t>
            </a:r>
            <a:b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Баймурзин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В. Д. "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Сотик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" - вещь хорошая, но книгу не заменит/ Маяк. - 2016. - 27 мая. - С. 3, 7. - (27 мая - День библиотек);</a:t>
            </a:r>
            <a:b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- Большая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Кечёв-Пельга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: по материалам М.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Макина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, подготовил В. Д.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Баймурзин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/ Маяк. - 2016. - 18 марта. С. 6. - (Страницы истории).</a:t>
            </a:r>
            <a:b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Баймурзин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В. Д. А раньше Новый год отмечали летом/ Маяк. – 2016. – 29 июля. – С. 3. (К истокам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Воршуда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– новый взгляд)</a:t>
            </a:r>
            <a:b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  <a:hlinkClick r:id="rId2"/>
              </a:rPr>
              <a:t>Баймурзин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hlinkClick r:id="rId2"/>
              </a:rPr>
              <a:t> В. Д.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Писпу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выжыеныз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юн /Удмурт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дунне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. - 2016. - 26 февр. - С. 10, 15. Аннотация: Учитель географии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Аксакшурской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средней школы Малопургинского района рассказывает о своей жизни, работе, увлечении краеведением.</a:t>
            </a:r>
            <a:b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  <a:hlinkClick r:id="rId2"/>
              </a:rPr>
              <a:t>Баймурзин</a:t>
            </a:r>
            <a:r>
              <a:rPr lang="ru-RU" sz="1600" u="sng" dirty="0" smtClean="0">
                <a:solidFill>
                  <a:schemeClr val="tx1"/>
                </a:solidFill>
                <a:latin typeface="Arial Black" pitchFamily="34" charset="0"/>
                <a:hlinkClick r:id="rId2"/>
              </a:rPr>
              <a:t> В. Д.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Выль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кен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чалмазэ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воршудлы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кузьмаз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/Удмурт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дунне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. - 2016. - 17 июня. - С. 22. Аннотация: Места молений, обряды, обычаи удмуртов деревни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Аксакшур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Малопургинского района.</a:t>
            </a:r>
            <a:b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  <a:hlinkClick r:id="rId2"/>
              </a:rPr>
              <a:t>Баймурзин</a:t>
            </a:r>
            <a:r>
              <a:rPr lang="ru-RU" sz="1600" u="sng" dirty="0" smtClean="0">
                <a:solidFill>
                  <a:schemeClr val="tx1"/>
                </a:solidFill>
                <a:latin typeface="Arial Black" pitchFamily="34" charset="0"/>
                <a:hlinkClick r:id="rId2"/>
              </a:rPr>
              <a:t> В. Д. 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Соловушка /Удмурт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дунне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. - 2016. - 24 июня. - С. 16. Аннотация: О судьбе жителя деревни </a:t>
            </a: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Аксакшур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Малопургинского района Ивана Соловьева, попавшего в тюрьму за драку и умершего там в 1942 году от голода</a:t>
            </a:r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358246" cy="5929354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latin typeface="Arial Black" pitchFamily="34" charset="0"/>
              </a:rPr>
              <a:t>2017 г.:</a:t>
            </a:r>
            <a:r>
              <a:rPr lang="ru-RU" sz="1600" b="1" dirty="0" smtClean="0">
                <a:latin typeface="Arial Black" pitchFamily="34" charset="0"/>
              </a:rPr>
              <a:t/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1. </a:t>
            </a:r>
            <a:r>
              <a:rPr lang="ru-RU" sz="1600" b="1" dirty="0" err="1" smtClean="0">
                <a:latin typeface="Arial Black" pitchFamily="34" charset="0"/>
              </a:rPr>
              <a:t>Баймурзин</a:t>
            </a:r>
            <a:r>
              <a:rPr lang="ru-RU" sz="1600" b="1" dirty="0" smtClean="0">
                <a:latin typeface="Arial Black" pitchFamily="34" charset="0"/>
              </a:rPr>
              <a:t> В. Д. </a:t>
            </a:r>
            <a:r>
              <a:rPr lang="ru-RU" sz="1600" b="1" dirty="0" err="1" smtClean="0">
                <a:latin typeface="Arial Black" pitchFamily="34" charset="0"/>
              </a:rPr>
              <a:t>Быризы</a:t>
            </a:r>
            <a:r>
              <a:rPr lang="ru-RU" sz="1600" b="1" dirty="0" smtClean="0">
                <a:latin typeface="Arial Black" pitchFamily="34" charset="0"/>
              </a:rPr>
              <a:t> </a:t>
            </a:r>
            <a:r>
              <a:rPr lang="ru-RU" sz="1600" b="1" dirty="0" err="1" smtClean="0">
                <a:latin typeface="Arial Black" pitchFamily="34" charset="0"/>
              </a:rPr>
              <a:t>ке</a:t>
            </a:r>
            <a:r>
              <a:rPr lang="ru-RU" sz="1600" b="1" dirty="0" smtClean="0">
                <a:latin typeface="Arial Black" pitchFamily="34" charset="0"/>
              </a:rPr>
              <a:t> но, </a:t>
            </a:r>
            <a:r>
              <a:rPr lang="ru-RU" sz="1600" b="1" dirty="0" err="1" smtClean="0">
                <a:latin typeface="Arial Black" pitchFamily="34" charset="0"/>
              </a:rPr>
              <a:t>писпузы</a:t>
            </a:r>
            <a:r>
              <a:rPr lang="ru-RU" sz="1600" b="1" dirty="0" smtClean="0">
                <a:latin typeface="Arial Black" pitchFamily="34" charset="0"/>
              </a:rPr>
              <a:t> </a:t>
            </a:r>
            <a:r>
              <a:rPr lang="ru-RU" sz="1600" b="1" dirty="0" err="1" smtClean="0">
                <a:latin typeface="Arial Black" pitchFamily="34" charset="0"/>
              </a:rPr>
              <a:t>пушъе</a:t>
            </a:r>
            <a:r>
              <a:rPr lang="ru-RU" sz="1600" b="1" dirty="0" smtClean="0">
                <a:latin typeface="Arial Black" pitchFamily="34" charset="0"/>
              </a:rPr>
              <a:t>/ Удмурт </a:t>
            </a:r>
            <a:r>
              <a:rPr lang="ru-RU" sz="1600" b="1" dirty="0" err="1" smtClean="0">
                <a:latin typeface="Arial Black" pitchFamily="34" charset="0"/>
              </a:rPr>
              <a:t>дунне</a:t>
            </a:r>
            <a:r>
              <a:rPr lang="ru-RU" sz="1600" b="1" dirty="0" smtClean="0">
                <a:latin typeface="Arial Black" pitchFamily="34" charset="0"/>
              </a:rPr>
              <a:t>. - 2017. - 11 мая. - С. 19. Аннотация: О семье </a:t>
            </a:r>
            <a:r>
              <a:rPr lang="ru-RU" sz="1600" b="1" dirty="0" err="1" smtClean="0">
                <a:latin typeface="Arial Black" pitchFamily="34" charset="0"/>
              </a:rPr>
              <a:t>Батровых</a:t>
            </a:r>
            <a:r>
              <a:rPr lang="ru-RU" sz="1600" b="1" dirty="0" smtClean="0">
                <a:latin typeface="Arial Black" pitchFamily="34" charset="0"/>
              </a:rPr>
              <a:t> из деревни </a:t>
            </a:r>
            <a:r>
              <a:rPr lang="ru-RU" sz="1600" b="1" dirty="0" err="1" smtClean="0">
                <a:latin typeface="Arial Black" pitchFamily="34" charset="0"/>
              </a:rPr>
              <a:t>Аксакшур</a:t>
            </a:r>
            <a:r>
              <a:rPr lang="ru-RU" sz="1600" b="1" dirty="0" smtClean="0">
                <a:latin typeface="Arial Black" pitchFamily="34" charset="0"/>
              </a:rPr>
              <a:t> Малопургинского района (из четырех братьев из войны вернулся только один);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2. </a:t>
            </a:r>
            <a:r>
              <a:rPr lang="ru-RU" sz="1600" b="1" dirty="0" err="1" smtClean="0">
                <a:latin typeface="Arial Black" pitchFamily="34" charset="0"/>
              </a:rPr>
              <a:t>Баймурзин</a:t>
            </a:r>
            <a:r>
              <a:rPr lang="ru-RU" sz="1600" b="1" dirty="0" smtClean="0">
                <a:latin typeface="Arial Black" pitchFamily="34" charset="0"/>
              </a:rPr>
              <a:t> В. Д. Наш народ должен помнить подвиг медиков/ Маяк. - 2017. - 16 июня. - С. 2, 3. Аннотация: История медпункта деревни </a:t>
            </a:r>
            <a:r>
              <a:rPr lang="ru-RU" sz="1600" b="1" dirty="0" err="1" smtClean="0">
                <a:latin typeface="Arial Black" pitchFamily="34" charset="0"/>
              </a:rPr>
              <a:t>Аксакшур</a:t>
            </a:r>
            <a:r>
              <a:rPr lang="ru-RU" sz="1600" b="1" dirty="0" smtClean="0">
                <a:latin typeface="Arial Black" pitchFamily="34" charset="0"/>
              </a:rPr>
              <a:t> Малопургинского района с 30-х годов 20 века. О медработниках, работавших в разные годы в медпункте;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3. </a:t>
            </a:r>
            <a:r>
              <a:rPr lang="ru-RU" sz="1600" b="1" dirty="0" err="1" smtClean="0">
                <a:latin typeface="Arial Black" pitchFamily="34" charset="0"/>
              </a:rPr>
              <a:t>Баймурзин</a:t>
            </a:r>
            <a:r>
              <a:rPr lang="ru-RU" sz="1600" b="1" dirty="0" smtClean="0">
                <a:latin typeface="Arial Black" pitchFamily="34" charset="0"/>
              </a:rPr>
              <a:t> В. Д. Праздник, который окрыляет и наполняет сердце радостью/ Маяк. - 2017. - 9 июня. - С. 1. Аннотация: О празднике в честь окончания сева в сельскохозяйственном производственном кооперативе "</a:t>
            </a:r>
            <a:r>
              <a:rPr lang="ru-RU" sz="1600" b="1" dirty="0" err="1" smtClean="0">
                <a:latin typeface="Arial Black" pitchFamily="34" charset="0"/>
              </a:rPr>
              <a:t>Аксакшур</a:t>
            </a:r>
            <a:r>
              <a:rPr lang="ru-RU" sz="1600" b="1" dirty="0" smtClean="0">
                <a:latin typeface="Arial Black" pitchFamily="34" charset="0"/>
              </a:rPr>
              <a:t>";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4. </a:t>
            </a:r>
            <a:r>
              <a:rPr lang="ru-RU" sz="1600" b="1" dirty="0" err="1" smtClean="0">
                <a:latin typeface="Arial Black" pitchFamily="34" charset="0"/>
              </a:rPr>
              <a:t>Баймурзин</a:t>
            </a:r>
            <a:r>
              <a:rPr lang="ru-RU" sz="1600" b="1" dirty="0" smtClean="0">
                <a:latin typeface="Arial Black" pitchFamily="34" charset="0"/>
              </a:rPr>
              <a:t> В. Д. </a:t>
            </a:r>
            <a:r>
              <a:rPr lang="ru-RU" sz="1600" b="1" dirty="0" err="1" smtClean="0">
                <a:latin typeface="Arial Black" pitchFamily="34" charset="0"/>
              </a:rPr>
              <a:t>Аксакшуре</a:t>
            </a:r>
            <a:r>
              <a:rPr lang="ru-RU" sz="1600" b="1" dirty="0" smtClean="0">
                <a:latin typeface="Arial Black" pitchFamily="34" charset="0"/>
              </a:rPr>
              <a:t> появился музей/ Маяк. - 2017. - 17 мая. - С. 2. Аннотация: Об открытии 8 мая музея истории деревни </a:t>
            </a:r>
            <a:r>
              <a:rPr lang="ru-RU" sz="1600" b="1" dirty="0" err="1" smtClean="0">
                <a:latin typeface="Arial Black" pitchFamily="34" charset="0"/>
              </a:rPr>
              <a:t>Аксакшур</a:t>
            </a:r>
            <a:r>
              <a:rPr lang="ru-RU" sz="1600" b="1" dirty="0" smtClean="0">
                <a:latin typeface="Arial Black" pitchFamily="34" charset="0"/>
              </a:rPr>
              <a:t>. Экспозиции посвящены участникам ВОВ, труженикам тыла, детям войны, выдающимся землякам, истории колхоза, школы, деревни;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5. </a:t>
            </a:r>
            <a:r>
              <a:rPr lang="ru-RU" sz="1600" b="1" dirty="0" err="1" smtClean="0">
                <a:latin typeface="Arial Black" pitchFamily="34" charset="0"/>
              </a:rPr>
              <a:t>Баймурзин</a:t>
            </a:r>
            <a:r>
              <a:rPr lang="ru-RU" sz="1600" b="1" dirty="0" smtClean="0">
                <a:latin typeface="Arial Black" pitchFamily="34" charset="0"/>
              </a:rPr>
              <a:t> В. Д. Заповедные места </a:t>
            </a:r>
            <a:r>
              <a:rPr lang="ru-RU" sz="1600" b="1" dirty="0" err="1" smtClean="0">
                <a:latin typeface="Arial Black" pitchFamily="34" charset="0"/>
              </a:rPr>
              <a:t>Аксакшура</a:t>
            </a:r>
            <a:r>
              <a:rPr lang="ru-RU" sz="1600" b="1" dirty="0" smtClean="0">
                <a:latin typeface="Arial Black" pitchFamily="34" charset="0"/>
              </a:rPr>
              <a:t>/ Маяк. - 2017. - 12 апр. - С.2. Аннотация: О летнем туристическом маршруте "По святым местам </a:t>
            </a:r>
            <a:r>
              <a:rPr lang="ru-RU" sz="1600" b="1" dirty="0" err="1" smtClean="0">
                <a:latin typeface="Arial Black" pitchFamily="34" charset="0"/>
              </a:rPr>
              <a:t>Аксакшура</a:t>
            </a:r>
            <a:r>
              <a:rPr lang="ru-RU" sz="1600" b="1" dirty="0" smtClean="0">
                <a:latin typeface="Arial Black" pitchFamily="34" charset="0"/>
              </a:rPr>
              <a:t>": места молений, старая деревня, школа, сад;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6. </a:t>
            </a:r>
            <a:r>
              <a:rPr lang="ru-RU" sz="1600" b="1" dirty="0" err="1" smtClean="0">
                <a:latin typeface="Arial Black" pitchFamily="34" charset="0"/>
              </a:rPr>
              <a:t>Баймурзин</a:t>
            </a:r>
            <a:r>
              <a:rPr lang="ru-RU" sz="1600" b="1" dirty="0" smtClean="0">
                <a:latin typeface="Arial Black" pitchFamily="34" charset="0"/>
              </a:rPr>
              <a:t> В. Д. 600 «зелёных фуражек» готовятся к 100-летию пограничных войск/ Маяк. – 2017. – 1 </a:t>
            </a:r>
            <a:r>
              <a:rPr lang="ru-RU" sz="1600" b="1" dirty="0" err="1" smtClean="0">
                <a:latin typeface="Arial Black" pitchFamily="34" charset="0"/>
              </a:rPr>
              <a:t>нояб</a:t>
            </a:r>
            <a:r>
              <a:rPr lang="ru-RU" sz="1600" b="1" dirty="0" smtClean="0">
                <a:latin typeface="Arial Black" pitchFamily="34" charset="0"/>
              </a:rPr>
              <a:t>. – С. 2. Аннотация: О районном Дне пограничника, прошедшем в д. </a:t>
            </a:r>
            <a:r>
              <a:rPr lang="ru-RU" sz="1600" b="1" dirty="0" err="1" smtClean="0">
                <a:latin typeface="Arial Black" pitchFamily="34" charset="0"/>
              </a:rPr>
              <a:t>Курегово</a:t>
            </a:r>
            <a:endParaRPr lang="ru-RU" sz="16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857364"/>
            <a:ext cx="8229600" cy="2871822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latin typeface="Arial Black" pitchFamily="34" charset="0"/>
              </a:rPr>
              <a:t>2018 г.: </a:t>
            </a:r>
            <a:r>
              <a:rPr lang="ru-RU" sz="1800" b="1" dirty="0" smtClean="0">
                <a:latin typeface="Arial Black" pitchFamily="34" charset="0"/>
              </a:rPr>
              <a:t/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1. Архивный отдел. Хранилище архивно-исторических материалов/ Маяк. - 2018. - 09 март. - С. 2. Аннотация: Об архивном отделе Администрации Малопургинского района;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2. </a:t>
            </a:r>
            <a:r>
              <a:rPr lang="ru-RU" sz="1800" b="1" dirty="0" err="1" smtClean="0">
                <a:latin typeface="Arial Black" pitchFamily="34" charset="0"/>
              </a:rPr>
              <a:t>Русинова</a:t>
            </a:r>
            <a:r>
              <a:rPr lang="ru-RU" sz="1800" b="1" dirty="0" smtClean="0">
                <a:latin typeface="Arial Black" pitchFamily="34" charset="0"/>
              </a:rPr>
              <a:t> Г.М. Как мы отметили 50-летие ВЛКСМ/ Маяк. – 2018. – 26 окт. – С. 2. Аннотация: воспоминания о комсомольской молодости;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3. Архивный отдел. «За три года организация выросла в 6 раз…»/ Маяк. – 2018. – 26 окт. – С. 2. Аннотация:  о комсомольской деятельности в районе.</a:t>
            </a:r>
            <a:br>
              <a:rPr lang="ru-RU" sz="1800" b="1" dirty="0" smtClean="0">
                <a:latin typeface="Arial Black" pitchFamily="34" charset="0"/>
              </a:rPr>
            </a:br>
            <a:r>
              <a:rPr lang="ru-RU" sz="1800" b="1" dirty="0" smtClean="0">
                <a:latin typeface="Arial Black" pitchFamily="34" charset="0"/>
              </a:rPr>
              <a:t>Информационными материалами о мероприятиях, проводимых членами организации, пополнялся сайт Малопургинского района</a:t>
            </a:r>
            <a:endParaRPr lang="ru-RU" sz="18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642918"/>
            <a:ext cx="5460067" cy="348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00034" y="4143381"/>
            <a:ext cx="8358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Окунуться в комсомольское прошлое приглашала выставка "Комсомол - моя судьба", которая была открыта в музее. Здесь можно было поделиться своими историями, вспомнить свою юность, узнать друзей, а, возможно, найти себя на черно- белых фотографиях. Даже можно было спеть песни, перелистав пожелтевшие страницы старого песенника или прослушать пластинки на старом проигрывателе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ЕВ\my document\РОИА\отчёты\DSCN4293 800 на 6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3375446" cy="45005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1142984"/>
            <a:ext cx="4929222" cy="407196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</a:rPr>
              <a:t>В 2010 году решением районного Совета депутатов в </a:t>
            </a:r>
            <a:r>
              <a:rPr lang="ru-RU" sz="1800" b="1" dirty="0" err="1" smtClean="0">
                <a:solidFill>
                  <a:schemeClr val="tx1"/>
                </a:solidFill>
                <a:latin typeface="Arial Black" pitchFamily="34" charset="0"/>
              </a:rPr>
              <a:t>Малопургинском</a:t>
            </a:r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</a:rPr>
              <a:t> районе была учреждена премия имени Семена Самсонова. Премия присуждается ежегодно </a:t>
            </a:r>
            <a:r>
              <a:rPr lang="ru-RU" sz="1800" b="1" dirty="0" err="1" smtClean="0">
                <a:solidFill>
                  <a:schemeClr val="tx1"/>
                </a:solidFill>
                <a:latin typeface="Arial Black" pitchFamily="34" charset="0"/>
              </a:rPr>
              <a:t>малопургинцам</a:t>
            </a:r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</a:rPr>
              <a:t> за значительный вклад в развитие литературы, краеведения, народного творчества, декоративно-прикладного искусства и ремесел, просветительскую и педагогическую деятельность, за победу в конкурсах и тематических олимпиадах по удмуртскому языку, литературе и краеведению. </a:t>
            </a:r>
            <a:endParaRPr lang="ru-RU" sz="1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ФОТО\галерея портретов 12\IMG_13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462250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143504" y="1785926"/>
            <a:ext cx="37861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Ежегодно в мае в районной библиотеке оформляется районная выставка – галерея портретов - участников Великой Отечественной войны - уроженцев Малопургинского района «Отчизны верные сыны» (работы ветерана ВОВ, самодеятельного художника А. Н. </a:t>
            </a:r>
            <a:r>
              <a:rPr lang="ru-RU" dirty="0" err="1" smtClean="0">
                <a:latin typeface="Arial Black" pitchFamily="34" charset="0"/>
              </a:rPr>
              <a:t>Викулина</a:t>
            </a:r>
            <a:r>
              <a:rPr lang="ru-RU" dirty="0" smtClean="0">
                <a:latin typeface="Arial Black" pitchFamily="34" charset="0"/>
              </a:rPr>
              <a:t>, который запечатлел на холсте карандашом более 70 ветеранов, вернувшихся с победой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82603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00306"/>
            <a:ext cx="429006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00034" y="3143248"/>
            <a:ext cx="40005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В 2018 г. первые на открытии традиционной выставки приняли участие родственники, дети, правнуки фронтовиков, чьи портреты запечатлел Александр </a:t>
            </a:r>
            <a:r>
              <a:rPr lang="ru-RU" dirty="0" err="1" smtClean="0">
                <a:latin typeface="Arial Black" pitchFamily="34" charset="0"/>
              </a:rPr>
              <a:t>Викулин</a:t>
            </a:r>
            <a:r>
              <a:rPr lang="ru-RU" dirty="0" smtClean="0">
                <a:latin typeface="Arial Black" pitchFamily="34" charset="0"/>
              </a:rPr>
              <a:t>, а также Кузнецова А. А., служившая во время войны зенитчицей и ставшая прообразом героинь фильма «А зори здесь тихие»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ecy;&amp;kcy;&amp;ucy;&amp;scy;&amp;kcy;&amp;ucy;&amp;rcy;&amp;scy;&amp;icy;&amp;yacy; &amp;Vcy;&amp;Ocy;&amp;V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4843489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500694" y="785794"/>
            <a:ext cx="335758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Arial Black" pitchFamily="34" charset="0"/>
              </a:rPr>
              <a:t>Районная библиотека совместно с краеведческим музеем ежегодно ко дню Победы организуют экскурсию учащихся по памятным местам Великой Отечественной войны. Участники экскурсии «Патриотический десант – территория памяти» знакомятся с историей района 1941-1945 годов и посещают места в Малой Пурге, которые связаны с Великой Отечественной войной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Pcy;&amp;ocy;&amp;dcy;&amp;vcy;&amp;iecy;&amp;dcy;&amp;iecy;&amp;ncy;&amp;ycy; &amp;icy;&amp;tcy;&amp;ocy;&amp;gcy;&amp;icy; &amp;rcy;&amp;iecy;&amp;scy;&amp;pcy;&amp;ucy;&amp;bcy;&amp;lcy;&amp;icy;&amp;kcy;&amp;acy;&amp;ncy;&amp;scy;&amp;kcy;&amp;ocy;&amp;gcy;&amp;ocy; &amp;kcy;&amp;ocy;&amp;ncy;&amp;kcy;&amp;ucy;&amp;rcy;&amp;scy;&amp;acy; «&amp;Ncy;&amp;acy;&amp;shcy;&amp;acy; &amp;Pcy;&amp;ocy;&amp;bcy;&amp;iecy;&amp;dcy;&amp;acy;»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285860"/>
            <a:ext cx="4491059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357166"/>
            <a:ext cx="350046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Приняли активное участие в Республиканском конкурсе «Наша победа». В номинации «Эстафета добрых дел» победителями стали: </a:t>
            </a:r>
            <a:r>
              <a:rPr lang="ru-RU" dirty="0" err="1" smtClean="0">
                <a:latin typeface="Arial Black" pitchFamily="34" charset="0"/>
              </a:rPr>
              <a:t>Валеев</a:t>
            </a:r>
            <a:r>
              <a:rPr lang="ru-RU" dirty="0" smtClean="0">
                <a:latin typeface="Arial Black" pitchFamily="34" charset="0"/>
              </a:rPr>
              <a:t> Карим, </a:t>
            </a:r>
            <a:r>
              <a:rPr lang="ru-RU" dirty="0" err="1" smtClean="0">
                <a:latin typeface="Arial Black" pitchFamily="34" charset="0"/>
              </a:rPr>
              <a:t>Акчурин</a:t>
            </a:r>
            <a:r>
              <a:rPr lang="ru-RU" dirty="0" smtClean="0">
                <a:latin typeface="Arial Black" pitchFamily="34" charset="0"/>
              </a:rPr>
              <a:t> Николай, Садыкова </a:t>
            </a:r>
            <a:r>
              <a:rPr lang="ru-RU" dirty="0" err="1" smtClean="0">
                <a:latin typeface="Arial Black" pitchFamily="34" charset="0"/>
              </a:rPr>
              <a:t>Зиля</a:t>
            </a:r>
            <a:r>
              <a:rPr lang="ru-RU" dirty="0" smtClean="0">
                <a:latin typeface="Arial Black" pitchFamily="34" charset="0"/>
              </a:rPr>
              <a:t>, Архипова Юлия, Николаева Регина, Федорова Евгения – Гимназия с. Малая Пурга (социальный проект «Спасибо деду за Победу!»). Руководитель Владимирова Р. А., учитель истории гимназии с. Малая Пурга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22436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86314" y="4214818"/>
            <a:ext cx="3929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В районном Доме культуры прошла презентация книги Н. С. Кузнецова «Спасители Отечества», в ходе которой были перечитаны истории </a:t>
            </a:r>
            <a:r>
              <a:rPr lang="ru-RU" dirty="0" err="1" smtClean="0">
                <a:latin typeface="Arial Black" pitchFamily="34" charset="0"/>
              </a:rPr>
              <a:t>героев-малопургинцев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8924" y="2128837"/>
            <a:ext cx="5314975" cy="415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785786" y="714356"/>
            <a:ext cx="61436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24 сентября в рамках литературного марафона «Читающая Удмуртия» прошел районный фестиваль чтения «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Кужмо</a:t>
            </a: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 Пурга 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выжые</a:t>
            </a: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</a:rPr>
              <a:t>»</a:t>
            </a:r>
            <a:endParaRPr kumimoji="0" lang="ru-RU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2643182"/>
            <a:ext cx="4499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Благодарю </a:t>
            </a:r>
          </a:p>
          <a:p>
            <a:pPr algn="ctr"/>
            <a:r>
              <a:rPr lang="ru-RU" sz="2800" dirty="0" smtClean="0">
                <a:latin typeface="Arial Black" pitchFamily="34" charset="0"/>
              </a:rPr>
              <a:t>за внимание</a:t>
            </a: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928671"/>
            <a:ext cx="37861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В </a:t>
            </a:r>
            <a:r>
              <a:rPr lang="ru-RU" b="1" i="1" dirty="0" smtClean="0">
                <a:latin typeface="Arial Black" pitchFamily="34" charset="0"/>
              </a:rPr>
              <a:t>2016</a:t>
            </a:r>
            <a:r>
              <a:rPr lang="ru-RU" dirty="0" smtClean="0">
                <a:latin typeface="Arial Black" pitchFamily="34" charset="0"/>
              </a:rPr>
              <a:t> г. обладателем районной премии имени Семена Самсонова стал член районного отделения УРО РОИА, краевед, учитель географии Валерий </a:t>
            </a:r>
            <a:r>
              <a:rPr lang="ru-RU" dirty="0" err="1" smtClean="0">
                <a:latin typeface="Arial Black" pitchFamily="34" charset="0"/>
              </a:rPr>
              <a:t>Баймурзин</a:t>
            </a:r>
            <a:r>
              <a:rPr lang="ru-RU" dirty="0" smtClean="0">
                <a:latin typeface="Arial Black" pitchFamily="34" charset="0"/>
              </a:rPr>
              <a:t>, который изучает историю родного края с начала 90-х годов, собрал материалы про обычаи, традиции удмуртского народа, изучил топонимику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7" name="Picture 3" descr="D:\ЕВ\my document\РОИА\презент 2014-2018\Баймурзин порт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000108"/>
            <a:ext cx="3440132" cy="4927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6314" y="1571612"/>
            <a:ext cx="39290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Самые значимые его работы: восстановление священного места вблизи деревни </a:t>
            </a:r>
            <a:r>
              <a:rPr lang="ru-RU" dirty="0" err="1" smtClean="0">
                <a:latin typeface="Arial Black" pitchFamily="34" charset="0"/>
              </a:rPr>
              <a:t>Аксакшур</a:t>
            </a:r>
            <a:r>
              <a:rPr lang="ru-RU" dirty="0" smtClean="0">
                <a:latin typeface="Arial Black" pitchFamily="34" charset="0"/>
              </a:rPr>
              <a:t> и выпуск сборника к 70-летию Победы «Победу приближали, как могли». В книгу вошли воспоминания ветеранов Великой Отечественной войны, тружеников тыла и детей войны </a:t>
            </a:r>
            <a:endParaRPr lang="ru-RU" dirty="0"/>
          </a:p>
        </p:txBody>
      </p:sp>
      <p:pic>
        <p:nvPicPr>
          <p:cNvPr id="3" name="Picture 2" descr="D:\ЕВ\my document\РОИА\презент 2014-2018\Победу прибли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3907738" cy="5342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ЕВ\my document\РОИА\презент 2014-2018\победу прибл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065758" cy="6000792"/>
          </a:xfrm>
          <a:prstGeom prst="rect">
            <a:avLst/>
          </a:prstGeom>
          <a:noFill/>
        </p:spPr>
      </p:pic>
      <p:pic>
        <p:nvPicPr>
          <p:cNvPr id="2051" name="Picture 3" descr="D:\ЕВ\my document\РОИА\презент 2014-2018\победу прибл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4261043" cy="61436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ЕВ\my document\РОИА\отчёты\DSC_0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714356"/>
            <a:ext cx="4608271" cy="307183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86380" y="4500570"/>
            <a:ext cx="35004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Arial Black" pitchFamily="34" charset="0"/>
                <a:ea typeface="Times New Roman" pitchFamily="18" charset="0"/>
              </a:rPr>
              <a:t>где знакомит посетителей с удмуртскими обрядами и традициями во время молений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500042"/>
            <a:ext cx="371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В 2013 году в родной деревне у четырехсотлетней сосны, на священном месте рода </a:t>
            </a:r>
            <a:r>
              <a:rPr lang="ru-RU" dirty="0" err="1" smtClean="0">
                <a:latin typeface="Arial Black" pitchFamily="34" charset="0"/>
              </a:rPr>
              <a:t>Бигра</a:t>
            </a:r>
            <a:r>
              <a:rPr lang="ru-RU" dirty="0" smtClean="0">
                <a:latin typeface="Arial Black" pitchFamily="34" charset="0"/>
              </a:rPr>
              <a:t>, Валерий Дмитриевич создал музей </a:t>
            </a:r>
            <a:r>
              <a:rPr lang="ru-RU" dirty="0" err="1" smtClean="0">
                <a:latin typeface="Arial Black" pitchFamily="34" charset="0"/>
              </a:rPr>
              <a:t>Куала</a:t>
            </a:r>
            <a:r>
              <a:rPr lang="ru-RU" dirty="0" smtClean="0">
                <a:latin typeface="Arial Black" pitchFamily="34" charset="0"/>
              </a:rPr>
              <a:t> (</a:t>
            </a:r>
            <a:r>
              <a:rPr lang="ru-RU" dirty="0" err="1" smtClean="0">
                <a:latin typeface="Arial Black" pitchFamily="34" charset="0"/>
              </a:rPr>
              <a:t>молебный</a:t>
            </a:r>
            <a:r>
              <a:rPr lang="ru-RU" dirty="0" smtClean="0">
                <a:latin typeface="Arial Black" pitchFamily="34" charset="0"/>
              </a:rPr>
              <a:t> дом удмуртов),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7" name="Рисунок 6" descr="По святым местам Аксакшура 3">
            <a:hlinkClick r:id="rId3" tooltip="&quot;По святым местам Аксакшура 3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0034" y="2928934"/>
            <a:ext cx="4714908" cy="3429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ЕВ\my document\РОИА\отчёты\68d09621787a9b4f0dd09037484ca8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14290"/>
            <a:ext cx="5238787" cy="3929090"/>
          </a:xfrm>
          <a:prstGeom prst="rect">
            <a:avLst/>
          </a:prstGeom>
          <a:noFill/>
        </p:spPr>
      </p:pic>
      <p:pic>
        <p:nvPicPr>
          <p:cNvPr id="4" name="Picture 2" descr="D:\ЕВ\my document\РОИА\отчёты\339ce1e998425582215487ec41a30c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690786"/>
            <a:ext cx="4857784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ЕВ\my document\РОИА\отчёты\31a97a6d876ed84b9dfe82531fe130c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786058"/>
            <a:ext cx="4786346" cy="3589760"/>
          </a:xfrm>
          <a:prstGeom prst="rect">
            <a:avLst/>
          </a:prstGeom>
          <a:noFill/>
        </p:spPr>
      </p:pic>
      <p:pic>
        <p:nvPicPr>
          <p:cNvPr id="3076" name="Picture 4" descr="D:\ЕВ\my document\РОИА\отчёты\548976131html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32" y="357166"/>
            <a:ext cx="5048285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8">
      <a:dk1>
        <a:srgbClr val="FFD965"/>
      </a:dk1>
      <a:lt1>
        <a:sysClr val="window" lastClr="FFFFFF"/>
      </a:lt1>
      <a:dk2>
        <a:srgbClr val="1F497D"/>
      </a:dk2>
      <a:lt2>
        <a:srgbClr val="FFD965"/>
      </a:lt2>
      <a:accent1>
        <a:srgbClr val="BF9000"/>
      </a:accent1>
      <a:accent2>
        <a:srgbClr val="FFD965"/>
      </a:accent2>
      <a:accent3>
        <a:srgbClr val="92D050"/>
      </a:accent3>
      <a:accent4>
        <a:srgbClr val="8064A2"/>
      </a:accent4>
      <a:accent5>
        <a:srgbClr val="4BACC6"/>
      </a:accent5>
      <a:accent6>
        <a:srgbClr val="FFC000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648</TotalTime>
  <Words>1045</Words>
  <PresentationFormat>Экран (4:3)</PresentationFormat>
  <Paragraphs>45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Бумажная</vt:lpstr>
      <vt:lpstr>Слайд 1</vt:lpstr>
      <vt:lpstr>Основные направления в работе Малопургинской организации общества историков - архивистов</vt:lpstr>
      <vt:lpstr>В 2010 году решением районного Совета депутатов в Малопургинском районе была учреждена премия имени Семена Самсонова. Премия присуждается ежегодно малопургинцам за значительный вклад в развитие литературы, краеведения, народного творчества, декоративно-прикладного искусства и ремесел, просветительскую и педагогическую деятельность, за победу в конкурсах и тематических олимпиадах по удмуртскому языку, литературе и краеведению.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Многие члены районной организации РОИА активно участвуют в подготовке к публикации изданий по истории и краеведению Малопургинского района. За 2014-2018 годы были выпущены:   2014 г. - «Бурдъясь кужым» («Сохраняем традиции и обычаи предков»): методический сборник/Малопургинская районная библиотека.- Малая Пурга, 2014 г.;  «Бьют родники серебром на земле предков»: Краеведческие статьи и документальные материалы, стихи/ Автор – составитель А. И. Вологжанина. – Ижевск: Инвожо, 2014. – 216 с.;  2015 г. – «Зеч-а, бур-а, Аксакшур!»: Аксакшур гурт но отысь адямиос сярысь статьяос, кылбуръёс. – Ижевск, 2015. – 128 бам.;  2016 г. - Сборник «Победу приближали, как могли». К 70-летию Победы в Великой Отечественной войне/ В. Д. Баймурзин. - Малая Пурга: Издательский дом «Маяк», 2015. – 144 с. В книге приведены воспоминания фронтовиков и их детей, ныне старожилов, о событиях на той войне и в тылу, о судьбах людей. Освещены также предвоенные и послевоенные годы. Издание адресовано широкому кругу читателей – всем, кому дорога память об уходящем героическом поколении.  2017 г.: Вологжанина А. И. Наше военное детство: (стихи, воспоминания, рассказы, статьи); сост. А. И. Вологжанина. – Ижевск: Инвожо, 2017. – 100 с.;   2018 г.: Русинов Н. М. Монолог о прожитом и пережитом. – Киров: ООО «Кировская областная типография», 2018. – 154 с. </vt:lpstr>
      <vt:lpstr>Слайд 21</vt:lpstr>
      <vt:lpstr>Слайд 22</vt:lpstr>
      <vt:lpstr>Слайд 23</vt:lpstr>
      <vt:lpstr>           За отчетный период порядка 30 публикаций были напечатаны в районной газете "Маяк" и сети Интернет, написанные членами общества историков — архивистов  2014 г.: - Баймурзин В. Д. Как в былые времена: День пионерии в Аксакшуре/ Маяк.- 2014 .- 28 мая - Баймурзин В. Д. Фотография из сорокового: История фотографии времен финской войны (на фото - В.Л. Леонтьев)/ Маяк.- 2014 .- 9 мая - Баймурзин В. Д. Вечер памяти композитора: В. Шоркин/ Маяк.- 2014 .- 14 февраля - Баймурзин В. Д. С сердцем Данко/ Маяк.- 2014 .- № 83 - Баймурзин В. Д. Помог звонок из полиции/ Маяк.- 2014 .- № 70 - Баймурзин В. Д. Помните, за что они воевали и за что отдали жизнь/ Маяк.- 2014 .- № 63 - Жил и работал для своего народа: 85 лет Г. А. Архипову/ районная библиотека// Маяк.- 2014.- 21 мая - Переулок имени земляка: 85 лет Г. А. Архипову/ районная библиотека// Маяк.- 2014.- 28 мая </vt:lpstr>
      <vt:lpstr>   2015 г.: - Баймурзин  В. Д. Стоял у дороги молокозавод…/ Маяк.- 2015 .- 30 января;  - В первый, самый трудный год Отечественной войны: о ветеране Е. П. Спиридонове/ Маяк.- 2015 .- 13 февраля; - Шофёрские пути – дороги в треть века: (33 года крутил баранку Л. А.Мотов)/ Маяк.- 2015 .- 18 февраля; - Безотцовщина: семья Софроновых/ Маяк.- 2015 .- 10 апреля; - Быть патриотом - это значит Родину любить (по документам архивного отдела)//Маяк.- 2015 .- 18 апреля; - Помня фронтовиков/ Маяк.- 2015.- 17 апреля; - Неюбилейное, но и молчать нельзя: Книга памяти/ Маяк.- 2015 .- 29 апреля; - Юные бойцы нашего «второго» фронта: дети войны/ Маяк.- 2015 .- 07 августа; - Месячник «Белая трость»: 15 октября Международный месячник «Белая трость»/ Маяк.- 2015 .- 28 октября; - Сильным духом немощь нипочём: о Е. И. Нефётовой/ Маяк.- 2015 .- 28 октября; - Вахрушева Н. Н. Избе-читальне – 110 лет: юбилей районной библиотеки/ Маяк. - 2015 .- 27 мая; - Премия имени Семёна Самсонова вручена: В. С. Зориной/ Маяк.- 2015 .- 2 октября</vt:lpstr>
      <vt:lpstr>2016 г.: - Баймурзин В. Д. И они всё молодые смотрят на нас/ Маяк. - 2016. - 22 июня. - С. 2, 4. (22 июня - День памяти и скорби); - Баймурзин В. Д. Их всё равно переносят, хотя духи незримы и бесплотны/ Маяк. - 2016. - 1 июня. - С. 3. (К истокам Воршуда - новый взгляд); - Баймурзин В. Д. "Сотик" - вещь хорошая, но книгу не заменит/ Маяк. - 2016. - 27 мая. - С. 3, 7. - (27 мая - День библиотек); - Большая Кечёв-Пельга: по материалам М. Макина, подготовил В. Д. Баймурзин/ Маяк. - 2016. - 18 марта. С. 6. - (Страницы истории). - Баймурзин В. Д. А раньше Новый год отмечали летом/ Маяк. – 2016. – 29 июля. – С. 3. (К истокам Воршуда – новый взгляд) - Баймурзин В. Д. Писпу выжыеныз юн /Удмурт дунне. - 2016. - 26 февр. - С. 10, 15. Аннотация: Учитель географии Аксакшурской средней школы Малопургинского района рассказывает о своей жизни, работе, увлечении краеведением. - Баймурзин В. Д. Выль кен чалмазэ воршудлы кузьмаз/Удмурт дунне. - 2016. - 17 июня. - С. 22. Аннотация: Места молений, обряды, обычаи удмуртов деревни Аксакшур Малопургинского района. - Баймурзин В. Д. Соловушка /Удмурт дунне. - 2016. - 24 июня. - С. 16. Аннотация: О судьбе жителя деревни Аксакшур Малопургинского района Ивана Соловьева, попавшего в тюрьму за драку и умершего там в 1942 году от голода</vt:lpstr>
      <vt:lpstr>2017 г.: 1. Баймурзин В. Д. Быризы ке но, писпузы пушъе/ Удмурт дунне. - 2017. - 11 мая. - С. 19. Аннотация: О семье Батровых из деревни Аксакшур Малопургинского района (из четырех братьев из войны вернулся только один); 2. Баймурзин В. Д. Наш народ должен помнить подвиг медиков/ Маяк. - 2017. - 16 июня. - С. 2, 3. Аннотация: История медпункта деревни Аксакшур Малопургинского района с 30-х годов 20 века. О медработниках, работавших в разные годы в медпункте; 3. Баймурзин В. Д. Праздник, который окрыляет и наполняет сердце радостью/ Маяк. - 2017. - 9 июня. - С. 1. Аннотация: О празднике в честь окончания сева в сельскохозяйственном производственном кооперативе "Аксакшур"; 4. Баймурзин В. Д. Аксакшуре появился музей/ Маяк. - 2017. - 17 мая. - С. 2. Аннотация: Об открытии 8 мая музея истории деревни Аксакшур. Экспозиции посвящены участникам ВОВ, труженикам тыла, детям войны, выдающимся землякам, истории колхоза, школы, деревни; 5. Баймурзин В. Д. Заповедные места Аксакшура/ Маяк. - 2017. - 12 апр. - С.2. Аннотация: О летнем туристическом маршруте "По святым местам Аксакшура": места молений, старая деревня, школа, сад; 6. Баймурзин В. Д. 600 «зелёных фуражек» готовятся к 100-летию пограничных войск/ Маяк. – 2017. – 1 нояб. – С. 2. Аннотация: О районном Дне пограничника, прошедшем в д. Курегово</vt:lpstr>
      <vt:lpstr>2018 г.:  1. Архивный отдел. Хранилище архивно-исторических материалов/ Маяк. - 2018. - 09 март. - С. 2. Аннотация: Об архивном отделе Администрации Малопургинского района; 2. Русинова Г.М. Как мы отметили 50-летие ВЛКСМ/ Маяк. – 2018. – 26 окт. – С. 2. Аннотация: воспоминания о комсомольской молодости; 3. Архивный отдел. «За три года организация выросла в 6 раз…»/ Маяк. – 2018. – 26 окт. – С. 2. Аннотация:  о комсомольской деятельности в районе. Информационными материалами о мероприятиях, проводимых членами организации, пополнялся сайт Малопургинского района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Архив1</cp:lastModifiedBy>
  <cp:revision>90</cp:revision>
  <dcterms:modified xsi:type="dcterms:W3CDTF">2019-09-09T10:25:17Z</dcterms:modified>
</cp:coreProperties>
</file>