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notesMasterIdLst>
    <p:notesMasterId r:id="rId45"/>
  </p:notesMasterIdLst>
  <p:sldIdLst>
    <p:sldId id="256" r:id="rId2"/>
    <p:sldId id="291" r:id="rId3"/>
    <p:sldId id="257" r:id="rId4"/>
    <p:sldId id="289" r:id="rId5"/>
    <p:sldId id="313" r:id="rId6"/>
    <p:sldId id="297" r:id="rId7"/>
    <p:sldId id="292" r:id="rId8"/>
    <p:sldId id="293" r:id="rId9"/>
    <p:sldId id="305" r:id="rId10"/>
    <p:sldId id="316" r:id="rId11"/>
    <p:sldId id="294" r:id="rId12"/>
    <p:sldId id="270" r:id="rId13"/>
    <p:sldId id="260" r:id="rId14"/>
    <p:sldId id="317" r:id="rId15"/>
    <p:sldId id="318" r:id="rId16"/>
    <p:sldId id="320" r:id="rId17"/>
    <p:sldId id="258" r:id="rId18"/>
    <p:sldId id="259" r:id="rId19"/>
    <p:sldId id="309" r:id="rId20"/>
    <p:sldId id="263" r:id="rId21"/>
    <p:sldId id="265" r:id="rId22"/>
    <p:sldId id="323" r:id="rId23"/>
    <p:sldId id="271" r:id="rId24"/>
    <p:sldId id="274" r:id="rId25"/>
    <p:sldId id="307" r:id="rId26"/>
    <p:sldId id="273" r:id="rId27"/>
    <p:sldId id="288" r:id="rId28"/>
    <p:sldId id="298" r:id="rId29"/>
    <p:sldId id="321" r:id="rId30"/>
    <p:sldId id="310" r:id="rId31"/>
    <p:sldId id="277" r:id="rId32"/>
    <p:sldId id="278" r:id="rId33"/>
    <p:sldId id="279" r:id="rId34"/>
    <p:sldId id="301" r:id="rId35"/>
    <p:sldId id="302" r:id="rId36"/>
    <p:sldId id="303" r:id="rId37"/>
    <p:sldId id="312" r:id="rId38"/>
    <p:sldId id="319" r:id="rId39"/>
    <p:sldId id="283" r:id="rId40"/>
    <p:sldId id="284" r:id="rId41"/>
    <p:sldId id="285" r:id="rId42"/>
    <p:sldId id="286" r:id="rId43"/>
    <p:sldId id="322" r:id="rId44"/>
  </p:sldIdLst>
  <p:sldSz cx="9144000" cy="6858000" type="screen4x3"/>
  <p:notesSz cx="6797675" cy="9928225"/>
  <p:defaultTextStyle>
    <a:defPPr>
      <a:defRPr lang="ru-RU"/>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FF"/>
    <a:srgbClr val="66FFFF"/>
    <a:srgbClr val="CCFFFF"/>
    <a:srgbClr val="CCFF99"/>
    <a:srgbClr val="FFFF66"/>
    <a:srgbClr val="C5B3F7"/>
    <a:srgbClr val="A5B592"/>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370" autoAdjust="0"/>
  </p:normalViewPr>
  <p:slideViewPr>
    <p:cSldViewPr>
      <p:cViewPr>
        <p:scale>
          <a:sx n="100" d="100"/>
          <a:sy n="100" d="100"/>
        </p:scale>
        <p:origin x="-258" y="-156"/>
      </p:cViewPr>
      <p:guideLst>
        <p:guide orient="horz" pos="2160"/>
        <p:guide pos="2880"/>
      </p:guideLst>
    </p:cSldViewPr>
  </p:slideViewPr>
  <p:outlineViewPr>
    <p:cViewPr>
      <p:scale>
        <a:sx n="33" d="100"/>
        <a:sy n="33" d="100"/>
      </p:scale>
      <p:origin x="0" y="44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3580346849166"/>
          <c:y val="2.1730959173200757E-2"/>
          <c:w val="0.77972774784730858"/>
          <c:h val="0.53070159853003662"/>
        </c:manualLayout>
      </c:layout>
      <c:lineChart>
        <c:grouping val="standard"/>
        <c:varyColors val="0"/>
        <c:ser>
          <c:idx val="0"/>
          <c:order val="0"/>
          <c:tx>
            <c:strRef>
              <c:f>Лист1!$B$1</c:f>
              <c:strCache>
                <c:ptCount val="1"/>
                <c:pt idx="0">
                  <c:v>Налоговые доходы</c:v>
                </c:pt>
              </c:strCache>
            </c:strRef>
          </c:tx>
          <c:spPr>
            <a:ln>
              <a:solidFill>
                <a:srgbClr val="FF0000"/>
              </a:solidFill>
            </a:ln>
          </c:spPr>
          <c:marker>
            <c:spPr>
              <a:solidFill>
                <a:srgbClr val="FF0000"/>
              </a:solidFill>
            </c:spPr>
          </c:marker>
          <c:dLbls>
            <c:dLbl>
              <c:idx val="0"/>
              <c:layout>
                <c:manualLayout>
                  <c:x val="-4.0469017459774048E-2"/>
                  <c:y val="-3.0202922395894498E-2"/>
                </c:manualLayout>
              </c:layout>
              <c:dLblPos val="r"/>
              <c:showLegendKey val="0"/>
              <c:showVal val="1"/>
              <c:showCatName val="0"/>
              <c:showSerName val="0"/>
              <c:showPercent val="0"/>
              <c:showBubbleSize val="0"/>
            </c:dLbl>
            <c:dLbl>
              <c:idx val="1"/>
              <c:layout>
                <c:manualLayout>
                  <c:x val="-5.1911559968047472E-2"/>
                  <c:y val="-6.1946762251733414E-2"/>
                </c:manualLayout>
              </c:layout>
              <c:dLblPos val="r"/>
              <c:showLegendKey val="0"/>
              <c:showVal val="1"/>
              <c:showCatName val="0"/>
              <c:showSerName val="0"/>
              <c:showPercent val="0"/>
              <c:showBubbleSize val="0"/>
            </c:dLbl>
            <c:dLbl>
              <c:idx val="2"/>
              <c:layout>
                <c:manualLayout>
                  <c:x val="-2.0364030583133628E-3"/>
                  <c:y val="2.3576996905237593E-2"/>
                </c:manualLayout>
              </c:layout>
              <c:dLblPos val="r"/>
              <c:showLegendKey val="0"/>
              <c:showVal val="1"/>
              <c:showCatName val="0"/>
              <c:showSerName val="0"/>
              <c:showPercent val="0"/>
              <c:showBubbleSize val="0"/>
            </c:dLbl>
            <c:dLbl>
              <c:idx val="3"/>
              <c:layout>
                <c:manualLayout>
                  <c:x val="-6.9675369526177644E-2"/>
                  <c:y val="-4.0000760774468409E-2"/>
                </c:manualLayout>
              </c:layout>
              <c:dLblPos val="r"/>
              <c:showLegendKey val="0"/>
              <c:showVal val="1"/>
              <c:showCatName val="0"/>
              <c:showSerName val="0"/>
              <c:showPercent val="0"/>
              <c:showBubbleSize val="0"/>
            </c:dLbl>
            <c:dLbl>
              <c:idx val="4"/>
              <c:layout>
                <c:manualLayout>
                  <c:x val="-5.5755744347746009E-2"/>
                  <c:y val="-6.2460725018068396E-2"/>
                </c:manualLayout>
              </c:layout>
              <c:dLblPos val="r"/>
              <c:showLegendKey val="0"/>
              <c:showVal val="1"/>
              <c:showCatName val="0"/>
              <c:showSerName val="0"/>
              <c:showPercent val="0"/>
              <c:showBubbleSize val="0"/>
            </c:dLbl>
            <c:dLbl>
              <c:idx val="5"/>
              <c:layout>
                <c:manualLayout>
                  <c:x val="-5.6327160493827161E-2"/>
                  <c:y val="-3.3637000700770893E-2"/>
                </c:manualLayout>
              </c:layout>
              <c:dLblPos val="r"/>
              <c:showLegendKey val="0"/>
              <c:showVal val="1"/>
              <c:showCatName val="0"/>
              <c:showSerName val="0"/>
              <c:showPercent val="0"/>
              <c:showBubbleSize val="0"/>
            </c:dLbl>
            <c:dLbl>
              <c:idx val="6"/>
              <c:layout>
                <c:manualLayout>
                  <c:x val="-4.697398151318042E-2"/>
                  <c:y val="4.0358835742547117E-2"/>
                </c:manualLayout>
              </c:layout>
              <c:dLblPos val="r"/>
              <c:showLegendKey val="0"/>
              <c:showVal val="1"/>
              <c:showCatName val="0"/>
              <c:showSerName val="0"/>
              <c:showPercent val="0"/>
              <c:showBubbleSize val="0"/>
            </c:dLbl>
            <c:dLbl>
              <c:idx val="7"/>
              <c:layout>
                <c:manualLayout>
                  <c:x val="-4.4392523364486097E-2"/>
                  <c:y val="-3.0833917309039945E-2"/>
                </c:manualLayout>
              </c:layout>
              <c:dLblPos val="r"/>
              <c:showLegendKey val="0"/>
              <c:showVal val="1"/>
              <c:showCatName val="0"/>
              <c:showSerName val="0"/>
              <c:showPercent val="0"/>
              <c:showBubbleSize val="0"/>
            </c:dLbl>
            <c:dLbl>
              <c:idx val="8"/>
              <c:layout>
                <c:manualLayout>
                  <c:x val="-3.6604361370716508E-2"/>
                  <c:y val="-3.3637000700770851E-2"/>
                </c:manualLayout>
              </c:layout>
              <c:dLblPos val="r"/>
              <c:showLegendKey val="0"/>
              <c:showVal val="1"/>
              <c:showCatName val="0"/>
              <c:showSerName val="0"/>
              <c:showPercent val="0"/>
              <c:showBubbleSize val="0"/>
            </c:dLbl>
            <c:dLbl>
              <c:idx val="9"/>
              <c:layout>
                <c:manualLayout>
                  <c:x val="-2.2585669781931463E-2"/>
                  <c:y val="-2.5227750525578137E-2"/>
                </c:manualLayout>
              </c:layout>
              <c:dLblPos val="r"/>
              <c:showLegendKey val="0"/>
              <c:showVal val="1"/>
              <c:showCatName val="0"/>
              <c:showSerName val="0"/>
              <c:showPercent val="0"/>
              <c:showBubbleSize val="0"/>
            </c:dLbl>
            <c:dLbl>
              <c:idx val="10"/>
              <c:layout>
                <c:manualLayout>
                  <c:x val="-1.807512547773623E-2"/>
                  <c:y val="-3.1400966183574873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2014 год (исполнение)</c:v>
                </c:pt>
                <c:pt idx="1">
                  <c:v>2015 год (исполнение)</c:v>
                </c:pt>
                <c:pt idx="2">
                  <c:v>2016 год (исполнение)</c:v>
                </c:pt>
                <c:pt idx="3">
                  <c:v>2017 год (исполнение)</c:v>
                </c:pt>
                <c:pt idx="4">
                  <c:v>2018 год (исполнение)</c:v>
                </c:pt>
                <c:pt idx="5">
                  <c:v>2019 год (исполнение)</c:v>
                </c:pt>
                <c:pt idx="6">
                  <c:v>2020 год (исполнение)</c:v>
                </c:pt>
                <c:pt idx="7">
                  <c:v>2021 год (прогноз)</c:v>
                </c:pt>
                <c:pt idx="8">
                  <c:v>2022 год (прогноз)</c:v>
                </c:pt>
                <c:pt idx="9">
                  <c:v>2023 год (прогноз)</c:v>
                </c:pt>
                <c:pt idx="10">
                  <c:v>2024 год (прогноз)</c:v>
                </c:pt>
              </c:strCache>
            </c:strRef>
          </c:cat>
          <c:val>
            <c:numRef>
              <c:f>Лист1!$B$2:$B$12</c:f>
              <c:numCache>
                <c:formatCode>General</c:formatCode>
                <c:ptCount val="11"/>
                <c:pt idx="0">
                  <c:v>147574</c:v>
                </c:pt>
                <c:pt idx="1">
                  <c:v>170074.2</c:v>
                </c:pt>
                <c:pt idx="2">
                  <c:v>178234</c:v>
                </c:pt>
                <c:pt idx="3">
                  <c:v>178106</c:v>
                </c:pt>
                <c:pt idx="4">
                  <c:v>192291.4</c:v>
                </c:pt>
                <c:pt idx="5">
                  <c:v>201872.1</c:v>
                </c:pt>
                <c:pt idx="6">
                  <c:v>226761.3</c:v>
                </c:pt>
                <c:pt idx="7">
                  <c:v>259654.3</c:v>
                </c:pt>
                <c:pt idx="8">
                  <c:v>273237.5</c:v>
                </c:pt>
                <c:pt idx="9">
                  <c:v>283190.59999999998</c:v>
                </c:pt>
                <c:pt idx="10">
                  <c:v>293117.2</c:v>
                </c:pt>
              </c:numCache>
            </c:numRef>
          </c:val>
          <c:smooth val="0"/>
        </c:ser>
        <c:ser>
          <c:idx val="1"/>
          <c:order val="1"/>
          <c:tx>
            <c:strRef>
              <c:f>Лист1!$C$1</c:f>
              <c:strCache>
                <c:ptCount val="1"/>
                <c:pt idx="0">
                  <c:v>Неналоговые доходы</c:v>
                </c:pt>
              </c:strCache>
            </c:strRef>
          </c:tx>
          <c:spPr>
            <a:ln>
              <a:solidFill>
                <a:srgbClr val="0070C0"/>
              </a:solidFill>
            </a:ln>
          </c:spPr>
          <c:marker>
            <c:spPr>
              <a:solidFill>
                <a:srgbClr val="0070C0"/>
              </a:solidFill>
            </c:spPr>
          </c:marker>
          <c:dLbls>
            <c:dLbl>
              <c:idx val="0"/>
              <c:layout>
                <c:manualLayout>
                  <c:x val="-4.5555555555555516E-2"/>
                  <c:y val="-4.2046250875963594E-2"/>
                </c:manualLayout>
              </c:layout>
              <c:dLblPos val="r"/>
              <c:showLegendKey val="0"/>
              <c:showVal val="1"/>
              <c:showCatName val="0"/>
              <c:showSerName val="0"/>
              <c:showPercent val="0"/>
              <c:showBubbleSize val="0"/>
            </c:dLbl>
            <c:dLbl>
              <c:idx val="1"/>
              <c:layout>
                <c:manualLayout>
                  <c:x val="-4.1800867282893985E-2"/>
                  <c:y val="-3.9874250793277707E-2"/>
                </c:manualLayout>
              </c:layout>
              <c:dLblPos val="r"/>
              <c:showLegendKey val="0"/>
              <c:showVal val="1"/>
              <c:showCatName val="0"/>
              <c:showSerName val="0"/>
              <c:showPercent val="0"/>
              <c:showBubbleSize val="0"/>
            </c:dLbl>
            <c:dLbl>
              <c:idx val="2"/>
              <c:layout>
                <c:manualLayout>
                  <c:x val="-3.6265432098765468E-2"/>
                  <c:y val="-3.9243167484232712E-2"/>
                </c:manualLayout>
              </c:layout>
              <c:dLblPos val="r"/>
              <c:showLegendKey val="0"/>
              <c:showVal val="1"/>
              <c:showCatName val="0"/>
              <c:showSerName val="0"/>
              <c:showPercent val="0"/>
              <c:showBubbleSize val="0"/>
            </c:dLbl>
            <c:dLbl>
              <c:idx val="3"/>
              <c:layout>
                <c:manualLayout>
                  <c:x val="-4.5138888888888902E-2"/>
                  <c:y val="-4.4849334267694461E-2"/>
                </c:manualLayout>
              </c:layout>
              <c:dLblPos val="r"/>
              <c:showLegendKey val="0"/>
              <c:showVal val="1"/>
              <c:showCatName val="0"/>
              <c:showSerName val="0"/>
              <c:showPercent val="0"/>
              <c:showBubbleSize val="0"/>
            </c:dLbl>
            <c:dLbl>
              <c:idx val="4"/>
              <c:layout>
                <c:manualLayout>
                  <c:x val="-3.7808641975308678E-2"/>
                  <c:y val="-3.3637000700770893E-2"/>
                </c:manualLayout>
              </c:layout>
              <c:dLblPos val="r"/>
              <c:showLegendKey val="0"/>
              <c:showVal val="1"/>
              <c:showCatName val="0"/>
              <c:showSerName val="0"/>
              <c:showPercent val="0"/>
              <c:showBubbleSize val="0"/>
            </c:dLbl>
            <c:dLbl>
              <c:idx val="5"/>
              <c:layout>
                <c:manualLayout>
                  <c:x val="-3.3179012345679056E-2"/>
                  <c:y val="-5.6061667834618183E-2"/>
                </c:manualLayout>
              </c:layout>
              <c:dLblPos val="r"/>
              <c:showLegendKey val="0"/>
              <c:showVal val="1"/>
              <c:showCatName val="0"/>
              <c:showSerName val="0"/>
              <c:showPercent val="0"/>
              <c:showBubbleSize val="0"/>
            </c:dLbl>
            <c:dLbl>
              <c:idx val="6"/>
              <c:layout>
                <c:manualLayout>
                  <c:x val="-4.1707303034489107E-2"/>
                  <c:y val="-3.5664916885389329E-2"/>
                </c:manualLayout>
              </c:layout>
              <c:dLblPos val="r"/>
              <c:showLegendKey val="0"/>
              <c:showVal val="1"/>
              <c:showCatName val="0"/>
              <c:showSerName val="0"/>
              <c:showPercent val="0"/>
              <c:showBubbleSize val="0"/>
            </c:dLbl>
            <c:dLbl>
              <c:idx val="7"/>
              <c:layout>
                <c:manualLayout>
                  <c:x val="-3.5046851620182992E-2"/>
                  <c:y val="-3.9243167484232656E-2"/>
                </c:manualLayout>
              </c:layout>
              <c:dLblPos val="r"/>
              <c:showLegendKey val="0"/>
              <c:showVal val="1"/>
              <c:showCatName val="0"/>
              <c:showSerName val="0"/>
              <c:showPercent val="0"/>
              <c:showBubbleSize val="0"/>
            </c:dLbl>
            <c:dLbl>
              <c:idx val="8"/>
              <c:layout>
                <c:manualLayout>
                  <c:x val="-3.0756435050881797E-2"/>
                  <c:y val="-3.4024687131499864E-2"/>
                </c:manualLayout>
              </c:layout>
              <c:dLblPos val="r"/>
              <c:showLegendKey val="0"/>
              <c:showVal val="1"/>
              <c:showCatName val="0"/>
              <c:showSerName val="0"/>
              <c:showPercent val="0"/>
              <c:showBubbleSize val="0"/>
            </c:dLbl>
            <c:dLbl>
              <c:idx val="9"/>
              <c:layout>
                <c:manualLayout>
                  <c:x val="-5.711424229865896E-3"/>
                  <c:y val="-3.3637072539845561E-2"/>
                </c:manualLayout>
              </c:layout>
              <c:dLblPos val="r"/>
              <c:showLegendKey val="0"/>
              <c:showVal val="1"/>
              <c:showCatName val="0"/>
              <c:showSerName val="0"/>
              <c:showPercent val="0"/>
              <c:showBubbleSize val="0"/>
            </c:dLbl>
            <c:dLbl>
              <c:idx val="10"/>
              <c:layout>
                <c:manualLayout>
                  <c:x val="-9.6711101901735975E-3"/>
                  <c:y val="-2.4154589371980676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2014 год (исполнение)</c:v>
                </c:pt>
                <c:pt idx="1">
                  <c:v>2015 год (исполнение)</c:v>
                </c:pt>
                <c:pt idx="2">
                  <c:v>2016 год (исполнение)</c:v>
                </c:pt>
                <c:pt idx="3">
                  <c:v>2017 год (исполнение)</c:v>
                </c:pt>
                <c:pt idx="4">
                  <c:v>2018 год (исполнение)</c:v>
                </c:pt>
                <c:pt idx="5">
                  <c:v>2019 год (исполнение)</c:v>
                </c:pt>
                <c:pt idx="6">
                  <c:v>2020 год (исполнение)</c:v>
                </c:pt>
                <c:pt idx="7">
                  <c:v>2021 год (прогноз)</c:v>
                </c:pt>
                <c:pt idx="8">
                  <c:v>2022 год (прогноз)</c:v>
                </c:pt>
                <c:pt idx="9">
                  <c:v>2023 год (прогноз)</c:v>
                </c:pt>
                <c:pt idx="10">
                  <c:v>2024 год (прогноз)</c:v>
                </c:pt>
              </c:strCache>
            </c:strRef>
          </c:cat>
          <c:val>
            <c:numRef>
              <c:f>Лист1!$C$2:$C$12</c:f>
              <c:numCache>
                <c:formatCode>General</c:formatCode>
                <c:ptCount val="11"/>
                <c:pt idx="0">
                  <c:v>13247</c:v>
                </c:pt>
                <c:pt idx="1">
                  <c:v>9975.2000000000007</c:v>
                </c:pt>
                <c:pt idx="2">
                  <c:v>13595.2</c:v>
                </c:pt>
                <c:pt idx="3">
                  <c:v>10262</c:v>
                </c:pt>
                <c:pt idx="4">
                  <c:v>9292.7999999999993</c:v>
                </c:pt>
                <c:pt idx="5">
                  <c:v>18478.5</c:v>
                </c:pt>
                <c:pt idx="6">
                  <c:v>19255.099999999999</c:v>
                </c:pt>
                <c:pt idx="7">
                  <c:v>19101.8</c:v>
                </c:pt>
                <c:pt idx="8">
                  <c:v>21803</c:v>
                </c:pt>
                <c:pt idx="9">
                  <c:v>14877</c:v>
                </c:pt>
                <c:pt idx="10">
                  <c:v>14954</c:v>
                </c:pt>
              </c:numCache>
            </c:numRef>
          </c:val>
          <c:smooth val="0"/>
        </c:ser>
        <c:dLbls>
          <c:showLegendKey val="0"/>
          <c:showVal val="1"/>
          <c:showCatName val="0"/>
          <c:showSerName val="0"/>
          <c:showPercent val="0"/>
          <c:showBubbleSize val="0"/>
        </c:dLbls>
        <c:marker val="1"/>
        <c:smooth val="0"/>
        <c:axId val="148518016"/>
        <c:axId val="148519552"/>
      </c:lineChart>
      <c:catAx>
        <c:axId val="148518016"/>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ru-RU"/>
          </a:p>
        </c:txPr>
        <c:crossAx val="148519552"/>
        <c:crosses val="autoZero"/>
        <c:auto val="1"/>
        <c:lblAlgn val="ctr"/>
        <c:lblOffset val="100"/>
        <c:noMultiLvlLbl val="0"/>
      </c:catAx>
      <c:valAx>
        <c:axId val="148519552"/>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48518016"/>
        <c:crosses val="autoZero"/>
        <c:crossBetween val="between"/>
      </c:valAx>
    </c:plotArea>
    <c:legend>
      <c:legendPos val="r"/>
      <c:layout>
        <c:manualLayout>
          <c:xMode val="edge"/>
          <c:yMode val="edge"/>
          <c:x val="0.66736876640420018"/>
          <c:y val="0.84223143095200004"/>
          <c:w val="0.32337197433654191"/>
          <c:h val="0.1004002670654255"/>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noFill/>
    <a:scene3d>
      <a:camera prst="orthographicFront"/>
      <a:lightRig rig="threePt" dir="t"/>
    </a:scene3d>
    <a:sp3d>
      <a:bevelT/>
    </a:sp3d>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2022 </a:t>
            </a:r>
            <a:r>
              <a:rPr lang="ru-RU" dirty="0"/>
              <a:t>год</a:t>
            </a:r>
          </a:p>
        </c:rich>
      </c:tx>
      <c:layout>
        <c:manualLayout>
          <c:xMode val="edge"/>
          <c:yMode val="edge"/>
          <c:x val="0.25892474038571295"/>
          <c:y val="0.79046951646811559"/>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158624402718886E-4"/>
          <c:y val="3.7037037037037035E-2"/>
          <c:w val="0.99922841375597282"/>
          <c:h val="0.90974270122331413"/>
        </c:manualLayout>
      </c:layout>
      <c:pie3DChart>
        <c:varyColors val="1"/>
        <c:ser>
          <c:idx val="0"/>
          <c:order val="0"/>
          <c:tx>
            <c:strRef>
              <c:f>Лист1!$B$1</c:f>
              <c:strCache>
                <c:ptCount val="1"/>
                <c:pt idx="0">
                  <c:v>2021 год</c:v>
                </c:pt>
              </c:strCache>
            </c:strRef>
          </c:tx>
          <c:spPr>
            <a:solidFill>
              <a:srgbClr val="00B0F0"/>
            </a:solidFill>
          </c:spPr>
          <c:explosion val="33"/>
          <c:dPt>
            <c:idx val="0"/>
            <c:bubble3D val="0"/>
          </c:dPt>
          <c:dPt>
            <c:idx val="1"/>
            <c:bubble3D val="0"/>
            <c:spPr>
              <a:solidFill>
                <a:srgbClr val="7030A0"/>
              </a:solidFill>
            </c:spPr>
          </c:dPt>
          <c:dPt>
            <c:idx val="2"/>
            <c:bubble3D val="0"/>
            <c:spPr>
              <a:solidFill>
                <a:srgbClr val="CC99FF"/>
              </a:solidFill>
            </c:spPr>
          </c:dPt>
          <c:dLbls>
            <c:dLbl>
              <c:idx val="1"/>
              <c:layout>
                <c:manualLayout>
                  <c:x val="-3.8468087830484603E-2"/>
                  <c:y val="2.9666272018033204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273237.5</c:v>
                </c:pt>
                <c:pt idx="1">
                  <c:v>21803</c:v>
                </c:pt>
                <c:pt idx="2" formatCode="General">
                  <c:v>755051.6</c:v>
                </c:pt>
              </c:numCache>
            </c:numRef>
          </c:val>
        </c:ser>
        <c:dLbls>
          <c:showLegendKey val="0"/>
          <c:showVal val="0"/>
          <c:showCatName val="0"/>
          <c:showSerName val="0"/>
          <c:showPercent val="1"/>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2023 </a:t>
            </a:r>
            <a:r>
              <a:rPr lang="ru-RU" dirty="0"/>
              <a:t>год</a:t>
            </a:r>
          </a:p>
        </c:rich>
      </c:tx>
      <c:layout>
        <c:manualLayout>
          <c:xMode val="edge"/>
          <c:yMode val="edge"/>
          <c:x val="0.29660969935576265"/>
          <c:y val="0.8929421562689279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2022 год</c:v>
                </c:pt>
              </c:strCache>
            </c:strRef>
          </c:tx>
          <c:spPr>
            <a:solidFill>
              <a:srgbClr val="00B0F0"/>
            </a:solidFill>
          </c:spPr>
          <c:explosion val="28"/>
          <c:dPt>
            <c:idx val="0"/>
            <c:bubble3D val="0"/>
          </c:dPt>
          <c:dPt>
            <c:idx val="1"/>
            <c:bubble3D val="0"/>
            <c:spPr>
              <a:solidFill>
                <a:srgbClr val="7030A0"/>
              </a:solidFill>
            </c:spPr>
          </c:dPt>
          <c:dPt>
            <c:idx val="2"/>
            <c:bubble3D val="0"/>
            <c:spPr>
              <a:solidFill>
                <a:srgbClr val="CC99FF"/>
              </a:solidFill>
            </c:spPr>
          </c:dPt>
          <c:dLbls>
            <c:txPr>
              <a:bodyPr/>
              <a:lstStyle/>
              <a:p>
                <a:pPr>
                  <a:defRPr b="1"/>
                </a:pPr>
                <a:endParaRPr lang="ru-RU"/>
              </a:p>
            </c:txPr>
            <c:showLegendKey val="0"/>
            <c:showVal val="0"/>
            <c:showCatName val="0"/>
            <c:showSerName val="0"/>
            <c:showPercent val="1"/>
            <c:showBubbleSize val="0"/>
            <c:showLeaderLines val="0"/>
          </c:dLbls>
          <c:cat>
            <c:strRef>
              <c:f>Лист1!$A$2:$A$4</c:f>
              <c:strCache>
                <c:ptCount val="3"/>
                <c:pt idx="1">
                  <c:v>Кв. 2</c:v>
                </c:pt>
                <c:pt idx="2">
                  <c:v>Кв. 3</c:v>
                </c:pt>
              </c:strCache>
            </c:strRef>
          </c:cat>
          <c:val>
            <c:numRef>
              <c:f>Лист1!$B$2:$B$4</c:f>
              <c:numCache>
                <c:formatCode>General</c:formatCode>
                <c:ptCount val="3"/>
                <c:pt idx="0">
                  <c:v>283190.59999999998</c:v>
                </c:pt>
                <c:pt idx="1">
                  <c:v>14877</c:v>
                </c:pt>
                <c:pt idx="2">
                  <c:v>953664.3</c:v>
                </c:pt>
              </c:numCache>
            </c:numRef>
          </c:val>
        </c:ser>
        <c:dLbls>
          <c:showLegendKey val="0"/>
          <c:showVal val="0"/>
          <c:showCatName val="0"/>
          <c:showSerName val="0"/>
          <c:showPercent val="1"/>
          <c:showBubbleSize val="0"/>
          <c:showLeaderLines val="0"/>
        </c:dLbls>
      </c:pie3DChart>
    </c:plotArea>
    <c:plotVisOnly val="1"/>
    <c:dispBlanksAs val="zero"/>
    <c:showDLblsOverMax val="0"/>
  </c:chart>
  <c:spPr>
    <a:noFill/>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2024 </a:t>
            </a:r>
            <a:r>
              <a:rPr lang="ru-RU" dirty="0"/>
              <a:t>год</a:t>
            </a:r>
          </a:p>
        </c:rich>
      </c:tx>
      <c:layout>
        <c:manualLayout>
          <c:xMode val="edge"/>
          <c:yMode val="edge"/>
          <c:x val="0.23813533464566941"/>
          <c:y val="0.8736263736263744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02345800524933"/>
          <c:y val="0.36392943670502731"/>
          <c:w val="0.45958005249343825"/>
          <c:h val="0.63157804793631567"/>
        </c:manualLayout>
      </c:layout>
      <c:pie3DChart>
        <c:varyColors val="1"/>
        <c:ser>
          <c:idx val="0"/>
          <c:order val="0"/>
          <c:tx>
            <c:strRef>
              <c:f>Лист1!$B$1</c:f>
              <c:strCache>
                <c:ptCount val="1"/>
                <c:pt idx="0">
                  <c:v>2023 год</c:v>
                </c:pt>
              </c:strCache>
            </c:strRef>
          </c:tx>
          <c:spPr>
            <a:solidFill>
              <a:srgbClr val="92D050"/>
            </a:solidFill>
          </c:spPr>
          <c:explosion val="36"/>
          <c:dPt>
            <c:idx val="0"/>
            <c:bubble3D val="0"/>
            <c:explosion val="25"/>
            <c:spPr>
              <a:solidFill>
                <a:srgbClr val="00B0F0"/>
              </a:solidFill>
            </c:spPr>
          </c:dPt>
          <c:dPt>
            <c:idx val="1"/>
            <c:bubble3D val="0"/>
            <c:spPr>
              <a:solidFill>
                <a:srgbClr val="7030A0"/>
              </a:solidFill>
            </c:spPr>
          </c:dPt>
          <c:dPt>
            <c:idx val="2"/>
            <c:bubble3D val="0"/>
            <c:explosion val="37"/>
            <c:spPr>
              <a:solidFill>
                <a:srgbClr val="CC99FF"/>
              </a:solidFill>
            </c:spPr>
          </c:dPt>
          <c:dLbls>
            <c:dLbl>
              <c:idx val="1"/>
              <c:layout>
                <c:manualLayout>
                  <c:x val="-9.3904199475065619E-2"/>
                  <c:y val="2.8791425110322746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293117.2</c:v>
                </c:pt>
                <c:pt idx="1">
                  <c:v>14954</c:v>
                </c:pt>
                <c:pt idx="2">
                  <c:v>817495.8</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7404363517060428"/>
          <c:y val="0.35766699835597515"/>
          <c:w val="0.32595636482939688"/>
          <c:h val="0.37761919183179032"/>
        </c:manualLayout>
      </c:layout>
      <c:overlay val="0"/>
      <c:txPr>
        <a:bodyPr/>
        <a:lstStyle/>
        <a:p>
          <a:pPr>
            <a:defRPr>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8379602205687594"/>
          <c:y val="3.0526413071605484E-2"/>
          <c:w val="0.33550490399226413"/>
          <c:h val="0.50919141029418635"/>
        </c:manualLayout>
      </c:layout>
      <c:barChart>
        <c:barDir val="bar"/>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FFFF00"/>
              </a:solidFill>
            </c:spPr>
          </c:dPt>
          <c:dPt>
            <c:idx val="1"/>
            <c:invertIfNegative val="0"/>
            <c:bubble3D val="0"/>
            <c:spPr>
              <a:solidFill>
                <a:srgbClr val="FF66FF"/>
              </a:solidFill>
            </c:spPr>
          </c:dPt>
          <c:dPt>
            <c:idx val="2"/>
            <c:invertIfNegative val="0"/>
            <c:bubble3D val="0"/>
            <c:spPr>
              <a:solidFill>
                <a:srgbClr val="00FF00"/>
              </a:solidFill>
            </c:spPr>
          </c:dPt>
          <c:dPt>
            <c:idx val="3"/>
            <c:invertIfNegative val="0"/>
            <c:bubble3D val="0"/>
            <c:spPr>
              <a:solidFill>
                <a:srgbClr val="FF0000"/>
              </a:solidFill>
            </c:spPr>
          </c:dPt>
          <c:dPt>
            <c:idx val="4"/>
            <c:invertIfNegative val="0"/>
            <c:bubble3D val="0"/>
            <c:spPr>
              <a:solidFill>
                <a:srgbClr val="00B0F0"/>
              </a:solidFill>
            </c:spPr>
          </c:dPt>
          <c:dPt>
            <c:idx val="5"/>
            <c:invertIfNegative val="0"/>
            <c:bubble3D val="0"/>
            <c:spPr>
              <a:solidFill>
                <a:srgbClr val="FFC000"/>
              </a:solidFill>
            </c:spPr>
          </c:dPt>
          <c:dPt>
            <c:idx val="6"/>
            <c:invertIfNegative val="0"/>
            <c:bubble3D val="0"/>
            <c:spPr>
              <a:solidFill>
                <a:srgbClr val="CCCCFF"/>
              </a:solidFill>
            </c:spPr>
          </c:dPt>
          <c:dPt>
            <c:idx val="7"/>
            <c:invertIfNegative val="0"/>
            <c:bubble3D val="0"/>
            <c:spPr>
              <a:solidFill>
                <a:srgbClr val="FFC000"/>
              </a:solidFill>
            </c:spPr>
          </c:dPt>
          <c:dLbls>
            <c:dLbl>
              <c:idx val="2"/>
              <c:layout>
                <c:manualLayout>
                  <c:x val="3.3394345443661646E-3"/>
                  <c:y val="5.6097741303459529E-4"/>
                </c:manualLayout>
              </c:layout>
              <c:showLegendKey val="0"/>
              <c:showVal val="1"/>
              <c:showCatName val="0"/>
              <c:showSerName val="0"/>
              <c:showPercent val="0"/>
              <c:showBubbleSize val="0"/>
            </c:dLbl>
            <c:dLbl>
              <c:idx val="3"/>
              <c:layout>
                <c:manualLayout>
                  <c:x val="-1.7624441681631901E-3"/>
                  <c:y val="2.4875235665964288E-3"/>
                </c:manualLayout>
              </c:layout>
              <c:showLegendKey val="0"/>
              <c:showVal val="1"/>
              <c:showCatName val="0"/>
              <c:showSerName val="0"/>
              <c:showPercent val="0"/>
              <c:showBubbleSize val="0"/>
            </c:dLbl>
            <c:dLbl>
              <c:idx val="4"/>
              <c:layout>
                <c:manualLayout>
                  <c:x val="5.1967352765114891E-3"/>
                  <c:y val="2.4875621890547263E-3"/>
                </c:manualLayout>
              </c:layout>
              <c:showLegendKey val="0"/>
              <c:showVal val="1"/>
              <c:showCatName val="0"/>
              <c:showSerName val="0"/>
              <c:showPercent val="0"/>
              <c:showBubbleSize val="0"/>
            </c:dLbl>
            <c:txPr>
              <a:bodyPr/>
              <a:lstStyle/>
              <a:p>
                <a:pPr>
                  <a:defRPr sz="1600"/>
                </a:pPr>
                <a:endParaRPr lang="ru-RU"/>
              </a:p>
            </c:txPr>
            <c:showLegendKey val="0"/>
            <c:showVal val="1"/>
            <c:showCatName val="0"/>
            <c:showSerName val="0"/>
            <c:showPercent val="0"/>
            <c:showBubbleSize val="0"/>
            <c:showLeaderLines val="0"/>
          </c:dLbls>
          <c:cat>
            <c:strRef>
              <c:f>Лист1!$A$2:$A$9</c:f>
              <c:strCache>
                <c:ptCount val="8"/>
                <c:pt idx="0">
                  <c:v>Общегосударственные вопросы</c:v>
                </c:pt>
                <c:pt idx="1">
                  <c:v>Национальная экономика и ЖКХ</c:v>
                </c:pt>
                <c:pt idx="2">
                  <c:v>Образование</c:v>
                </c:pt>
                <c:pt idx="3">
                  <c:v>Культура и кинематография</c:v>
                </c:pt>
                <c:pt idx="4">
                  <c:v>Социальная политика</c:v>
                </c:pt>
                <c:pt idx="5">
                  <c:v>Физическая культура и спорт</c:v>
                </c:pt>
                <c:pt idx="6">
                  <c:v>Обслуживание муниципального долга</c:v>
                </c:pt>
                <c:pt idx="7">
                  <c:v>Прочие расходы</c:v>
                </c:pt>
              </c:strCache>
            </c:strRef>
          </c:cat>
          <c:val>
            <c:numRef>
              <c:f>Лист1!$B$2:$B$9</c:f>
              <c:numCache>
                <c:formatCode>General</c:formatCode>
                <c:ptCount val="8"/>
                <c:pt idx="0">
                  <c:v>137968.6</c:v>
                </c:pt>
                <c:pt idx="1">
                  <c:v>154194.5</c:v>
                </c:pt>
                <c:pt idx="2">
                  <c:v>578650</c:v>
                </c:pt>
                <c:pt idx="3">
                  <c:v>148120.9</c:v>
                </c:pt>
                <c:pt idx="4">
                  <c:v>17656.099999999999</c:v>
                </c:pt>
                <c:pt idx="5">
                  <c:v>27335.3</c:v>
                </c:pt>
                <c:pt idx="6">
                  <c:v>1080</c:v>
                </c:pt>
                <c:pt idx="7">
                  <c:v>8865.9</c:v>
                </c:pt>
              </c:numCache>
            </c:numRef>
          </c:val>
        </c:ser>
        <c:dLbls>
          <c:showLegendKey val="0"/>
          <c:showVal val="0"/>
          <c:showCatName val="0"/>
          <c:showSerName val="0"/>
          <c:showPercent val="0"/>
          <c:showBubbleSize val="0"/>
        </c:dLbls>
        <c:gapWidth val="82"/>
        <c:axId val="148823040"/>
        <c:axId val="148821504"/>
      </c:barChart>
      <c:valAx>
        <c:axId val="148821504"/>
        <c:scaling>
          <c:orientation val="minMax"/>
        </c:scaling>
        <c:delete val="0"/>
        <c:axPos val="b"/>
        <c:majorGridlines/>
        <c:numFmt formatCode="General" sourceLinked="1"/>
        <c:majorTickMark val="out"/>
        <c:minorTickMark val="none"/>
        <c:tickLblPos val="nextTo"/>
        <c:crossAx val="148823040"/>
        <c:crosses val="autoZero"/>
        <c:crossBetween val="between"/>
      </c:valAx>
      <c:catAx>
        <c:axId val="148823040"/>
        <c:scaling>
          <c:orientation val="minMax"/>
        </c:scaling>
        <c:delete val="0"/>
        <c:axPos val="l"/>
        <c:minorGridlines/>
        <c:numFmt formatCode="General" sourceLinked="1"/>
        <c:majorTickMark val="out"/>
        <c:minorTickMark val="none"/>
        <c:tickLblPos val="nextTo"/>
        <c:txPr>
          <a:bodyPr/>
          <a:lstStyle/>
          <a:p>
            <a:pPr>
              <a:defRPr sz="1600" baseline="0"/>
            </a:pPr>
            <a:endParaRPr lang="ru-RU"/>
          </a:p>
        </c:txPr>
        <c:crossAx val="148821504"/>
        <c:crosses val="autoZero"/>
        <c:auto val="1"/>
        <c:lblAlgn val="ctr"/>
        <c:lblOffset val="100"/>
        <c:noMultiLvlLbl val="0"/>
      </c:catAx>
    </c:plotArea>
    <c:plotVisOnly val="1"/>
    <c:dispBlanksAs val="gap"/>
    <c:showDLblsOverMax val="0"/>
  </c:chart>
  <c:spPr>
    <a:noFill/>
  </c:spPr>
  <c:txPr>
    <a:bodyPr/>
    <a:lstStyle/>
    <a:p>
      <a:pPr>
        <a:defRPr sz="1800"/>
      </a:pPr>
      <a:endParaRPr lang="ru-RU"/>
    </a:p>
  </c:txPr>
  <c:externalData r:id="rId1">
    <c:autoUpdate val="0"/>
  </c:externalData>
  <c:userShapes r:id="rId2"/>
</c:chartSpace>
</file>

<file path=ppt/diagrams/_rels/data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10D88-3E21-43B4-ACA3-E7361150DFB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99A5C4F0-D990-4D5F-88F9-BBD5D47447B7}">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Рассмотрение и утверждение бюджета</a:t>
          </a:r>
          <a:endParaRPr lang="ru-RU" sz="1400" b="1" dirty="0">
            <a:solidFill>
              <a:schemeClr val="tx1"/>
            </a:solidFill>
            <a:latin typeface="Arial" pitchFamily="34" charset="0"/>
            <a:cs typeface="Arial" pitchFamily="34" charset="0"/>
          </a:endParaRPr>
        </a:p>
      </dgm:t>
    </dgm:pt>
    <dgm:pt modelId="{4C6FFBB8-8BEF-4222-89E5-F0AC7FC413C1}" type="parTrans" cxnId="{6973BB26-E6F9-4C9F-9030-ACE85AF0F381}">
      <dgm:prSet/>
      <dgm:spPr/>
      <dgm:t>
        <a:bodyPr/>
        <a:lstStyle/>
        <a:p>
          <a:endParaRPr lang="ru-RU"/>
        </a:p>
      </dgm:t>
    </dgm:pt>
    <dgm:pt modelId="{E8EFFFE3-66D6-4ABE-B12B-B52C5760E0B1}" type="sibTrans" cxnId="{6973BB26-E6F9-4C9F-9030-ACE85AF0F381}">
      <dgm:prSet/>
      <dgm:spPr>
        <a:gradFill rotWithShape="0">
          <a:gsLst>
            <a:gs pos="0">
              <a:srgbClr val="FF0000"/>
            </a:gs>
            <a:gs pos="40000">
              <a:schemeClr val="accent1">
                <a:tint val="44500"/>
                <a:satMod val="160000"/>
              </a:schemeClr>
            </a:gs>
            <a:gs pos="100000">
              <a:schemeClr val="accent3">
                <a:lumMod val="75000"/>
              </a:schemeClr>
            </a:gs>
          </a:gsLst>
          <a:lin ang="5400000" scaled="0"/>
        </a:gradFill>
        <a:ln>
          <a:solidFill>
            <a:schemeClr val="tx1"/>
          </a:solidFill>
        </a:ln>
      </dgm:spPr>
      <dgm:t>
        <a:bodyPr/>
        <a:lstStyle/>
        <a:p>
          <a:endParaRPr lang="ru-RU"/>
        </a:p>
      </dgm:t>
    </dgm:pt>
    <dgm:pt modelId="{597764EF-95D9-446E-BC35-907C1E4AD508}">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Исполнение бюджета</a:t>
          </a:r>
          <a:endParaRPr lang="ru-RU" sz="1400" b="1" dirty="0">
            <a:solidFill>
              <a:schemeClr val="tx1"/>
            </a:solidFill>
            <a:latin typeface="Arial" pitchFamily="34" charset="0"/>
            <a:cs typeface="Arial" pitchFamily="34" charset="0"/>
          </a:endParaRPr>
        </a:p>
      </dgm:t>
    </dgm:pt>
    <dgm:pt modelId="{57FE17F8-441C-4C7A-B469-83D623B940E4}" type="parTrans" cxnId="{8FEE8036-4CF0-4D3D-AC7B-3B9430F11A30}">
      <dgm:prSet/>
      <dgm:spPr/>
      <dgm:t>
        <a:bodyPr/>
        <a:lstStyle/>
        <a:p>
          <a:endParaRPr lang="ru-RU"/>
        </a:p>
      </dgm:t>
    </dgm:pt>
    <dgm:pt modelId="{79401040-E51C-49E3-8F93-B447A5951CF7}" type="sibTrans" cxnId="{8FEE8036-4CF0-4D3D-AC7B-3B9430F11A30}">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4687248D-AB13-4375-8B7C-988C24B0C6D2}">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Контроль за исполнением бюджета</a:t>
          </a:r>
          <a:endParaRPr lang="ru-RU" sz="1400" b="1" dirty="0">
            <a:solidFill>
              <a:schemeClr val="tx1"/>
            </a:solidFill>
            <a:latin typeface="Arial" pitchFamily="34" charset="0"/>
            <a:cs typeface="Arial" pitchFamily="34" charset="0"/>
          </a:endParaRPr>
        </a:p>
      </dgm:t>
    </dgm:pt>
    <dgm:pt modelId="{129D1CF4-0ABF-43FE-A07C-878458D895F8}" type="parTrans" cxnId="{7337C562-F5E7-4730-8A24-01844693D304}">
      <dgm:prSet/>
      <dgm:spPr/>
      <dgm:t>
        <a:bodyPr/>
        <a:lstStyle/>
        <a:p>
          <a:endParaRPr lang="ru-RU"/>
        </a:p>
      </dgm:t>
    </dgm:pt>
    <dgm:pt modelId="{CC6D6144-28C0-4888-A29F-D5B892055AFB}" type="sibTrans" cxnId="{7337C562-F5E7-4730-8A24-01844693D304}">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324C01D0-7AFA-41C9-89FA-EACA250D8335}">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Отчет об исполнении бюджета</a:t>
          </a:r>
          <a:endParaRPr lang="ru-RU" sz="1400" b="1" dirty="0">
            <a:solidFill>
              <a:schemeClr val="tx1"/>
            </a:solidFill>
            <a:latin typeface="Arial" pitchFamily="34" charset="0"/>
            <a:cs typeface="Arial" pitchFamily="34" charset="0"/>
          </a:endParaRPr>
        </a:p>
      </dgm:t>
    </dgm:pt>
    <dgm:pt modelId="{E3EF2F59-4B5D-47C3-9E69-794765AE721F}" type="parTrans" cxnId="{F243ADEE-6F6A-4328-9740-8A60D720AF64}">
      <dgm:prSet/>
      <dgm:spPr/>
      <dgm:t>
        <a:bodyPr/>
        <a:lstStyle/>
        <a:p>
          <a:endParaRPr lang="ru-RU"/>
        </a:p>
      </dgm:t>
    </dgm:pt>
    <dgm:pt modelId="{6BA30A18-2B5A-4E9F-81D3-D274B22572E4}" type="sibTrans" cxnId="{F243ADEE-6F6A-4328-9740-8A60D720AF64}">
      <dgm:prSet/>
      <dgm:spPr>
        <a:gradFill rotWithShape="0">
          <a:gsLst>
            <a:gs pos="0">
              <a:srgbClr val="FF0000"/>
            </a:gs>
            <a:gs pos="48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91150687-143B-47B2-9BBA-56883FE76A5F}">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Составление проекта бюджета</a:t>
          </a:r>
          <a:endParaRPr lang="ru-RU" sz="1400" b="1" dirty="0">
            <a:solidFill>
              <a:schemeClr val="tx1"/>
            </a:solidFill>
            <a:latin typeface="Arial" pitchFamily="34" charset="0"/>
            <a:cs typeface="Arial" pitchFamily="34" charset="0"/>
          </a:endParaRPr>
        </a:p>
      </dgm:t>
    </dgm:pt>
    <dgm:pt modelId="{1A89B871-E2F1-40EA-9526-C47F0FEEB243}" type="parTrans" cxnId="{FD51034F-7B37-4DED-84E6-A8D6FB983803}">
      <dgm:prSet/>
      <dgm:spPr/>
      <dgm:t>
        <a:bodyPr/>
        <a:lstStyle/>
        <a:p>
          <a:endParaRPr lang="ru-RU"/>
        </a:p>
      </dgm:t>
    </dgm:pt>
    <dgm:pt modelId="{ACFD5DCA-7BD5-4BEA-99F3-97EEEC8D7B81}" type="sibTrans" cxnId="{FD51034F-7B37-4DED-84E6-A8D6FB983803}">
      <dgm:prSet/>
      <dgm:spPr>
        <a:gradFill rotWithShape="0">
          <a:gsLst>
            <a:gs pos="0">
              <a:srgbClr val="FF0000"/>
            </a:gs>
            <a:gs pos="49000">
              <a:schemeClr val="bg2"/>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D4F0E56E-52BC-4481-9953-87162A0575A8}" type="pres">
      <dgm:prSet presAssocID="{8D910D88-3E21-43B4-ACA3-E7361150DFB8}" presName="cycle" presStyleCnt="0">
        <dgm:presLayoutVars>
          <dgm:dir/>
          <dgm:resizeHandles val="exact"/>
        </dgm:presLayoutVars>
      </dgm:prSet>
      <dgm:spPr/>
      <dgm:t>
        <a:bodyPr/>
        <a:lstStyle/>
        <a:p>
          <a:endParaRPr lang="ru-RU"/>
        </a:p>
      </dgm:t>
    </dgm:pt>
    <dgm:pt modelId="{BD7AB6BD-876D-44D4-8AB9-12857BD8903F}" type="pres">
      <dgm:prSet presAssocID="{99A5C4F0-D990-4D5F-88F9-BBD5D47447B7}" presName="dummy" presStyleCnt="0"/>
      <dgm:spPr/>
    </dgm:pt>
    <dgm:pt modelId="{A88A7D5F-006D-4BEA-9ABC-26596995C78E}" type="pres">
      <dgm:prSet presAssocID="{99A5C4F0-D990-4D5F-88F9-BBD5D47447B7}" presName="node" presStyleLbl="revTx" presStyleIdx="0" presStyleCnt="5" custScaleX="144410" custScaleY="72429" custRadScaleRad="102726" custRadScaleInc="7947">
        <dgm:presLayoutVars>
          <dgm:bulletEnabled val="1"/>
        </dgm:presLayoutVars>
      </dgm:prSet>
      <dgm:spPr/>
      <dgm:t>
        <a:bodyPr/>
        <a:lstStyle/>
        <a:p>
          <a:endParaRPr lang="ru-RU"/>
        </a:p>
      </dgm:t>
    </dgm:pt>
    <dgm:pt modelId="{5A044165-1FDF-45B8-881D-C09173C2E8A1}" type="pres">
      <dgm:prSet presAssocID="{E8EFFFE3-66D6-4ABE-B12B-B52C5760E0B1}" presName="sibTrans" presStyleLbl="node1" presStyleIdx="0" presStyleCnt="5"/>
      <dgm:spPr/>
      <dgm:t>
        <a:bodyPr/>
        <a:lstStyle/>
        <a:p>
          <a:endParaRPr lang="ru-RU"/>
        </a:p>
      </dgm:t>
    </dgm:pt>
    <dgm:pt modelId="{73EC10B7-65C6-4A79-9D94-23D0317D52E3}" type="pres">
      <dgm:prSet presAssocID="{597764EF-95D9-446E-BC35-907C1E4AD508}" presName="dummy" presStyleCnt="0"/>
      <dgm:spPr/>
    </dgm:pt>
    <dgm:pt modelId="{5F116F0B-8710-4BA3-9735-93D090168076}" type="pres">
      <dgm:prSet presAssocID="{597764EF-95D9-446E-BC35-907C1E4AD508}" presName="node" presStyleLbl="revTx" presStyleIdx="1" presStyleCnt="5" custScaleX="111147" custScaleY="57167" custRadScaleRad="104382" custRadScaleInc="-1354">
        <dgm:presLayoutVars>
          <dgm:bulletEnabled val="1"/>
        </dgm:presLayoutVars>
      </dgm:prSet>
      <dgm:spPr/>
      <dgm:t>
        <a:bodyPr/>
        <a:lstStyle/>
        <a:p>
          <a:endParaRPr lang="ru-RU"/>
        </a:p>
      </dgm:t>
    </dgm:pt>
    <dgm:pt modelId="{5CB311D5-D9FF-44A8-BC68-B3DB0E1FC227}" type="pres">
      <dgm:prSet presAssocID="{79401040-E51C-49E3-8F93-B447A5951CF7}" presName="sibTrans" presStyleLbl="node1" presStyleIdx="1" presStyleCnt="5"/>
      <dgm:spPr/>
      <dgm:t>
        <a:bodyPr/>
        <a:lstStyle/>
        <a:p>
          <a:endParaRPr lang="ru-RU"/>
        </a:p>
      </dgm:t>
    </dgm:pt>
    <dgm:pt modelId="{6D3B1790-9EF0-4DFA-AB4A-713F4E58F474}" type="pres">
      <dgm:prSet presAssocID="{4687248D-AB13-4375-8B7C-988C24B0C6D2}" presName="dummy" presStyleCnt="0"/>
      <dgm:spPr/>
    </dgm:pt>
    <dgm:pt modelId="{C63F477F-2B93-435D-A8BF-018D8EA2B7C7}" type="pres">
      <dgm:prSet presAssocID="{4687248D-AB13-4375-8B7C-988C24B0C6D2}" presName="node" presStyleLbl="revTx" presStyleIdx="2" presStyleCnt="5" custScaleX="110464" custScaleY="84554">
        <dgm:presLayoutVars>
          <dgm:bulletEnabled val="1"/>
        </dgm:presLayoutVars>
      </dgm:prSet>
      <dgm:spPr/>
      <dgm:t>
        <a:bodyPr/>
        <a:lstStyle/>
        <a:p>
          <a:endParaRPr lang="ru-RU"/>
        </a:p>
      </dgm:t>
    </dgm:pt>
    <dgm:pt modelId="{0C0C8F12-C4C3-40CD-B3D5-824953FAACF3}" type="pres">
      <dgm:prSet presAssocID="{CC6D6144-28C0-4888-A29F-D5B892055AFB}" presName="sibTrans" presStyleLbl="node1" presStyleIdx="2" presStyleCnt="5"/>
      <dgm:spPr/>
      <dgm:t>
        <a:bodyPr/>
        <a:lstStyle/>
        <a:p>
          <a:endParaRPr lang="ru-RU"/>
        </a:p>
      </dgm:t>
    </dgm:pt>
    <dgm:pt modelId="{DB8A7207-B4DB-4EF4-86A0-19383575EA08}" type="pres">
      <dgm:prSet presAssocID="{324C01D0-7AFA-41C9-89FA-EACA250D8335}" presName="dummy" presStyleCnt="0"/>
      <dgm:spPr/>
    </dgm:pt>
    <dgm:pt modelId="{EA6D6A5F-830B-4016-92AB-5916328771A5}" type="pres">
      <dgm:prSet presAssocID="{324C01D0-7AFA-41C9-89FA-EACA250D8335}" presName="node" presStyleLbl="revTx" presStyleIdx="3" presStyleCnt="5" custScaleX="109252" custScaleY="85085" custRadScaleRad="100917" custRadScaleInc="-1264">
        <dgm:presLayoutVars>
          <dgm:bulletEnabled val="1"/>
        </dgm:presLayoutVars>
      </dgm:prSet>
      <dgm:spPr/>
      <dgm:t>
        <a:bodyPr/>
        <a:lstStyle/>
        <a:p>
          <a:endParaRPr lang="ru-RU"/>
        </a:p>
      </dgm:t>
    </dgm:pt>
    <dgm:pt modelId="{78DC0811-6BC0-4448-9A1C-945055CCAEE6}" type="pres">
      <dgm:prSet presAssocID="{6BA30A18-2B5A-4E9F-81D3-D274B22572E4}" presName="sibTrans" presStyleLbl="node1" presStyleIdx="3" presStyleCnt="5"/>
      <dgm:spPr/>
      <dgm:t>
        <a:bodyPr/>
        <a:lstStyle/>
        <a:p>
          <a:endParaRPr lang="ru-RU"/>
        </a:p>
      </dgm:t>
    </dgm:pt>
    <dgm:pt modelId="{87229249-D890-4629-8919-5E7C4D1FFB5B}" type="pres">
      <dgm:prSet presAssocID="{91150687-143B-47B2-9BBA-56883FE76A5F}" presName="dummy" presStyleCnt="0"/>
      <dgm:spPr/>
    </dgm:pt>
    <dgm:pt modelId="{58DB0CC2-E164-4E3C-B114-31A80891FE46}" type="pres">
      <dgm:prSet presAssocID="{91150687-143B-47B2-9BBA-56883FE76A5F}" presName="node" presStyleLbl="revTx" presStyleIdx="4" presStyleCnt="5" custScaleX="114910" custScaleY="80432" custRadScaleRad="103527" custRadScaleInc="-19025">
        <dgm:presLayoutVars>
          <dgm:bulletEnabled val="1"/>
        </dgm:presLayoutVars>
      </dgm:prSet>
      <dgm:spPr/>
      <dgm:t>
        <a:bodyPr/>
        <a:lstStyle/>
        <a:p>
          <a:endParaRPr lang="ru-RU"/>
        </a:p>
      </dgm:t>
    </dgm:pt>
    <dgm:pt modelId="{3D596900-9661-4F79-92B9-6B021D03520D}" type="pres">
      <dgm:prSet presAssocID="{ACFD5DCA-7BD5-4BEA-99F3-97EEEC8D7B81}" presName="sibTrans" presStyleLbl="node1" presStyleIdx="4" presStyleCnt="5"/>
      <dgm:spPr/>
      <dgm:t>
        <a:bodyPr/>
        <a:lstStyle/>
        <a:p>
          <a:endParaRPr lang="ru-RU"/>
        </a:p>
      </dgm:t>
    </dgm:pt>
  </dgm:ptLst>
  <dgm:cxnLst>
    <dgm:cxn modelId="{DE959FCC-9CD7-4360-8D35-529747389A7C}" type="presOf" srcId="{79401040-E51C-49E3-8F93-B447A5951CF7}" destId="{5CB311D5-D9FF-44A8-BC68-B3DB0E1FC227}" srcOrd="0" destOrd="0" presId="urn:microsoft.com/office/officeart/2005/8/layout/cycle1"/>
    <dgm:cxn modelId="{C25A8D61-F682-46AA-AC7D-C1428B99AA9E}" type="presOf" srcId="{99A5C4F0-D990-4D5F-88F9-BBD5D47447B7}" destId="{A88A7D5F-006D-4BEA-9ABC-26596995C78E}" srcOrd="0" destOrd="0" presId="urn:microsoft.com/office/officeart/2005/8/layout/cycle1"/>
    <dgm:cxn modelId="{8FEE8036-4CF0-4D3D-AC7B-3B9430F11A30}" srcId="{8D910D88-3E21-43B4-ACA3-E7361150DFB8}" destId="{597764EF-95D9-446E-BC35-907C1E4AD508}" srcOrd="1" destOrd="0" parTransId="{57FE17F8-441C-4C7A-B469-83D623B940E4}" sibTransId="{79401040-E51C-49E3-8F93-B447A5951CF7}"/>
    <dgm:cxn modelId="{DE5D6D04-1D7D-4ED3-A7EB-53362CA5519B}" type="presOf" srcId="{6BA30A18-2B5A-4E9F-81D3-D274B22572E4}" destId="{78DC0811-6BC0-4448-9A1C-945055CCAEE6}" srcOrd="0" destOrd="0" presId="urn:microsoft.com/office/officeart/2005/8/layout/cycle1"/>
    <dgm:cxn modelId="{8FE4CBA4-E001-41D4-A082-46029575F8D3}" type="presOf" srcId="{91150687-143B-47B2-9BBA-56883FE76A5F}" destId="{58DB0CC2-E164-4E3C-B114-31A80891FE46}" srcOrd="0" destOrd="0" presId="urn:microsoft.com/office/officeart/2005/8/layout/cycle1"/>
    <dgm:cxn modelId="{D42EE986-5E6C-422D-8820-E288B8971757}" type="presOf" srcId="{4687248D-AB13-4375-8B7C-988C24B0C6D2}" destId="{C63F477F-2B93-435D-A8BF-018D8EA2B7C7}" srcOrd="0" destOrd="0" presId="urn:microsoft.com/office/officeart/2005/8/layout/cycle1"/>
    <dgm:cxn modelId="{6973BB26-E6F9-4C9F-9030-ACE85AF0F381}" srcId="{8D910D88-3E21-43B4-ACA3-E7361150DFB8}" destId="{99A5C4F0-D990-4D5F-88F9-BBD5D47447B7}" srcOrd="0" destOrd="0" parTransId="{4C6FFBB8-8BEF-4222-89E5-F0AC7FC413C1}" sibTransId="{E8EFFFE3-66D6-4ABE-B12B-B52C5760E0B1}"/>
    <dgm:cxn modelId="{8AC14972-F8BE-4E4C-8C6E-5B2AD164DA3F}" type="presOf" srcId="{324C01D0-7AFA-41C9-89FA-EACA250D8335}" destId="{EA6D6A5F-830B-4016-92AB-5916328771A5}" srcOrd="0" destOrd="0" presId="urn:microsoft.com/office/officeart/2005/8/layout/cycle1"/>
    <dgm:cxn modelId="{E09831F7-F516-4E94-A614-B69339394EAE}" type="presOf" srcId="{CC6D6144-28C0-4888-A29F-D5B892055AFB}" destId="{0C0C8F12-C4C3-40CD-B3D5-824953FAACF3}" srcOrd="0" destOrd="0" presId="urn:microsoft.com/office/officeart/2005/8/layout/cycle1"/>
    <dgm:cxn modelId="{EA3AAD9B-E308-4B00-AF43-F14BAF2B8AE0}" type="presOf" srcId="{8D910D88-3E21-43B4-ACA3-E7361150DFB8}" destId="{D4F0E56E-52BC-4481-9953-87162A0575A8}" srcOrd="0" destOrd="0" presId="urn:microsoft.com/office/officeart/2005/8/layout/cycle1"/>
    <dgm:cxn modelId="{7337C562-F5E7-4730-8A24-01844693D304}" srcId="{8D910D88-3E21-43B4-ACA3-E7361150DFB8}" destId="{4687248D-AB13-4375-8B7C-988C24B0C6D2}" srcOrd="2" destOrd="0" parTransId="{129D1CF4-0ABF-43FE-A07C-878458D895F8}" sibTransId="{CC6D6144-28C0-4888-A29F-D5B892055AFB}"/>
    <dgm:cxn modelId="{BA10A2A6-AECE-48FF-89DC-56BA2CA6EDFC}" type="presOf" srcId="{E8EFFFE3-66D6-4ABE-B12B-B52C5760E0B1}" destId="{5A044165-1FDF-45B8-881D-C09173C2E8A1}" srcOrd="0" destOrd="0" presId="urn:microsoft.com/office/officeart/2005/8/layout/cycle1"/>
    <dgm:cxn modelId="{FD51034F-7B37-4DED-84E6-A8D6FB983803}" srcId="{8D910D88-3E21-43B4-ACA3-E7361150DFB8}" destId="{91150687-143B-47B2-9BBA-56883FE76A5F}" srcOrd="4" destOrd="0" parTransId="{1A89B871-E2F1-40EA-9526-C47F0FEEB243}" sibTransId="{ACFD5DCA-7BD5-4BEA-99F3-97EEEC8D7B81}"/>
    <dgm:cxn modelId="{F243ADEE-6F6A-4328-9740-8A60D720AF64}" srcId="{8D910D88-3E21-43B4-ACA3-E7361150DFB8}" destId="{324C01D0-7AFA-41C9-89FA-EACA250D8335}" srcOrd="3" destOrd="0" parTransId="{E3EF2F59-4B5D-47C3-9E69-794765AE721F}" sibTransId="{6BA30A18-2B5A-4E9F-81D3-D274B22572E4}"/>
    <dgm:cxn modelId="{81060E18-DD0C-41F2-9BEC-720B899D44A7}" type="presOf" srcId="{597764EF-95D9-446E-BC35-907C1E4AD508}" destId="{5F116F0B-8710-4BA3-9735-93D090168076}" srcOrd="0" destOrd="0" presId="urn:microsoft.com/office/officeart/2005/8/layout/cycle1"/>
    <dgm:cxn modelId="{B70B3789-A97B-4CF7-9928-C798A6EF0CAA}" type="presOf" srcId="{ACFD5DCA-7BD5-4BEA-99F3-97EEEC8D7B81}" destId="{3D596900-9661-4F79-92B9-6B021D03520D}" srcOrd="0" destOrd="0" presId="urn:microsoft.com/office/officeart/2005/8/layout/cycle1"/>
    <dgm:cxn modelId="{835A4432-7778-4C3B-A1E6-227F8CDEF278}" type="presParOf" srcId="{D4F0E56E-52BC-4481-9953-87162A0575A8}" destId="{BD7AB6BD-876D-44D4-8AB9-12857BD8903F}" srcOrd="0" destOrd="0" presId="urn:microsoft.com/office/officeart/2005/8/layout/cycle1"/>
    <dgm:cxn modelId="{62E045B5-4687-48FB-9753-463AD6B88B54}" type="presParOf" srcId="{D4F0E56E-52BC-4481-9953-87162A0575A8}" destId="{A88A7D5F-006D-4BEA-9ABC-26596995C78E}" srcOrd="1" destOrd="0" presId="urn:microsoft.com/office/officeart/2005/8/layout/cycle1"/>
    <dgm:cxn modelId="{F2930C1F-27E8-4DFA-B746-3F5765F24393}" type="presParOf" srcId="{D4F0E56E-52BC-4481-9953-87162A0575A8}" destId="{5A044165-1FDF-45B8-881D-C09173C2E8A1}" srcOrd="2" destOrd="0" presId="urn:microsoft.com/office/officeart/2005/8/layout/cycle1"/>
    <dgm:cxn modelId="{893287E9-0BC2-4453-834F-122E026F7883}" type="presParOf" srcId="{D4F0E56E-52BC-4481-9953-87162A0575A8}" destId="{73EC10B7-65C6-4A79-9D94-23D0317D52E3}" srcOrd="3" destOrd="0" presId="urn:microsoft.com/office/officeart/2005/8/layout/cycle1"/>
    <dgm:cxn modelId="{0423030D-76DC-4F2A-A991-71E45C1DE182}" type="presParOf" srcId="{D4F0E56E-52BC-4481-9953-87162A0575A8}" destId="{5F116F0B-8710-4BA3-9735-93D090168076}" srcOrd="4" destOrd="0" presId="urn:microsoft.com/office/officeart/2005/8/layout/cycle1"/>
    <dgm:cxn modelId="{278AE6ED-2E3A-47A3-AF80-D033F193D6A0}" type="presParOf" srcId="{D4F0E56E-52BC-4481-9953-87162A0575A8}" destId="{5CB311D5-D9FF-44A8-BC68-B3DB0E1FC227}" srcOrd="5" destOrd="0" presId="urn:microsoft.com/office/officeart/2005/8/layout/cycle1"/>
    <dgm:cxn modelId="{B4A67171-EB6D-4C8F-A6C1-4D42C6CE3B25}" type="presParOf" srcId="{D4F0E56E-52BC-4481-9953-87162A0575A8}" destId="{6D3B1790-9EF0-4DFA-AB4A-713F4E58F474}" srcOrd="6" destOrd="0" presId="urn:microsoft.com/office/officeart/2005/8/layout/cycle1"/>
    <dgm:cxn modelId="{18F3C078-9B24-4B33-9002-92DBE3F9B134}" type="presParOf" srcId="{D4F0E56E-52BC-4481-9953-87162A0575A8}" destId="{C63F477F-2B93-435D-A8BF-018D8EA2B7C7}" srcOrd="7" destOrd="0" presId="urn:microsoft.com/office/officeart/2005/8/layout/cycle1"/>
    <dgm:cxn modelId="{DE4F4C2E-8FF2-4E4B-940C-743B7C1CAB62}" type="presParOf" srcId="{D4F0E56E-52BC-4481-9953-87162A0575A8}" destId="{0C0C8F12-C4C3-40CD-B3D5-824953FAACF3}" srcOrd="8" destOrd="0" presId="urn:microsoft.com/office/officeart/2005/8/layout/cycle1"/>
    <dgm:cxn modelId="{78E9A6E6-7BB1-48CB-A51A-6F3850A778E0}" type="presParOf" srcId="{D4F0E56E-52BC-4481-9953-87162A0575A8}" destId="{DB8A7207-B4DB-4EF4-86A0-19383575EA08}" srcOrd="9" destOrd="0" presId="urn:microsoft.com/office/officeart/2005/8/layout/cycle1"/>
    <dgm:cxn modelId="{4B0AC110-3CC6-4AF1-8949-8DA3519E4193}" type="presParOf" srcId="{D4F0E56E-52BC-4481-9953-87162A0575A8}" destId="{EA6D6A5F-830B-4016-92AB-5916328771A5}" srcOrd="10" destOrd="0" presId="urn:microsoft.com/office/officeart/2005/8/layout/cycle1"/>
    <dgm:cxn modelId="{41AB67D0-C653-422E-A776-A729E7E922FA}" type="presParOf" srcId="{D4F0E56E-52BC-4481-9953-87162A0575A8}" destId="{78DC0811-6BC0-4448-9A1C-945055CCAEE6}" srcOrd="11" destOrd="0" presId="urn:microsoft.com/office/officeart/2005/8/layout/cycle1"/>
    <dgm:cxn modelId="{C3D54E6E-BA60-4B75-9D98-95BEEDC6FDD5}" type="presParOf" srcId="{D4F0E56E-52BC-4481-9953-87162A0575A8}" destId="{87229249-D890-4629-8919-5E7C4D1FFB5B}" srcOrd="12" destOrd="0" presId="urn:microsoft.com/office/officeart/2005/8/layout/cycle1"/>
    <dgm:cxn modelId="{D1CC4A9C-9056-4990-9A39-D900A2AB0F61}" type="presParOf" srcId="{D4F0E56E-52BC-4481-9953-87162A0575A8}" destId="{58DB0CC2-E164-4E3C-B114-31A80891FE46}" srcOrd="13" destOrd="0" presId="urn:microsoft.com/office/officeart/2005/8/layout/cycle1"/>
    <dgm:cxn modelId="{877F3C08-3890-4386-B21A-5DE348C83793}" type="presParOf" srcId="{D4F0E56E-52BC-4481-9953-87162A0575A8}" destId="{3D596900-9661-4F79-92B9-6B021D03520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custT="1"/>
      <dgm:spPr>
        <a:solidFill>
          <a:srgbClr val="00B0F0"/>
        </a:solidFill>
      </dgm:spPr>
      <dgm:t>
        <a:bodyPr/>
        <a:lstStyle/>
        <a:p>
          <a:r>
            <a:rPr lang="ru-RU" sz="1200" b="1" dirty="0" smtClean="0">
              <a:solidFill>
                <a:schemeClr val="tx1"/>
              </a:solidFill>
              <a:latin typeface="Times New Roman" pitchFamily="18" charset="0"/>
              <a:cs typeface="Times New Roman" pitchFamily="18" charset="0"/>
            </a:rPr>
            <a:t>70%</a:t>
          </a:r>
          <a:endParaRPr lang="ru-RU" sz="1200" b="1" dirty="0">
            <a:solidFill>
              <a:schemeClr val="tx1"/>
            </a:solidFill>
            <a:latin typeface="Times New Roman" pitchFamily="18" charset="0"/>
            <a:cs typeface="Times New Roman" pitchFamily="18" charset="0"/>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204500E8-0FFC-4181-853E-75604BAA8A4A}">
      <dgm:prSet phldrT="[Текст]" custT="1"/>
      <dgm:spPr>
        <a:noFill/>
      </dgm:spPr>
      <dgm:t>
        <a:bodyPr/>
        <a:lstStyle/>
        <a:p>
          <a:pPr>
            <a:lnSpc>
              <a:spcPct val="90000"/>
            </a:lnSpc>
          </a:pPr>
          <a:r>
            <a:rPr lang="ru-RU" sz="1400" b="1" dirty="0" smtClean="0">
              <a:latin typeface="Times New Roman" pitchFamily="18" charset="0"/>
              <a:cs typeface="Times New Roman" pitchFamily="18" charset="0"/>
            </a:rPr>
            <a:t>Бюджет округа</a:t>
          </a:r>
        </a:p>
      </dgm:t>
    </dgm:pt>
    <dgm:pt modelId="{C48168D5-BDC5-431D-85D9-C24D97C126B2}" type="parTrans" cxnId="{20F8EA37-C80E-49D2-846D-D7A460534D34}">
      <dgm:prSet/>
      <dgm:spPr/>
      <dgm:t>
        <a:bodyPr/>
        <a:lstStyle/>
        <a:p>
          <a:endParaRPr lang="ru-RU"/>
        </a:p>
      </dgm:t>
    </dgm:pt>
    <dgm:pt modelId="{EFC2F21B-64E9-4BEF-86C3-F52446E551EB}" type="sibTrans" cxnId="{20F8EA37-C80E-49D2-846D-D7A460534D34}">
      <dgm:prSet/>
      <dgm:spPr/>
      <dgm:t>
        <a:bodyPr/>
        <a:lstStyle/>
        <a:p>
          <a:endParaRPr lang="ru-RU"/>
        </a:p>
      </dgm:t>
    </dgm:pt>
    <dgm:pt modelId="{06A0D206-C32B-475A-94F9-43ED4E62A1A5}">
      <dgm:prSet phldrT="[Текст]" custT="1"/>
      <dgm:spPr>
        <a:solidFill>
          <a:srgbClr val="F88A74"/>
        </a:solidFill>
      </dgm:spPr>
      <dgm:t>
        <a:bodyPr/>
        <a:lstStyle/>
        <a:p>
          <a:r>
            <a:rPr lang="ru-RU" sz="12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AB735C00-251C-4239-B437-8628CB4B01E6}" type="parTrans" cxnId="{3DE71C77-33F4-4AA8-849F-EEE0ACACB957}">
      <dgm:prSet/>
      <dgm:spPr/>
      <dgm:t>
        <a:bodyPr/>
        <a:lstStyle/>
        <a:p>
          <a:endParaRPr lang="ru-RU"/>
        </a:p>
      </dgm:t>
    </dgm:pt>
    <dgm:pt modelId="{338CE269-B75F-4DCA-8E47-508B64EE5268}" type="sibTrans" cxnId="{3DE71C77-33F4-4AA8-849F-EEE0ACACB957}">
      <dgm:prSet/>
      <dgm:spPr/>
      <dgm:t>
        <a:bodyPr/>
        <a:lstStyle/>
        <a:p>
          <a:endParaRPr lang="ru-RU"/>
        </a:p>
      </dgm:t>
    </dgm:pt>
    <dgm:pt modelId="{A4FE3B9A-CC41-4491-A7EB-369F16789DDA}">
      <dgm:prSet phldrT="[Текст]" custT="1"/>
      <dgm:spPr>
        <a:solidFill>
          <a:srgbClr val="92D050"/>
        </a:solidFill>
      </dgm:spPr>
      <dgm:t>
        <a:bodyPr/>
        <a:lstStyle/>
        <a:p>
          <a:r>
            <a:rPr lang="ru-RU" sz="1400" b="1"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9EB75A4D-6309-49AC-A888-F95CFF39B785}" type="parTrans" cxnId="{381B4302-F0B4-4D02-BD17-03BFA9DA21ED}">
      <dgm:prSet/>
      <dgm:spPr/>
      <dgm:t>
        <a:bodyPr/>
        <a:lstStyle/>
        <a:p>
          <a:endParaRPr lang="ru-RU"/>
        </a:p>
      </dgm:t>
    </dgm:pt>
    <dgm:pt modelId="{0C5ED5B1-208C-4D09-86AD-F252603E011F}" type="sibTrans" cxnId="{381B4302-F0B4-4D02-BD17-03BFA9DA21ED}">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t>
        <a:bodyPr/>
        <a:lstStyle/>
        <a:p>
          <a:endParaRPr lang="ru-RU"/>
        </a:p>
      </dgm:t>
    </dgm:pt>
    <dgm:pt modelId="{2C06BE8D-5C68-4834-8056-203D5156C7BD}" type="pres">
      <dgm:prSet presAssocID="{764C6B45-3F19-43C1-A63A-BBD3E9F5CBDB}" presName="arrow1" presStyleLbl="fgShp" presStyleIdx="0" presStyleCnt="1" custScaleY="167857" custLinFactY="1208" custLinFactNeighborX="-71428" custLinFactNeighborY="100000"/>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custLinFactY="6549" custLinFactNeighborX="-6548" custLinFactNeighborY="100000">
        <dgm:presLayoutVars>
          <dgm:bulletEnabled val="1"/>
        </dgm:presLayoutVars>
      </dgm:prSet>
      <dgm:spPr/>
      <dgm:t>
        <a:bodyPr/>
        <a:lstStyle/>
        <a:p>
          <a:endParaRPr lang="ru-RU"/>
        </a:p>
      </dgm:t>
    </dgm:pt>
    <dgm:pt modelId="{642769FA-12A9-4304-8AC8-75A58AE317BA}" type="pres">
      <dgm:prSet presAssocID="{06A0D206-C32B-475A-94F9-43ED4E62A1A5}" presName="item1" presStyleLbl="node1" presStyleIdx="0" presStyleCnt="3" custLinFactNeighborX="-50127" custLinFactNeighborY="-7403">
        <dgm:presLayoutVars>
          <dgm:bulletEnabled val="1"/>
        </dgm:presLayoutVars>
      </dgm:prSet>
      <dgm:spPr/>
      <dgm:t>
        <a:bodyPr/>
        <a:lstStyle/>
        <a:p>
          <a:endParaRPr lang="ru-RU"/>
        </a:p>
      </dgm:t>
    </dgm:pt>
    <dgm:pt modelId="{B609D13E-004C-48EB-B9DD-9CBD54E88B0E}" type="pres">
      <dgm:prSet presAssocID="{A4FE3B9A-CC41-4491-A7EB-369F16789DDA}" presName="item2" presStyleLbl="node1" presStyleIdx="1" presStyleCnt="3" custLinFactNeighborX="-71428" custLinFactNeighborY="-11746">
        <dgm:presLayoutVars>
          <dgm:bulletEnabled val="1"/>
        </dgm:presLayoutVars>
      </dgm:prSet>
      <dgm:spPr/>
      <dgm:t>
        <a:bodyPr/>
        <a:lstStyle/>
        <a:p>
          <a:endParaRPr lang="ru-RU"/>
        </a:p>
      </dgm:t>
    </dgm:pt>
    <dgm:pt modelId="{A3B108B8-7C5A-4C4C-A072-2429E602589F}" type="pres">
      <dgm:prSet presAssocID="{204500E8-0FFC-4181-853E-75604BAA8A4A}" presName="item3" presStyleLbl="node1" presStyleIdx="2" presStyleCnt="3" custScaleX="113968" custScaleY="99467" custLinFactNeighborX="-23810" custLinFactNeighborY="-8945">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ScaleX="110204" custScaleY="116963" custLinFactNeighborX="-12755" custLinFactNeighborY="4623"/>
      <dgm:spPr/>
      <dgm:t>
        <a:bodyPr/>
        <a:lstStyle/>
        <a:p>
          <a:endParaRPr lang="ru-RU"/>
        </a:p>
      </dgm:t>
    </dgm:pt>
  </dgm:ptLst>
  <dgm:cxnLst>
    <dgm:cxn modelId="{568CAAF4-71C7-414B-B375-734F3A5C6A0F}" type="presOf" srcId="{3993851F-9FD6-42BF-B16A-9CEA8F637875}" destId="{A3B108B8-7C5A-4C4C-A072-2429E602589F}" srcOrd="0" destOrd="0" presId="urn:microsoft.com/office/officeart/2005/8/layout/funnel1"/>
    <dgm:cxn modelId="{1E3DDC72-2D28-480D-82E2-E0C2EEFD3185}" type="presOf" srcId="{06A0D206-C32B-475A-94F9-43ED4E62A1A5}" destId="{B609D13E-004C-48EB-B9DD-9CBD54E88B0E}"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381B4302-F0B4-4D02-BD17-03BFA9DA21ED}" srcId="{764C6B45-3F19-43C1-A63A-BBD3E9F5CBDB}" destId="{A4FE3B9A-CC41-4491-A7EB-369F16789DDA}" srcOrd="2" destOrd="0" parTransId="{9EB75A4D-6309-49AC-A888-F95CFF39B785}" sibTransId="{0C5ED5B1-208C-4D09-86AD-F252603E011F}"/>
    <dgm:cxn modelId="{20F8EA37-C80E-49D2-846D-D7A460534D34}" srcId="{764C6B45-3F19-43C1-A63A-BBD3E9F5CBDB}" destId="{204500E8-0FFC-4181-853E-75604BAA8A4A}" srcOrd="3" destOrd="0" parTransId="{C48168D5-BDC5-431D-85D9-C24D97C126B2}" sibTransId="{EFC2F21B-64E9-4BEF-86C3-F52446E551EB}"/>
    <dgm:cxn modelId="{C2CEAF41-D0B6-4A99-BC73-F89CA04E0284}" type="presOf" srcId="{764C6B45-3F19-43C1-A63A-BBD3E9F5CBDB}" destId="{BC9426A7-1943-445B-A221-64A44E3FFF0B}" srcOrd="0" destOrd="0" presId="urn:microsoft.com/office/officeart/2005/8/layout/funnel1"/>
    <dgm:cxn modelId="{B4FCE568-8D58-4187-8ACF-ADC666FA9A90}" type="presOf" srcId="{A4FE3B9A-CC41-4491-A7EB-369F16789DDA}" destId="{642769FA-12A9-4304-8AC8-75A58AE317BA}" srcOrd="0" destOrd="0" presId="urn:microsoft.com/office/officeart/2005/8/layout/funnel1"/>
    <dgm:cxn modelId="{3DE71C77-33F4-4AA8-849F-EEE0ACACB957}" srcId="{764C6B45-3F19-43C1-A63A-BBD3E9F5CBDB}" destId="{06A0D206-C32B-475A-94F9-43ED4E62A1A5}" srcOrd="1" destOrd="0" parTransId="{AB735C00-251C-4239-B437-8628CB4B01E6}" sibTransId="{338CE269-B75F-4DCA-8E47-508B64EE5268}"/>
    <dgm:cxn modelId="{8E104CEA-316E-4264-A525-A88F04A5C6B0}" type="presOf" srcId="{204500E8-0FFC-4181-853E-75604BAA8A4A}" destId="{17CBF769-3B05-4A3B-B787-E74D4F8AE722}" srcOrd="0" destOrd="0" presId="urn:microsoft.com/office/officeart/2005/8/layout/funnel1"/>
    <dgm:cxn modelId="{F42059EA-39A2-4FCF-8C59-87F34ACAFA68}" type="presParOf" srcId="{BC9426A7-1943-445B-A221-64A44E3FFF0B}" destId="{2DA1A661-BB94-4A6F-9E15-9F6B57BD5ACA}" srcOrd="0" destOrd="0" presId="urn:microsoft.com/office/officeart/2005/8/layout/funnel1"/>
    <dgm:cxn modelId="{4EE49C4C-69E1-4865-B14E-D75AD0CC404C}" type="presParOf" srcId="{BC9426A7-1943-445B-A221-64A44E3FFF0B}" destId="{2C06BE8D-5C68-4834-8056-203D5156C7BD}" srcOrd="1" destOrd="0" presId="urn:microsoft.com/office/officeart/2005/8/layout/funnel1"/>
    <dgm:cxn modelId="{96C84131-FE11-4ECA-AECC-751B70BDBDC6}" type="presParOf" srcId="{BC9426A7-1943-445B-A221-64A44E3FFF0B}" destId="{17CBF769-3B05-4A3B-B787-E74D4F8AE722}" srcOrd="2" destOrd="0" presId="urn:microsoft.com/office/officeart/2005/8/layout/funnel1"/>
    <dgm:cxn modelId="{9F833859-0987-49F4-830C-9D9C4B33764A}" type="presParOf" srcId="{BC9426A7-1943-445B-A221-64A44E3FFF0B}" destId="{642769FA-12A9-4304-8AC8-75A58AE317BA}" srcOrd="3" destOrd="0" presId="urn:microsoft.com/office/officeart/2005/8/layout/funnel1"/>
    <dgm:cxn modelId="{97694E22-6D7B-4FAA-AC16-B28A191D4EB0}" type="presParOf" srcId="{BC9426A7-1943-445B-A221-64A44E3FFF0B}" destId="{B609D13E-004C-48EB-B9DD-9CBD54E88B0E}" srcOrd="4" destOrd="0" presId="urn:microsoft.com/office/officeart/2005/8/layout/funnel1"/>
    <dgm:cxn modelId="{2F24B7F5-833E-4A7D-B9F9-F2BA8FB5FA97}" type="presParOf" srcId="{BC9426A7-1943-445B-A221-64A44E3FFF0B}" destId="{A3B108B8-7C5A-4C4C-A072-2429E602589F}" srcOrd="5" destOrd="0" presId="urn:microsoft.com/office/officeart/2005/8/layout/funnel1"/>
    <dgm:cxn modelId="{C08F28CA-6B9E-45CE-8E1F-E1227ED81ADB}" type="presParOf" srcId="{BC9426A7-1943-445B-A221-64A44E3FFF0B}" destId="{BEA1D0D8-9759-4B76-BBE9-738E83B9EB81}" srcOrd="6"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57ED98-B88A-4326-8633-24F94F5348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395832-A3BD-4868-9B26-8B2078730EFC}" type="pres">
      <dgm:prSet presAssocID="{4757ED98-B88A-4326-8633-24F94F5348FE}" presName="linear" presStyleCnt="0">
        <dgm:presLayoutVars>
          <dgm:animLvl val="lvl"/>
          <dgm:resizeHandles val="exact"/>
        </dgm:presLayoutVars>
      </dgm:prSet>
      <dgm:spPr/>
      <dgm:t>
        <a:bodyPr/>
        <a:lstStyle/>
        <a:p>
          <a:endParaRPr lang="ru-RU"/>
        </a:p>
      </dgm:t>
    </dgm:pt>
  </dgm:ptLst>
  <dgm:cxnLst>
    <dgm:cxn modelId="{F26552ED-714A-4525-9677-4E4B3500DC5C}" type="presOf" srcId="{4757ED98-B88A-4326-8633-24F94F5348FE}" destId="{51395832-A3BD-4868-9B26-8B2078730EFC}"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FFB0E5-AEFD-4587-AB55-F8AF28230E3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BA32CFC3-EEA1-4227-920A-6E0346242D2E}">
      <dgm:prSet phldrT="[Текст]"/>
      <dgm:spPr>
        <a:blipFill rotWithShape="0">
          <a:blip xmlns:r="http://schemas.openxmlformats.org/officeDocument/2006/relationships" r:embed="rId1"/>
          <a:stretch>
            <a:fillRect/>
          </a:stretch>
        </a:blipFill>
        <a:ln cmpd="sng">
          <a:solidFill>
            <a:srgbClr val="FF0000"/>
          </a:solidFill>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gm:spPr>
      <dgm:t>
        <a:bodyPr/>
        <a:lstStyle/>
        <a:p>
          <a:r>
            <a:rPr lang="ru-RU" dirty="0" smtClean="0"/>
            <a:t>.</a:t>
          </a:r>
          <a:endParaRPr lang="ru-RU" dirty="0"/>
        </a:p>
      </dgm:t>
    </dgm:pt>
    <dgm:pt modelId="{F368ADAF-28C0-4882-AF44-CF3ACD5274A7}" type="parTrans" cxnId="{298AE332-4647-4747-8AFF-DE5A6EE55B7E}">
      <dgm:prSet/>
      <dgm:spPr>
        <a:ln cmpd="sng">
          <a:solidFill>
            <a:schemeClr val="bg1"/>
          </a:solidFill>
        </a:ln>
      </dgm:spPr>
      <dgm:t>
        <a:bodyPr/>
        <a:lstStyle/>
        <a:p>
          <a:endParaRPr lang="ru-RU"/>
        </a:p>
      </dgm:t>
    </dgm:pt>
    <dgm:pt modelId="{E39D9A13-C354-47B7-87B7-679439C1762A}" type="sibTrans" cxnId="{298AE332-4647-4747-8AFF-DE5A6EE55B7E}">
      <dgm:prSet/>
      <dgm:spPr/>
      <dgm:t>
        <a:bodyPr/>
        <a:lstStyle/>
        <a:p>
          <a:endParaRPr lang="ru-RU"/>
        </a:p>
      </dgm:t>
    </dgm:pt>
    <dgm:pt modelId="{2604FD15-DA29-4A6F-8129-B32EDEF3D10C}">
      <dgm:prSet phldrT="[Текст]"/>
      <dgm:spPr>
        <a:blipFill rotWithShape="0">
          <a:blip xmlns:r="http://schemas.openxmlformats.org/officeDocument/2006/relationships" r:embed="rId2"/>
          <a:stretch>
            <a:fillRect/>
          </a:stretch>
        </a:blipFill>
        <a:ln cmpd="sng">
          <a:solidFill>
            <a:srgbClr val="FF0000"/>
          </a:solidFill>
        </a:ln>
        <a:effectLst>
          <a:innerShdw blurRad="63500" dist="50800" dir="2700000">
            <a:prstClr val="black">
              <a:alpha val="50000"/>
            </a:prstClr>
          </a:innerShdw>
        </a:effectLst>
        <a:scene3d>
          <a:camera prst="perspectiveHeroicExtremeLeftFacing"/>
          <a:lightRig rig="threePt" dir="t"/>
        </a:scene3d>
      </dgm:spPr>
      <dgm:t>
        <a:bodyPr/>
        <a:lstStyle/>
        <a:p>
          <a:r>
            <a:rPr lang="ru-RU" dirty="0" smtClean="0"/>
            <a:t>.</a:t>
          </a:r>
          <a:endParaRPr lang="ru-RU" dirty="0"/>
        </a:p>
      </dgm:t>
    </dgm:pt>
    <dgm:pt modelId="{5DDE8E8D-6989-4DC1-AB83-A1B4FE3F007E}" type="parTrans" cxnId="{36C4319F-D6CD-47D7-A9BD-390CACFEBF89}">
      <dgm:prSet/>
      <dgm:spPr>
        <a:ln cmpd="sng">
          <a:solidFill>
            <a:schemeClr val="bg1"/>
          </a:solidFill>
        </a:ln>
      </dgm:spPr>
      <dgm:t>
        <a:bodyPr/>
        <a:lstStyle/>
        <a:p>
          <a:endParaRPr lang="ru-RU"/>
        </a:p>
      </dgm:t>
    </dgm:pt>
    <dgm:pt modelId="{2CBD9212-C3AA-489C-865A-C5D26C9D9D4E}" type="sibTrans" cxnId="{36C4319F-D6CD-47D7-A9BD-390CACFEBF89}">
      <dgm:prSet/>
      <dgm:spPr/>
      <dgm:t>
        <a:bodyPr/>
        <a:lstStyle/>
        <a:p>
          <a:endParaRPr lang="ru-RU"/>
        </a:p>
      </dgm:t>
    </dgm:pt>
    <dgm:pt modelId="{0406C134-F255-490D-8D01-36B87AA0521E}">
      <dgm:prSet phldrT="[Текст]" phldr="1"/>
      <dgm:spPr>
        <a:blipFill rotWithShape="0">
          <a:blip xmlns:r="http://schemas.openxmlformats.org/officeDocument/2006/relationships" r:embed="rId3"/>
          <a:stretch>
            <a:fillRect/>
          </a:stretch>
        </a:blipFill>
        <a:ln>
          <a:solidFill>
            <a:srgbClr val="FF0000"/>
          </a:solidFill>
        </a:ln>
        <a:effectLst>
          <a:innerShdw blurRad="63500" dist="50800" dir="8100000">
            <a:prstClr val="black">
              <a:alpha val="50000"/>
            </a:prstClr>
          </a:innerShdw>
        </a:effectLst>
        <a:scene3d>
          <a:camera prst="perspectiveHeroicExtremeRightFacing"/>
          <a:lightRig rig="threePt" dir="t"/>
        </a:scene3d>
      </dgm:spPr>
      <dgm:t>
        <a:bodyPr/>
        <a:lstStyle/>
        <a:p>
          <a:endParaRPr lang="ru-RU" dirty="0"/>
        </a:p>
      </dgm:t>
    </dgm:pt>
    <dgm:pt modelId="{83FE573C-277A-4311-8004-3BD35ABFD9A2}" type="parTrans" cxnId="{2BEBC796-FA1A-4A68-8C73-D82C28787EBD}">
      <dgm:prSet/>
      <dgm:spPr>
        <a:ln cmpd="sng">
          <a:noFill/>
        </a:ln>
      </dgm:spPr>
      <dgm:t>
        <a:bodyPr/>
        <a:lstStyle/>
        <a:p>
          <a:endParaRPr lang="ru-RU"/>
        </a:p>
      </dgm:t>
    </dgm:pt>
    <dgm:pt modelId="{DDADEAD6-96E1-4E59-B798-BF2BB3FE0699}" type="sibTrans" cxnId="{2BEBC796-FA1A-4A68-8C73-D82C28787EBD}">
      <dgm:prSet/>
      <dgm:spPr/>
      <dgm:t>
        <a:bodyPr/>
        <a:lstStyle/>
        <a:p>
          <a:endParaRPr lang="ru-RU"/>
        </a:p>
      </dgm:t>
    </dgm:pt>
    <dgm:pt modelId="{AABD0191-12F1-42F7-AA27-C1B4C2941621}">
      <dgm:prSet phldrT="[Текст]"/>
      <dgm:spPr>
        <a:blipFill rotWithShape="0">
          <a:blip xmlns:r="http://schemas.openxmlformats.org/officeDocument/2006/relationships" r:embed="rId4"/>
          <a:stretch>
            <a:fillRect/>
          </a:stretch>
        </a:blipFill>
        <a:ln>
          <a:solidFill>
            <a:srgbClr val="FF0000"/>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gm:spPr>
      <dgm:t>
        <a:bodyPr/>
        <a:lstStyle/>
        <a:p>
          <a:endParaRPr lang="ru-RU" dirty="0"/>
        </a:p>
      </dgm:t>
    </dgm:pt>
    <dgm:pt modelId="{8A3A9492-6A31-4454-8B1D-7B2697A0F681}" type="parTrans" cxnId="{0602FF1F-D2E3-4484-B304-C3F27B2ABA20}">
      <dgm:prSet/>
      <dgm:spPr>
        <a:ln cmpd="sng">
          <a:solidFill>
            <a:schemeClr val="bg1"/>
          </a:solidFill>
        </a:ln>
      </dgm:spPr>
      <dgm:t>
        <a:bodyPr/>
        <a:lstStyle/>
        <a:p>
          <a:endParaRPr lang="ru-RU"/>
        </a:p>
      </dgm:t>
    </dgm:pt>
    <dgm:pt modelId="{1B3D8576-ED31-41A5-B4AF-FBE2B6BB2810}" type="sibTrans" cxnId="{0602FF1F-D2E3-4484-B304-C3F27B2ABA20}">
      <dgm:prSet/>
      <dgm:spPr/>
      <dgm:t>
        <a:bodyPr/>
        <a:lstStyle/>
        <a:p>
          <a:endParaRPr lang="ru-RU"/>
        </a:p>
      </dgm:t>
    </dgm:pt>
    <dgm:pt modelId="{05D356F4-3E4F-4312-9930-123EFFFF5528}">
      <dgm:prSet phldrT="[Текст]" custT="1">
        <dgm:style>
          <a:lnRef idx="1">
            <a:schemeClr val="accent1"/>
          </a:lnRef>
          <a:fillRef idx="2">
            <a:schemeClr val="accent1"/>
          </a:fillRef>
          <a:effectRef idx="1">
            <a:schemeClr val="accent1"/>
          </a:effectRef>
          <a:fontRef idx="minor">
            <a:schemeClr val="dk1"/>
          </a:fontRef>
        </dgm:style>
      </dgm:prSet>
      <dgm:spPr>
        <a:ln/>
      </dgm:spPr>
      <dgm:t>
        <a:bodyPr/>
        <a:lstStyle/>
        <a:p>
          <a:r>
            <a:rPr lang="ru-RU" sz="2000" b="1" dirty="0" smtClean="0">
              <a:solidFill>
                <a:schemeClr val="tx1"/>
              </a:solidFill>
              <a:latin typeface="Times New Roman" pitchFamily="18" charset="0"/>
              <a:cs typeface="Times New Roman" pitchFamily="18" charset="0"/>
            </a:rPr>
            <a:t>Расходы бюджета социальной направленности</a:t>
          </a:r>
        </a:p>
        <a:p>
          <a:r>
            <a:rPr lang="ru-RU" sz="2000" b="1" u="sng" dirty="0" smtClean="0">
              <a:solidFill>
                <a:schemeClr val="tx1"/>
              </a:solidFill>
              <a:latin typeface="Times New Roman" pitchFamily="18" charset="0"/>
              <a:cs typeface="Times New Roman" pitchFamily="18" charset="0"/>
            </a:rPr>
            <a:t>771 762,3  тыс. рублей</a:t>
          </a:r>
        </a:p>
      </dgm:t>
    </dgm:pt>
    <dgm:pt modelId="{CA8FC679-02F9-482B-BD2F-9049C8425C75}" type="sibTrans" cxnId="{818AD18A-A80A-43DF-B1C9-EF194D200F09}">
      <dgm:prSet/>
      <dgm:spPr/>
      <dgm:t>
        <a:bodyPr/>
        <a:lstStyle/>
        <a:p>
          <a:endParaRPr lang="ru-RU"/>
        </a:p>
      </dgm:t>
    </dgm:pt>
    <dgm:pt modelId="{62517D48-992E-4BC7-A0B2-92CD2426E6F7}" type="parTrans" cxnId="{818AD18A-A80A-43DF-B1C9-EF194D200F09}">
      <dgm:prSet/>
      <dgm:spPr/>
      <dgm:t>
        <a:bodyPr/>
        <a:lstStyle/>
        <a:p>
          <a:endParaRPr lang="ru-RU"/>
        </a:p>
      </dgm:t>
    </dgm:pt>
    <dgm:pt modelId="{4B9C7EC5-6939-451A-B6AE-67114938B310}" type="pres">
      <dgm:prSet presAssocID="{3AFFB0E5-AEFD-4587-AB55-F8AF28230E3D}" presName="Name0" presStyleCnt="0">
        <dgm:presLayoutVars>
          <dgm:chMax val="1"/>
          <dgm:chPref val="1"/>
          <dgm:dir/>
          <dgm:animOne val="branch"/>
          <dgm:animLvl val="lvl"/>
        </dgm:presLayoutVars>
      </dgm:prSet>
      <dgm:spPr/>
      <dgm:t>
        <a:bodyPr/>
        <a:lstStyle/>
        <a:p>
          <a:endParaRPr lang="ru-RU"/>
        </a:p>
      </dgm:t>
    </dgm:pt>
    <dgm:pt modelId="{CFC7CADD-5C8A-4CF5-B325-DD89622BF4F8}" type="pres">
      <dgm:prSet presAssocID="{05D356F4-3E4F-4312-9930-123EFFFF5528}" presName="singleCycle" presStyleCnt="0"/>
      <dgm:spPr/>
    </dgm:pt>
    <dgm:pt modelId="{B95CB320-AD5D-42E8-8DF0-821625D1553B}" type="pres">
      <dgm:prSet presAssocID="{05D356F4-3E4F-4312-9930-123EFFFF5528}" presName="singleCenter" presStyleLbl="node1" presStyleIdx="0" presStyleCnt="5" custScaleX="200879" custScaleY="127296" custLinFactNeighborX="2828" custLinFactNeighborY="-10020">
        <dgm:presLayoutVars>
          <dgm:chMax val="7"/>
          <dgm:chPref val="7"/>
        </dgm:presLayoutVars>
      </dgm:prSet>
      <dgm:spPr/>
      <dgm:t>
        <a:bodyPr/>
        <a:lstStyle/>
        <a:p>
          <a:endParaRPr lang="ru-RU"/>
        </a:p>
      </dgm:t>
    </dgm:pt>
    <dgm:pt modelId="{D7EFC697-BC8F-4557-A039-161B7709233A}" type="pres">
      <dgm:prSet presAssocID="{F368ADAF-28C0-4882-AF44-CF3ACD5274A7}" presName="Name56" presStyleLbl="parChTrans1D2" presStyleIdx="0" presStyleCnt="4"/>
      <dgm:spPr/>
      <dgm:t>
        <a:bodyPr/>
        <a:lstStyle/>
        <a:p>
          <a:endParaRPr lang="ru-RU"/>
        </a:p>
      </dgm:t>
    </dgm:pt>
    <dgm:pt modelId="{708D484F-079A-45E3-A654-9B10A3DE1832}" type="pres">
      <dgm:prSet presAssocID="{BA32CFC3-EEA1-4227-920A-6E0346242D2E}" presName="text0" presStyleLbl="node1" presStyleIdx="1" presStyleCnt="5" custScaleX="247806" custScaleY="165452" custRadScaleRad="197364" custRadScaleInc="140867">
        <dgm:presLayoutVars>
          <dgm:bulletEnabled val="1"/>
        </dgm:presLayoutVars>
      </dgm:prSet>
      <dgm:spPr/>
      <dgm:t>
        <a:bodyPr/>
        <a:lstStyle/>
        <a:p>
          <a:endParaRPr lang="ru-RU"/>
        </a:p>
      </dgm:t>
    </dgm:pt>
    <dgm:pt modelId="{321571DC-5EF7-4266-98E8-24BA1D916FB4}" type="pres">
      <dgm:prSet presAssocID="{5DDE8E8D-6989-4DC1-AB83-A1B4FE3F007E}" presName="Name56" presStyleLbl="parChTrans1D2" presStyleIdx="1" presStyleCnt="4"/>
      <dgm:spPr/>
      <dgm:t>
        <a:bodyPr/>
        <a:lstStyle/>
        <a:p>
          <a:endParaRPr lang="ru-RU"/>
        </a:p>
      </dgm:t>
    </dgm:pt>
    <dgm:pt modelId="{B4B33CD9-E8FB-4B62-8C9D-A0A92B394EDA}" type="pres">
      <dgm:prSet presAssocID="{2604FD15-DA29-4A6F-8129-B32EDEF3D10C}" presName="text0" presStyleLbl="node1" presStyleIdx="2" presStyleCnt="5" custScaleX="267183" custScaleY="156360" custRadScaleRad="179817" custRadScaleInc="36366">
        <dgm:presLayoutVars>
          <dgm:bulletEnabled val="1"/>
        </dgm:presLayoutVars>
      </dgm:prSet>
      <dgm:spPr/>
      <dgm:t>
        <a:bodyPr/>
        <a:lstStyle/>
        <a:p>
          <a:endParaRPr lang="ru-RU"/>
        </a:p>
      </dgm:t>
    </dgm:pt>
    <dgm:pt modelId="{BD75B62A-5143-469C-9E0E-6D8875C665B7}" type="pres">
      <dgm:prSet presAssocID="{83FE573C-277A-4311-8004-3BD35ABFD9A2}" presName="Name56" presStyleLbl="parChTrans1D2" presStyleIdx="2" presStyleCnt="4"/>
      <dgm:spPr/>
      <dgm:t>
        <a:bodyPr/>
        <a:lstStyle/>
        <a:p>
          <a:endParaRPr lang="ru-RU"/>
        </a:p>
      </dgm:t>
    </dgm:pt>
    <dgm:pt modelId="{753423AB-20EC-4040-B592-77083BA87220}" type="pres">
      <dgm:prSet presAssocID="{0406C134-F255-490D-8D01-36B87AA0521E}" presName="text0" presStyleLbl="node1" presStyleIdx="3" presStyleCnt="5" custScaleX="275750" custScaleY="152143" custRadScaleRad="164639" custRadScaleInc="164391">
        <dgm:presLayoutVars>
          <dgm:bulletEnabled val="1"/>
        </dgm:presLayoutVars>
      </dgm:prSet>
      <dgm:spPr/>
      <dgm:t>
        <a:bodyPr/>
        <a:lstStyle/>
        <a:p>
          <a:endParaRPr lang="ru-RU"/>
        </a:p>
      </dgm:t>
    </dgm:pt>
    <dgm:pt modelId="{04591F4C-B869-48B3-A01E-AD246E15D973}" type="pres">
      <dgm:prSet presAssocID="{8A3A9492-6A31-4454-8B1D-7B2697A0F681}" presName="Name56" presStyleLbl="parChTrans1D2" presStyleIdx="3" presStyleCnt="4"/>
      <dgm:spPr/>
      <dgm:t>
        <a:bodyPr/>
        <a:lstStyle/>
        <a:p>
          <a:endParaRPr lang="ru-RU"/>
        </a:p>
      </dgm:t>
    </dgm:pt>
    <dgm:pt modelId="{C1FFF3BE-94E2-4DCD-8616-44E24EDE66A4}" type="pres">
      <dgm:prSet presAssocID="{AABD0191-12F1-42F7-AA27-C1B4C2941621}" presName="text0" presStyleLbl="node1" presStyleIdx="4" presStyleCnt="5" custScaleX="259979" custScaleY="169351" custRadScaleRad="278339" custRadScaleInc="47083">
        <dgm:presLayoutVars>
          <dgm:bulletEnabled val="1"/>
        </dgm:presLayoutVars>
      </dgm:prSet>
      <dgm:spPr/>
      <dgm:t>
        <a:bodyPr/>
        <a:lstStyle/>
        <a:p>
          <a:endParaRPr lang="ru-RU"/>
        </a:p>
      </dgm:t>
    </dgm:pt>
  </dgm:ptLst>
  <dgm:cxnLst>
    <dgm:cxn modelId="{CC832EA8-9ECF-490F-AFCD-E088319CC5B4}" type="presOf" srcId="{83FE573C-277A-4311-8004-3BD35ABFD9A2}" destId="{BD75B62A-5143-469C-9E0E-6D8875C665B7}" srcOrd="0" destOrd="0" presId="urn:microsoft.com/office/officeart/2008/layout/RadialCluster"/>
    <dgm:cxn modelId="{EEB77270-4735-4EEF-BF20-4667C797E47C}" type="presOf" srcId="{3AFFB0E5-AEFD-4587-AB55-F8AF28230E3D}" destId="{4B9C7EC5-6939-451A-B6AE-67114938B310}" srcOrd="0" destOrd="0" presId="urn:microsoft.com/office/officeart/2008/layout/RadialCluster"/>
    <dgm:cxn modelId="{2BEBC796-FA1A-4A68-8C73-D82C28787EBD}" srcId="{05D356F4-3E4F-4312-9930-123EFFFF5528}" destId="{0406C134-F255-490D-8D01-36B87AA0521E}" srcOrd="2" destOrd="0" parTransId="{83FE573C-277A-4311-8004-3BD35ABFD9A2}" sibTransId="{DDADEAD6-96E1-4E59-B798-BF2BB3FE0699}"/>
    <dgm:cxn modelId="{0D9EF12E-0D33-4F44-95FF-0C105BD597A4}" type="presOf" srcId="{8A3A9492-6A31-4454-8B1D-7B2697A0F681}" destId="{04591F4C-B869-48B3-A01E-AD246E15D973}" srcOrd="0" destOrd="0" presId="urn:microsoft.com/office/officeart/2008/layout/RadialCluster"/>
    <dgm:cxn modelId="{5343A90C-818B-46B1-A5E4-C5A8C1D208A7}" type="presOf" srcId="{F368ADAF-28C0-4882-AF44-CF3ACD5274A7}" destId="{D7EFC697-BC8F-4557-A039-161B7709233A}" srcOrd="0" destOrd="0" presId="urn:microsoft.com/office/officeart/2008/layout/RadialCluster"/>
    <dgm:cxn modelId="{929F5090-90B9-413A-864F-F23C965AF41C}" type="presOf" srcId="{0406C134-F255-490D-8D01-36B87AA0521E}" destId="{753423AB-20EC-4040-B592-77083BA87220}" srcOrd="0" destOrd="0" presId="urn:microsoft.com/office/officeart/2008/layout/RadialCluster"/>
    <dgm:cxn modelId="{818AD18A-A80A-43DF-B1C9-EF194D200F09}" srcId="{3AFFB0E5-AEFD-4587-AB55-F8AF28230E3D}" destId="{05D356F4-3E4F-4312-9930-123EFFFF5528}" srcOrd="0" destOrd="0" parTransId="{62517D48-992E-4BC7-A0B2-92CD2426E6F7}" sibTransId="{CA8FC679-02F9-482B-BD2F-9049C8425C75}"/>
    <dgm:cxn modelId="{36C4319F-D6CD-47D7-A9BD-390CACFEBF89}" srcId="{05D356F4-3E4F-4312-9930-123EFFFF5528}" destId="{2604FD15-DA29-4A6F-8129-B32EDEF3D10C}" srcOrd="1" destOrd="0" parTransId="{5DDE8E8D-6989-4DC1-AB83-A1B4FE3F007E}" sibTransId="{2CBD9212-C3AA-489C-865A-C5D26C9D9D4E}"/>
    <dgm:cxn modelId="{164FC062-B0B1-4B1B-9350-A6E463308084}" type="presOf" srcId="{2604FD15-DA29-4A6F-8129-B32EDEF3D10C}" destId="{B4B33CD9-E8FB-4B62-8C9D-A0A92B394EDA}" srcOrd="0" destOrd="0" presId="urn:microsoft.com/office/officeart/2008/layout/RadialCluster"/>
    <dgm:cxn modelId="{C727F390-8D58-4286-9685-D02D76FCBDB5}" type="presOf" srcId="{BA32CFC3-EEA1-4227-920A-6E0346242D2E}" destId="{708D484F-079A-45E3-A654-9B10A3DE1832}" srcOrd="0" destOrd="0" presId="urn:microsoft.com/office/officeart/2008/layout/RadialCluster"/>
    <dgm:cxn modelId="{ACA1D546-4E88-4D2F-965B-236E895E9419}" type="presOf" srcId="{5DDE8E8D-6989-4DC1-AB83-A1B4FE3F007E}" destId="{321571DC-5EF7-4266-98E8-24BA1D916FB4}" srcOrd="0" destOrd="0" presId="urn:microsoft.com/office/officeart/2008/layout/RadialCluster"/>
    <dgm:cxn modelId="{66A57855-99BD-4FFF-BB92-3503831FE5B5}" type="presOf" srcId="{05D356F4-3E4F-4312-9930-123EFFFF5528}" destId="{B95CB320-AD5D-42E8-8DF0-821625D1553B}" srcOrd="0" destOrd="0" presId="urn:microsoft.com/office/officeart/2008/layout/RadialCluster"/>
    <dgm:cxn modelId="{298AE332-4647-4747-8AFF-DE5A6EE55B7E}" srcId="{05D356F4-3E4F-4312-9930-123EFFFF5528}" destId="{BA32CFC3-EEA1-4227-920A-6E0346242D2E}" srcOrd="0" destOrd="0" parTransId="{F368ADAF-28C0-4882-AF44-CF3ACD5274A7}" sibTransId="{E39D9A13-C354-47B7-87B7-679439C1762A}"/>
    <dgm:cxn modelId="{56D4463A-11E9-4F78-86DB-DF2ED477E040}" type="presOf" srcId="{AABD0191-12F1-42F7-AA27-C1B4C2941621}" destId="{C1FFF3BE-94E2-4DCD-8616-44E24EDE66A4}" srcOrd="0" destOrd="0" presId="urn:microsoft.com/office/officeart/2008/layout/RadialCluster"/>
    <dgm:cxn modelId="{0602FF1F-D2E3-4484-B304-C3F27B2ABA20}" srcId="{05D356F4-3E4F-4312-9930-123EFFFF5528}" destId="{AABD0191-12F1-42F7-AA27-C1B4C2941621}" srcOrd="3" destOrd="0" parTransId="{8A3A9492-6A31-4454-8B1D-7B2697A0F681}" sibTransId="{1B3D8576-ED31-41A5-B4AF-FBE2B6BB2810}"/>
    <dgm:cxn modelId="{AD29863F-7806-4D69-BC20-8F435E7F1792}" type="presParOf" srcId="{4B9C7EC5-6939-451A-B6AE-67114938B310}" destId="{CFC7CADD-5C8A-4CF5-B325-DD89622BF4F8}" srcOrd="0" destOrd="0" presId="urn:microsoft.com/office/officeart/2008/layout/RadialCluster"/>
    <dgm:cxn modelId="{4864583E-0A55-4367-B1A6-B50CFD6BD673}" type="presParOf" srcId="{CFC7CADD-5C8A-4CF5-B325-DD89622BF4F8}" destId="{B95CB320-AD5D-42E8-8DF0-821625D1553B}" srcOrd="0" destOrd="0" presId="urn:microsoft.com/office/officeart/2008/layout/RadialCluster"/>
    <dgm:cxn modelId="{AD5CA806-7E6A-4321-BE31-78825ADE2932}" type="presParOf" srcId="{CFC7CADD-5C8A-4CF5-B325-DD89622BF4F8}" destId="{D7EFC697-BC8F-4557-A039-161B7709233A}" srcOrd="1" destOrd="0" presId="urn:microsoft.com/office/officeart/2008/layout/RadialCluster"/>
    <dgm:cxn modelId="{15265C8E-B671-4F2C-B441-2C249950C890}" type="presParOf" srcId="{CFC7CADD-5C8A-4CF5-B325-DD89622BF4F8}" destId="{708D484F-079A-45E3-A654-9B10A3DE1832}" srcOrd="2" destOrd="0" presId="urn:microsoft.com/office/officeart/2008/layout/RadialCluster"/>
    <dgm:cxn modelId="{323E9358-B54E-4011-83E3-A72057CB92DB}" type="presParOf" srcId="{CFC7CADD-5C8A-4CF5-B325-DD89622BF4F8}" destId="{321571DC-5EF7-4266-98E8-24BA1D916FB4}" srcOrd="3" destOrd="0" presId="urn:microsoft.com/office/officeart/2008/layout/RadialCluster"/>
    <dgm:cxn modelId="{89459C0A-D082-48FC-BF71-DF83149A1462}" type="presParOf" srcId="{CFC7CADD-5C8A-4CF5-B325-DD89622BF4F8}" destId="{B4B33CD9-E8FB-4B62-8C9D-A0A92B394EDA}" srcOrd="4" destOrd="0" presId="urn:microsoft.com/office/officeart/2008/layout/RadialCluster"/>
    <dgm:cxn modelId="{ABD60BD6-9E65-49D0-B292-F9939269E88E}" type="presParOf" srcId="{CFC7CADD-5C8A-4CF5-B325-DD89622BF4F8}" destId="{BD75B62A-5143-469C-9E0E-6D8875C665B7}" srcOrd="5" destOrd="0" presId="urn:microsoft.com/office/officeart/2008/layout/RadialCluster"/>
    <dgm:cxn modelId="{CF7F4C3F-ACB9-4DFD-9296-228E7A448D1C}" type="presParOf" srcId="{CFC7CADD-5C8A-4CF5-B325-DD89622BF4F8}" destId="{753423AB-20EC-4040-B592-77083BA87220}" srcOrd="6" destOrd="0" presId="urn:microsoft.com/office/officeart/2008/layout/RadialCluster"/>
    <dgm:cxn modelId="{A21CC773-C5E8-49F4-862F-9AF8B01698C2}" type="presParOf" srcId="{CFC7CADD-5C8A-4CF5-B325-DD89622BF4F8}" destId="{04591F4C-B869-48B3-A01E-AD246E15D973}" srcOrd="7" destOrd="0" presId="urn:microsoft.com/office/officeart/2008/layout/RadialCluster"/>
    <dgm:cxn modelId="{B19DD96D-A601-419E-839D-0B99816CF868}" type="presParOf" srcId="{CFC7CADD-5C8A-4CF5-B325-DD89622BF4F8}" destId="{C1FFF3BE-94E2-4DCD-8616-44E24EDE66A4}" srcOrd="8" destOrd="0" presId="urn:microsoft.com/office/officeart/2008/layout/RadialCluster"/>
  </dgm:cxnLst>
  <dgm:bg>
    <a:effectLst/>
  </dgm:bg>
  <dgm:whole>
    <a:ln w="9525" cap="flat" cmpd="sng" algn="ctr">
      <a:noFill/>
      <a:prstDash val="solid"/>
      <a:round/>
      <a:headEnd type="none" w="med" len="med"/>
      <a:tailEnd type="none" w="med" len="med"/>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b="1" dirty="0" smtClean="0">
              <a:solidFill>
                <a:schemeClr val="tx1"/>
              </a:solidFill>
              <a:latin typeface="Times New Roman" panose="02020603050405020304" pitchFamily="18" charset="0"/>
              <a:cs typeface="Times New Roman" panose="02020603050405020304" pitchFamily="18" charset="0"/>
            </a:rPr>
            <a:t>32 362</a:t>
          </a:r>
        </a:p>
        <a:p>
          <a:pPr algn="ctr"/>
          <a:r>
            <a:rPr lang="ru-RU" b="1" dirty="0" smtClean="0">
              <a:solidFill>
                <a:schemeClr val="tx1"/>
              </a:solidFill>
              <a:latin typeface="Times New Roman" panose="02020603050405020304" pitchFamily="18" charset="0"/>
              <a:cs typeface="Times New Roman" panose="02020603050405020304" pitchFamily="18" charset="0"/>
            </a:rPr>
            <a:t>рубля в год</a:t>
          </a:r>
          <a:endParaRPr lang="ru-RU" b="1" dirty="0">
            <a:solidFill>
              <a:schemeClr val="tx1"/>
            </a:solidFill>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custT="1"/>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en-US" sz="1700" b="1" dirty="0" smtClean="0">
              <a:latin typeface="Times New Roman" panose="02020603050405020304" pitchFamily="18" charset="0"/>
              <a:cs typeface="Times New Roman" panose="02020603050405020304" pitchFamily="18" charset="0"/>
            </a:rPr>
            <a:t>2 </a:t>
          </a:r>
          <a:r>
            <a:rPr lang="ru-RU" sz="1700" b="1" dirty="0" smtClean="0">
              <a:latin typeface="Times New Roman" panose="02020603050405020304" pitchFamily="18" charset="0"/>
              <a:cs typeface="Times New Roman" panose="02020603050405020304" pitchFamily="18" charset="0"/>
            </a:rPr>
            <a:t>697</a:t>
          </a:r>
        </a:p>
        <a:p>
          <a:pPr algn="ctr"/>
          <a:r>
            <a:rPr lang="ru-RU" sz="1700" b="1" dirty="0" smtClean="0">
              <a:latin typeface="Times New Roman" panose="02020603050405020304" pitchFamily="18" charset="0"/>
              <a:cs typeface="Times New Roman" panose="02020603050405020304" pitchFamily="18" charset="0"/>
            </a:rPr>
            <a:t>рублей</a:t>
          </a:r>
          <a:r>
            <a:rPr lang="ru-RU" sz="1000" b="1" dirty="0" smtClean="0">
              <a:latin typeface="Times New Roman" panose="02020603050405020304" pitchFamily="18" charset="0"/>
              <a:cs typeface="Times New Roman" panose="02020603050405020304" pitchFamily="18" charset="0"/>
            </a:rPr>
            <a:t>  </a:t>
          </a:r>
          <a:r>
            <a:rPr lang="ru-RU" sz="1700" b="1" dirty="0" smtClean="0">
              <a:latin typeface="Times New Roman" panose="02020603050405020304" pitchFamily="18" charset="0"/>
              <a:cs typeface="Times New Roman" panose="02020603050405020304" pitchFamily="18" charset="0"/>
            </a:rPr>
            <a:t>в месяц</a:t>
          </a:r>
          <a:endParaRPr lang="ru-RU" sz="1700"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12153" custLinFactNeighborY="-4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8725" custLinFactNeighborY="0">
        <dgm:presLayoutVars>
          <dgm:bulletEnabled val="1"/>
        </dgm:presLayoutVars>
      </dgm:prSet>
      <dgm:spPr/>
      <dgm:t>
        <a:bodyPr/>
        <a:lstStyle/>
        <a:p>
          <a:endParaRPr lang="ru-RU"/>
        </a:p>
      </dgm:t>
    </dgm:pt>
  </dgm:ptLst>
  <dgm:cxnLst>
    <dgm:cxn modelId="{FAFE73CB-5FDB-4AE3-9C03-643ADAFCE7E4}" type="presOf" srcId="{35DD681C-F1E3-4289-8111-434D62006071}" destId="{F2E4C76F-E36C-4091-8DAD-0C405D68E8FF}" srcOrd="0" destOrd="0" presId="urn:microsoft.com/office/officeart/2005/8/layout/venn3"/>
    <dgm:cxn modelId="{B27D90DE-9859-4F78-85F5-154F28871E53}"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A32EDBD7-A97C-4810-85D1-0D253A5D56B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EF2605BD-5CA7-4703-8778-E5B3F07DDACD}" type="presParOf" srcId="{41632E52-6ACB-4CF5-996F-0458F0717869}" destId="{E282E57E-0B03-49FA-A3FA-1287DA1636FE}" srcOrd="0" destOrd="0" presId="urn:microsoft.com/office/officeart/2005/8/layout/venn3"/>
    <dgm:cxn modelId="{0E78CCB4-E70D-4B0A-A66E-30139F8AD3CF}" type="presParOf" srcId="{41632E52-6ACB-4CF5-996F-0458F0717869}" destId="{7F071AC9-5D2C-446A-BD1B-118FE801D45A}" srcOrd="1" destOrd="0" presId="urn:microsoft.com/office/officeart/2005/8/layout/venn3"/>
    <dgm:cxn modelId="{97B2DA51-1144-4E38-8A4E-80188E4B8D3F}"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1</a:t>
          </a:r>
          <a:r>
            <a:rPr lang="ru-RU" b="1" dirty="0" smtClean="0">
              <a:latin typeface="Times New Roman" panose="02020603050405020304" pitchFamily="18" charset="0"/>
              <a:cs typeface="Times New Roman" panose="02020603050405020304" pitchFamily="18" charset="0"/>
            </a:rPr>
            <a:t>7 438</a:t>
          </a:r>
        </a:p>
        <a:p>
          <a:pPr algn="ctr"/>
          <a:r>
            <a:rPr lang="ru-RU" b="1" dirty="0" smtClean="0">
              <a:latin typeface="Times New Roman" panose="02020603050405020304" pitchFamily="18" charset="0"/>
              <a:cs typeface="Times New Roman" panose="02020603050405020304" pitchFamily="18" charset="0"/>
            </a:rPr>
            <a:t>рублей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1 </a:t>
          </a:r>
          <a:r>
            <a:rPr lang="ru-RU" b="1" dirty="0" smtClean="0">
              <a:latin typeface="Times New Roman" panose="02020603050405020304" pitchFamily="18" charset="0"/>
              <a:cs typeface="Times New Roman" panose="02020603050405020304" pitchFamily="18" charset="0"/>
            </a:rPr>
            <a:t>453</a:t>
          </a:r>
        </a:p>
        <a:p>
          <a:pPr algn="ctr"/>
          <a:r>
            <a:rPr lang="ru-RU" b="1" dirty="0" smtClean="0">
              <a:latin typeface="Times New Roman" panose="02020603050405020304" pitchFamily="18" charset="0"/>
              <a:cs typeface="Times New Roman" panose="02020603050405020304" pitchFamily="18" charset="0"/>
            </a:rPr>
            <a:t>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34371" custLinFactNeighborY="-12">
        <dgm:presLayoutVars>
          <dgm:bulletEnabled val="1"/>
        </dgm:presLayoutVars>
      </dgm:prSet>
      <dgm:spPr/>
      <dgm:t>
        <a:bodyPr/>
        <a:lstStyle/>
        <a:p>
          <a:endParaRPr lang="ru-RU"/>
        </a:p>
      </dgm:t>
    </dgm:pt>
  </dgm:ptLst>
  <dgm:cxnLst>
    <dgm:cxn modelId="{F3F00117-8156-49A4-9B1D-9949F0417831}" type="presOf" srcId="{35DD681C-F1E3-4289-8111-434D62006071}" destId="{F2E4C76F-E36C-4091-8DAD-0C405D68E8FF}"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9EE5261F-2E09-458A-95B8-DBF728E3B81B}" type="presOf" srcId="{BA8011C4-1321-487E-B3F8-E4DCA511D498}" destId="{41632E52-6ACB-4CF5-996F-0458F0717869}" srcOrd="0" destOrd="0" presId="urn:microsoft.com/office/officeart/2005/8/layout/venn3"/>
    <dgm:cxn modelId="{66D5A02A-6CEE-4A3B-BD42-A68DF021A03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F3A10669-38A7-4E59-8150-58E63973C340}" type="presParOf" srcId="{41632E52-6ACB-4CF5-996F-0458F0717869}" destId="{E282E57E-0B03-49FA-A3FA-1287DA1636FE}" srcOrd="0" destOrd="0" presId="urn:microsoft.com/office/officeart/2005/8/layout/venn3"/>
    <dgm:cxn modelId="{87D29352-0E49-4A2D-9D13-8885E8FEECE1}" type="presParOf" srcId="{41632E52-6ACB-4CF5-996F-0458F0717869}" destId="{7F071AC9-5D2C-446A-BD1B-118FE801D45A}" srcOrd="1" destOrd="0" presId="urn:microsoft.com/office/officeart/2005/8/layout/venn3"/>
    <dgm:cxn modelId="{178877BD-600F-4494-B345-E5A15811A34A}"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dirty="0" smtClean="0"/>
            <a:t> </a:t>
          </a:r>
          <a:r>
            <a:rPr lang="ru-RU" b="1" dirty="0" smtClean="0">
              <a:latin typeface="Times New Roman" panose="02020603050405020304" pitchFamily="18" charset="0"/>
              <a:cs typeface="Times New Roman" panose="02020603050405020304" pitchFamily="18" charset="0"/>
            </a:rPr>
            <a:t>4 158</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347 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329">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9953">
        <dgm:presLayoutVars>
          <dgm:bulletEnabled val="1"/>
        </dgm:presLayoutVars>
      </dgm:prSet>
      <dgm:spPr/>
      <dgm:t>
        <a:bodyPr/>
        <a:lstStyle/>
        <a:p>
          <a:endParaRPr lang="ru-RU"/>
        </a:p>
      </dgm:t>
    </dgm:pt>
  </dgm:ptLst>
  <dgm:cxnLst>
    <dgm:cxn modelId="{1E2C634B-50C1-42D9-BA7B-2A1FA92E3A68}" srcId="{BA8011C4-1321-487E-B3F8-E4DCA511D498}" destId="{2EF52E3E-41EC-41EE-9987-158CA98469F9}" srcOrd="0" destOrd="0" parTransId="{6854286C-0707-44D2-986F-268AD53A38AB}" sibTransId="{649346AB-CBF5-4AD1-AA65-7C5BAD9E0DE2}"/>
    <dgm:cxn modelId="{94500C03-2485-408E-9AB7-0BB404F5E246}" type="presOf" srcId="{BA8011C4-1321-487E-B3F8-E4DCA511D498}" destId="{41632E52-6ACB-4CF5-996F-0458F0717869}" srcOrd="0" destOrd="0" presId="urn:microsoft.com/office/officeart/2005/8/layout/venn3"/>
    <dgm:cxn modelId="{40790180-915C-42B9-A52A-1B2BEE9F98CD}" type="presOf" srcId="{2EF52E3E-41EC-41EE-9987-158CA98469F9}" destId="{E282E57E-0B03-49FA-A3FA-1287DA1636FE}" srcOrd="0" destOrd="0" presId="urn:microsoft.com/office/officeart/2005/8/layout/venn3"/>
    <dgm:cxn modelId="{99320274-F71A-4030-93D5-649D7EB414C6}"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597B7839-62E9-4D00-8C32-8F2F9E2AA6F2}" type="presParOf" srcId="{41632E52-6ACB-4CF5-996F-0458F0717869}" destId="{E282E57E-0B03-49FA-A3FA-1287DA1636FE}" srcOrd="0" destOrd="0" presId="urn:microsoft.com/office/officeart/2005/8/layout/venn3"/>
    <dgm:cxn modelId="{1F1A1A7C-B16F-4A93-BE75-37F6AD9DB014}" type="presParOf" srcId="{41632E52-6ACB-4CF5-996F-0458F0717869}" destId="{7F071AC9-5D2C-446A-BD1B-118FE801D45A}" srcOrd="1" destOrd="0" presId="urn:microsoft.com/office/officeart/2005/8/layout/venn3"/>
    <dgm:cxn modelId="{217731B4-1FE4-40B8-B87C-D169D9434BA7}"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4 464</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372 рубль</a:t>
          </a:r>
        </a:p>
        <a:p>
          <a:pPr algn="ctr"/>
          <a:r>
            <a:rPr lang="ru-RU" b="1" dirty="0" smtClean="0">
              <a:latin typeface="Times New Roman" panose="02020603050405020304" pitchFamily="18" charset="0"/>
              <a:cs typeface="Times New Roman" panose="02020603050405020304" pitchFamily="18" charset="0"/>
            </a:rPr>
            <a:t>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751">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60799" custLinFactNeighborY="-751">
        <dgm:presLayoutVars>
          <dgm:bulletEnabled val="1"/>
        </dgm:presLayoutVars>
      </dgm:prSet>
      <dgm:spPr/>
      <dgm:t>
        <a:bodyPr/>
        <a:lstStyle/>
        <a:p>
          <a:endParaRPr lang="ru-RU"/>
        </a:p>
      </dgm:t>
    </dgm:pt>
  </dgm:ptLst>
  <dgm:cxnLst>
    <dgm:cxn modelId="{0E8A4BF3-FF47-4479-B7D5-2472B0B17B48}"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B807390C-47B1-43EF-B792-2DDE01993460}"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B98EF370-098A-4B3F-82DB-0DAF49A5B3C4}" type="presOf" srcId="{2EF52E3E-41EC-41EE-9987-158CA98469F9}" destId="{E282E57E-0B03-49FA-A3FA-1287DA1636FE}" srcOrd="0" destOrd="0" presId="urn:microsoft.com/office/officeart/2005/8/layout/venn3"/>
    <dgm:cxn modelId="{EC7376B4-95FC-428C-8DC5-CFED924FEDE7}" type="presParOf" srcId="{41632E52-6ACB-4CF5-996F-0458F0717869}" destId="{E282E57E-0B03-49FA-A3FA-1287DA1636FE}" srcOrd="0" destOrd="0" presId="urn:microsoft.com/office/officeart/2005/8/layout/venn3"/>
    <dgm:cxn modelId="{04A1230B-966F-4253-84F6-7A9E0D025496}" type="presParOf" srcId="{41632E52-6ACB-4CF5-996F-0458F0717869}" destId="{7F071AC9-5D2C-446A-BD1B-118FE801D45A}" srcOrd="1" destOrd="0" presId="urn:microsoft.com/office/officeart/2005/8/layout/venn3"/>
    <dgm:cxn modelId="{3C0C5782-C87A-405D-BA9F-529E76900EA6}"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a:solidFill>
          <a:schemeClr val="accent2">
            <a:lumMod val="40000"/>
            <a:lumOff val="60000"/>
          </a:schemeClr>
        </a:solidFill>
      </dgm:spPr>
      <dgm:t>
        <a:bodyPr/>
        <a:lstStyle/>
        <a:p>
          <a:r>
            <a:rPr lang="ru-RU" sz="2300" dirty="0" smtClean="0"/>
            <a:t>  </a:t>
          </a:r>
          <a:r>
            <a:rPr lang="ru-RU" sz="1800" i="1" dirty="0" smtClean="0">
              <a:solidFill>
                <a:schemeClr val="tx1"/>
              </a:solidFill>
              <a:latin typeface="Times New Roman" pitchFamily="18" charset="0"/>
              <a:cs typeface="Times New Roman" pitchFamily="18" charset="0"/>
            </a:rPr>
            <a:t>Дошкольное образование </a:t>
          </a:r>
          <a:r>
            <a:rPr lang="en-US" sz="1800" i="1" dirty="0" smtClean="0">
              <a:solidFill>
                <a:schemeClr val="tx1"/>
              </a:solidFill>
              <a:latin typeface="Times New Roman" pitchFamily="18" charset="0"/>
              <a:cs typeface="Times New Roman" pitchFamily="18" charset="0"/>
            </a:rPr>
            <a:t>10</a:t>
          </a:r>
          <a:r>
            <a:rPr lang="ru-RU" sz="1800" i="1" dirty="0" smtClean="0">
              <a:solidFill>
                <a:schemeClr val="tx1"/>
              </a:solidFill>
              <a:latin typeface="Times New Roman" pitchFamily="18" charset="0"/>
              <a:cs typeface="Times New Roman" pitchFamily="18" charset="0"/>
            </a:rPr>
            <a:t>8 399,2 тыс. рублей</a:t>
          </a:r>
          <a:endParaRPr lang="ru-RU" sz="180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0B81E8B2-E67E-483E-BE2D-6EED1DA71F03}">
      <dgm:prSet phldrT="[Текст]" custT="1"/>
      <dgm:spPr>
        <a:solidFill>
          <a:schemeClr val="accent2">
            <a:lumMod val="40000"/>
            <a:lumOff val="60000"/>
          </a:schemeClr>
        </a:solidFill>
      </dgm:spPr>
      <dgm:t>
        <a:bodyPr/>
        <a:lstStyle/>
        <a:p>
          <a:r>
            <a:rPr lang="ru-RU" sz="2300" dirty="0" smtClean="0"/>
            <a:t>  </a:t>
          </a:r>
          <a:r>
            <a:rPr lang="ru-RU" sz="1800" i="1" dirty="0" smtClean="0">
              <a:solidFill>
                <a:schemeClr val="tx1"/>
              </a:solidFill>
              <a:latin typeface="Times New Roman" pitchFamily="18" charset="0"/>
              <a:cs typeface="Times New Roman" pitchFamily="18" charset="0"/>
            </a:rPr>
            <a:t>Общее образование 414 105,7 тыс. рублей</a:t>
          </a:r>
          <a:endParaRPr lang="ru-RU" sz="1800" i="1" dirty="0">
            <a:solidFill>
              <a:schemeClr val="tx1"/>
            </a:solidFill>
            <a:latin typeface="Times New Roman" pitchFamily="18" charset="0"/>
            <a:cs typeface="Times New Roman" pitchFamily="18" charset="0"/>
          </a:endParaRPr>
        </a:p>
      </dgm:t>
    </dgm:pt>
    <dgm:pt modelId="{87A42DCA-4413-4F73-AE66-6C3190717D79}" type="parTrans" cxnId="{24F5D655-B0D5-4255-B0A0-34ECDA4485C4}">
      <dgm:prSet/>
      <dgm:spPr/>
      <dgm:t>
        <a:bodyPr/>
        <a:lstStyle/>
        <a:p>
          <a:endParaRPr lang="ru-RU"/>
        </a:p>
      </dgm:t>
    </dgm:pt>
    <dgm:pt modelId="{DF16CE8A-802B-4020-A353-23D51D3C3CE5}" type="sibTrans" cxnId="{24F5D655-B0D5-4255-B0A0-34ECDA4485C4}">
      <dgm:prSet/>
      <dgm:spPr/>
      <dgm:t>
        <a:bodyPr/>
        <a:lstStyle/>
        <a:p>
          <a:endParaRPr lang="ru-RU"/>
        </a:p>
      </dgm:t>
    </dgm:pt>
    <dgm:pt modelId="{57D1A95B-FCA3-4CCF-BC28-0705EF0DA074}">
      <dgm:prSet phldrT="[Текст]" custT="1"/>
      <dgm:spPr>
        <a:solidFill>
          <a:schemeClr val="accent2">
            <a:lumMod val="40000"/>
            <a:lumOff val="60000"/>
          </a:schemeClr>
        </a:solidFill>
      </dgm:spPr>
      <dgm:t>
        <a:bodyPr/>
        <a:lstStyle/>
        <a:p>
          <a:r>
            <a:rPr lang="ru-RU" sz="2400" i="1" dirty="0" smtClean="0">
              <a:latin typeface="Times New Roman" pitchFamily="18" charset="0"/>
              <a:cs typeface="Times New Roman" pitchFamily="18" charset="0"/>
            </a:rPr>
            <a:t>  </a:t>
          </a:r>
          <a:r>
            <a:rPr lang="ru-RU" sz="1800" i="1" dirty="0" smtClean="0">
              <a:solidFill>
                <a:schemeClr val="tx1"/>
              </a:solidFill>
              <a:latin typeface="Times New Roman" pitchFamily="18" charset="0"/>
              <a:cs typeface="Times New Roman" pitchFamily="18" charset="0"/>
            </a:rPr>
            <a:t>Другие вопросы в области образования 6 485,3 тыс. рублей</a:t>
          </a:r>
          <a:endParaRPr lang="ru-RU" sz="18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C9F742BC-6C25-48BC-B73A-21E54738F23B}">
      <dgm:prSet phldrT="[Текст]" custT="1"/>
      <dgm:spPr>
        <a:solidFill>
          <a:schemeClr val="accent2">
            <a:lumMod val="40000"/>
            <a:lumOff val="60000"/>
          </a:schemeClr>
        </a:solidFill>
      </dgm:spPr>
      <dgm:t>
        <a:bodyPr/>
        <a:lstStyle/>
        <a:p>
          <a:r>
            <a:rPr lang="ru-RU" sz="2400" b="0" i="1" u="none" dirty="0" smtClean="0">
              <a:latin typeface="Times New Roman" pitchFamily="18" charset="0"/>
              <a:cs typeface="Times New Roman" pitchFamily="18" charset="0"/>
            </a:rPr>
            <a:t>  </a:t>
          </a:r>
          <a:r>
            <a:rPr lang="ru-RU" sz="1800" b="0" i="1" u="none" dirty="0" smtClean="0">
              <a:solidFill>
                <a:schemeClr val="tx1"/>
              </a:solidFill>
              <a:latin typeface="Times New Roman" pitchFamily="18" charset="0"/>
              <a:cs typeface="Times New Roman" pitchFamily="18" charset="0"/>
            </a:rPr>
            <a:t>Молодежная политика 2 993,5 тыс. рублей</a:t>
          </a:r>
          <a:endParaRPr lang="ru-RU" sz="1800" b="0" i="1" u="none" dirty="0">
            <a:solidFill>
              <a:schemeClr val="tx1"/>
            </a:solidFill>
            <a:latin typeface="Times New Roman" pitchFamily="18" charset="0"/>
            <a:cs typeface="Times New Roman" pitchFamily="18" charset="0"/>
          </a:endParaRPr>
        </a:p>
      </dgm:t>
    </dgm:pt>
    <dgm:pt modelId="{3276D3CA-5202-4917-8D3F-5110542C9266}" type="parTrans" cxnId="{AC870FDD-065E-4C3D-B92F-B1B2CFE0397E}">
      <dgm:prSet/>
      <dgm:spPr/>
      <dgm:t>
        <a:bodyPr/>
        <a:lstStyle/>
        <a:p>
          <a:endParaRPr lang="ru-RU"/>
        </a:p>
      </dgm:t>
    </dgm:pt>
    <dgm:pt modelId="{83FCA27A-5790-469B-A8F0-FB4C3DA1E7F3}" type="sibTrans" cxnId="{AC870FDD-065E-4C3D-B92F-B1B2CFE0397E}">
      <dgm:prSet/>
      <dgm:spPr/>
      <dgm:t>
        <a:bodyPr/>
        <a:lstStyle/>
        <a:p>
          <a:endParaRPr lang="ru-RU"/>
        </a:p>
      </dgm:t>
    </dgm:pt>
    <dgm:pt modelId="{5141C858-1CE8-4CE4-A4D5-52F98367699D}">
      <dgm:prSet phldrT="[Текст]" custT="1"/>
      <dgm:spPr>
        <a:solidFill>
          <a:schemeClr val="accent2">
            <a:lumMod val="40000"/>
            <a:lumOff val="60000"/>
          </a:schemeClr>
        </a:solidFill>
      </dgm:spPr>
      <dgm:t>
        <a:bodyPr/>
        <a:lstStyle/>
        <a:p>
          <a:r>
            <a:rPr lang="ru-RU" sz="2300" b="0" i="1" dirty="0" smtClean="0">
              <a:latin typeface="Times New Roman" pitchFamily="18" charset="0"/>
              <a:cs typeface="Times New Roman" pitchFamily="18" charset="0"/>
            </a:rPr>
            <a:t>  </a:t>
          </a:r>
          <a:r>
            <a:rPr lang="ru-RU" sz="1800" b="0" i="1" dirty="0" smtClean="0">
              <a:solidFill>
                <a:schemeClr val="tx1"/>
              </a:solidFill>
              <a:latin typeface="Times New Roman" pitchFamily="18" charset="0"/>
              <a:cs typeface="Times New Roman" pitchFamily="18" charset="0"/>
            </a:rPr>
            <a:t>Дополнительное образование детей </a:t>
          </a:r>
          <a:r>
            <a:rPr lang="ru-RU" sz="1800" b="0" i="1" u="none" dirty="0" smtClean="0">
              <a:solidFill>
                <a:schemeClr val="tx1"/>
              </a:solidFill>
              <a:latin typeface="Times New Roman" pitchFamily="18" charset="0"/>
              <a:cs typeface="Times New Roman" pitchFamily="18" charset="0"/>
            </a:rPr>
            <a:t>46 666,3 тыс. рублей</a:t>
          </a:r>
          <a:endParaRPr lang="ru-RU" sz="1800" b="0" i="1" dirty="0">
            <a:solidFill>
              <a:schemeClr val="tx1"/>
            </a:solidFill>
            <a:latin typeface="Times New Roman" pitchFamily="18" charset="0"/>
            <a:cs typeface="Times New Roman" pitchFamily="18" charset="0"/>
          </a:endParaRPr>
        </a:p>
      </dgm:t>
    </dgm:pt>
    <dgm:pt modelId="{2C30370B-5A96-40B9-AA7E-FB3936B1CFF8}" type="parTrans" cxnId="{5417EBD9-A3D9-4064-8BD2-C8F77C6E5657}">
      <dgm:prSet/>
      <dgm:spPr/>
      <dgm:t>
        <a:bodyPr/>
        <a:lstStyle/>
        <a:p>
          <a:endParaRPr lang="ru-RU"/>
        </a:p>
      </dgm:t>
    </dgm:pt>
    <dgm:pt modelId="{41C398EA-9937-4685-B54A-669487A8C096}" type="sibTrans" cxnId="{5417EBD9-A3D9-4064-8BD2-C8F77C6E5657}">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custLinFactNeighborX="3990" custLinFactNeighborY="-2291"/>
      <dgm:spPr/>
      <dgm:t>
        <a:bodyPr/>
        <a:lstStyle/>
        <a:p>
          <a:endParaRPr lang="ru-RU"/>
        </a:p>
      </dgm:t>
    </dgm:pt>
    <dgm:pt modelId="{AC8E7858-2E8A-4A1B-8B00-797726621971}" type="pres">
      <dgm:prSet presAssocID="{0B81E8B2-E67E-483E-BE2D-6EED1DA71F03}" presName="text_2" presStyleLbl="node1" presStyleIdx="1" presStyleCnt="5" custScaleX="102986">
        <dgm:presLayoutVars>
          <dgm:bulletEnabled val="1"/>
        </dgm:presLayoutVars>
      </dgm:prSet>
      <dgm:spPr/>
      <dgm:t>
        <a:bodyPr/>
        <a:lstStyle/>
        <a:p>
          <a:endParaRPr lang="ru-RU"/>
        </a:p>
      </dgm:t>
    </dgm:pt>
    <dgm:pt modelId="{0082A7B1-30B2-4C27-826B-A86D863469A9}" type="pres">
      <dgm:prSet presAssocID="{0B81E8B2-E67E-483E-BE2D-6EED1DA71F03}" presName="accent_2" presStyleCnt="0"/>
      <dgm:spPr/>
      <dgm:t>
        <a:bodyPr/>
        <a:lstStyle/>
        <a:p>
          <a:endParaRPr lang="ru-RU"/>
        </a:p>
      </dgm:t>
    </dgm:pt>
    <dgm:pt modelId="{5586553E-F5FE-4248-95EC-7786E1F5D059}" type="pres">
      <dgm:prSet presAssocID="{0B81E8B2-E67E-483E-BE2D-6EED1DA71F03}" presName="accentRepeatNode" presStyleLbl="solidFgAcc1" presStyleIdx="1" presStyleCnt="5" custLinFactNeighborX="3990" custLinFactNeighborY="-2291"/>
      <dgm:spPr/>
      <dgm:t>
        <a:bodyPr/>
        <a:lstStyle/>
        <a:p>
          <a:endParaRPr lang="ru-RU"/>
        </a:p>
      </dgm:t>
    </dgm:pt>
    <dgm:pt modelId="{9D355CA9-0854-4CE8-BC1C-D943F1375366}" type="pres">
      <dgm:prSet presAssocID="{5141C858-1CE8-4CE4-A4D5-52F98367699D}" presName="text_3" presStyleLbl="node1" presStyleIdx="2" presStyleCnt="5" custScaleX="102981">
        <dgm:presLayoutVars>
          <dgm:bulletEnabled val="1"/>
        </dgm:presLayoutVars>
      </dgm:prSet>
      <dgm:spPr/>
      <dgm:t>
        <a:bodyPr/>
        <a:lstStyle/>
        <a:p>
          <a:endParaRPr lang="ru-RU"/>
        </a:p>
      </dgm:t>
    </dgm:pt>
    <dgm:pt modelId="{FA62CB81-2D27-4CD3-9342-BA735361971C}" type="pres">
      <dgm:prSet presAssocID="{5141C858-1CE8-4CE4-A4D5-52F98367699D}" presName="accent_3" presStyleCnt="0"/>
      <dgm:spPr/>
      <dgm:t>
        <a:bodyPr/>
        <a:lstStyle/>
        <a:p>
          <a:endParaRPr lang="ru-RU"/>
        </a:p>
      </dgm:t>
    </dgm:pt>
    <dgm:pt modelId="{38C6BB7E-B944-41E4-8FAE-BB58C4E07633}" type="pres">
      <dgm:prSet presAssocID="{5141C858-1CE8-4CE4-A4D5-52F98367699D}" presName="accentRepeatNode" presStyleLbl="solidFgAcc1" presStyleIdx="2" presStyleCnt="5" custLinFactNeighborX="3990" custLinFactNeighborY="-2291"/>
      <dgm:spPr/>
      <dgm:t>
        <a:bodyPr/>
        <a:lstStyle/>
        <a:p>
          <a:endParaRPr lang="ru-RU"/>
        </a:p>
      </dgm:t>
    </dgm:pt>
    <dgm:pt modelId="{CCABBA42-1EB1-4A7A-9E36-3E53ECC59FAB}" type="pres">
      <dgm:prSet presAssocID="{C9F742BC-6C25-48BC-B73A-21E54738F23B}" presName="text_4" presStyleLbl="node1" presStyleIdx="3" presStyleCnt="5" custScaleX="103251" custLinFactNeighborX="-52" custLinFactNeighborY="-7674">
        <dgm:presLayoutVars>
          <dgm:bulletEnabled val="1"/>
        </dgm:presLayoutVars>
      </dgm:prSet>
      <dgm:spPr/>
      <dgm:t>
        <a:bodyPr/>
        <a:lstStyle/>
        <a:p>
          <a:endParaRPr lang="ru-RU"/>
        </a:p>
      </dgm:t>
    </dgm:pt>
    <dgm:pt modelId="{5DC4F254-F26D-4895-A324-1CC20892DBDA}" type="pres">
      <dgm:prSet presAssocID="{C9F742BC-6C25-48BC-B73A-21E54738F23B}" presName="accent_4" presStyleCnt="0"/>
      <dgm:spPr/>
      <dgm:t>
        <a:bodyPr/>
        <a:lstStyle/>
        <a:p>
          <a:endParaRPr lang="ru-RU"/>
        </a:p>
      </dgm:t>
    </dgm:pt>
    <dgm:pt modelId="{69030454-3431-4446-8576-CF94328D9C5A}" type="pres">
      <dgm:prSet presAssocID="{C9F742BC-6C25-48BC-B73A-21E54738F23B}" presName="accentRepeatNode" presStyleLbl="solidFgAcc1" presStyleIdx="3" presStyleCnt="5" custLinFactNeighborX="3990" custLinFactNeighborY="-2291"/>
      <dgm:spPr/>
      <dgm:t>
        <a:bodyPr/>
        <a:lstStyle/>
        <a:p>
          <a:endParaRPr lang="ru-RU"/>
        </a:p>
      </dgm:t>
    </dgm:pt>
    <dgm:pt modelId="{AC72358D-7272-40EC-B7FB-D728770BA4F2}" type="pres">
      <dgm:prSet presAssocID="{57D1A95B-FCA3-4CCF-BC28-0705EF0DA074}" presName="text_5" presStyleLbl="node1" presStyleIdx="4" presStyleCnt="5" custScaleX="103111">
        <dgm:presLayoutVars>
          <dgm:bulletEnabled val="1"/>
        </dgm:presLayoutVars>
      </dgm:prSet>
      <dgm:spPr/>
      <dgm:t>
        <a:bodyPr/>
        <a:lstStyle/>
        <a:p>
          <a:endParaRPr lang="ru-RU"/>
        </a:p>
      </dgm:t>
    </dgm:pt>
    <dgm:pt modelId="{8BECDF45-CDDC-42C3-B483-D7EDEAD94432}" type="pres">
      <dgm:prSet presAssocID="{57D1A95B-FCA3-4CCF-BC28-0705EF0DA074}" presName="accent_5" presStyleCnt="0"/>
      <dgm:spPr/>
      <dgm:t>
        <a:bodyPr/>
        <a:lstStyle/>
        <a:p>
          <a:endParaRPr lang="ru-RU"/>
        </a:p>
      </dgm:t>
    </dgm:pt>
    <dgm:pt modelId="{22575A18-223C-4A93-B3F0-1CA215286AC0}" type="pres">
      <dgm:prSet presAssocID="{57D1A95B-FCA3-4CCF-BC28-0705EF0DA074}" presName="accentRepeatNode" presStyleLbl="solidFgAcc1" presStyleIdx="4" presStyleCnt="5" custLinFactNeighborX="3990" custLinFactNeighborY="-2291"/>
      <dgm:spPr/>
      <dgm:t>
        <a:bodyPr/>
        <a:lstStyle/>
        <a:p>
          <a:endParaRPr lang="ru-RU"/>
        </a:p>
      </dgm:t>
    </dgm:pt>
  </dgm:ptLst>
  <dgm:cxnLst>
    <dgm:cxn modelId="{AC870FDD-065E-4C3D-B92F-B1B2CFE0397E}" srcId="{F84F6C66-5521-40C2-99FF-C86F056ED85A}" destId="{C9F742BC-6C25-48BC-B73A-21E54738F23B}" srcOrd="3" destOrd="0" parTransId="{3276D3CA-5202-4917-8D3F-5110542C9266}" sibTransId="{83FCA27A-5790-469B-A8F0-FB4C3DA1E7F3}"/>
    <dgm:cxn modelId="{E8567E05-0BF9-47CD-97A5-48535B341541}" type="presOf" srcId="{0B81E8B2-E67E-483E-BE2D-6EED1DA71F03}" destId="{AC8E7858-2E8A-4A1B-8B00-797726621971}" srcOrd="0" destOrd="0" presId="urn:microsoft.com/office/officeart/2008/layout/VerticalCurvedList"/>
    <dgm:cxn modelId="{24F5D655-B0D5-4255-B0A0-34ECDA4485C4}" srcId="{F84F6C66-5521-40C2-99FF-C86F056ED85A}" destId="{0B81E8B2-E67E-483E-BE2D-6EED1DA71F03}" srcOrd="1" destOrd="0" parTransId="{87A42DCA-4413-4F73-AE66-6C3190717D79}" sibTransId="{DF16CE8A-802B-4020-A353-23D51D3C3CE5}"/>
    <dgm:cxn modelId="{BB61CA37-333B-40EB-9061-EB53D29D6A5A}" type="presOf" srcId="{F84F6C66-5521-40C2-99FF-C86F056ED85A}" destId="{CC40E849-C888-4AC7-910D-E24D8544BF0D}" srcOrd="0" destOrd="0" presId="urn:microsoft.com/office/officeart/2008/layout/VerticalCurvedList"/>
    <dgm:cxn modelId="{ADB9EADB-E112-47FE-A47E-6D5D74C3BC2B}" type="presOf" srcId="{C9F742BC-6C25-48BC-B73A-21E54738F23B}" destId="{CCABBA42-1EB1-4A7A-9E36-3E53ECC59FAB}" srcOrd="0" destOrd="0" presId="urn:microsoft.com/office/officeart/2008/layout/VerticalCurvedList"/>
    <dgm:cxn modelId="{62776639-E03C-4C37-87C5-C67D35C35C06}" type="presOf" srcId="{A42DB187-3135-4C98-9D1D-37EECE5C3DAA}" destId="{854879FE-BE8F-4624-AAD6-7DAD88595B55}"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98862C94-77C9-43A0-9D69-DFA9B2497749}" type="presOf" srcId="{6AB27FEB-6B46-4226-A3D0-F39ED297C4D3}" destId="{30C4D84D-83B0-4115-B1BA-BB76086E6A0A}" srcOrd="0" destOrd="0" presId="urn:microsoft.com/office/officeart/2008/layout/VerticalCurvedList"/>
    <dgm:cxn modelId="{5417EBD9-A3D9-4064-8BD2-C8F77C6E5657}" srcId="{F84F6C66-5521-40C2-99FF-C86F056ED85A}" destId="{5141C858-1CE8-4CE4-A4D5-52F98367699D}" srcOrd="2" destOrd="0" parTransId="{2C30370B-5A96-40B9-AA7E-FB3936B1CFF8}" sibTransId="{41C398EA-9937-4685-B54A-669487A8C096}"/>
    <dgm:cxn modelId="{006E7C33-F6C5-4C68-A0A3-BBD74F550B61}" type="presOf" srcId="{57D1A95B-FCA3-4CCF-BC28-0705EF0DA074}" destId="{AC72358D-7272-40EC-B7FB-D728770BA4F2}" srcOrd="0" destOrd="0" presId="urn:microsoft.com/office/officeart/2008/layout/VerticalCurvedList"/>
    <dgm:cxn modelId="{DCA2A7E6-F516-4B7F-9D7C-525C3E5163D3}" type="presOf" srcId="{5141C858-1CE8-4CE4-A4D5-52F98367699D}" destId="{9D355CA9-0854-4CE8-BC1C-D943F137536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AF4248A5-9D85-423D-84A9-B48ED106C61F}" type="presParOf" srcId="{CC40E849-C888-4AC7-910D-E24D8544BF0D}" destId="{3170B91E-7745-44B8-97A4-A475B63696D5}" srcOrd="0" destOrd="0" presId="urn:microsoft.com/office/officeart/2008/layout/VerticalCurvedList"/>
    <dgm:cxn modelId="{1041C82D-E407-40AA-98FD-F28078B14E36}" type="presParOf" srcId="{3170B91E-7745-44B8-97A4-A475B63696D5}" destId="{B63202F2-F136-4A53-BBC0-18A18E8C1FF9}" srcOrd="0" destOrd="0" presId="urn:microsoft.com/office/officeart/2008/layout/VerticalCurvedList"/>
    <dgm:cxn modelId="{85B57E0B-04B7-4433-95BD-3D8541D13447}" type="presParOf" srcId="{B63202F2-F136-4A53-BBC0-18A18E8C1FF9}" destId="{7E7B918D-80DD-4DD8-AF7E-2AC82BB8EC7D}" srcOrd="0" destOrd="0" presId="urn:microsoft.com/office/officeart/2008/layout/VerticalCurvedList"/>
    <dgm:cxn modelId="{D89D9C9E-598F-4ABA-A930-DFCF78601D5B}" type="presParOf" srcId="{B63202F2-F136-4A53-BBC0-18A18E8C1FF9}" destId="{30C4D84D-83B0-4115-B1BA-BB76086E6A0A}" srcOrd="1" destOrd="0" presId="urn:microsoft.com/office/officeart/2008/layout/VerticalCurvedList"/>
    <dgm:cxn modelId="{BA0DEAFE-9811-4D83-8D82-70C42663BB17}" type="presParOf" srcId="{B63202F2-F136-4A53-BBC0-18A18E8C1FF9}" destId="{A159ED3E-2BCE-454E-809E-1592E13B2FD6}" srcOrd="2" destOrd="0" presId="urn:microsoft.com/office/officeart/2008/layout/VerticalCurvedList"/>
    <dgm:cxn modelId="{33FE8F07-3458-44F4-B39F-45ACD02BAF3F}" type="presParOf" srcId="{B63202F2-F136-4A53-BBC0-18A18E8C1FF9}" destId="{566083D9-89B6-435D-846D-36DACD77A22D}" srcOrd="3" destOrd="0" presId="urn:microsoft.com/office/officeart/2008/layout/VerticalCurvedList"/>
    <dgm:cxn modelId="{7C796CAD-BEC0-485C-BC03-F1EE6867C5BA}" type="presParOf" srcId="{3170B91E-7745-44B8-97A4-A475B63696D5}" destId="{854879FE-BE8F-4624-AAD6-7DAD88595B55}" srcOrd="1" destOrd="0" presId="urn:microsoft.com/office/officeart/2008/layout/VerticalCurvedList"/>
    <dgm:cxn modelId="{D25D5B2B-2EEC-49C5-8679-DF31289330BB}" type="presParOf" srcId="{3170B91E-7745-44B8-97A4-A475B63696D5}" destId="{576EA7A6-9687-48F0-B5E9-2EC6C67105D3}" srcOrd="2" destOrd="0" presId="urn:microsoft.com/office/officeart/2008/layout/VerticalCurvedList"/>
    <dgm:cxn modelId="{CCE99931-D0D4-4259-BF1D-D5F0698F4847}" type="presParOf" srcId="{576EA7A6-9687-48F0-B5E9-2EC6C67105D3}" destId="{2CC09460-0385-4576-B212-932E023A1EEB}" srcOrd="0" destOrd="0" presId="urn:microsoft.com/office/officeart/2008/layout/VerticalCurvedList"/>
    <dgm:cxn modelId="{828B1AD5-F446-45B5-8F60-25EC84A6E252}" type="presParOf" srcId="{3170B91E-7745-44B8-97A4-A475B63696D5}" destId="{AC8E7858-2E8A-4A1B-8B00-797726621971}" srcOrd="3" destOrd="0" presId="urn:microsoft.com/office/officeart/2008/layout/VerticalCurvedList"/>
    <dgm:cxn modelId="{9553C468-E574-446C-90F4-688A683EB9FE}" type="presParOf" srcId="{3170B91E-7745-44B8-97A4-A475B63696D5}" destId="{0082A7B1-30B2-4C27-826B-A86D863469A9}" srcOrd="4" destOrd="0" presId="urn:microsoft.com/office/officeart/2008/layout/VerticalCurvedList"/>
    <dgm:cxn modelId="{D84F0352-3D30-433C-A937-66D95C9E1C40}" type="presParOf" srcId="{0082A7B1-30B2-4C27-826B-A86D863469A9}" destId="{5586553E-F5FE-4248-95EC-7786E1F5D059}" srcOrd="0" destOrd="0" presId="urn:microsoft.com/office/officeart/2008/layout/VerticalCurvedList"/>
    <dgm:cxn modelId="{255DEA4D-E711-4863-A23F-633184C17B7C}" type="presParOf" srcId="{3170B91E-7745-44B8-97A4-A475B63696D5}" destId="{9D355CA9-0854-4CE8-BC1C-D943F1375366}" srcOrd="5" destOrd="0" presId="urn:microsoft.com/office/officeart/2008/layout/VerticalCurvedList"/>
    <dgm:cxn modelId="{96F02F86-E719-49E0-8F90-9A77AA811F78}" type="presParOf" srcId="{3170B91E-7745-44B8-97A4-A475B63696D5}" destId="{FA62CB81-2D27-4CD3-9342-BA735361971C}" srcOrd="6" destOrd="0" presId="urn:microsoft.com/office/officeart/2008/layout/VerticalCurvedList"/>
    <dgm:cxn modelId="{0D1F1388-93D8-4A78-B851-77C8AA85071B}" type="presParOf" srcId="{FA62CB81-2D27-4CD3-9342-BA735361971C}" destId="{38C6BB7E-B944-41E4-8FAE-BB58C4E07633}" srcOrd="0" destOrd="0" presId="urn:microsoft.com/office/officeart/2008/layout/VerticalCurvedList"/>
    <dgm:cxn modelId="{892BDB06-69CB-4CE5-8CB5-E2908BBA2146}" type="presParOf" srcId="{3170B91E-7745-44B8-97A4-A475B63696D5}" destId="{CCABBA42-1EB1-4A7A-9E36-3E53ECC59FAB}" srcOrd="7" destOrd="0" presId="urn:microsoft.com/office/officeart/2008/layout/VerticalCurvedList"/>
    <dgm:cxn modelId="{8B19BEF5-43D0-4A9C-B10F-A5EB88FA5821}" type="presParOf" srcId="{3170B91E-7745-44B8-97A4-A475B63696D5}" destId="{5DC4F254-F26D-4895-A324-1CC20892DBDA}" srcOrd="8" destOrd="0" presId="urn:microsoft.com/office/officeart/2008/layout/VerticalCurvedList"/>
    <dgm:cxn modelId="{8B00D24F-B450-4460-8C3F-CD45EEC25036}" type="presParOf" srcId="{5DC4F254-F26D-4895-A324-1CC20892DBDA}" destId="{69030454-3431-4446-8576-CF94328D9C5A}" srcOrd="0" destOrd="0" presId="urn:microsoft.com/office/officeart/2008/layout/VerticalCurvedList"/>
    <dgm:cxn modelId="{BB221B7E-C708-40FD-A3D0-46E630504E2F}" type="presParOf" srcId="{3170B91E-7745-44B8-97A4-A475B63696D5}" destId="{AC72358D-7272-40EC-B7FB-D728770BA4F2}" srcOrd="9" destOrd="0" presId="urn:microsoft.com/office/officeart/2008/layout/VerticalCurvedList"/>
    <dgm:cxn modelId="{A9F5D0F2-582B-4903-B89D-AF6F9C7F774C}" type="presParOf" srcId="{3170B91E-7745-44B8-97A4-A475B63696D5}" destId="{8BECDF45-CDDC-42C3-B483-D7EDEAD94432}" srcOrd="10" destOrd="0" presId="urn:microsoft.com/office/officeart/2008/layout/VerticalCurvedList"/>
    <dgm:cxn modelId="{F3F9B089-CA6C-4A44-B633-BCEDAA64A670}" type="presParOf" srcId="{8BECDF45-CDDC-42C3-B483-D7EDEAD94432}" destId="{22575A18-223C-4A93-B3F0-1CA215286AC0}" srcOrd="0" destOrd="0" presId="urn:microsoft.com/office/officeart/2008/layout/VerticalCurvedList"/>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a:solidFill>
          <a:schemeClr val="tx2">
            <a:lumMod val="40000"/>
            <a:lumOff val="60000"/>
          </a:schemeClr>
        </a:solidFill>
      </dgm:spPr>
      <dgm:t>
        <a:bodyPr/>
        <a:lstStyle/>
        <a:p>
          <a:r>
            <a:rPr lang="ru-RU" sz="1600" b="0" i="1" dirty="0" smtClean="0">
              <a:solidFill>
                <a:schemeClr val="tx1"/>
              </a:solidFill>
              <a:latin typeface="Times New Roman" pitchFamily="18" charset="0"/>
              <a:cs typeface="Times New Roman" pitchFamily="18" charset="0"/>
            </a:rPr>
            <a:t>Организация  библиотечного обслуживания  населения и обеспечение доступа к музейным фондам 23 995,2 тыс. рублей</a:t>
          </a:r>
          <a:endParaRPr lang="ru-RU" sz="1600" b="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57D1A95B-FCA3-4CCF-BC28-0705EF0DA074}">
      <dgm:prSet phldrT="[Текст]" custT="1"/>
      <dgm:spPr>
        <a:solidFill>
          <a:schemeClr val="tx2">
            <a:lumMod val="40000"/>
            <a:lumOff val="60000"/>
          </a:schemeClr>
        </a:solidFill>
      </dgm:spPr>
      <dgm:t>
        <a:bodyPr/>
        <a:lstStyle/>
        <a:p>
          <a:r>
            <a:rPr lang="ru-RU" sz="1600" i="1" dirty="0" smtClean="0">
              <a:solidFill>
                <a:schemeClr val="tx1"/>
              </a:solidFill>
              <a:latin typeface="Times New Roman" pitchFamily="18" charset="0"/>
              <a:cs typeface="Times New Roman" pitchFamily="18" charset="0"/>
            </a:rPr>
            <a:t>Безопасность учреждений культуры 100,0 тыс. рублей</a:t>
          </a:r>
          <a:endParaRPr lang="ru-RU" sz="16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71A1EDB5-EF27-44FF-8848-BD77D572C3EC}">
      <dgm:prSet phldrT="[Текст]" custT="1"/>
      <dgm:spPr>
        <a:solidFill>
          <a:schemeClr val="tx2">
            <a:lumMod val="40000"/>
            <a:lumOff val="60000"/>
          </a:schemeClr>
        </a:solidFill>
      </dgm:spPr>
      <dgm:t>
        <a:bodyPr/>
        <a:lstStyle/>
        <a:p>
          <a:r>
            <a:rPr lang="ru-RU" sz="1600" i="1" dirty="0" smtClean="0">
              <a:solidFill>
                <a:schemeClr val="tx1"/>
              </a:solidFill>
              <a:latin typeface="Times New Roman" pitchFamily="18" charset="0"/>
              <a:cs typeface="Times New Roman" pitchFamily="18" charset="0"/>
            </a:rPr>
            <a:t>Организация досуга и предоставление услуг организаций культуры, сохранение и популяризация объектов культурного наследия 88 774,3 тыс. рублей</a:t>
          </a:r>
          <a:endParaRPr lang="ru-RU" sz="1600" i="1" dirty="0">
            <a:solidFill>
              <a:schemeClr val="tx1"/>
            </a:solidFill>
            <a:latin typeface="Times New Roman" pitchFamily="18" charset="0"/>
            <a:cs typeface="Times New Roman" pitchFamily="18" charset="0"/>
          </a:endParaRPr>
        </a:p>
      </dgm:t>
    </dgm:pt>
    <dgm:pt modelId="{44C72D8D-3946-49B3-965E-0252B20ADEE3}" type="parTrans" cxnId="{4D330D37-7588-4370-9E3F-20337A2ED8EA}">
      <dgm:prSet/>
      <dgm:spPr/>
      <dgm:t>
        <a:bodyPr/>
        <a:lstStyle/>
        <a:p>
          <a:endParaRPr lang="ru-RU"/>
        </a:p>
      </dgm:t>
    </dgm:pt>
    <dgm:pt modelId="{48AC3733-19A1-4E9E-AA34-D0954457B576}" type="sibTrans" cxnId="{4D330D37-7588-4370-9E3F-20337A2ED8EA}">
      <dgm:prSet/>
      <dgm:spPr/>
      <dgm:t>
        <a:bodyPr/>
        <a:lstStyle/>
        <a:p>
          <a:endParaRPr lang="ru-RU"/>
        </a:p>
      </dgm:t>
    </dgm:pt>
    <dgm:pt modelId="{6986C4B9-B145-472D-B5FE-F8225511AC7D}">
      <dgm:prSet phldrT="[Текст]" custT="1"/>
      <dgm:spPr>
        <a:solidFill>
          <a:schemeClr val="tx2">
            <a:lumMod val="40000"/>
            <a:lumOff val="60000"/>
          </a:schemeClr>
        </a:solidFill>
      </dgm:spPr>
      <dgm:t>
        <a:bodyPr/>
        <a:lstStyle/>
        <a:p>
          <a:r>
            <a:rPr lang="ru-RU" sz="1600" i="1" dirty="0" smtClean="0">
              <a:solidFill>
                <a:schemeClr val="tx1"/>
              </a:solidFill>
              <a:latin typeface="Times New Roman" pitchFamily="18" charset="0"/>
              <a:cs typeface="Times New Roman" pitchFamily="18" charset="0"/>
            </a:rPr>
            <a:t>Развитие этнокультурного наследия района 2 950,4</a:t>
          </a:r>
          <a:r>
            <a:rPr lang="ru-RU" sz="1600" b="0" i="1" u="none" dirty="0" smtClean="0">
              <a:solidFill>
                <a:schemeClr val="tx1"/>
              </a:solidFill>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тыс. рублей</a:t>
          </a:r>
          <a:endParaRPr lang="ru-RU" sz="1600" i="1" dirty="0">
            <a:solidFill>
              <a:schemeClr val="tx1"/>
            </a:solidFill>
            <a:latin typeface="Times New Roman" pitchFamily="18" charset="0"/>
            <a:cs typeface="Times New Roman" pitchFamily="18" charset="0"/>
          </a:endParaRPr>
        </a:p>
      </dgm:t>
    </dgm:pt>
    <dgm:pt modelId="{60A19B1F-4756-4B09-ADE7-D83714F4E966}" type="sibTrans" cxnId="{AA12733F-E9AE-4BF9-8B87-079B3FF10231}">
      <dgm:prSet/>
      <dgm:spPr/>
      <dgm:t>
        <a:bodyPr/>
        <a:lstStyle/>
        <a:p>
          <a:endParaRPr lang="ru-RU"/>
        </a:p>
      </dgm:t>
    </dgm:pt>
    <dgm:pt modelId="{739FDE78-2533-4329-8AC3-3A63DB680452}" type="parTrans" cxnId="{AA12733F-E9AE-4BF9-8B87-079B3FF10231}">
      <dgm:prSet/>
      <dgm:spPr/>
      <dgm:t>
        <a:bodyPr/>
        <a:lstStyle/>
        <a:p>
          <a:endParaRPr lang="ru-RU"/>
        </a:p>
      </dgm:t>
    </dgm:pt>
    <dgm:pt modelId="{6166C842-3454-4E35-8E0D-1CCF6F70E2CB}">
      <dgm:prSet phldrT="[Текст]" custT="1"/>
      <dgm:spPr>
        <a:solidFill>
          <a:schemeClr val="tx2">
            <a:lumMod val="40000"/>
            <a:lumOff val="60000"/>
          </a:schemeClr>
        </a:solidFill>
      </dgm:spPr>
      <dgm:t>
        <a:bodyPr/>
        <a:lstStyle/>
        <a:p>
          <a:r>
            <a:rPr lang="ru-RU" sz="16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Проведение районных праздников и мероприятий 1 600,0 тыс. рублей</a:t>
          </a:r>
          <a:endParaRPr lang="ru-RU" sz="1600" i="1" dirty="0">
            <a:solidFill>
              <a:schemeClr val="tx1"/>
            </a:solidFill>
            <a:latin typeface="Times New Roman" pitchFamily="18" charset="0"/>
            <a:cs typeface="Times New Roman" pitchFamily="18" charset="0"/>
          </a:endParaRPr>
        </a:p>
      </dgm:t>
    </dgm:pt>
    <dgm:pt modelId="{A37FA5B9-18E5-4416-AD15-123923851ED8}" type="parTrans" cxnId="{6D9CD42D-D212-47B3-A3D6-3E6EF7E21C70}">
      <dgm:prSet/>
      <dgm:spPr/>
      <dgm:t>
        <a:bodyPr/>
        <a:lstStyle/>
        <a:p>
          <a:endParaRPr lang="ru-RU"/>
        </a:p>
      </dgm:t>
    </dgm:pt>
    <dgm:pt modelId="{BC4C99D4-E666-4767-B9CF-E9876F483643}" type="sibTrans" cxnId="{6D9CD42D-D212-47B3-A3D6-3E6EF7E21C70}">
      <dgm:prSet/>
      <dgm:spPr/>
      <dgm:t>
        <a:bodyPr/>
        <a:lstStyle/>
        <a:p>
          <a:endParaRPr lang="ru-RU"/>
        </a:p>
      </dgm:t>
    </dgm:pt>
    <dgm:pt modelId="{795F96F7-4EE4-4F31-B83A-1206900598A6}">
      <dgm:prSet phldrT="[Текст]" custT="1"/>
      <dgm:spPr>
        <a:solidFill>
          <a:schemeClr val="tx2">
            <a:lumMod val="40000"/>
            <a:lumOff val="60000"/>
          </a:schemeClr>
        </a:solidFill>
      </dgm:spPr>
      <dgm:t>
        <a:bodyPr/>
        <a:lstStyle/>
        <a:p>
          <a:r>
            <a:rPr lang="ru-RU" sz="1600" i="1" dirty="0" smtClean="0">
              <a:solidFill>
                <a:schemeClr val="tx1"/>
              </a:solidFill>
              <a:latin typeface="Times New Roman" pitchFamily="18" charset="0"/>
              <a:cs typeface="Times New Roman" pitchFamily="18" charset="0"/>
            </a:rPr>
            <a:t>Мероприятия в рамках федерального проекта «Комплексное развитие сельских территорий» 30 801,0 тыс. рублей</a:t>
          </a:r>
          <a:endParaRPr lang="ru-RU" sz="1600" i="1" dirty="0">
            <a:solidFill>
              <a:schemeClr val="tx1"/>
            </a:solidFill>
            <a:latin typeface="Times New Roman" pitchFamily="18" charset="0"/>
            <a:cs typeface="Times New Roman" pitchFamily="18" charset="0"/>
          </a:endParaRPr>
        </a:p>
      </dgm:t>
    </dgm:pt>
    <dgm:pt modelId="{01650D74-55B6-4D6E-9C73-1B91145FFCC2}" type="parTrans" cxnId="{37184BD0-34E5-4720-8E74-DAC6755D621F}">
      <dgm:prSet/>
      <dgm:spPr/>
      <dgm:t>
        <a:bodyPr/>
        <a:lstStyle/>
        <a:p>
          <a:endParaRPr lang="ru-RU"/>
        </a:p>
      </dgm:t>
    </dgm:pt>
    <dgm:pt modelId="{04B4FC16-C58F-4F05-9728-D02DF05ACB53}" type="sibTrans" cxnId="{37184BD0-34E5-4720-8E74-DAC6755D621F}">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6"/>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6"/>
      <dgm:spPr/>
      <dgm:t>
        <a:bodyPr/>
        <a:lstStyle/>
        <a:p>
          <a:endParaRPr lang="ru-RU"/>
        </a:p>
      </dgm:t>
    </dgm:pt>
    <dgm:pt modelId="{566083D9-89B6-435D-846D-36DACD77A22D}" type="pres">
      <dgm:prSet presAssocID="{F84F6C66-5521-40C2-99FF-C86F056ED85A}" presName="dstNode" presStyleLbl="node1" presStyleIdx="0" presStyleCnt="6"/>
      <dgm:spPr/>
      <dgm:t>
        <a:bodyPr/>
        <a:lstStyle/>
        <a:p>
          <a:endParaRPr lang="ru-RU"/>
        </a:p>
      </dgm:t>
    </dgm:pt>
    <dgm:pt modelId="{854879FE-BE8F-4624-AAD6-7DAD88595B55}" type="pres">
      <dgm:prSet presAssocID="{A42DB187-3135-4C98-9D1D-37EECE5C3DAA}" presName="text_1" presStyleLbl="node1" presStyleIdx="0" presStyleCnt="6" custScaleX="97065">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6"/>
      <dgm:spPr/>
      <dgm:t>
        <a:bodyPr/>
        <a:lstStyle/>
        <a:p>
          <a:endParaRPr lang="ru-RU"/>
        </a:p>
      </dgm:t>
    </dgm:pt>
    <dgm:pt modelId="{ABF9D1C6-CDD4-4E4B-8A98-3FF90DFDD12A}" type="pres">
      <dgm:prSet presAssocID="{71A1EDB5-EF27-44FF-8848-BD77D572C3EC}" presName="text_2" presStyleLbl="node1" presStyleIdx="1" presStyleCnt="6" custScaleX="97825">
        <dgm:presLayoutVars>
          <dgm:bulletEnabled val="1"/>
        </dgm:presLayoutVars>
      </dgm:prSet>
      <dgm:spPr/>
      <dgm:t>
        <a:bodyPr/>
        <a:lstStyle/>
        <a:p>
          <a:endParaRPr lang="ru-RU"/>
        </a:p>
      </dgm:t>
    </dgm:pt>
    <dgm:pt modelId="{E8D0D0C5-5F25-48A0-9048-83C9F54662E6}" type="pres">
      <dgm:prSet presAssocID="{71A1EDB5-EF27-44FF-8848-BD77D572C3EC}" presName="accent_2" presStyleCnt="0"/>
      <dgm:spPr/>
      <dgm:t>
        <a:bodyPr/>
        <a:lstStyle/>
        <a:p>
          <a:endParaRPr lang="ru-RU"/>
        </a:p>
      </dgm:t>
    </dgm:pt>
    <dgm:pt modelId="{9A094A17-BD9E-4F96-872F-1B0CA58639B0}" type="pres">
      <dgm:prSet presAssocID="{71A1EDB5-EF27-44FF-8848-BD77D572C3EC}" presName="accentRepeatNode" presStyleLbl="solidFgAcc1" presStyleIdx="1" presStyleCnt="6"/>
      <dgm:spPr/>
      <dgm:t>
        <a:bodyPr/>
        <a:lstStyle/>
        <a:p>
          <a:endParaRPr lang="ru-RU"/>
        </a:p>
      </dgm:t>
    </dgm:pt>
    <dgm:pt modelId="{4BCD9386-B42A-43E9-9E42-8860F332838C}" type="pres">
      <dgm:prSet presAssocID="{6986C4B9-B145-472D-B5FE-F8225511AC7D}" presName="text_3" presStyleLbl="node1" presStyleIdx="2" presStyleCnt="6">
        <dgm:presLayoutVars>
          <dgm:bulletEnabled val="1"/>
        </dgm:presLayoutVars>
      </dgm:prSet>
      <dgm:spPr/>
      <dgm:t>
        <a:bodyPr/>
        <a:lstStyle/>
        <a:p>
          <a:endParaRPr lang="ru-RU"/>
        </a:p>
      </dgm:t>
    </dgm:pt>
    <dgm:pt modelId="{26AAD00A-B1DB-482E-8C94-79FE8E0B3C25}" type="pres">
      <dgm:prSet presAssocID="{6986C4B9-B145-472D-B5FE-F8225511AC7D}" presName="accent_3" presStyleCnt="0"/>
      <dgm:spPr/>
    </dgm:pt>
    <dgm:pt modelId="{7FF197B5-19DF-437E-8EA4-F5EF1D7448A3}" type="pres">
      <dgm:prSet presAssocID="{6986C4B9-B145-472D-B5FE-F8225511AC7D}" presName="accentRepeatNode" presStyleLbl="solidFgAcc1" presStyleIdx="2" presStyleCnt="6"/>
      <dgm:spPr/>
      <dgm:t>
        <a:bodyPr/>
        <a:lstStyle/>
        <a:p>
          <a:endParaRPr lang="ru-RU"/>
        </a:p>
      </dgm:t>
    </dgm:pt>
    <dgm:pt modelId="{B0E398A9-C94D-456A-8C1D-57306AD579F3}" type="pres">
      <dgm:prSet presAssocID="{57D1A95B-FCA3-4CCF-BC28-0705EF0DA074}" presName="text_4" presStyleLbl="node1" presStyleIdx="3" presStyleCnt="6">
        <dgm:presLayoutVars>
          <dgm:bulletEnabled val="1"/>
        </dgm:presLayoutVars>
      </dgm:prSet>
      <dgm:spPr/>
      <dgm:t>
        <a:bodyPr/>
        <a:lstStyle/>
        <a:p>
          <a:endParaRPr lang="ru-RU"/>
        </a:p>
      </dgm:t>
    </dgm:pt>
    <dgm:pt modelId="{4F32D860-7A1D-42AA-8FDB-E4C513E06EB3}" type="pres">
      <dgm:prSet presAssocID="{57D1A95B-FCA3-4CCF-BC28-0705EF0DA074}" presName="accent_4" presStyleCnt="0"/>
      <dgm:spPr/>
    </dgm:pt>
    <dgm:pt modelId="{22575A18-223C-4A93-B3F0-1CA215286AC0}" type="pres">
      <dgm:prSet presAssocID="{57D1A95B-FCA3-4CCF-BC28-0705EF0DA074}" presName="accentRepeatNode" presStyleLbl="solidFgAcc1" presStyleIdx="3" presStyleCnt="6"/>
      <dgm:spPr/>
      <dgm:t>
        <a:bodyPr/>
        <a:lstStyle/>
        <a:p>
          <a:endParaRPr lang="ru-RU"/>
        </a:p>
      </dgm:t>
    </dgm:pt>
    <dgm:pt modelId="{7BFDF38A-7A6C-44A3-B854-AB903B26F64E}" type="pres">
      <dgm:prSet presAssocID="{6166C842-3454-4E35-8E0D-1CCF6F70E2CB}" presName="text_5" presStyleLbl="node1" presStyleIdx="4" presStyleCnt="6">
        <dgm:presLayoutVars>
          <dgm:bulletEnabled val="1"/>
        </dgm:presLayoutVars>
      </dgm:prSet>
      <dgm:spPr/>
      <dgm:t>
        <a:bodyPr/>
        <a:lstStyle/>
        <a:p>
          <a:endParaRPr lang="ru-RU"/>
        </a:p>
      </dgm:t>
    </dgm:pt>
    <dgm:pt modelId="{8EC2C68C-FA07-4AF0-B077-77E5FD986E63}" type="pres">
      <dgm:prSet presAssocID="{6166C842-3454-4E35-8E0D-1CCF6F70E2CB}" presName="accent_5" presStyleCnt="0"/>
      <dgm:spPr/>
    </dgm:pt>
    <dgm:pt modelId="{FCAB0A49-B7D1-4DF3-A0F2-205084D70AD4}" type="pres">
      <dgm:prSet presAssocID="{6166C842-3454-4E35-8E0D-1CCF6F70E2CB}" presName="accentRepeatNode" presStyleLbl="solidFgAcc1" presStyleIdx="4" presStyleCnt="6"/>
      <dgm:spPr/>
      <dgm:t>
        <a:bodyPr/>
        <a:lstStyle/>
        <a:p>
          <a:endParaRPr lang="ru-RU"/>
        </a:p>
      </dgm:t>
    </dgm:pt>
    <dgm:pt modelId="{4C9DDFDF-BC35-471C-966A-DEFC66B6D9B1}" type="pres">
      <dgm:prSet presAssocID="{795F96F7-4EE4-4F31-B83A-1206900598A6}" presName="text_6" presStyleLbl="node1" presStyleIdx="5" presStyleCnt="6">
        <dgm:presLayoutVars>
          <dgm:bulletEnabled val="1"/>
        </dgm:presLayoutVars>
      </dgm:prSet>
      <dgm:spPr/>
      <dgm:t>
        <a:bodyPr/>
        <a:lstStyle/>
        <a:p>
          <a:endParaRPr lang="ru-RU"/>
        </a:p>
      </dgm:t>
    </dgm:pt>
    <dgm:pt modelId="{FE339CB0-42BD-428C-92CA-3AEBC1CF694D}" type="pres">
      <dgm:prSet presAssocID="{795F96F7-4EE4-4F31-B83A-1206900598A6}" presName="accent_6" presStyleCnt="0"/>
      <dgm:spPr/>
    </dgm:pt>
    <dgm:pt modelId="{7243CB46-62BE-49F2-8EAC-95E6EC180DFE}" type="pres">
      <dgm:prSet presAssocID="{795F96F7-4EE4-4F31-B83A-1206900598A6}" presName="accentRepeatNode" presStyleLbl="solidFgAcc1" presStyleIdx="5" presStyleCnt="6"/>
      <dgm:spPr/>
    </dgm:pt>
  </dgm:ptLst>
  <dgm:cxnLst>
    <dgm:cxn modelId="{78B8ACB8-A8BD-4997-AA22-FC37C8D8B14D}" type="presOf" srcId="{A42DB187-3135-4C98-9D1D-37EECE5C3DAA}" destId="{854879FE-BE8F-4624-AAD6-7DAD88595B55}" srcOrd="0" destOrd="0" presId="urn:microsoft.com/office/officeart/2008/layout/VerticalCurvedList"/>
    <dgm:cxn modelId="{4D330D37-7588-4370-9E3F-20337A2ED8EA}" srcId="{F84F6C66-5521-40C2-99FF-C86F056ED85A}" destId="{71A1EDB5-EF27-44FF-8848-BD77D572C3EC}" srcOrd="1" destOrd="0" parTransId="{44C72D8D-3946-49B3-965E-0252B20ADEE3}" sibTransId="{48AC3733-19A1-4E9E-AA34-D0954457B576}"/>
    <dgm:cxn modelId="{7D62BAFF-7F47-4B97-B4DE-8E37A9DAE2F0}" type="presOf" srcId="{6AB27FEB-6B46-4226-A3D0-F39ED297C4D3}" destId="{30C4D84D-83B0-4115-B1BA-BB76086E6A0A}" srcOrd="0" destOrd="0" presId="urn:microsoft.com/office/officeart/2008/layout/VerticalCurvedList"/>
    <dgm:cxn modelId="{AA12733F-E9AE-4BF9-8B87-079B3FF10231}" srcId="{F84F6C66-5521-40C2-99FF-C86F056ED85A}" destId="{6986C4B9-B145-472D-B5FE-F8225511AC7D}" srcOrd="2" destOrd="0" parTransId="{739FDE78-2533-4329-8AC3-3A63DB680452}" sibTransId="{60A19B1F-4756-4B09-ADE7-D83714F4E966}"/>
    <dgm:cxn modelId="{02F0B549-4FDE-47FA-A56B-2AF5871C9A56}" type="presOf" srcId="{57D1A95B-FCA3-4CCF-BC28-0705EF0DA074}" destId="{B0E398A9-C94D-456A-8C1D-57306AD579F3}" srcOrd="0" destOrd="0" presId="urn:microsoft.com/office/officeart/2008/layout/VerticalCurvedList"/>
    <dgm:cxn modelId="{37184BD0-34E5-4720-8E74-DAC6755D621F}" srcId="{F84F6C66-5521-40C2-99FF-C86F056ED85A}" destId="{795F96F7-4EE4-4F31-B83A-1206900598A6}" srcOrd="5" destOrd="0" parTransId="{01650D74-55B6-4D6E-9C73-1B91145FFCC2}" sibTransId="{04B4FC16-C58F-4F05-9728-D02DF05ACB53}"/>
    <dgm:cxn modelId="{6D9CD42D-D212-47B3-A3D6-3E6EF7E21C70}" srcId="{F84F6C66-5521-40C2-99FF-C86F056ED85A}" destId="{6166C842-3454-4E35-8E0D-1CCF6F70E2CB}" srcOrd="4" destOrd="0" parTransId="{A37FA5B9-18E5-4416-AD15-123923851ED8}" sibTransId="{BC4C99D4-E666-4767-B9CF-E9876F483643}"/>
    <dgm:cxn modelId="{02DF88C0-07CE-49E7-91D1-17FD22084D01}" srcId="{F84F6C66-5521-40C2-99FF-C86F056ED85A}" destId="{57D1A95B-FCA3-4CCF-BC28-0705EF0DA074}" srcOrd="3" destOrd="0" parTransId="{1191505A-3AE0-48A1-8DBF-71E3C42AB60A}" sibTransId="{875898E9-CE1B-4FC3-A10D-75A6FED452FD}"/>
    <dgm:cxn modelId="{88684AFA-3354-4201-8766-EE9A2893EA95}" type="presOf" srcId="{71A1EDB5-EF27-44FF-8848-BD77D572C3EC}" destId="{ABF9D1C6-CDD4-4E4B-8A98-3FF90DFDD12A}" srcOrd="0" destOrd="0" presId="urn:microsoft.com/office/officeart/2008/layout/VerticalCurvedList"/>
    <dgm:cxn modelId="{2CEDE9F6-FA6A-4831-AD25-7BA3288C3A0D}" type="presOf" srcId="{6166C842-3454-4E35-8E0D-1CCF6F70E2CB}" destId="{7BFDF38A-7A6C-44A3-B854-AB903B26F64E}" srcOrd="0" destOrd="0" presId="urn:microsoft.com/office/officeart/2008/layout/VerticalCurvedList"/>
    <dgm:cxn modelId="{AC41D241-A6AC-4286-B272-479F7E042781}" type="presOf" srcId="{F84F6C66-5521-40C2-99FF-C86F056ED85A}" destId="{CC40E849-C888-4AC7-910D-E24D8544BF0D}"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2E896A9D-005F-414E-89C8-6E41ABA7A05F}" type="presOf" srcId="{795F96F7-4EE4-4F31-B83A-1206900598A6}" destId="{4C9DDFDF-BC35-471C-966A-DEFC66B6D9B1}" srcOrd="0" destOrd="0" presId="urn:microsoft.com/office/officeart/2008/layout/VerticalCurvedList"/>
    <dgm:cxn modelId="{69566A3C-212D-4B3D-A22C-246022A9C46E}" type="presOf" srcId="{6986C4B9-B145-472D-B5FE-F8225511AC7D}" destId="{4BCD9386-B42A-43E9-9E42-8860F332838C}" srcOrd="0" destOrd="0" presId="urn:microsoft.com/office/officeart/2008/layout/VerticalCurvedList"/>
    <dgm:cxn modelId="{D39552C1-0078-48C2-91FB-B658128E9ABA}" type="presParOf" srcId="{CC40E849-C888-4AC7-910D-E24D8544BF0D}" destId="{3170B91E-7745-44B8-97A4-A475B63696D5}" srcOrd="0" destOrd="0" presId="urn:microsoft.com/office/officeart/2008/layout/VerticalCurvedList"/>
    <dgm:cxn modelId="{17B1D579-85E2-4FC9-87F7-4E835A3CA522}" type="presParOf" srcId="{3170B91E-7745-44B8-97A4-A475B63696D5}" destId="{B63202F2-F136-4A53-BBC0-18A18E8C1FF9}" srcOrd="0" destOrd="0" presId="urn:microsoft.com/office/officeart/2008/layout/VerticalCurvedList"/>
    <dgm:cxn modelId="{49DDE468-C1B5-4EA3-B82B-21322A89BCA3}" type="presParOf" srcId="{B63202F2-F136-4A53-BBC0-18A18E8C1FF9}" destId="{7E7B918D-80DD-4DD8-AF7E-2AC82BB8EC7D}" srcOrd="0" destOrd="0" presId="urn:microsoft.com/office/officeart/2008/layout/VerticalCurvedList"/>
    <dgm:cxn modelId="{BB565844-6C22-42FC-8C42-3EFCF7F238CB}" type="presParOf" srcId="{B63202F2-F136-4A53-BBC0-18A18E8C1FF9}" destId="{30C4D84D-83B0-4115-B1BA-BB76086E6A0A}" srcOrd="1" destOrd="0" presId="urn:microsoft.com/office/officeart/2008/layout/VerticalCurvedList"/>
    <dgm:cxn modelId="{E2596E7A-280A-429F-B1BD-027A98A07E69}" type="presParOf" srcId="{B63202F2-F136-4A53-BBC0-18A18E8C1FF9}" destId="{A159ED3E-2BCE-454E-809E-1592E13B2FD6}" srcOrd="2" destOrd="0" presId="urn:microsoft.com/office/officeart/2008/layout/VerticalCurvedList"/>
    <dgm:cxn modelId="{59AC0AC1-0925-4714-A19C-829CFF0DC8F1}" type="presParOf" srcId="{B63202F2-F136-4A53-BBC0-18A18E8C1FF9}" destId="{566083D9-89B6-435D-846D-36DACD77A22D}" srcOrd="3" destOrd="0" presId="urn:microsoft.com/office/officeart/2008/layout/VerticalCurvedList"/>
    <dgm:cxn modelId="{69424C91-AE26-4E28-A671-8B083F56FF7D}" type="presParOf" srcId="{3170B91E-7745-44B8-97A4-A475B63696D5}" destId="{854879FE-BE8F-4624-AAD6-7DAD88595B55}" srcOrd="1" destOrd="0" presId="urn:microsoft.com/office/officeart/2008/layout/VerticalCurvedList"/>
    <dgm:cxn modelId="{25964F51-1E5E-4985-A6DC-9274505DD340}" type="presParOf" srcId="{3170B91E-7745-44B8-97A4-A475B63696D5}" destId="{576EA7A6-9687-48F0-B5E9-2EC6C67105D3}" srcOrd="2" destOrd="0" presId="urn:microsoft.com/office/officeart/2008/layout/VerticalCurvedList"/>
    <dgm:cxn modelId="{F5E36092-269D-48ED-9975-B588B36A983A}" type="presParOf" srcId="{576EA7A6-9687-48F0-B5E9-2EC6C67105D3}" destId="{2CC09460-0385-4576-B212-932E023A1EEB}" srcOrd="0" destOrd="0" presId="urn:microsoft.com/office/officeart/2008/layout/VerticalCurvedList"/>
    <dgm:cxn modelId="{6CFD455F-D015-440D-BC03-EABD7EA6CC39}" type="presParOf" srcId="{3170B91E-7745-44B8-97A4-A475B63696D5}" destId="{ABF9D1C6-CDD4-4E4B-8A98-3FF90DFDD12A}" srcOrd="3" destOrd="0" presId="urn:microsoft.com/office/officeart/2008/layout/VerticalCurvedList"/>
    <dgm:cxn modelId="{432DF648-B3C1-4B6C-9FF0-AADE9C3132C9}" type="presParOf" srcId="{3170B91E-7745-44B8-97A4-A475B63696D5}" destId="{E8D0D0C5-5F25-48A0-9048-83C9F54662E6}" srcOrd="4" destOrd="0" presId="urn:microsoft.com/office/officeart/2008/layout/VerticalCurvedList"/>
    <dgm:cxn modelId="{9E4A08D3-6925-41D5-AE86-25D32FBD0FAB}" type="presParOf" srcId="{E8D0D0C5-5F25-48A0-9048-83C9F54662E6}" destId="{9A094A17-BD9E-4F96-872F-1B0CA58639B0}" srcOrd="0" destOrd="0" presId="urn:microsoft.com/office/officeart/2008/layout/VerticalCurvedList"/>
    <dgm:cxn modelId="{FAE5F4AE-9F3E-4070-88EA-19C45C8FD25D}" type="presParOf" srcId="{3170B91E-7745-44B8-97A4-A475B63696D5}" destId="{4BCD9386-B42A-43E9-9E42-8860F332838C}" srcOrd="5" destOrd="0" presId="urn:microsoft.com/office/officeart/2008/layout/VerticalCurvedList"/>
    <dgm:cxn modelId="{969E0A1B-1995-4203-9041-3CADD3DDEBEE}" type="presParOf" srcId="{3170B91E-7745-44B8-97A4-A475B63696D5}" destId="{26AAD00A-B1DB-482E-8C94-79FE8E0B3C25}" srcOrd="6" destOrd="0" presId="urn:microsoft.com/office/officeart/2008/layout/VerticalCurvedList"/>
    <dgm:cxn modelId="{3D7863F9-98E7-4C35-AB63-5AAEA65CA94E}" type="presParOf" srcId="{26AAD00A-B1DB-482E-8C94-79FE8E0B3C25}" destId="{7FF197B5-19DF-437E-8EA4-F5EF1D7448A3}" srcOrd="0" destOrd="0" presId="urn:microsoft.com/office/officeart/2008/layout/VerticalCurvedList"/>
    <dgm:cxn modelId="{0885600E-2F14-40E9-AD78-5017DE1EC951}" type="presParOf" srcId="{3170B91E-7745-44B8-97A4-A475B63696D5}" destId="{B0E398A9-C94D-456A-8C1D-57306AD579F3}" srcOrd="7" destOrd="0" presId="urn:microsoft.com/office/officeart/2008/layout/VerticalCurvedList"/>
    <dgm:cxn modelId="{5AF0B2B2-B4C7-4978-A5EA-C67A1915BA17}" type="presParOf" srcId="{3170B91E-7745-44B8-97A4-A475B63696D5}" destId="{4F32D860-7A1D-42AA-8FDB-E4C513E06EB3}" srcOrd="8" destOrd="0" presId="urn:microsoft.com/office/officeart/2008/layout/VerticalCurvedList"/>
    <dgm:cxn modelId="{119E96F4-11F1-431C-9587-F2602A0EF844}" type="presParOf" srcId="{4F32D860-7A1D-42AA-8FDB-E4C513E06EB3}" destId="{22575A18-223C-4A93-B3F0-1CA215286AC0}" srcOrd="0" destOrd="0" presId="urn:microsoft.com/office/officeart/2008/layout/VerticalCurvedList"/>
    <dgm:cxn modelId="{22C7CD1F-7FF0-45EF-A51F-153CFEC5B2CB}" type="presParOf" srcId="{3170B91E-7745-44B8-97A4-A475B63696D5}" destId="{7BFDF38A-7A6C-44A3-B854-AB903B26F64E}" srcOrd="9" destOrd="0" presId="urn:microsoft.com/office/officeart/2008/layout/VerticalCurvedList"/>
    <dgm:cxn modelId="{72EA224D-98F4-48B6-AAF0-74727172C1AF}" type="presParOf" srcId="{3170B91E-7745-44B8-97A4-A475B63696D5}" destId="{8EC2C68C-FA07-4AF0-B077-77E5FD986E63}" srcOrd="10" destOrd="0" presId="urn:microsoft.com/office/officeart/2008/layout/VerticalCurvedList"/>
    <dgm:cxn modelId="{FF51C541-FA25-41DD-8F9C-935665C6A902}" type="presParOf" srcId="{8EC2C68C-FA07-4AF0-B077-77E5FD986E63}" destId="{FCAB0A49-B7D1-4DF3-A0F2-205084D70AD4}" srcOrd="0" destOrd="0" presId="urn:microsoft.com/office/officeart/2008/layout/VerticalCurvedList"/>
    <dgm:cxn modelId="{8CC67DF2-6A6B-4C26-9D88-636CFC4BCEC0}" type="presParOf" srcId="{3170B91E-7745-44B8-97A4-A475B63696D5}" destId="{4C9DDFDF-BC35-471C-966A-DEFC66B6D9B1}" srcOrd="11" destOrd="0" presId="urn:microsoft.com/office/officeart/2008/layout/VerticalCurvedList"/>
    <dgm:cxn modelId="{1DB08F78-BEF9-4B0A-8D7C-42E119324607}" type="presParOf" srcId="{3170B91E-7745-44B8-97A4-A475B63696D5}" destId="{FE339CB0-42BD-428C-92CA-3AEBC1CF694D}" srcOrd="12" destOrd="0" presId="urn:microsoft.com/office/officeart/2008/layout/VerticalCurvedList"/>
    <dgm:cxn modelId="{CDC71E7E-8BC6-4D4A-BA15-0CCFC12DB647}" type="presParOf" srcId="{FE339CB0-42BD-428C-92CA-3AEBC1CF694D}" destId="{7243CB46-62BE-49F2-8EAC-95E6EC180DF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FEE30B3A-C4F8-4EC6-8EA4-5753C35FC2EA}">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Доплата к пенсии муниципальных служащих 1 80</a:t>
          </a:r>
          <a:r>
            <a:rPr lang="en-US" i="1" dirty="0" smtClean="0">
              <a:solidFill>
                <a:schemeClr val="tx1"/>
              </a:solidFill>
              <a:latin typeface="Times New Roman" pitchFamily="18" charset="0"/>
              <a:cs typeface="Times New Roman" pitchFamily="18" charset="0"/>
            </a:rPr>
            <a:t>0</a:t>
          </a:r>
          <a:r>
            <a:rPr lang="ru-RU" i="1" dirty="0" smtClean="0">
              <a:solidFill>
                <a:schemeClr val="tx1"/>
              </a:solidFill>
              <a:latin typeface="Times New Roman" pitchFamily="18" charset="0"/>
              <a:cs typeface="Times New Roman" pitchFamily="18" charset="0"/>
            </a:rPr>
            <a:t>,0 тыс. рублей; социальная поддержка старшего поколения, ветеранов и инвалидов, иных категорий 100,0 тыс. рублей</a:t>
          </a:r>
          <a:endParaRPr lang="ru-RU"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6986C4B9-B145-472D-B5FE-F8225511AC7D}">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1 813,0</a:t>
          </a:r>
          <a:r>
            <a:rPr lang="en-US" i="1" dirty="0" smtClean="0">
              <a:solidFill>
                <a:schemeClr val="tx1"/>
              </a:solidFill>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тыс. рублей</a:t>
          </a:r>
          <a:endParaRPr lang="ru-RU" i="1" dirty="0">
            <a:solidFill>
              <a:schemeClr val="tx1"/>
            </a:solidFill>
            <a:latin typeface="Times New Roman" pitchFamily="18" charset="0"/>
            <a:cs typeface="Times New Roman" pitchFamily="18" charset="0"/>
          </a:endParaRPr>
        </a:p>
      </dgm:t>
    </dgm:pt>
    <dgm:pt modelId="{739FDE78-2533-4329-8AC3-3A63DB680452}" type="parTrans" cxnId="{AA12733F-E9AE-4BF9-8B87-079B3FF10231}">
      <dgm:prSet/>
      <dgm:spPr/>
      <dgm:t>
        <a:bodyPr/>
        <a:lstStyle/>
        <a:p>
          <a:endParaRPr lang="ru-RU"/>
        </a:p>
      </dgm:t>
    </dgm:pt>
    <dgm:pt modelId="{60A19B1F-4756-4B09-ADE7-D83714F4E966}" type="sibTrans" cxnId="{AA12733F-E9AE-4BF9-8B87-079B3FF10231}">
      <dgm:prSet/>
      <dgm:spPr/>
      <dgm:t>
        <a:bodyPr/>
        <a:lstStyle/>
        <a:p>
          <a:endParaRPr lang="ru-RU"/>
        </a:p>
      </dgm:t>
    </dgm:pt>
    <dgm:pt modelId="{AF01EF08-2799-4C6A-929A-2A15551D8D32}">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Субсидии гражданам на приобретение жилья 100,0  тыс. рублей</a:t>
          </a:r>
          <a:endParaRPr lang="ru-RU" i="1" dirty="0">
            <a:solidFill>
              <a:schemeClr val="tx1"/>
            </a:solidFill>
            <a:latin typeface="Times New Roman" pitchFamily="18" charset="0"/>
            <a:cs typeface="Times New Roman" pitchFamily="18" charset="0"/>
          </a:endParaRPr>
        </a:p>
      </dgm:t>
    </dgm:pt>
    <dgm:pt modelId="{ECCF450B-01A7-4768-BEA0-6B0BAEEC488E}" type="parTrans" cxnId="{21355851-7154-443D-B2FD-8DD1657782CE}">
      <dgm:prSet/>
      <dgm:spPr/>
      <dgm:t>
        <a:bodyPr/>
        <a:lstStyle/>
        <a:p>
          <a:endParaRPr lang="ru-RU"/>
        </a:p>
      </dgm:t>
    </dgm:pt>
    <dgm:pt modelId="{C70B2A5A-3523-499F-B32C-4564AFC3CDF7}" type="sibTrans" cxnId="{21355851-7154-443D-B2FD-8DD1657782CE}">
      <dgm:prSet/>
      <dgm:spPr/>
      <dgm:t>
        <a:bodyPr/>
        <a:lstStyle/>
        <a:p>
          <a:endParaRPr lang="ru-RU"/>
        </a:p>
      </dgm:t>
    </dgm:pt>
    <dgm:pt modelId="{A72E44ED-20D6-43BA-8BFB-3D49339C0985}">
      <dgm:prSet phldrT="[Текст]"/>
      <dgm:spPr>
        <a:solidFill>
          <a:schemeClr val="accent2">
            <a:lumMod val="40000"/>
            <a:lumOff val="60000"/>
          </a:schemeClr>
        </a:solidFill>
        <a:ln>
          <a:solidFill>
            <a:schemeClr val="bg1"/>
          </a:solidFill>
        </a:ln>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Поддержка многодетных семей </a:t>
          </a:r>
          <a:r>
            <a:rPr lang="en-US" b="0" i="1" dirty="0" smtClean="0">
              <a:solidFill>
                <a:schemeClr val="tx1"/>
              </a:solidFill>
              <a:latin typeface="Times New Roman" pitchFamily="18" charset="0"/>
              <a:cs typeface="Times New Roman" pitchFamily="18" charset="0"/>
            </a:rPr>
            <a:t>1</a:t>
          </a:r>
          <a:r>
            <a:rPr lang="ru-RU" b="0" i="1" dirty="0" smtClean="0">
              <a:solidFill>
                <a:schemeClr val="tx1"/>
              </a:solidFill>
              <a:latin typeface="Times New Roman" pitchFamily="18" charset="0"/>
              <a:cs typeface="Times New Roman" pitchFamily="18" charset="0"/>
            </a:rPr>
            <a:t>3 537,5 тыс. рублей</a:t>
          </a:r>
          <a:endParaRPr lang="ru-RU" b="0" i="1" dirty="0">
            <a:solidFill>
              <a:schemeClr val="tx1"/>
            </a:solidFill>
            <a:latin typeface="Times New Roman" pitchFamily="18" charset="0"/>
            <a:cs typeface="Times New Roman" pitchFamily="18" charset="0"/>
          </a:endParaRPr>
        </a:p>
      </dgm:t>
    </dgm:pt>
    <dgm:pt modelId="{77699D2A-0A7A-4462-B74C-D68DABE3F582}" type="parTrans" cxnId="{0112D811-2DA9-4E58-AE9D-962FE2A4A61D}">
      <dgm:prSet/>
      <dgm:spPr/>
      <dgm:t>
        <a:bodyPr/>
        <a:lstStyle/>
        <a:p>
          <a:endParaRPr lang="ru-RU"/>
        </a:p>
      </dgm:t>
    </dgm:pt>
    <dgm:pt modelId="{1A4B600A-EDBA-43AD-8598-AA4063970E68}" type="sibTrans" cxnId="{0112D811-2DA9-4E58-AE9D-962FE2A4A61D}">
      <dgm:prSet/>
      <dgm:spPr/>
      <dgm:t>
        <a:bodyPr/>
        <a:lstStyle/>
        <a:p>
          <a:endParaRPr lang="ru-RU"/>
        </a:p>
      </dgm:t>
    </dgm:pt>
    <dgm:pt modelId="{3ABBCC88-4534-43AC-BF89-CBA3FF1D5FF1}">
      <dgm:prSet phldrT="[Текст]"/>
      <dgm:spPr>
        <a:solidFill>
          <a:schemeClr val="accent2">
            <a:lumMod val="40000"/>
            <a:lumOff val="60000"/>
          </a:schemeClr>
        </a:solidFill>
        <a:ln>
          <a:solidFill>
            <a:schemeClr val="bg1"/>
          </a:solidFill>
        </a:ln>
      </dgm:spPr>
      <dgm:t>
        <a:bodyPr/>
        <a:lstStyle/>
        <a:p>
          <a:r>
            <a:rPr lang="ru-RU" i="1"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a:t>
          </a:r>
          <a:r>
            <a:rPr lang="en-US" i="1" dirty="0" smtClean="0">
              <a:solidFill>
                <a:schemeClr val="tx1"/>
              </a:solidFill>
              <a:latin typeface="Times New Roman" pitchFamily="18" charset="0"/>
              <a:cs typeface="Times New Roman" pitchFamily="18" charset="0"/>
            </a:rPr>
            <a:t>135,0</a:t>
          </a:r>
          <a:r>
            <a:rPr lang="ru-RU" i="1" dirty="0" smtClean="0">
              <a:solidFill>
                <a:srgbClr val="FF0000"/>
              </a:solidFill>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тыс. рублей</a:t>
          </a:r>
          <a:endParaRPr lang="ru-RU" i="1" dirty="0">
            <a:solidFill>
              <a:schemeClr val="tx1"/>
            </a:solidFill>
            <a:latin typeface="Times New Roman" pitchFamily="18" charset="0"/>
            <a:cs typeface="Times New Roman" pitchFamily="18" charset="0"/>
          </a:endParaRPr>
        </a:p>
      </dgm:t>
    </dgm:pt>
    <dgm:pt modelId="{99E02236-A0E9-4DC6-9A6D-B26F6F9C8520}" type="parTrans" cxnId="{86B0C289-A366-49BD-A081-2FBC2F7B51EC}">
      <dgm:prSet/>
      <dgm:spPr/>
      <dgm:t>
        <a:bodyPr/>
        <a:lstStyle/>
        <a:p>
          <a:endParaRPr lang="ru-RU"/>
        </a:p>
      </dgm:t>
    </dgm:pt>
    <dgm:pt modelId="{07E801EB-2AE5-4676-9B92-48A0C9D2EA2B}" type="sibTrans" cxnId="{86B0C289-A366-49BD-A081-2FBC2F7B51EC}">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6686BB53-5A98-4F6E-B677-5418C173ABB2}" type="pres">
      <dgm:prSet presAssocID="{FEE30B3A-C4F8-4EC6-8EA4-5753C35FC2EA}" presName="text_1" presStyleLbl="node1" presStyleIdx="0" presStyleCnt="5">
        <dgm:presLayoutVars>
          <dgm:bulletEnabled val="1"/>
        </dgm:presLayoutVars>
      </dgm:prSet>
      <dgm:spPr/>
      <dgm:t>
        <a:bodyPr/>
        <a:lstStyle/>
        <a:p>
          <a:endParaRPr lang="ru-RU"/>
        </a:p>
      </dgm:t>
    </dgm:pt>
    <dgm:pt modelId="{AC7C80F1-F11D-4DAE-8BDF-72F5FE129DBD}" type="pres">
      <dgm:prSet presAssocID="{FEE30B3A-C4F8-4EC6-8EA4-5753C35FC2EA}" presName="accent_1" presStyleCnt="0"/>
      <dgm:spPr/>
    </dgm:pt>
    <dgm:pt modelId="{666F0470-AA64-4EAB-A3C2-C237F6CC60A4}" type="pres">
      <dgm:prSet presAssocID="{FEE30B3A-C4F8-4EC6-8EA4-5753C35FC2EA}" presName="accentRepeatNode" presStyleLbl="solidFgAcc1" presStyleIdx="0" presStyleCnt="5"/>
      <dgm:spPr/>
      <dgm:t>
        <a:bodyPr/>
        <a:lstStyle/>
        <a:p>
          <a:endParaRPr lang="ru-RU"/>
        </a:p>
      </dgm:t>
    </dgm:pt>
    <dgm:pt modelId="{7D08F00E-63CC-4829-8AA7-507DE868C3E2}" type="pres">
      <dgm:prSet presAssocID="{6986C4B9-B145-472D-B5FE-F8225511AC7D}" presName="text_2" presStyleLbl="node1" presStyleIdx="1" presStyleCnt="5">
        <dgm:presLayoutVars>
          <dgm:bulletEnabled val="1"/>
        </dgm:presLayoutVars>
      </dgm:prSet>
      <dgm:spPr/>
      <dgm:t>
        <a:bodyPr/>
        <a:lstStyle/>
        <a:p>
          <a:endParaRPr lang="ru-RU"/>
        </a:p>
      </dgm:t>
    </dgm:pt>
    <dgm:pt modelId="{102EC73A-7851-4C2D-AFCB-65E5091734F0}" type="pres">
      <dgm:prSet presAssocID="{6986C4B9-B145-472D-B5FE-F8225511AC7D}" presName="accent_2" presStyleCnt="0"/>
      <dgm:spPr/>
    </dgm:pt>
    <dgm:pt modelId="{7FF197B5-19DF-437E-8EA4-F5EF1D7448A3}" type="pres">
      <dgm:prSet presAssocID="{6986C4B9-B145-472D-B5FE-F8225511AC7D}" presName="accentRepeatNode" presStyleLbl="solidFgAcc1" presStyleIdx="1" presStyleCnt="5"/>
      <dgm:spPr/>
      <dgm:t>
        <a:bodyPr/>
        <a:lstStyle/>
        <a:p>
          <a:endParaRPr lang="ru-RU"/>
        </a:p>
      </dgm:t>
    </dgm:pt>
    <dgm:pt modelId="{2CF3FDC1-BBA2-43CA-8B84-12839BB632B6}" type="pres">
      <dgm:prSet presAssocID="{AF01EF08-2799-4C6A-929A-2A15551D8D32}" presName="text_3" presStyleLbl="node1" presStyleIdx="2" presStyleCnt="5">
        <dgm:presLayoutVars>
          <dgm:bulletEnabled val="1"/>
        </dgm:presLayoutVars>
      </dgm:prSet>
      <dgm:spPr/>
      <dgm:t>
        <a:bodyPr/>
        <a:lstStyle/>
        <a:p>
          <a:endParaRPr lang="ru-RU"/>
        </a:p>
      </dgm:t>
    </dgm:pt>
    <dgm:pt modelId="{08E95451-C8BF-4BCA-96EC-C1FC8EB8EB6B}" type="pres">
      <dgm:prSet presAssocID="{AF01EF08-2799-4C6A-929A-2A15551D8D32}" presName="accent_3" presStyleCnt="0"/>
      <dgm:spPr/>
    </dgm:pt>
    <dgm:pt modelId="{AEA2F258-E6EB-4F32-89BB-D45632EC2648}" type="pres">
      <dgm:prSet presAssocID="{AF01EF08-2799-4C6A-929A-2A15551D8D32}" presName="accentRepeatNode" presStyleLbl="solidFgAcc1" presStyleIdx="2" presStyleCnt="5"/>
      <dgm:spPr/>
      <dgm:t>
        <a:bodyPr/>
        <a:lstStyle/>
        <a:p>
          <a:endParaRPr lang="ru-RU"/>
        </a:p>
      </dgm:t>
    </dgm:pt>
    <dgm:pt modelId="{02D54272-9E6A-4E8E-BA94-3B20F042AE8B}" type="pres">
      <dgm:prSet presAssocID="{A72E44ED-20D6-43BA-8BFB-3D49339C0985}" presName="text_4" presStyleLbl="node1" presStyleIdx="3" presStyleCnt="5">
        <dgm:presLayoutVars>
          <dgm:bulletEnabled val="1"/>
        </dgm:presLayoutVars>
      </dgm:prSet>
      <dgm:spPr/>
      <dgm:t>
        <a:bodyPr/>
        <a:lstStyle/>
        <a:p>
          <a:endParaRPr lang="ru-RU"/>
        </a:p>
      </dgm:t>
    </dgm:pt>
    <dgm:pt modelId="{7AFC0789-924C-40D0-9A32-44EC9E6AD323}" type="pres">
      <dgm:prSet presAssocID="{A72E44ED-20D6-43BA-8BFB-3D49339C0985}" presName="accent_4" presStyleCnt="0"/>
      <dgm:spPr/>
    </dgm:pt>
    <dgm:pt modelId="{C7062D9B-4A87-46F0-8AA9-37927D866D8E}" type="pres">
      <dgm:prSet presAssocID="{A72E44ED-20D6-43BA-8BFB-3D49339C0985}" presName="accentRepeatNode" presStyleLbl="solidFgAcc1" presStyleIdx="3" presStyleCnt="5"/>
      <dgm:spPr/>
      <dgm:t>
        <a:bodyPr/>
        <a:lstStyle/>
        <a:p>
          <a:endParaRPr lang="ru-RU"/>
        </a:p>
      </dgm:t>
    </dgm:pt>
    <dgm:pt modelId="{A6A6F5BE-0D12-4ACF-84C6-CDC22CBEB267}" type="pres">
      <dgm:prSet presAssocID="{3ABBCC88-4534-43AC-BF89-CBA3FF1D5FF1}" presName="text_5" presStyleLbl="node1" presStyleIdx="4" presStyleCnt="5">
        <dgm:presLayoutVars>
          <dgm:bulletEnabled val="1"/>
        </dgm:presLayoutVars>
      </dgm:prSet>
      <dgm:spPr/>
      <dgm:t>
        <a:bodyPr/>
        <a:lstStyle/>
        <a:p>
          <a:endParaRPr lang="ru-RU"/>
        </a:p>
      </dgm:t>
    </dgm:pt>
    <dgm:pt modelId="{67D753EB-6B75-467C-9332-34EDEEE3DD01}" type="pres">
      <dgm:prSet presAssocID="{3ABBCC88-4534-43AC-BF89-CBA3FF1D5FF1}" presName="accent_5" presStyleCnt="0"/>
      <dgm:spPr/>
    </dgm:pt>
    <dgm:pt modelId="{9D5879F5-67C6-4A7B-8E54-3BDB26C031C0}" type="pres">
      <dgm:prSet presAssocID="{3ABBCC88-4534-43AC-BF89-CBA3FF1D5FF1}" presName="accentRepeatNode" presStyleLbl="solidFgAcc1" presStyleIdx="4" presStyleCnt="5"/>
      <dgm:spPr/>
    </dgm:pt>
  </dgm:ptLst>
  <dgm:cxnLst>
    <dgm:cxn modelId="{41F5046C-E5FB-4F44-B16D-9AEA25F40187}" type="presOf" srcId="{F84F6C66-5521-40C2-99FF-C86F056ED85A}" destId="{CC40E849-C888-4AC7-910D-E24D8544BF0D}" srcOrd="0" destOrd="0" presId="urn:microsoft.com/office/officeart/2008/layout/VerticalCurvedList"/>
    <dgm:cxn modelId="{AA12733F-E9AE-4BF9-8B87-079B3FF10231}" srcId="{F84F6C66-5521-40C2-99FF-C86F056ED85A}" destId="{6986C4B9-B145-472D-B5FE-F8225511AC7D}" srcOrd="1" destOrd="0" parTransId="{739FDE78-2533-4329-8AC3-3A63DB680452}" sibTransId="{60A19B1F-4756-4B09-ADE7-D83714F4E966}"/>
    <dgm:cxn modelId="{653754CE-5203-46C4-9F51-F54061395732}" type="presOf" srcId="{AF01EF08-2799-4C6A-929A-2A15551D8D32}" destId="{2CF3FDC1-BBA2-43CA-8B84-12839BB632B6}" srcOrd="0" destOrd="0" presId="urn:microsoft.com/office/officeart/2008/layout/VerticalCurvedList"/>
    <dgm:cxn modelId="{3527A256-8B20-4513-AA58-DA24E2AF3AE0}" type="presOf" srcId="{FEE30B3A-C4F8-4EC6-8EA4-5753C35FC2EA}" destId="{6686BB53-5A98-4F6E-B677-5418C173ABB2}" srcOrd="0" destOrd="0" presId="urn:microsoft.com/office/officeart/2008/layout/VerticalCurvedList"/>
    <dgm:cxn modelId="{85866387-82CC-477F-80BE-5DD31A6DF943}" type="presOf" srcId="{309CF2EB-9F89-4689-B3E6-BCE404DB5074}" destId="{30C4D84D-83B0-4115-B1BA-BB76086E6A0A}" srcOrd="0" destOrd="0" presId="urn:microsoft.com/office/officeart/2008/layout/VerticalCurvedList"/>
    <dgm:cxn modelId="{6FE00132-438A-4242-BF41-31910809B952}" type="presOf" srcId="{6986C4B9-B145-472D-B5FE-F8225511AC7D}" destId="{7D08F00E-63CC-4829-8AA7-507DE868C3E2}" srcOrd="0" destOrd="0" presId="urn:microsoft.com/office/officeart/2008/layout/VerticalCurvedList"/>
    <dgm:cxn modelId="{87A77F23-99C9-4787-BAC0-A378B6B09F72}" srcId="{F84F6C66-5521-40C2-99FF-C86F056ED85A}" destId="{FEE30B3A-C4F8-4EC6-8EA4-5753C35FC2EA}" srcOrd="0" destOrd="0" parTransId="{1D84F916-3CFF-412E-BF63-BD08EBD75A9E}" sibTransId="{309CF2EB-9F89-4689-B3E6-BCE404DB5074}"/>
    <dgm:cxn modelId="{21355851-7154-443D-B2FD-8DD1657782CE}" srcId="{F84F6C66-5521-40C2-99FF-C86F056ED85A}" destId="{AF01EF08-2799-4C6A-929A-2A15551D8D32}" srcOrd="2" destOrd="0" parTransId="{ECCF450B-01A7-4768-BEA0-6B0BAEEC488E}" sibTransId="{C70B2A5A-3523-499F-B32C-4564AFC3CDF7}"/>
    <dgm:cxn modelId="{86B0C289-A366-49BD-A081-2FBC2F7B51EC}" srcId="{F84F6C66-5521-40C2-99FF-C86F056ED85A}" destId="{3ABBCC88-4534-43AC-BF89-CBA3FF1D5FF1}" srcOrd="4" destOrd="0" parTransId="{99E02236-A0E9-4DC6-9A6D-B26F6F9C8520}" sibTransId="{07E801EB-2AE5-4676-9B92-48A0C9D2EA2B}"/>
    <dgm:cxn modelId="{F282D1EB-AD1C-4B33-8DF0-463351622422}" type="presOf" srcId="{3ABBCC88-4534-43AC-BF89-CBA3FF1D5FF1}" destId="{A6A6F5BE-0D12-4ACF-84C6-CDC22CBEB267}" srcOrd="0" destOrd="0" presId="urn:microsoft.com/office/officeart/2008/layout/VerticalCurvedList"/>
    <dgm:cxn modelId="{436CE756-B9DB-449A-82D1-B4A2CE8FFB76}" type="presOf" srcId="{A72E44ED-20D6-43BA-8BFB-3D49339C0985}" destId="{02D54272-9E6A-4E8E-BA94-3B20F042AE8B}" srcOrd="0" destOrd="0" presId="urn:microsoft.com/office/officeart/2008/layout/VerticalCurvedList"/>
    <dgm:cxn modelId="{0112D811-2DA9-4E58-AE9D-962FE2A4A61D}" srcId="{F84F6C66-5521-40C2-99FF-C86F056ED85A}" destId="{A72E44ED-20D6-43BA-8BFB-3D49339C0985}" srcOrd="3" destOrd="0" parTransId="{77699D2A-0A7A-4462-B74C-D68DABE3F582}" sibTransId="{1A4B600A-EDBA-43AD-8598-AA4063970E68}"/>
    <dgm:cxn modelId="{CBB39713-9604-4FD8-B5FA-DDAF64B35EBE}" type="presParOf" srcId="{CC40E849-C888-4AC7-910D-E24D8544BF0D}" destId="{3170B91E-7745-44B8-97A4-A475B63696D5}" srcOrd="0" destOrd="0" presId="urn:microsoft.com/office/officeart/2008/layout/VerticalCurvedList"/>
    <dgm:cxn modelId="{22012E61-1079-4153-A1BF-983C7DC9B97A}" type="presParOf" srcId="{3170B91E-7745-44B8-97A4-A475B63696D5}" destId="{B63202F2-F136-4A53-BBC0-18A18E8C1FF9}" srcOrd="0" destOrd="0" presId="urn:microsoft.com/office/officeart/2008/layout/VerticalCurvedList"/>
    <dgm:cxn modelId="{5BC6BD11-628C-43F4-A772-7CF7505FF71F}" type="presParOf" srcId="{B63202F2-F136-4A53-BBC0-18A18E8C1FF9}" destId="{7E7B918D-80DD-4DD8-AF7E-2AC82BB8EC7D}" srcOrd="0" destOrd="0" presId="urn:microsoft.com/office/officeart/2008/layout/VerticalCurvedList"/>
    <dgm:cxn modelId="{FC99753F-4CB2-4146-9AD8-AB85EF0D316F}" type="presParOf" srcId="{B63202F2-F136-4A53-BBC0-18A18E8C1FF9}" destId="{30C4D84D-83B0-4115-B1BA-BB76086E6A0A}" srcOrd="1" destOrd="0" presId="urn:microsoft.com/office/officeart/2008/layout/VerticalCurvedList"/>
    <dgm:cxn modelId="{4AF675C7-288B-4BD6-9B07-00E85AA0D68C}" type="presParOf" srcId="{B63202F2-F136-4A53-BBC0-18A18E8C1FF9}" destId="{A159ED3E-2BCE-454E-809E-1592E13B2FD6}" srcOrd="2" destOrd="0" presId="urn:microsoft.com/office/officeart/2008/layout/VerticalCurvedList"/>
    <dgm:cxn modelId="{F033EB66-FF4E-4D73-A414-D7E2D5040F39}" type="presParOf" srcId="{B63202F2-F136-4A53-BBC0-18A18E8C1FF9}" destId="{566083D9-89B6-435D-846D-36DACD77A22D}" srcOrd="3" destOrd="0" presId="urn:microsoft.com/office/officeart/2008/layout/VerticalCurvedList"/>
    <dgm:cxn modelId="{9F9B29BC-7814-42A7-A9AA-4D500CD086C6}" type="presParOf" srcId="{3170B91E-7745-44B8-97A4-A475B63696D5}" destId="{6686BB53-5A98-4F6E-B677-5418C173ABB2}" srcOrd="1" destOrd="0" presId="urn:microsoft.com/office/officeart/2008/layout/VerticalCurvedList"/>
    <dgm:cxn modelId="{8A1A23A8-32D5-4789-83BF-EE9B4D83C8D7}" type="presParOf" srcId="{3170B91E-7745-44B8-97A4-A475B63696D5}" destId="{AC7C80F1-F11D-4DAE-8BDF-72F5FE129DBD}" srcOrd="2" destOrd="0" presId="urn:microsoft.com/office/officeart/2008/layout/VerticalCurvedList"/>
    <dgm:cxn modelId="{20FAC969-F845-4EAD-AAB8-DF0A3D4D5772}" type="presParOf" srcId="{AC7C80F1-F11D-4DAE-8BDF-72F5FE129DBD}" destId="{666F0470-AA64-4EAB-A3C2-C237F6CC60A4}" srcOrd="0" destOrd="0" presId="urn:microsoft.com/office/officeart/2008/layout/VerticalCurvedList"/>
    <dgm:cxn modelId="{F42C1415-3ABB-4435-A0A6-DA16749A29C6}" type="presParOf" srcId="{3170B91E-7745-44B8-97A4-A475B63696D5}" destId="{7D08F00E-63CC-4829-8AA7-507DE868C3E2}" srcOrd="3" destOrd="0" presId="urn:microsoft.com/office/officeart/2008/layout/VerticalCurvedList"/>
    <dgm:cxn modelId="{A4040155-5540-4EA1-9B48-E0FD3D0023CC}" type="presParOf" srcId="{3170B91E-7745-44B8-97A4-A475B63696D5}" destId="{102EC73A-7851-4C2D-AFCB-65E5091734F0}" srcOrd="4" destOrd="0" presId="urn:microsoft.com/office/officeart/2008/layout/VerticalCurvedList"/>
    <dgm:cxn modelId="{59985BB5-3412-4E0F-A8EB-FA993AED1338}" type="presParOf" srcId="{102EC73A-7851-4C2D-AFCB-65E5091734F0}" destId="{7FF197B5-19DF-437E-8EA4-F5EF1D7448A3}" srcOrd="0" destOrd="0" presId="urn:microsoft.com/office/officeart/2008/layout/VerticalCurvedList"/>
    <dgm:cxn modelId="{0AD40454-6F20-4CE4-A5E7-0F05E8E5EF14}" type="presParOf" srcId="{3170B91E-7745-44B8-97A4-A475B63696D5}" destId="{2CF3FDC1-BBA2-43CA-8B84-12839BB632B6}" srcOrd="5" destOrd="0" presId="urn:microsoft.com/office/officeart/2008/layout/VerticalCurvedList"/>
    <dgm:cxn modelId="{FFB28255-7561-408E-9D6C-B9CA75991F7C}" type="presParOf" srcId="{3170B91E-7745-44B8-97A4-A475B63696D5}" destId="{08E95451-C8BF-4BCA-96EC-C1FC8EB8EB6B}" srcOrd="6" destOrd="0" presId="urn:microsoft.com/office/officeart/2008/layout/VerticalCurvedList"/>
    <dgm:cxn modelId="{627ED1D7-7E51-4EC8-AB41-9A744C0ECA8E}" type="presParOf" srcId="{08E95451-C8BF-4BCA-96EC-C1FC8EB8EB6B}" destId="{AEA2F258-E6EB-4F32-89BB-D45632EC2648}" srcOrd="0" destOrd="0" presId="urn:microsoft.com/office/officeart/2008/layout/VerticalCurvedList"/>
    <dgm:cxn modelId="{B3F8FE1F-BEF5-478B-8B4F-D8A15856B1E0}" type="presParOf" srcId="{3170B91E-7745-44B8-97A4-A475B63696D5}" destId="{02D54272-9E6A-4E8E-BA94-3B20F042AE8B}" srcOrd="7" destOrd="0" presId="urn:microsoft.com/office/officeart/2008/layout/VerticalCurvedList"/>
    <dgm:cxn modelId="{08B2EADA-D995-4B28-BB92-8964BF327695}" type="presParOf" srcId="{3170B91E-7745-44B8-97A4-A475B63696D5}" destId="{7AFC0789-924C-40D0-9A32-44EC9E6AD323}" srcOrd="8" destOrd="0" presId="urn:microsoft.com/office/officeart/2008/layout/VerticalCurvedList"/>
    <dgm:cxn modelId="{0598042F-39F8-4541-AA29-0E500378C173}" type="presParOf" srcId="{7AFC0789-924C-40D0-9A32-44EC9E6AD323}" destId="{C7062D9B-4A87-46F0-8AA9-37927D866D8E}" srcOrd="0" destOrd="0" presId="urn:microsoft.com/office/officeart/2008/layout/VerticalCurvedList"/>
    <dgm:cxn modelId="{823F4DBF-B81B-45A6-8A6C-77E9712BDA19}" type="presParOf" srcId="{3170B91E-7745-44B8-97A4-A475B63696D5}" destId="{A6A6F5BE-0D12-4ACF-84C6-CDC22CBEB267}" srcOrd="9" destOrd="0" presId="urn:microsoft.com/office/officeart/2008/layout/VerticalCurvedList"/>
    <dgm:cxn modelId="{4569C8A7-C7BF-4B39-8A5E-7458AEDF8BDD}" type="presParOf" srcId="{3170B91E-7745-44B8-97A4-A475B63696D5}" destId="{67D753EB-6B75-467C-9332-34EDEEE3DD01}" srcOrd="10" destOrd="0" presId="urn:microsoft.com/office/officeart/2008/layout/VerticalCurvedList"/>
    <dgm:cxn modelId="{84FB66CF-19F2-451C-BF62-9833A074D049}" type="presParOf" srcId="{67D753EB-6B75-467C-9332-34EDEEE3DD01}" destId="{9D5879F5-67C6-4A7B-8E54-3BDB26C031C0}"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1C0B6-FDE0-42D2-8FF1-4702BA4D7C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EC96C9CD-5C6A-4F7A-A9D7-9718E7758167}">
      <dgm:prSet phldrT="[Текст]" custT="1"/>
      <dgm:spPr/>
      <dgm:t>
        <a:bodyPr/>
        <a:lstStyle/>
        <a:p>
          <a:pPr algn="ctr"/>
          <a:endParaRPr lang="ru-RU" sz="1300" dirty="0" smtClean="0"/>
        </a:p>
        <a:p>
          <a:pPr algn="ctr"/>
          <a:endParaRPr lang="ru-RU" sz="1300" dirty="0" smtClean="0"/>
        </a:p>
        <a:p>
          <a:pPr algn="ctr"/>
          <a:endParaRPr lang="ru-RU" sz="1300" dirty="0" smtClean="0"/>
        </a:p>
        <a:p>
          <a:pPr algn="ctr"/>
          <a:endParaRPr lang="ru-RU" sz="1300" dirty="0" smtClean="0"/>
        </a:p>
        <a:p>
          <a:pPr algn="ctr"/>
          <a:endParaRPr lang="ru-RU" sz="1300" dirty="0" smtClean="0"/>
        </a:p>
        <a:p>
          <a:pPr algn="ctr"/>
          <a:endParaRPr lang="ru-RU" sz="1300" dirty="0" smtClean="0"/>
        </a:p>
        <a:p>
          <a:pPr algn="ctr"/>
          <a:endParaRPr lang="ru-RU" sz="1300" dirty="0" smtClean="0"/>
        </a:p>
        <a:p>
          <a:pPr algn="ctr"/>
          <a:r>
            <a:rPr lang="ru-RU" sz="1600" dirty="0" smtClean="0"/>
            <a:t>Основные направления бюджетной политики на 2022-2024 годы</a:t>
          </a:r>
          <a:endParaRPr lang="ru-RU" sz="1600" dirty="0"/>
        </a:p>
      </dgm:t>
    </dgm:pt>
    <dgm:pt modelId="{787E6B42-7EA2-4CAE-96C4-DA35D4E4F9E7}" type="parTrans" cxnId="{B591CA87-D0A1-44CB-BFBD-CCADF80038F7}">
      <dgm:prSet/>
      <dgm:spPr/>
      <dgm:t>
        <a:bodyPr/>
        <a:lstStyle/>
        <a:p>
          <a:endParaRPr lang="ru-RU"/>
        </a:p>
      </dgm:t>
    </dgm:pt>
    <dgm:pt modelId="{DCC4F44E-07B3-4A80-A1BA-8733D063C044}" type="sibTrans" cxnId="{B591CA87-D0A1-44CB-BFBD-CCADF80038F7}">
      <dgm:prSet/>
      <dgm:spPr/>
      <dgm:t>
        <a:bodyPr/>
        <a:lstStyle/>
        <a:p>
          <a:endParaRPr lang="ru-RU"/>
        </a:p>
      </dgm:t>
    </dgm:pt>
    <dgm:pt modelId="{A89477E6-4F78-46CD-811A-FE22A62F6B9A}">
      <dgm:prSet phldrT="[Текст]" custT="1"/>
      <dgm:spPr>
        <a:gradFill rotWithShape="0">
          <a:gsLst>
            <a:gs pos="0">
              <a:srgbClr val="66FFFF"/>
            </a:gs>
            <a:gs pos="25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обеспечение сбалансированности и повышение устойчивости бюджета муниципального образования «Муниципальный округ </a:t>
          </a:r>
          <a:r>
            <a:rPr lang="ru-RU" sz="1500" dirty="0" err="1" smtClean="0"/>
            <a:t>Малопургинский</a:t>
          </a:r>
          <a:r>
            <a:rPr lang="ru-RU" sz="1500" dirty="0" smtClean="0"/>
            <a:t> район Удмуртской Республики», в том числе за счет мер бюджетной консолидации</a:t>
          </a:r>
        </a:p>
      </dgm:t>
    </dgm:pt>
    <dgm:pt modelId="{1AE69C3A-CC27-4FE9-AA21-3894F00492B1}" type="parTrans" cxnId="{9AA60F17-5630-46F1-9768-6BD202824878}">
      <dgm:prSet/>
      <dgm:spPr/>
      <dgm:t>
        <a:bodyPr/>
        <a:lstStyle/>
        <a:p>
          <a:endParaRPr lang="ru-RU"/>
        </a:p>
      </dgm:t>
    </dgm:pt>
    <dgm:pt modelId="{49A22CD1-CD89-43CA-8F6A-9DC35CD187B0}" type="sibTrans" cxnId="{9AA60F17-5630-46F1-9768-6BD202824878}">
      <dgm:prSet/>
      <dgm:spPr/>
      <dgm:t>
        <a:bodyPr/>
        <a:lstStyle/>
        <a:p>
          <a:endParaRPr lang="ru-RU"/>
        </a:p>
      </dgm:t>
    </dgm:pt>
    <dgm:pt modelId="{433E0D5D-007D-4CBF-9945-D0592BA63384}">
      <dgm:prSet phldrT="[Текст]" custT="1"/>
      <dgm:spPr>
        <a:gradFill rotWithShape="0">
          <a:gsLst>
            <a:gs pos="0">
              <a:srgbClr val="66FFFF"/>
            </a:gs>
            <a:gs pos="50000">
              <a:schemeClr val="accent1">
                <a:tint val="44500"/>
                <a:satMod val="160000"/>
              </a:schemeClr>
            </a:gs>
            <a:gs pos="100000">
              <a:schemeClr val="accent1">
                <a:tint val="23500"/>
                <a:satMod val="160000"/>
              </a:schemeClr>
            </a:gs>
          </a:gsLst>
          <a:lin ang="5400000" scaled="0"/>
        </a:gradFill>
      </dgm:spPr>
      <dgm:t>
        <a:bodyPr/>
        <a:lstStyle/>
        <a:p>
          <a:pPr algn="just"/>
          <a:r>
            <a:rPr lang="ru-RU" sz="1500" dirty="0" smtClean="0"/>
            <a:t>* стратегическая </a:t>
          </a:r>
          <a:r>
            <a:rPr lang="ru-RU" sz="1500" dirty="0" err="1" smtClean="0"/>
            <a:t>приоритизация</a:t>
          </a:r>
          <a:r>
            <a:rPr lang="ru-RU" sz="1500" dirty="0" smtClean="0"/>
            <a:t> расходов, гарантированное исполнение социальных обязательств бюджета муниципального образования «Муниципальный округ </a:t>
          </a:r>
          <a:r>
            <a:rPr lang="ru-RU" sz="1500" dirty="0" err="1" smtClean="0"/>
            <a:t>Малопургинский</a:t>
          </a:r>
          <a:r>
            <a:rPr lang="ru-RU" sz="1500" dirty="0" smtClean="0"/>
            <a:t> район Удмуртской Республики» </a:t>
          </a:r>
        </a:p>
      </dgm:t>
    </dgm:pt>
    <dgm:pt modelId="{0287A57F-8EC1-493C-BA01-353ED5591BEB}" type="parTrans" cxnId="{EED52322-5DA6-4DF4-9505-3AD7EA9B4184}">
      <dgm:prSet/>
      <dgm:spPr/>
      <dgm:t>
        <a:bodyPr/>
        <a:lstStyle/>
        <a:p>
          <a:endParaRPr lang="ru-RU"/>
        </a:p>
      </dgm:t>
    </dgm:pt>
    <dgm:pt modelId="{7EA70754-4805-44A0-A9F1-7C7669B4F6B2}" type="sibTrans" cxnId="{EED52322-5DA6-4DF4-9505-3AD7EA9B4184}">
      <dgm:prSet/>
      <dgm:spPr/>
      <dgm:t>
        <a:bodyPr/>
        <a:lstStyle/>
        <a:p>
          <a:endParaRPr lang="ru-RU"/>
        </a:p>
      </dgm:t>
    </dgm:pt>
    <dgm:pt modelId="{0FB530D5-011F-4BD9-BCED-297CED809169}">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обеспечение достижения целей и показателей региональных проектов и </a:t>
          </a:r>
          <a:r>
            <a:rPr lang="ru-RU" sz="1500" dirty="0" err="1" smtClean="0"/>
            <a:t>муни-ципальных</a:t>
          </a:r>
          <a:r>
            <a:rPr lang="ru-RU" sz="1500" dirty="0" smtClean="0"/>
            <a:t>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 а также Указа Президента Российской Федерации от 21 июля 2020 года № 474 «О национальных целях развития Российской Федерации на период до 2030 года» </a:t>
          </a:r>
        </a:p>
      </dgm:t>
    </dgm:pt>
    <dgm:pt modelId="{DBDAFCFF-0421-4559-A45D-705B4A73ABE4}" type="parTrans" cxnId="{5BDE24A4-8209-4C57-A02F-43E547F98A43}">
      <dgm:prSet/>
      <dgm:spPr/>
      <dgm:t>
        <a:bodyPr/>
        <a:lstStyle/>
        <a:p>
          <a:endParaRPr lang="ru-RU"/>
        </a:p>
      </dgm:t>
    </dgm:pt>
    <dgm:pt modelId="{EEBF502F-739B-4959-B96A-6F2F6BD1FD10}" type="sibTrans" cxnId="{5BDE24A4-8209-4C57-A02F-43E547F98A43}">
      <dgm:prSet/>
      <dgm:spPr/>
      <dgm:t>
        <a:bodyPr/>
        <a:lstStyle/>
        <a:p>
          <a:endParaRPr lang="ru-RU"/>
        </a:p>
      </dgm:t>
    </dgm:pt>
    <dgm:pt modelId="{53C710F6-F042-49A3-B087-D39E01C8044F}">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500" dirty="0" smtClean="0"/>
            <a:t>* недопущение необоснованного роста муниципального долга и неисполнения долговых обязательств</a:t>
          </a:r>
        </a:p>
      </dgm:t>
    </dgm:pt>
    <dgm:pt modelId="{41EEE1C1-D4B5-4DF6-9D1D-689F2067EF1A}" type="parTrans" cxnId="{16E8A66B-0AF6-47DD-ADB4-48F122EEBF31}">
      <dgm:prSet/>
      <dgm:spPr/>
      <dgm:t>
        <a:bodyPr/>
        <a:lstStyle/>
        <a:p>
          <a:endParaRPr lang="ru-RU"/>
        </a:p>
      </dgm:t>
    </dgm:pt>
    <dgm:pt modelId="{B81C908D-CF5B-4EE1-B91C-B050633FB96E}" type="sibTrans" cxnId="{16E8A66B-0AF6-47DD-ADB4-48F122EEBF31}">
      <dgm:prSet/>
      <dgm:spPr/>
      <dgm:t>
        <a:bodyPr/>
        <a:lstStyle/>
        <a:p>
          <a:endParaRPr lang="ru-RU"/>
        </a:p>
      </dgm:t>
    </dgm:pt>
    <dgm:pt modelId="{CA86AC92-94DF-48C3-83A5-013B491C4C28}">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привлечение объема муниципальных заимствований, способных обеспечить решение социально-экономических задач по развитию района</a:t>
          </a:r>
        </a:p>
      </dgm:t>
    </dgm:pt>
    <dgm:pt modelId="{700872FD-DF3A-402E-87D3-4AEE1FA6F32B}" type="parTrans" cxnId="{C70FC293-CE0E-48B7-9041-0252510FAA4A}">
      <dgm:prSet/>
      <dgm:spPr/>
      <dgm:t>
        <a:bodyPr/>
        <a:lstStyle/>
        <a:p>
          <a:endParaRPr lang="ru-RU"/>
        </a:p>
      </dgm:t>
    </dgm:pt>
    <dgm:pt modelId="{18E5DA23-2D85-49CF-A3CB-5379C5386E8F}" type="sibTrans" cxnId="{C70FC293-CE0E-48B7-9041-0252510FAA4A}">
      <dgm:prSet/>
      <dgm:spPr/>
      <dgm:t>
        <a:bodyPr/>
        <a:lstStyle/>
        <a:p>
          <a:endParaRPr lang="ru-RU"/>
        </a:p>
      </dgm:t>
    </dgm:pt>
    <dgm:pt modelId="{2ABE7D73-FC3B-4128-BA00-DC3957DB737D}">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проведение мероприятий, направленных на снижение расходов по обслуживанию муниципального долга муниципального образования «Муниципальный округ </a:t>
          </a:r>
          <a:r>
            <a:rPr lang="ru-RU" sz="1500" dirty="0" err="1" smtClean="0"/>
            <a:t>Малопургинский</a:t>
          </a:r>
          <a:r>
            <a:rPr lang="ru-RU" sz="1500" dirty="0" smtClean="0"/>
            <a:t> район Удмуртской Республики»</a:t>
          </a:r>
        </a:p>
      </dgm:t>
    </dgm:pt>
    <dgm:pt modelId="{C6D8AA3A-F3DD-4428-9E77-5AB5E405D15F}" type="parTrans" cxnId="{5AC0EA9E-4FCD-4AA9-968D-AE72D2A0E57D}">
      <dgm:prSet/>
      <dgm:spPr/>
      <dgm:t>
        <a:bodyPr/>
        <a:lstStyle/>
        <a:p>
          <a:endParaRPr lang="ru-RU"/>
        </a:p>
      </dgm:t>
    </dgm:pt>
    <dgm:pt modelId="{F3962AE1-A177-44DF-920C-D1AC1DB8BB49}" type="sibTrans" cxnId="{5AC0EA9E-4FCD-4AA9-968D-AE72D2A0E57D}">
      <dgm:prSet/>
      <dgm:spPr/>
      <dgm:t>
        <a:bodyPr/>
        <a:lstStyle/>
        <a:p>
          <a:endParaRPr lang="ru-RU"/>
        </a:p>
      </dgm:t>
    </dgm:pt>
    <dgm:pt modelId="{D4ADB58D-B256-4F76-BE77-12F0EC3B0DE1}" type="pres">
      <dgm:prSet presAssocID="{3251C0B6-FDE0-42D2-8FF1-4702BA4D7C9D}" presName="vert0" presStyleCnt="0">
        <dgm:presLayoutVars>
          <dgm:dir/>
          <dgm:animOne val="branch"/>
          <dgm:animLvl val="lvl"/>
        </dgm:presLayoutVars>
      </dgm:prSet>
      <dgm:spPr/>
      <dgm:t>
        <a:bodyPr/>
        <a:lstStyle/>
        <a:p>
          <a:endParaRPr lang="ru-RU"/>
        </a:p>
      </dgm:t>
    </dgm:pt>
    <dgm:pt modelId="{A3494C64-F87E-4F33-A0E1-71D1F3E8BDD4}" type="pres">
      <dgm:prSet presAssocID="{EC96C9CD-5C6A-4F7A-A9D7-9718E7758167}" presName="thickLine" presStyleLbl="alignNode1" presStyleIdx="0" presStyleCnt="1"/>
      <dgm:spPr/>
    </dgm:pt>
    <dgm:pt modelId="{0981B725-B700-482A-B6CD-30104DDA322C}" type="pres">
      <dgm:prSet presAssocID="{EC96C9CD-5C6A-4F7A-A9D7-9718E7758167}" presName="horz1" presStyleCnt="0"/>
      <dgm:spPr/>
    </dgm:pt>
    <dgm:pt modelId="{49D4C6FE-044D-412A-8575-80E17D11413E}" type="pres">
      <dgm:prSet presAssocID="{EC96C9CD-5C6A-4F7A-A9D7-9718E7758167}" presName="tx1" presStyleLbl="revTx" presStyleIdx="0" presStyleCnt="7" custScaleX="125340"/>
      <dgm:spPr/>
      <dgm:t>
        <a:bodyPr/>
        <a:lstStyle/>
        <a:p>
          <a:endParaRPr lang="ru-RU"/>
        </a:p>
      </dgm:t>
    </dgm:pt>
    <dgm:pt modelId="{709F8915-B0B9-4C09-B92B-0861B940CCCC}" type="pres">
      <dgm:prSet presAssocID="{EC96C9CD-5C6A-4F7A-A9D7-9718E7758167}" presName="vert1" presStyleCnt="0"/>
      <dgm:spPr/>
    </dgm:pt>
    <dgm:pt modelId="{508CB7A8-4CBA-47EF-B9EA-DBDDA3E1B63F}" type="pres">
      <dgm:prSet presAssocID="{A89477E6-4F78-46CD-811A-FE22A62F6B9A}" presName="vertSpace2a" presStyleCnt="0"/>
      <dgm:spPr/>
    </dgm:pt>
    <dgm:pt modelId="{D3FFE396-DE35-4680-8983-9F9EF9B38AB1}" type="pres">
      <dgm:prSet presAssocID="{A89477E6-4F78-46CD-811A-FE22A62F6B9A}" presName="horz2" presStyleCnt="0"/>
      <dgm:spPr/>
    </dgm:pt>
    <dgm:pt modelId="{D67B1261-EBFD-4D33-8D2E-D487C224CC29}" type="pres">
      <dgm:prSet presAssocID="{A89477E6-4F78-46CD-811A-FE22A62F6B9A}" presName="horzSpace2" presStyleCnt="0"/>
      <dgm:spPr/>
    </dgm:pt>
    <dgm:pt modelId="{AD340B23-3081-46AD-85F6-2B57726DE152}" type="pres">
      <dgm:prSet presAssocID="{A89477E6-4F78-46CD-811A-FE22A62F6B9A}" presName="tx2" presStyleLbl="revTx" presStyleIdx="1" presStyleCnt="7" custScaleX="166399" custScaleY="21455" custLinFactNeighborX="-693" custLinFactNeighborY="-3253"/>
      <dgm:spPr/>
      <dgm:t>
        <a:bodyPr/>
        <a:lstStyle/>
        <a:p>
          <a:endParaRPr lang="ru-RU"/>
        </a:p>
      </dgm:t>
    </dgm:pt>
    <dgm:pt modelId="{AC5E7117-9724-4345-8F27-D320730DA6CD}" type="pres">
      <dgm:prSet presAssocID="{A89477E6-4F78-46CD-811A-FE22A62F6B9A}" presName="vert2" presStyleCnt="0"/>
      <dgm:spPr/>
    </dgm:pt>
    <dgm:pt modelId="{8614F24C-7DB4-439B-9C4D-3060C0D5A6FD}" type="pres">
      <dgm:prSet presAssocID="{A89477E6-4F78-46CD-811A-FE22A62F6B9A}" presName="thinLine2b" presStyleLbl="callout" presStyleIdx="0" presStyleCnt="6"/>
      <dgm:spPr/>
    </dgm:pt>
    <dgm:pt modelId="{A34DC013-6424-4B47-BED4-54B1F96C41E6}" type="pres">
      <dgm:prSet presAssocID="{A89477E6-4F78-46CD-811A-FE22A62F6B9A}" presName="vertSpace2b" presStyleCnt="0"/>
      <dgm:spPr/>
    </dgm:pt>
    <dgm:pt modelId="{491EA855-C984-4791-BDAB-6E3343576954}" type="pres">
      <dgm:prSet presAssocID="{433E0D5D-007D-4CBF-9945-D0592BA63384}" presName="horz2" presStyleCnt="0"/>
      <dgm:spPr/>
    </dgm:pt>
    <dgm:pt modelId="{DB01E676-C611-40B7-ACB3-59D155C0ED0F}" type="pres">
      <dgm:prSet presAssocID="{433E0D5D-007D-4CBF-9945-D0592BA63384}" presName="horzSpace2" presStyleCnt="0"/>
      <dgm:spPr/>
    </dgm:pt>
    <dgm:pt modelId="{D23AA275-3CE4-4397-A331-1B06523D758D}" type="pres">
      <dgm:prSet presAssocID="{433E0D5D-007D-4CBF-9945-D0592BA63384}" presName="tx2" presStyleLbl="revTx" presStyleIdx="2" presStyleCnt="7" custScaleX="166373" custScaleY="21952" custLinFactNeighborX="1014" custLinFactNeighborY="-3017"/>
      <dgm:spPr/>
      <dgm:t>
        <a:bodyPr/>
        <a:lstStyle/>
        <a:p>
          <a:endParaRPr lang="ru-RU"/>
        </a:p>
      </dgm:t>
    </dgm:pt>
    <dgm:pt modelId="{16007094-65C1-48E7-8514-919C237FBF17}" type="pres">
      <dgm:prSet presAssocID="{433E0D5D-007D-4CBF-9945-D0592BA63384}" presName="vert2" presStyleCnt="0"/>
      <dgm:spPr/>
    </dgm:pt>
    <dgm:pt modelId="{9EEF18BC-BC47-43B2-8278-66B83E17EBB8}" type="pres">
      <dgm:prSet presAssocID="{433E0D5D-007D-4CBF-9945-D0592BA63384}" presName="thinLine2b" presStyleLbl="callout" presStyleIdx="1" presStyleCnt="6"/>
      <dgm:spPr/>
    </dgm:pt>
    <dgm:pt modelId="{D15DBB1C-45D3-4336-8E87-7C01A73C8BF4}" type="pres">
      <dgm:prSet presAssocID="{433E0D5D-007D-4CBF-9945-D0592BA63384}" presName="vertSpace2b" presStyleCnt="0"/>
      <dgm:spPr/>
    </dgm:pt>
    <dgm:pt modelId="{547FB20C-AF43-475B-9936-184B53D70D5A}" type="pres">
      <dgm:prSet presAssocID="{0FB530D5-011F-4BD9-BCED-297CED809169}" presName="horz2" presStyleCnt="0"/>
      <dgm:spPr/>
    </dgm:pt>
    <dgm:pt modelId="{FAD3A080-8EF9-4989-87B0-78F6274B7CA9}" type="pres">
      <dgm:prSet presAssocID="{0FB530D5-011F-4BD9-BCED-297CED809169}" presName="horzSpace2" presStyleCnt="0"/>
      <dgm:spPr/>
    </dgm:pt>
    <dgm:pt modelId="{3D950BBD-1718-4BA2-A1FC-3CCBCB1745C2}" type="pres">
      <dgm:prSet presAssocID="{0FB530D5-011F-4BD9-BCED-297CED809169}" presName="tx2" presStyleLbl="revTx" presStyleIdx="3" presStyleCnt="7" custScaleX="166078" custScaleY="52140" custLinFactNeighborX="-693" custLinFactNeighborY="-62"/>
      <dgm:spPr/>
      <dgm:t>
        <a:bodyPr/>
        <a:lstStyle/>
        <a:p>
          <a:endParaRPr lang="ru-RU"/>
        </a:p>
      </dgm:t>
    </dgm:pt>
    <dgm:pt modelId="{4334932B-A4E8-435B-BFF1-8F0095617952}" type="pres">
      <dgm:prSet presAssocID="{0FB530D5-011F-4BD9-BCED-297CED809169}" presName="vert2" presStyleCnt="0"/>
      <dgm:spPr/>
    </dgm:pt>
    <dgm:pt modelId="{5F8E755B-2CA6-47A8-94D9-63F882E434A2}" type="pres">
      <dgm:prSet presAssocID="{0FB530D5-011F-4BD9-BCED-297CED809169}" presName="thinLine2b" presStyleLbl="callout" presStyleIdx="2" presStyleCnt="6"/>
      <dgm:spPr/>
    </dgm:pt>
    <dgm:pt modelId="{9CDFCEB4-B905-4470-87AF-ADDCB34B70F0}" type="pres">
      <dgm:prSet presAssocID="{0FB530D5-011F-4BD9-BCED-297CED809169}" presName="vertSpace2b" presStyleCnt="0"/>
      <dgm:spPr/>
    </dgm:pt>
    <dgm:pt modelId="{F6363F4F-300E-4E1E-8DCD-662CE4515BF2}" type="pres">
      <dgm:prSet presAssocID="{53C710F6-F042-49A3-B087-D39E01C8044F}" presName="horz2" presStyleCnt="0"/>
      <dgm:spPr/>
    </dgm:pt>
    <dgm:pt modelId="{DFFD9CB1-26D0-462C-B159-914307B147E6}" type="pres">
      <dgm:prSet presAssocID="{53C710F6-F042-49A3-B087-D39E01C8044F}" presName="horzSpace2" presStyleCnt="0"/>
      <dgm:spPr/>
    </dgm:pt>
    <dgm:pt modelId="{7854A88F-8147-44A9-B356-148489549077}" type="pres">
      <dgm:prSet presAssocID="{53C710F6-F042-49A3-B087-D39E01C8044F}" presName="tx2" presStyleLbl="revTx" presStyleIdx="4" presStyleCnt="7" custScaleX="163927" custScaleY="21343" custLinFactNeighborX="1014" custLinFactNeighborY="139"/>
      <dgm:spPr/>
      <dgm:t>
        <a:bodyPr/>
        <a:lstStyle/>
        <a:p>
          <a:endParaRPr lang="ru-RU"/>
        </a:p>
      </dgm:t>
    </dgm:pt>
    <dgm:pt modelId="{C67FD436-484E-4DAD-8C4A-3AC039954B11}" type="pres">
      <dgm:prSet presAssocID="{53C710F6-F042-49A3-B087-D39E01C8044F}" presName="vert2" presStyleCnt="0"/>
      <dgm:spPr/>
    </dgm:pt>
    <dgm:pt modelId="{3699CDB4-E92F-400D-8B0C-DAA9E3539F17}" type="pres">
      <dgm:prSet presAssocID="{53C710F6-F042-49A3-B087-D39E01C8044F}" presName="thinLine2b" presStyleLbl="callout" presStyleIdx="3" presStyleCnt="6"/>
      <dgm:spPr/>
    </dgm:pt>
    <dgm:pt modelId="{4650156B-BB9D-428D-A244-322783AE4730}" type="pres">
      <dgm:prSet presAssocID="{53C710F6-F042-49A3-B087-D39E01C8044F}" presName="vertSpace2b" presStyleCnt="0"/>
      <dgm:spPr/>
    </dgm:pt>
    <dgm:pt modelId="{1180D04F-618F-447D-B20C-505A9E8E37F6}" type="pres">
      <dgm:prSet presAssocID="{CA86AC92-94DF-48C3-83A5-013B491C4C28}" presName="horz2" presStyleCnt="0"/>
      <dgm:spPr/>
    </dgm:pt>
    <dgm:pt modelId="{91A83636-C93A-4263-94DB-9AF9E7DEB327}" type="pres">
      <dgm:prSet presAssocID="{CA86AC92-94DF-48C3-83A5-013B491C4C28}" presName="horzSpace2" presStyleCnt="0"/>
      <dgm:spPr/>
    </dgm:pt>
    <dgm:pt modelId="{71FDE579-EDD5-479A-9C97-6E137D70B284}" type="pres">
      <dgm:prSet presAssocID="{CA86AC92-94DF-48C3-83A5-013B491C4C28}" presName="tx2" presStyleLbl="revTx" presStyleIdx="5" presStyleCnt="7" custScaleX="164844" custScaleY="15145" custLinFactNeighborX="1014" custLinFactNeighborY="-1282"/>
      <dgm:spPr/>
      <dgm:t>
        <a:bodyPr/>
        <a:lstStyle/>
        <a:p>
          <a:endParaRPr lang="ru-RU"/>
        </a:p>
      </dgm:t>
    </dgm:pt>
    <dgm:pt modelId="{E76A2AA2-B90E-4C9B-8823-C80846C73A34}" type="pres">
      <dgm:prSet presAssocID="{CA86AC92-94DF-48C3-83A5-013B491C4C28}" presName="vert2" presStyleCnt="0"/>
      <dgm:spPr/>
    </dgm:pt>
    <dgm:pt modelId="{444BBAB2-51E5-4E4E-986F-01B1D920BEF6}" type="pres">
      <dgm:prSet presAssocID="{CA86AC92-94DF-48C3-83A5-013B491C4C28}" presName="thinLine2b" presStyleLbl="callout" presStyleIdx="4" presStyleCnt="6"/>
      <dgm:spPr/>
    </dgm:pt>
    <dgm:pt modelId="{B1CDE1B4-1C91-4010-A57D-BA23A2110ECB}" type="pres">
      <dgm:prSet presAssocID="{CA86AC92-94DF-48C3-83A5-013B491C4C28}" presName="vertSpace2b" presStyleCnt="0"/>
      <dgm:spPr/>
    </dgm:pt>
    <dgm:pt modelId="{52A9CEB1-4D73-4A24-952F-1F74C6286807}" type="pres">
      <dgm:prSet presAssocID="{2ABE7D73-FC3B-4128-BA00-DC3957DB737D}" presName="horz2" presStyleCnt="0"/>
      <dgm:spPr/>
    </dgm:pt>
    <dgm:pt modelId="{871BD950-CE2B-4969-923F-DE0205094F0C}" type="pres">
      <dgm:prSet presAssocID="{2ABE7D73-FC3B-4128-BA00-DC3957DB737D}" presName="horzSpace2" presStyleCnt="0"/>
      <dgm:spPr/>
    </dgm:pt>
    <dgm:pt modelId="{F5C76EFC-F3CB-4E58-9EF3-0725D1CA532C}" type="pres">
      <dgm:prSet presAssocID="{2ABE7D73-FC3B-4128-BA00-DC3957DB737D}" presName="tx2" presStyleLbl="revTx" presStyleIdx="6" presStyleCnt="7" custScaleX="165860" custScaleY="25764" custLinFactNeighborX="-693" custLinFactNeighborY="-406"/>
      <dgm:spPr/>
      <dgm:t>
        <a:bodyPr/>
        <a:lstStyle/>
        <a:p>
          <a:endParaRPr lang="ru-RU"/>
        </a:p>
      </dgm:t>
    </dgm:pt>
    <dgm:pt modelId="{94807B89-46C0-4FED-8533-CB2A8FAB4944}" type="pres">
      <dgm:prSet presAssocID="{2ABE7D73-FC3B-4128-BA00-DC3957DB737D}" presName="vert2" presStyleCnt="0"/>
      <dgm:spPr/>
    </dgm:pt>
    <dgm:pt modelId="{B4F5E095-1ED2-47BC-85AD-F7E021168450}" type="pres">
      <dgm:prSet presAssocID="{2ABE7D73-FC3B-4128-BA00-DC3957DB737D}" presName="thinLine2b" presStyleLbl="callout" presStyleIdx="5" presStyleCnt="6"/>
      <dgm:spPr/>
    </dgm:pt>
    <dgm:pt modelId="{80D02B69-6487-4FB9-84D4-319332A7149C}" type="pres">
      <dgm:prSet presAssocID="{2ABE7D73-FC3B-4128-BA00-DC3957DB737D}" presName="vertSpace2b" presStyleCnt="0"/>
      <dgm:spPr/>
    </dgm:pt>
  </dgm:ptLst>
  <dgm:cxnLst>
    <dgm:cxn modelId="{C9260011-80FC-4478-BC92-3227191FEC7A}" type="presOf" srcId="{EC96C9CD-5C6A-4F7A-A9D7-9718E7758167}" destId="{49D4C6FE-044D-412A-8575-80E17D11413E}" srcOrd="0" destOrd="0" presId="urn:microsoft.com/office/officeart/2008/layout/LinedList"/>
    <dgm:cxn modelId="{EED52322-5DA6-4DF4-9505-3AD7EA9B4184}" srcId="{EC96C9CD-5C6A-4F7A-A9D7-9718E7758167}" destId="{433E0D5D-007D-4CBF-9945-D0592BA63384}" srcOrd="1" destOrd="0" parTransId="{0287A57F-8EC1-493C-BA01-353ED5591BEB}" sibTransId="{7EA70754-4805-44A0-A9F1-7C7669B4F6B2}"/>
    <dgm:cxn modelId="{B591CA87-D0A1-44CB-BFBD-CCADF80038F7}" srcId="{3251C0B6-FDE0-42D2-8FF1-4702BA4D7C9D}" destId="{EC96C9CD-5C6A-4F7A-A9D7-9718E7758167}" srcOrd="0" destOrd="0" parTransId="{787E6B42-7EA2-4CAE-96C4-DA35D4E4F9E7}" sibTransId="{DCC4F44E-07B3-4A80-A1BA-8733D063C044}"/>
    <dgm:cxn modelId="{9AA60F17-5630-46F1-9768-6BD202824878}" srcId="{EC96C9CD-5C6A-4F7A-A9D7-9718E7758167}" destId="{A89477E6-4F78-46CD-811A-FE22A62F6B9A}" srcOrd="0" destOrd="0" parTransId="{1AE69C3A-CC27-4FE9-AA21-3894F00492B1}" sibTransId="{49A22CD1-CD89-43CA-8F6A-9DC35CD187B0}"/>
    <dgm:cxn modelId="{C29D54E7-D0FB-4C33-8463-F65D40FE0A7C}" type="presOf" srcId="{53C710F6-F042-49A3-B087-D39E01C8044F}" destId="{7854A88F-8147-44A9-B356-148489549077}" srcOrd="0" destOrd="0" presId="urn:microsoft.com/office/officeart/2008/layout/LinedList"/>
    <dgm:cxn modelId="{97F1CCE5-DEE7-4FC4-9EBB-5524E33CA2B2}" type="presOf" srcId="{0FB530D5-011F-4BD9-BCED-297CED809169}" destId="{3D950BBD-1718-4BA2-A1FC-3CCBCB1745C2}" srcOrd="0" destOrd="0" presId="urn:microsoft.com/office/officeart/2008/layout/LinedList"/>
    <dgm:cxn modelId="{F580D662-87AD-4CD9-8604-69FB59B6947F}" type="presOf" srcId="{CA86AC92-94DF-48C3-83A5-013B491C4C28}" destId="{71FDE579-EDD5-479A-9C97-6E137D70B284}" srcOrd="0" destOrd="0" presId="urn:microsoft.com/office/officeart/2008/layout/LinedList"/>
    <dgm:cxn modelId="{5AC0EA9E-4FCD-4AA9-968D-AE72D2A0E57D}" srcId="{EC96C9CD-5C6A-4F7A-A9D7-9718E7758167}" destId="{2ABE7D73-FC3B-4128-BA00-DC3957DB737D}" srcOrd="5" destOrd="0" parTransId="{C6D8AA3A-F3DD-4428-9E77-5AB5E405D15F}" sibTransId="{F3962AE1-A177-44DF-920C-D1AC1DB8BB49}"/>
    <dgm:cxn modelId="{C70FC293-CE0E-48B7-9041-0252510FAA4A}" srcId="{EC96C9CD-5C6A-4F7A-A9D7-9718E7758167}" destId="{CA86AC92-94DF-48C3-83A5-013B491C4C28}" srcOrd="4" destOrd="0" parTransId="{700872FD-DF3A-402E-87D3-4AEE1FA6F32B}" sibTransId="{18E5DA23-2D85-49CF-A3CB-5379C5386E8F}"/>
    <dgm:cxn modelId="{7DCC23CB-EB3F-46E0-B0D5-F1023F51D11A}" type="presOf" srcId="{2ABE7D73-FC3B-4128-BA00-DC3957DB737D}" destId="{F5C76EFC-F3CB-4E58-9EF3-0725D1CA532C}" srcOrd="0" destOrd="0" presId="urn:microsoft.com/office/officeart/2008/layout/LinedList"/>
    <dgm:cxn modelId="{16E8A66B-0AF6-47DD-ADB4-48F122EEBF31}" srcId="{EC96C9CD-5C6A-4F7A-A9D7-9718E7758167}" destId="{53C710F6-F042-49A3-B087-D39E01C8044F}" srcOrd="3" destOrd="0" parTransId="{41EEE1C1-D4B5-4DF6-9D1D-689F2067EF1A}" sibTransId="{B81C908D-CF5B-4EE1-B91C-B050633FB96E}"/>
    <dgm:cxn modelId="{5BDE24A4-8209-4C57-A02F-43E547F98A43}" srcId="{EC96C9CD-5C6A-4F7A-A9D7-9718E7758167}" destId="{0FB530D5-011F-4BD9-BCED-297CED809169}" srcOrd="2" destOrd="0" parTransId="{DBDAFCFF-0421-4559-A45D-705B4A73ABE4}" sibTransId="{EEBF502F-739B-4959-B96A-6F2F6BD1FD10}"/>
    <dgm:cxn modelId="{182455A1-966A-4552-B0C9-57663D014D84}" type="presOf" srcId="{433E0D5D-007D-4CBF-9945-D0592BA63384}" destId="{D23AA275-3CE4-4397-A331-1B06523D758D}" srcOrd="0" destOrd="0" presId="urn:microsoft.com/office/officeart/2008/layout/LinedList"/>
    <dgm:cxn modelId="{F3B65AE3-3634-443A-A367-644175FFE619}" type="presOf" srcId="{3251C0B6-FDE0-42D2-8FF1-4702BA4D7C9D}" destId="{D4ADB58D-B256-4F76-BE77-12F0EC3B0DE1}" srcOrd="0" destOrd="0" presId="urn:microsoft.com/office/officeart/2008/layout/LinedList"/>
    <dgm:cxn modelId="{AC7E9EF5-30B9-42C9-821A-537349782536}" type="presOf" srcId="{A89477E6-4F78-46CD-811A-FE22A62F6B9A}" destId="{AD340B23-3081-46AD-85F6-2B57726DE152}" srcOrd="0" destOrd="0" presId="urn:microsoft.com/office/officeart/2008/layout/LinedList"/>
    <dgm:cxn modelId="{A9042B66-3D4C-442A-B5F7-5FE1409F46D5}" type="presParOf" srcId="{D4ADB58D-B256-4F76-BE77-12F0EC3B0DE1}" destId="{A3494C64-F87E-4F33-A0E1-71D1F3E8BDD4}" srcOrd="0" destOrd="0" presId="urn:microsoft.com/office/officeart/2008/layout/LinedList"/>
    <dgm:cxn modelId="{01EB7007-E7DE-4F8E-86A4-7BE643551968}" type="presParOf" srcId="{D4ADB58D-B256-4F76-BE77-12F0EC3B0DE1}" destId="{0981B725-B700-482A-B6CD-30104DDA322C}" srcOrd="1" destOrd="0" presId="urn:microsoft.com/office/officeart/2008/layout/LinedList"/>
    <dgm:cxn modelId="{787959D9-842C-4BD6-B12A-C78BABAAEBBB}" type="presParOf" srcId="{0981B725-B700-482A-B6CD-30104DDA322C}" destId="{49D4C6FE-044D-412A-8575-80E17D11413E}" srcOrd="0" destOrd="0" presId="urn:microsoft.com/office/officeart/2008/layout/LinedList"/>
    <dgm:cxn modelId="{BC6C8584-C9BF-47FC-9889-9C83CD13572B}" type="presParOf" srcId="{0981B725-B700-482A-B6CD-30104DDA322C}" destId="{709F8915-B0B9-4C09-B92B-0861B940CCCC}" srcOrd="1" destOrd="0" presId="urn:microsoft.com/office/officeart/2008/layout/LinedList"/>
    <dgm:cxn modelId="{A273E8B8-C8AA-46AA-A2E5-148A37E80A40}" type="presParOf" srcId="{709F8915-B0B9-4C09-B92B-0861B940CCCC}" destId="{508CB7A8-4CBA-47EF-B9EA-DBDDA3E1B63F}" srcOrd="0" destOrd="0" presId="urn:microsoft.com/office/officeart/2008/layout/LinedList"/>
    <dgm:cxn modelId="{FFB7341F-5355-4B69-895B-4AFB14F2ED0B}" type="presParOf" srcId="{709F8915-B0B9-4C09-B92B-0861B940CCCC}" destId="{D3FFE396-DE35-4680-8983-9F9EF9B38AB1}" srcOrd="1" destOrd="0" presId="urn:microsoft.com/office/officeart/2008/layout/LinedList"/>
    <dgm:cxn modelId="{E3054B11-E6A9-486F-BF81-3B5D9075205A}" type="presParOf" srcId="{D3FFE396-DE35-4680-8983-9F9EF9B38AB1}" destId="{D67B1261-EBFD-4D33-8D2E-D487C224CC29}" srcOrd="0" destOrd="0" presId="urn:microsoft.com/office/officeart/2008/layout/LinedList"/>
    <dgm:cxn modelId="{CBA75A00-9D07-4008-857A-66DEA2D4C806}" type="presParOf" srcId="{D3FFE396-DE35-4680-8983-9F9EF9B38AB1}" destId="{AD340B23-3081-46AD-85F6-2B57726DE152}" srcOrd="1" destOrd="0" presId="urn:microsoft.com/office/officeart/2008/layout/LinedList"/>
    <dgm:cxn modelId="{1AD5E2BB-C00C-4C88-A315-94D959664EB9}" type="presParOf" srcId="{D3FFE396-DE35-4680-8983-9F9EF9B38AB1}" destId="{AC5E7117-9724-4345-8F27-D320730DA6CD}" srcOrd="2" destOrd="0" presId="urn:microsoft.com/office/officeart/2008/layout/LinedList"/>
    <dgm:cxn modelId="{2732BA22-F5E8-4811-9AD1-9FE7DEC9ECBA}" type="presParOf" srcId="{709F8915-B0B9-4C09-B92B-0861B940CCCC}" destId="{8614F24C-7DB4-439B-9C4D-3060C0D5A6FD}" srcOrd="2" destOrd="0" presId="urn:microsoft.com/office/officeart/2008/layout/LinedList"/>
    <dgm:cxn modelId="{ACBA06DA-A098-488C-86E0-3B14BBBA7307}" type="presParOf" srcId="{709F8915-B0B9-4C09-B92B-0861B940CCCC}" destId="{A34DC013-6424-4B47-BED4-54B1F96C41E6}" srcOrd="3" destOrd="0" presId="urn:microsoft.com/office/officeart/2008/layout/LinedList"/>
    <dgm:cxn modelId="{EAFFE9C2-4917-46B4-B894-B3421CEACACE}" type="presParOf" srcId="{709F8915-B0B9-4C09-B92B-0861B940CCCC}" destId="{491EA855-C984-4791-BDAB-6E3343576954}" srcOrd="4" destOrd="0" presId="urn:microsoft.com/office/officeart/2008/layout/LinedList"/>
    <dgm:cxn modelId="{9C7EDE50-F9F9-4B3D-80DE-646B2CE94A96}" type="presParOf" srcId="{491EA855-C984-4791-BDAB-6E3343576954}" destId="{DB01E676-C611-40B7-ACB3-59D155C0ED0F}" srcOrd="0" destOrd="0" presId="urn:microsoft.com/office/officeart/2008/layout/LinedList"/>
    <dgm:cxn modelId="{C9411C90-9F8A-467C-B443-C7753EA39BF6}" type="presParOf" srcId="{491EA855-C984-4791-BDAB-6E3343576954}" destId="{D23AA275-3CE4-4397-A331-1B06523D758D}" srcOrd="1" destOrd="0" presId="urn:microsoft.com/office/officeart/2008/layout/LinedList"/>
    <dgm:cxn modelId="{49F2541A-5AAF-47B4-9E2A-91977E007B8C}" type="presParOf" srcId="{491EA855-C984-4791-BDAB-6E3343576954}" destId="{16007094-65C1-48E7-8514-919C237FBF17}" srcOrd="2" destOrd="0" presId="urn:microsoft.com/office/officeart/2008/layout/LinedList"/>
    <dgm:cxn modelId="{712491CA-C295-4A16-BCD4-7D02E6316BBA}" type="presParOf" srcId="{709F8915-B0B9-4C09-B92B-0861B940CCCC}" destId="{9EEF18BC-BC47-43B2-8278-66B83E17EBB8}" srcOrd="5" destOrd="0" presId="urn:microsoft.com/office/officeart/2008/layout/LinedList"/>
    <dgm:cxn modelId="{B4A2246C-E409-423E-B551-E05DDB1998B7}" type="presParOf" srcId="{709F8915-B0B9-4C09-B92B-0861B940CCCC}" destId="{D15DBB1C-45D3-4336-8E87-7C01A73C8BF4}" srcOrd="6" destOrd="0" presId="urn:microsoft.com/office/officeart/2008/layout/LinedList"/>
    <dgm:cxn modelId="{7CA598AD-DAF3-462F-9D64-D0F7323B179E}" type="presParOf" srcId="{709F8915-B0B9-4C09-B92B-0861B940CCCC}" destId="{547FB20C-AF43-475B-9936-184B53D70D5A}" srcOrd="7" destOrd="0" presId="urn:microsoft.com/office/officeart/2008/layout/LinedList"/>
    <dgm:cxn modelId="{115D6F62-DE1C-416D-9030-17754473292B}" type="presParOf" srcId="{547FB20C-AF43-475B-9936-184B53D70D5A}" destId="{FAD3A080-8EF9-4989-87B0-78F6274B7CA9}" srcOrd="0" destOrd="0" presId="urn:microsoft.com/office/officeart/2008/layout/LinedList"/>
    <dgm:cxn modelId="{731325EC-34E5-4D2A-A239-8F73100B2D83}" type="presParOf" srcId="{547FB20C-AF43-475B-9936-184B53D70D5A}" destId="{3D950BBD-1718-4BA2-A1FC-3CCBCB1745C2}" srcOrd="1" destOrd="0" presId="urn:microsoft.com/office/officeart/2008/layout/LinedList"/>
    <dgm:cxn modelId="{C50FCC58-64DB-403F-BC06-057D403749B3}" type="presParOf" srcId="{547FB20C-AF43-475B-9936-184B53D70D5A}" destId="{4334932B-A4E8-435B-BFF1-8F0095617952}" srcOrd="2" destOrd="0" presId="urn:microsoft.com/office/officeart/2008/layout/LinedList"/>
    <dgm:cxn modelId="{4FDF07F4-648A-4302-8E70-5B4673824B40}" type="presParOf" srcId="{709F8915-B0B9-4C09-B92B-0861B940CCCC}" destId="{5F8E755B-2CA6-47A8-94D9-63F882E434A2}" srcOrd="8" destOrd="0" presId="urn:microsoft.com/office/officeart/2008/layout/LinedList"/>
    <dgm:cxn modelId="{94EA3B86-F649-48E4-9E10-E00E8065EE93}" type="presParOf" srcId="{709F8915-B0B9-4C09-B92B-0861B940CCCC}" destId="{9CDFCEB4-B905-4470-87AF-ADDCB34B70F0}" srcOrd="9" destOrd="0" presId="urn:microsoft.com/office/officeart/2008/layout/LinedList"/>
    <dgm:cxn modelId="{E99606AD-398F-45E6-803B-291F8D191481}" type="presParOf" srcId="{709F8915-B0B9-4C09-B92B-0861B940CCCC}" destId="{F6363F4F-300E-4E1E-8DCD-662CE4515BF2}" srcOrd="10" destOrd="0" presId="urn:microsoft.com/office/officeart/2008/layout/LinedList"/>
    <dgm:cxn modelId="{58BEB18F-295E-420D-BE25-0C18D6B43ECD}" type="presParOf" srcId="{F6363F4F-300E-4E1E-8DCD-662CE4515BF2}" destId="{DFFD9CB1-26D0-462C-B159-914307B147E6}" srcOrd="0" destOrd="0" presId="urn:microsoft.com/office/officeart/2008/layout/LinedList"/>
    <dgm:cxn modelId="{89841604-8098-4D56-BBE2-E070632D6FA4}" type="presParOf" srcId="{F6363F4F-300E-4E1E-8DCD-662CE4515BF2}" destId="{7854A88F-8147-44A9-B356-148489549077}" srcOrd="1" destOrd="0" presId="urn:microsoft.com/office/officeart/2008/layout/LinedList"/>
    <dgm:cxn modelId="{CEDC8906-A7F1-41A7-A23A-E92027EEC409}" type="presParOf" srcId="{F6363F4F-300E-4E1E-8DCD-662CE4515BF2}" destId="{C67FD436-484E-4DAD-8C4A-3AC039954B11}" srcOrd="2" destOrd="0" presId="urn:microsoft.com/office/officeart/2008/layout/LinedList"/>
    <dgm:cxn modelId="{C83FB4D2-1F23-46D5-90E8-BF7A3645ED61}" type="presParOf" srcId="{709F8915-B0B9-4C09-B92B-0861B940CCCC}" destId="{3699CDB4-E92F-400D-8B0C-DAA9E3539F17}" srcOrd="11" destOrd="0" presId="urn:microsoft.com/office/officeart/2008/layout/LinedList"/>
    <dgm:cxn modelId="{CBCCD0B0-39E0-4241-AAB8-B57CD74838CD}" type="presParOf" srcId="{709F8915-B0B9-4C09-B92B-0861B940CCCC}" destId="{4650156B-BB9D-428D-A244-322783AE4730}" srcOrd="12" destOrd="0" presId="urn:microsoft.com/office/officeart/2008/layout/LinedList"/>
    <dgm:cxn modelId="{9A3C6A49-376A-400C-82B8-C7403B47B12B}" type="presParOf" srcId="{709F8915-B0B9-4C09-B92B-0861B940CCCC}" destId="{1180D04F-618F-447D-B20C-505A9E8E37F6}" srcOrd="13" destOrd="0" presId="urn:microsoft.com/office/officeart/2008/layout/LinedList"/>
    <dgm:cxn modelId="{BF1574D4-7079-454A-8264-F7EF4A87CA4B}" type="presParOf" srcId="{1180D04F-618F-447D-B20C-505A9E8E37F6}" destId="{91A83636-C93A-4263-94DB-9AF9E7DEB327}" srcOrd="0" destOrd="0" presId="urn:microsoft.com/office/officeart/2008/layout/LinedList"/>
    <dgm:cxn modelId="{51812BCF-3CEB-4EB0-8BE5-EA99040597C7}" type="presParOf" srcId="{1180D04F-618F-447D-B20C-505A9E8E37F6}" destId="{71FDE579-EDD5-479A-9C97-6E137D70B284}" srcOrd="1" destOrd="0" presId="urn:microsoft.com/office/officeart/2008/layout/LinedList"/>
    <dgm:cxn modelId="{B30A89F7-1F17-441B-85BB-D6A9C846DEFE}" type="presParOf" srcId="{1180D04F-618F-447D-B20C-505A9E8E37F6}" destId="{E76A2AA2-B90E-4C9B-8823-C80846C73A34}" srcOrd="2" destOrd="0" presId="urn:microsoft.com/office/officeart/2008/layout/LinedList"/>
    <dgm:cxn modelId="{BA01ACAC-3E55-4AAE-92B4-7D8629D4632B}" type="presParOf" srcId="{709F8915-B0B9-4C09-B92B-0861B940CCCC}" destId="{444BBAB2-51E5-4E4E-986F-01B1D920BEF6}" srcOrd="14" destOrd="0" presId="urn:microsoft.com/office/officeart/2008/layout/LinedList"/>
    <dgm:cxn modelId="{3705ADCE-05ED-4DB3-AD57-CD198D0FF761}" type="presParOf" srcId="{709F8915-B0B9-4C09-B92B-0861B940CCCC}" destId="{B1CDE1B4-1C91-4010-A57D-BA23A2110ECB}" srcOrd="15" destOrd="0" presId="urn:microsoft.com/office/officeart/2008/layout/LinedList"/>
    <dgm:cxn modelId="{592EE5F5-4543-4874-83AF-3F320B5B7037}" type="presParOf" srcId="{709F8915-B0B9-4C09-B92B-0861B940CCCC}" destId="{52A9CEB1-4D73-4A24-952F-1F74C6286807}" srcOrd="16" destOrd="0" presId="urn:microsoft.com/office/officeart/2008/layout/LinedList"/>
    <dgm:cxn modelId="{9ACA23CF-4C6E-45A7-BEF7-999E2D6842B0}" type="presParOf" srcId="{52A9CEB1-4D73-4A24-952F-1F74C6286807}" destId="{871BD950-CE2B-4969-923F-DE0205094F0C}" srcOrd="0" destOrd="0" presId="urn:microsoft.com/office/officeart/2008/layout/LinedList"/>
    <dgm:cxn modelId="{108D3848-C506-43D9-AA62-9ADD7BECE88A}" type="presParOf" srcId="{52A9CEB1-4D73-4A24-952F-1F74C6286807}" destId="{F5C76EFC-F3CB-4E58-9EF3-0725D1CA532C}" srcOrd="1" destOrd="0" presId="urn:microsoft.com/office/officeart/2008/layout/LinedList"/>
    <dgm:cxn modelId="{4A7332F5-78E1-4C66-99F0-2CC3C08C3656}" type="presParOf" srcId="{52A9CEB1-4D73-4A24-952F-1F74C6286807}" destId="{94807B89-46C0-4FED-8533-CB2A8FAB4944}" srcOrd="2" destOrd="0" presId="urn:microsoft.com/office/officeart/2008/layout/LinedList"/>
    <dgm:cxn modelId="{95EB97A5-1EF1-4713-94A1-D89A8F1D24DD}" type="presParOf" srcId="{709F8915-B0B9-4C09-B92B-0861B940CCCC}" destId="{B4F5E095-1ED2-47BC-85AD-F7E021168450}" srcOrd="17" destOrd="0" presId="urn:microsoft.com/office/officeart/2008/layout/LinedList"/>
    <dgm:cxn modelId="{8FF9999F-7805-485E-99DE-ABE2DA85E388}" type="presParOf" srcId="{709F8915-B0B9-4C09-B92B-0861B940CCCC}" destId="{80D02B69-6487-4FB9-84D4-319332A7149C}" srcOrd="18" destOrd="0" presId="urn:microsoft.com/office/officeart/2008/layout/LinedList"/>
  </dgm:cxnLst>
  <dgm:bg>
    <a:solidFill>
      <a:srgbClr val="CCFF99">
        <a:alpha val="48235"/>
      </a:srgb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2816D5C-A86F-46B2-AE62-D48E72A9E066}" type="doc">
      <dgm:prSet loTypeId="urn:microsoft.com/office/officeart/2005/8/layout/pyramid2" loCatId="pyramid" qsTypeId="urn:microsoft.com/office/officeart/2005/8/quickstyle/simple1" qsCatId="simple" csTypeId="urn:microsoft.com/office/officeart/2005/8/colors/accent3_4" csCatId="accent3" phldr="1"/>
      <dgm:spPr/>
      <dgm:t>
        <a:bodyPr/>
        <a:lstStyle/>
        <a:p>
          <a:endParaRPr lang="ru-RU"/>
        </a:p>
      </dgm:t>
    </dgm:pt>
    <dgm:pt modelId="{3CCE6D13-87B0-4332-AF3E-46CF4533EF61}">
      <dgm:prSet phldrT="[Текст]" custT="1"/>
      <dgm:spPr>
        <a:solidFill>
          <a:srgbClr val="66FFFF">
            <a:alpha val="90000"/>
          </a:srgbClr>
        </a:solidFill>
        <a:ln>
          <a:solidFill>
            <a:schemeClr val="tx1"/>
          </a:solidFill>
        </a:ln>
      </dgm:spPr>
      <dgm:t>
        <a:bodyPr/>
        <a:lstStyle/>
        <a:p>
          <a:r>
            <a:rPr lang="ru-RU" sz="1600" b="1" dirty="0" smtClean="0">
              <a:solidFill>
                <a:schemeClr val="tx1"/>
              </a:solidFill>
              <a:latin typeface="Times New Roman" panose="02020603050405020304" pitchFamily="18" charset="0"/>
              <a:cs typeface="Times New Roman" panose="02020603050405020304" pitchFamily="18" charset="0"/>
            </a:rPr>
            <a:t>Погашение кредитов от кредитных организаций  - 70 587,7 тыс. рублей.</a:t>
          </a:r>
          <a:endParaRPr lang="ru-RU" sz="1900" b="1" dirty="0">
            <a:solidFill>
              <a:schemeClr val="tx1"/>
            </a:solidFill>
            <a:latin typeface="Times New Roman" panose="02020603050405020304" pitchFamily="18" charset="0"/>
            <a:cs typeface="Times New Roman" panose="02020603050405020304" pitchFamily="18" charset="0"/>
          </a:endParaRPr>
        </a:p>
      </dgm:t>
    </dgm:pt>
    <dgm:pt modelId="{E8446597-75AC-4A37-8F87-8137F0F59F06}" type="parTrans" cxnId="{36902F67-76AF-4F7F-A13C-C4B37D675303}">
      <dgm:prSet/>
      <dgm:spPr/>
      <dgm:t>
        <a:bodyPr/>
        <a:lstStyle/>
        <a:p>
          <a:endParaRPr lang="ru-RU"/>
        </a:p>
      </dgm:t>
    </dgm:pt>
    <dgm:pt modelId="{E1B704D9-38CA-4DF2-9C0B-C85755A40CA2}" type="sibTrans" cxnId="{36902F67-76AF-4F7F-A13C-C4B37D675303}">
      <dgm:prSet/>
      <dgm:spPr/>
      <dgm:t>
        <a:bodyPr/>
        <a:lstStyle/>
        <a:p>
          <a:endParaRPr lang="ru-RU"/>
        </a:p>
      </dgm:t>
    </dgm:pt>
    <dgm:pt modelId="{8EBE5D3C-2E38-4137-A7FC-19B2AEC6EE55}">
      <dgm:prSet phldrT="[Текст]" custT="1"/>
      <dgm:spPr>
        <a:solidFill>
          <a:schemeClr val="accent2">
            <a:lumMod val="40000"/>
            <a:lumOff val="60000"/>
            <a:alpha val="90000"/>
          </a:schemeClr>
        </a:solidFill>
        <a:ln>
          <a:solidFill>
            <a:schemeClr val="tx1"/>
          </a:solidFill>
        </a:ln>
      </dgm:spPr>
      <dgm:t>
        <a:bodyPr/>
        <a:lstStyle/>
        <a:p>
          <a:r>
            <a:rPr lang="ru-RU" sz="1600" b="1" dirty="0" smtClean="0">
              <a:solidFill>
                <a:schemeClr val="tx1"/>
              </a:solidFill>
              <a:latin typeface="Times New Roman" panose="02020603050405020304" pitchFamily="18" charset="0"/>
              <a:cs typeface="Times New Roman" panose="02020603050405020304" pitchFamily="18" charset="0"/>
            </a:rPr>
            <a:t>Изменение остатков на счетах   по учету средств бюджета </a:t>
          </a:r>
        </a:p>
        <a:p>
          <a:r>
            <a:rPr lang="ru-RU" sz="1600" b="1" dirty="0" smtClean="0">
              <a:solidFill>
                <a:schemeClr val="tx1"/>
              </a:solidFill>
              <a:latin typeface="Times New Roman" panose="02020603050405020304" pitchFamily="18" charset="0"/>
              <a:cs typeface="Times New Roman" panose="02020603050405020304" pitchFamily="18" charset="0"/>
            </a:rPr>
            <a:t>11 779,2 тыс. руб.</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71672D21-5E78-4C67-832E-BF2E2520A454}" type="parTrans" cxnId="{BCBDE065-3E98-41F5-9E1C-D9B38D3D0A94}">
      <dgm:prSet/>
      <dgm:spPr/>
      <dgm:t>
        <a:bodyPr/>
        <a:lstStyle/>
        <a:p>
          <a:endParaRPr lang="ru-RU"/>
        </a:p>
      </dgm:t>
    </dgm:pt>
    <dgm:pt modelId="{4EAD4A66-B292-4186-B9B5-0B7AF213A3B5}" type="sibTrans" cxnId="{BCBDE065-3E98-41F5-9E1C-D9B38D3D0A94}">
      <dgm:prSet/>
      <dgm:spPr/>
      <dgm:t>
        <a:bodyPr/>
        <a:lstStyle/>
        <a:p>
          <a:endParaRPr lang="ru-RU"/>
        </a:p>
      </dgm:t>
    </dgm:pt>
    <dgm:pt modelId="{6443346A-C433-4003-BF98-7A1909420C8B}" type="pres">
      <dgm:prSet presAssocID="{22816D5C-A86F-46B2-AE62-D48E72A9E066}" presName="compositeShape" presStyleCnt="0">
        <dgm:presLayoutVars>
          <dgm:dir/>
          <dgm:resizeHandles/>
        </dgm:presLayoutVars>
      </dgm:prSet>
      <dgm:spPr/>
      <dgm:t>
        <a:bodyPr/>
        <a:lstStyle/>
        <a:p>
          <a:endParaRPr lang="ru-RU"/>
        </a:p>
      </dgm:t>
    </dgm:pt>
    <dgm:pt modelId="{EE3E42D6-A327-49D7-9CF0-4F39C7BCE590}" type="pres">
      <dgm:prSet presAssocID="{22816D5C-A86F-46B2-AE62-D48E72A9E066}" presName="pyramid" presStyleLbl="node1" presStyleIdx="0" presStyleCnt="1" custAng="10800000" custLinFactNeighborX="-6753" custLinFactNeighborY="50794"/>
      <dgm:spPr>
        <a:solidFill>
          <a:schemeClr val="accent6">
            <a:lumMod val="60000"/>
            <a:lumOff val="40000"/>
          </a:schemeClr>
        </a:solidFill>
      </dgm:spPr>
      <dgm:t>
        <a:bodyPr/>
        <a:lstStyle/>
        <a:p>
          <a:endParaRPr lang="ru-RU"/>
        </a:p>
      </dgm:t>
    </dgm:pt>
    <dgm:pt modelId="{392B33D3-8F03-4185-93D0-CDFBB1FE5E59}" type="pres">
      <dgm:prSet presAssocID="{22816D5C-A86F-46B2-AE62-D48E72A9E066}" presName="theList" presStyleCnt="0"/>
      <dgm:spPr/>
    </dgm:pt>
    <dgm:pt modelId="{27F0D9D2-F5B1-4EF3-8CD4-8D783F223AEC}" type="pres">
      <dgm:prSet presAssocID="{3CCE6D13-87B0-4332-AF3E-46CF4533EF61}" presName="aNode" presStyleLbl="fgAcc1" presStyleIdx="0" presStyleCnt="2" custScaleX="146959" custScaleY="54206" custLinFactY="100000" custLinFactNeighborX="1612" custLinFactNeighborY="178801">
        <dgm:presLayoutVars>
          <dgm:bulletEnabled val="1"/>
        </dgm:presLayoutVars>
      </dgm:prSet>
      <dgm:spPr/>
      <dgm:t>
        <a:bodyPr/>
        <a:lstStyle/>
        <a:p>
          <a:endParaRPr lang="ru-RU"/>
        </a:p>
      </dgm:t>
    </dgm:pt>
    <dgm:pt modelId="{6094A237-1BAB-460D-87C3-B5C08E52720D}" type="pres">
      <dgm:prSet presAssocID="{3CCE6D13-87B0-4332-AF3E-46CF4533EF61}" presName="aSpace" presStyleCnt="0"/>
      <dgm:spPr/>
    </dgm:pt>
    <dgm:pt modelId="{5943FBF8-3D2A-4B8E-B0F6-352AE796E670}" type="pres">
      <dgm:prSet presAssocID="{8EBE5D3C-2E38-4137-A7FC-19B2AEC6EE55}" presName="aNode" presStyleLbl="fgAcc1" presStyleIdx="1" presStyleCnt="2" custScaleX="142656" custScaleY="48258" custLinFactY="-108695" custLinFactNeighborX="1763" custLinFactNeighborY="-200000">
        <dgm:presLayoutVars>
          <dgm:bulletEnabled val="1"/>
        </dgm:presLayoutVars>
      </dgm:prSet>
      <dgm:spPr/>
      <dgm:t>
        <a:bodyPr/>
        <a:lstStyle/>
        <a:p>
          <a:endParaRPr lang="ru-RU"/>
        </a:p>
      </dgm:t>
    </dgm:pt>
    <dgm:pt modelId="{08E1697E-BC18-4BD2-8042-0E55794F3900}" type="pres">
      <dgm:prSet presAssocID="{8EBE5D3C-2E38-4137-A7FC-19B2AEC6EE55}" presName="aSpace" presStyleCnt="0"/>
      <dgm:spPr/>
    </dgm:pt>
  </dgm:ptLst>
  <dgm:cxnLst>
    <dgm:cxn modelId="{BCBDE065-3E98-41F5-9E1C-D9B38D3D0A94}" srcId="{22816D5C-A86F-46B2-AE62-D48E72A9E066}" destId="{8EBE5D3C-2E38-4137-A7FC-19B2AEC6EE55}" srcOrd="1" destOrd="0" parTransId="{71672D21-5E78-4C67-832E-BF2E2520A454}" sibTransId="{4EAD4A66-B292-4186-B9B5-0B7AF213A3B5}"/>
    <dgm:cxn modelId="{36902F67-76AF-4F7F-A13C-C4B37D675303}" srcId="{22816D5C-A86F-46B2-AE62-D48E72A9E066}" destId="{3CCE6D13-87B0-4332-AF3E-46CF4533EF61}" srcOrd="0" destOrd="0" parTransId="{E8446597-75AC-4A37-8F87-8137F0F59F06}" sibTransId="{E1B704D9-38CA-4DF2-9C0B-C85755A40CA2}"/>
    <dgm:cxn modelId="{317051C5-FB2F-4289-B325-267DDC352387}" type="presOf" srcId="{8EBE5D3C-2E38-4137-A7FC-19B2AEC6EE55}" destId="{5943FBF8-3D2A-4B8E-B0F6-352AE796E670}" srcOrd="0" destOrd="0" presId="urn:microsoft.com/office/officeart/2005/8/layout/pyramid2"/>
    <dgm:cxn modelId="{32280595-89DA-45EC-9BC6-95B25CE225D1}" type="presOf" srcId="{3CCE6D13-87B0-4332-AF3E-46CF4533EF61}" destId="{27F0D9D2-F5B1-4EF3-8CD4-8D783F223AEC}" srcOrd="0" destOrd="0" presId="urn:microsoft.com/office/officeart/2005/8/layout/pyramid2"/>
    <dgm:cxn modelId="{4EC6447F-9C26-4098-BB8D-4D72864A952C}" type="presOf" srcId="{22816D5C-A86F-46B2-AE62-D48E72A9E066}" destId="{6443346A-C433-4003-BF98-7A1909420C8B}" srcOrd="0" destOrd="0" presId="urn:microsoft.com/office/officeart/2005/8/layout/pyramid2"/>
    <dgm:cxn modelId="{8E296E56-EE6F-4D7B-918E-C96A830EE066}" type="presParOf" srcId="{6443346A-C433-4003-BF98-7A1909420C8B}" destId="{EE3E42D6-A327-49D7-9CF0-4F39C7BCE590}" srcOrd="0" destOrd="0" presId="urn:microsoft.com/office/officeart/2005/8/layout/pyramid2"/>
    <dgm:cxn modelId="{A25CDC78-CFB8-4342-8125-80589E25F45E}" type="presParOf" srcId="{6443346A-C433-4003-BF98-7A1909420C8B}" destId="{392B33D3-8F03-4185-93D0-CDFBB1FE5E59}" srcOrd="1" destOrd="0" presId="urn:microsoft.com/office/officeart/2005/8/layout/pyramid2"/>
    <dgm:cxn modelId="{121076F5-8311-476F-B9F1-4D6441E2A056}" type="presParOf" srcId="{392B33D3-8F03-4185-93D0-CDFBB1FE5E59}" destId="{27F0D9D2-F5B1-4EF3-8CD4-8D783F223AEC}" srcOrd="0" destOrd="0" presId="urn:microsoft.com/office/officeart/2005/8/layout/pyramid2"/>
    <dgm:cxn modelId="{5986E016-7F5E-41A1-8936-0247D3FB2F3F}" type="presParOf" srcId="{392B33D3-8F03-4185-93D0-CDFBB1FE5E59}" destId="{6094A237-1BAB-460D-87C3-B5C08E52720D}" srcOrd="1" destOrd="0" presId="urn:microsoft.com/office/officeart/2005/8/layout/pyramid2"/>
    <dgm:cxn modelId="{528241D2-877A-43F6-9336-24530D08D900}" type="presParOf" srcId="{392B33D3-8F03-4185-93D0-CDFBB1FE5E59}" destId="{5943FBF8-3D2A-4B8E-B0F6-352AE796E670}" srcOrd="2" destOrd="0" presId="urn:microsoft.com/office/officeart/2005/8/layout/pyramid2"/>
    <dgm:cxn modelId="{3467B34E-EE84-456F-8A57-13F93519D3DF}" type="presParOf" srcId="{392B33D3-8F03-4185-93D0-CDFBB1FE5E59}" destId="{08E1697E-BC18-4BD2-8042-0E55794F3900}"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6B326A-B1A6-4289-8661-B4FCEBAC4D5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390CB856-25D9-4CFB-A2AD-FD0F9CA12B7D}">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800" b="1"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«Муниципальный округ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 Удмуртской Республики»           с учетом:</a:t>
          </a:r>
          <a:endParaRPr lang="ru-RU" sz="1800" b="1" dirty="0">
            <a:solidFill>
              <a:schemeClr val="tx1"/>
            </a:solidFill>
            <a:latin typeface="Times New Roman" pitchFamily="18" charset="0"/>
            <a:cs typeface="Times New Roman" pitchFamily="18" charset="0"/>
          </a:endParaRPr>
        </a:p>
      </dgm:t>
    </dgm:pt>
    <dgm:pt modelId="{4A253B56-A39F-4A6B-9E93-7FD696550198}" type="parTrans" cxnId="{03162FDF-2B5F-4BFD-945F-FE759B6F5D7E}">
      <dgm:prSet/>
      <dgm:spPr/>
      <dgm:t>
        <a:bodyPr/>
        <a:lstStyle/>
        <a:p>
          <a:endParaRPr lang="ru-RU"/>
        </a:p>
      </dgm:t>
    </dgm:pt>
    <dgm:pt modelId="{EF057A0D-4297-44E4-BC5D-339A246363B3}" type="sibTrans" cxnId="{03162FDF-2B5F-4BFD-945F-FE759B6F5D7E}">
      <dgm:prSet/>
      <dgm:spPr/>
      <dgm:t>
        <a:bodyPr/>
        <a:lstStyle/>
        <a:p>
          <a:endParaRPr lang="ru-RU"/>
        </a:p>
      </dgm:t>
    </dgm:pt>
    <dgm:pt modelId="{1EDD2E1F-7D23-435C-8498-29151650CCEA}" type="pres">
      <dgm:prSet presAssocID="{A76B326A-B1A6-4289-8661-B4FCEBAC4D59}" presName="linear" presStyleCnt="0">
        <dgm:presLayoutVars>
          <dgm:animLvl val="lvl"/>
          <dgm:resizeHandles val="exact"/>
        </dgm:presLayoutVars>
      </dgm:prSet>
      <dgm:spPr/>
      <dgm:t>
        <a:bodyPr/>
        <a:lstStyle/>
        <a:p>
          <a:endParaRPr lang="ru-RU"/>
        </a:p>
      </dgm:t>
    </dgm:pt>
    <dgm:pt modelId="{FB3B9877-007F-4FF8-A415-B5437830542E}" type="pres">
      <dgm:prSet presAssocID="{390CB856-25D9-4CFB-A2AD-FD0F9CA12B7D}" presName="parentText" presStyleLbl="node1" presStyleIdx="0" presStyleCnt="1" custScaleY="51527" custLinFactY="-100000" custLinFactNeighborX="-110" custLinFactNeighborY="-100023">
        <dgm:presLayoutVars>
          <dgm:chMax val="0"/>
          <dgm:bulletEnabled val="1"/>
        </dgm:presLayoutVars>
      </dgm:prSet>
      <dgm:spPr/>
      <dgm:t>
        <a:bodyPr/>
        <a:lstStyle/>
        <a:p>
          <a:endParaRPr lang="ru-RU"/>
        </a:p>
      </dgm:t>
    </dgm:pt>
  </dgm:ptLst>
  <dgm:cxnLst>
    <dgm:cxn modelId="{68BB84B9-B09C-428B-BA72-49F5FFE478AB}" type="presOf" srcId="{A76B326A-B1A6-4289-8661-B4FCEBAC4D59}" destId="{1EDD2E1F-7D23-435C-8498-29151650CCEA}" srcOrd="0" destOrd="0" presId="urn:microsoft.com/office/officeart/2005/8/layout/vList2"/>
    <dgm:cxn modelId="{03162FDF-2B5F-4BFD-945F-FE759B6F5D7E}" srcId="{A76B326A-B1A6-4289-8661-B4FCEBAC4D59}" destId="{390CB856-25D9-4CFB-A2AD-FD0F9CA12B7D}" srcOrd="0" destOrd="0" parTransId="{4A253B56-A39F-4A6B-9E93-7FD696550198}" sibTransId="{EF057A0D-4297-44E4-BC5D-339A246363B3}"/>
    <dgm:cxn modelId="{4697C2DD-440B-4DD0-BA2B-CE46134FE46B}" type="presOf" srcId="{390CB856-25D9-4CFB-A2AD-FD0F9CA12B7D}" destId="{FB3B9877-007F-4FF8-A415-B5437830542E}" srcOrd="0" destOrd="0" presId="urn:microsoft.com/office/officeart/2005/8/layout/vList2"/>
    <dgm:cxn modelId="{01D210D3-3B4F-41D7-93A1-81D53D11269A}" type="presParOf" srcId="{1EDD2E1F-7D23-435C-8498-29151650CCEA}" destId="{FB3B9877-007F-4FF8-A415-B543783054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83429FB5-E0E7-4728-BF1D-5693DA5A9B05}">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800" b="1" dirty="0" smtClean="0">
              <a:solidFill>
                <a:schemeClr val="tx1"/>
              </a:solidFill>
              <a:latin typeface="Times New Roman" pitchFamily="18" charset="0"/>
              <a:cs typeface="Times New Roman" pitchFamily="18" charset="0"/>
            </a:rPr>
            <a:t>Повышение эффективности управления бюджетными ресурсами, в том числе за счет:</a:t>
          </a:r>
          <a:endParaRPr lang="ru-RU" sz="1800" b="1" dirty="0">
            <a:solidFill>
              <a:schemeClr val="tx1"/>
            </a:solidFill>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1" custScaleY="42260" custLinFactY="-100000" custLinFactNeighborY="-118295">
        <dgm:presLayoutVars>
          <dgm:chMax val="0"/>
          <dgm:bulletEnabled val="1"/>
        </dgm:presLayoutVars>
      </dgm:prSet>
      <dgm:spPr/>
      <dgm:t>
        <a:bodyPr/>
        <a:lstStyle/>
        <a:p>
          <a:endParaRPr lang="ru-RU"/>
        </a:p>
      </dgm:t>
    </dgm:pt>
  </dgm:ptLst>
  <dgm:cxnLst>
    <dgm:cxn modelId="{602591C3-2640-4ED2-A39D-27E05D85E54D}" type="presOf" srcId="{83429FB5-E0E7-4728-BF1D-5693DA5A9B05}" destId="{CECF27C9-391B-4FFF-A627-649ACE127A65}" srcOrd="0" destOrd="0" presId="urn:microsoft.com/office/officeart/2005/8/layout/vList2"/>
    <dgm:cxn modelId="{A381CFCA-6BBF-43DB-9DE7-EF59FECD1A9B}" srcId="{7B4CAF70-FD7D-4F4E-B149-9CD27B9DCC44}" destId="{83429FB5-E0E7-4728-BF1D-5693DA5A9B05}" srcOrd="0" destOrd="0" parTransId="{68CB53C5-B564-43BB-8C98-0CE135779DBA}" sibTransId="{3B92519C-FA09-4F7D-B9CE-ED411060F2D1}"/>
    <dgm:cxn modelId="{30CCBC3F-7FDC-48FF-98A3-ECC6878E2AEC}" type="presOf" srcId="{7B4CAF70-FD7D-4F4E-B149-9CD27B9DCC44}" destId="{7501055E-F915-45B3-A34B-8BF86EDF43BE}" srcOrd="0" destOrd="0" presId="urn:microsoft.com/office/officeart/2005/8/layout/vList2"/>
    <dgm:cxn modelId="{FD31D09F-8235-4D0A-BE6E-C9707756E088}" type="presParOf" srcId="{7501055E-F915-45B3-A34B-8BF86EDF43BE}" destId="{CECF27C9-391B-4FFF-A627-649ACE127A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ru-RU"/>
        </a:p>
      </dgm:t>
    </dgm:pt>
    <dgm:pt modelId="{83429FB5-E0E7-4728-BF1D-5693DA5A9B05}">
      <dgm:prSet phldrT="[Текст]" custT="1"/>
      <dgm:spPr/>
      <dgm:t>
        <a:bodyPr/>
        <a:lstStyle/>
        <a:p>
          <a:pPr algn="ctr"/>
          <a:r>
            <a:rPr lang="ru-RU" sz="1400" b="1" dirty="0" smtClean="0">
              <a:latin typeface="Times New Roman" pitchFamily="18" charset="0"/>
              <a:cs typeface="Times New Roman" pitchFamily="18" charset="0"/>
            </a:rPr>
            <a:t>Снижение рисков возникновения просроченной кредиторской задолженности;</a:t>
          </a:r>
          <a:endParaRPr lang="ru-RU" sz="1400" b="1" dirty="0">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042A2875-3359-4A8C-84A8-96B4A75F2A1B}">
      <dgm:prSet custT="1"/>
      <dgm:spPr/>
      <dgm:t>
        <a:bodyPr/>
        <a:lstStyle/>
        <a:p>
          <a:pPr algn="ctr"/>
          <a:r>
            <a:rPr lang="ru-RU" sz="1400" b="1" dirty="0" smtClean="0">
              <a:latin typeface="Times New Roman" pitchFamily="18" charset="0"/>
              <a:cs typeface="Times New Roman" pitchFamily="18" charset="0"/>
            </a:rPr>
            <a:t>Реализация мероприятий Подпрограммы «Управление муниципальными финансами муниципального образования «Муниципальный округ </a:t>
          </a:r>
          <a:r>
            <a:rPr lang="ru-RU" sz="1400" b="1" dirty="0" err="1" smtClean="0">
              <a:latin typeface="Times New Roman" pitchFamily="18" charset="0"/>
              <a:cs typeface="Times New Roman" pitchFamily="18" charset="0"/>
            </a:rPr>
            <a:t>Малопургинский</a:t>
          </a:r>
          <a:r>
            <a:rPr lang="ru-RU" sz="1400" b="1" dirty="0" smtClean="0">
              <a:latin typeface="Times New Roman" pitchFamily="18" charset="0"/>
              <a:cs typeface="Times New Roman" pitchFamily="18" charset="0"/>
            </a:rPr>
            <a:t> район Удмуртской Республики»;</a:t>
          </a:r>
          <a:endParaRPr lang="ru-RU" sz="1400" b="1" dirty="0">
            <a:latin typeface="Times New Roman" pitchFamily="18" charset="0"/>
            <a:cs typeface="Times New Roman" pitchFamily="18" charset="0"/>
          </a:endParaRPr>
        </a:p>
      </dgm:t>
    </dgm:pt>
    <dgm:pt modelId="{93F934BB-66A7-4871-8173-B78A6DFC13CE}" type="parTrans" cxnId="{FDBBFDDE-C804-4FDB-9668-BE3B6C584078}">
      <dgm:prSet/>
      <dgm:spPr/>
      <dgm:t>
        <a:bodyPr/>
        <a:lstStyle/>
        <a:p>
          <a:endParaRPr lang="ru-RU"/>
        </a:p>
      </dgm:t>
    </dgm:pt>
    <dgm:pt modelId="{4A68CD71-B711-4922-8FA8-1ED53C2304A6}" type="sibTrans" cxnId="{FDBBFDDE-C804-4FDB-9668-BE3B6C584078}">
      <dgm:prSet/>
      <dgm:spPr/>
      <dgm:t>
        <a:bodyPr/>
        <a:lstStyle/>
        <a:p>
          <a:endParaRPr lang="ru-RU"/>
        </a:p>
      </dgm:t>
    </dgm:pt>
    <dgm:pt modelId="{85EF42FA-0C5A-417D-9092-FEFC6F624C46}">
      <dgm:prSet custT="1"/>
      <dgm:spPr/>
      <dgm:t>
        <a:bodyPr/>
        <a:lstStyle/>
        <a:p>
          <a:pPr algn="ctr"/>
          <a:r>
            <a:rPr lang="ru-RU" sz="1400" b="1" dirty="0" smtClean="0">
              <a:latin typeface="Times New Roman" pitchFamily="18" charset="0"/>
              <a:cs typeface="Times New Roman" pitchFamily="18" charset="0"/>
            </a:rPr>
            <a:t>Обеспечение открытости бюджетного процесса в муниципальном образовании «Муниципальный округ </a:t>
          </a:r>
          <a:r>
            <a:rPr lang="ru-RU" sz="1400" b="1" dirty="0" err="1" smtClean="0">
              <a:latin typeface="Times New Roman" pitchFamily="18" charset="0"/>
              <a:cs typeface="Times New Roman" pitchFamily="18" charset="0"/>
            </a:rPr>
            <a:t>Малопургинский</a:t>
          </a:r>
          <a:r>
            <a:rPr lang="ru-RU" sz="1400" b="1" dirty="0" smtClean="0">
              <a:latin typeface="Times New Roman" pitchFamily="18" charset="0"/>
              <a:cs typeface="Times New Roman" pitchFamily="18" charset="0"/>
            </a:rPr>
            <a:t> район Удмуртской Республики» и вовлечение в него граждан;</a:t>
          </a:r>
          <a:endParaRPr lang="ru-RU" sz="1400" b="1" dirty="0">
            <a:latin typeface="Times New Roman" pitchFamily="18" charset="0"/>
            <a:cs typeface="Times New Roman" pitchFamily="18" charset="0"/>
          </a:endParaRPr>
        </a:p>
      </dgm:t>
    </dgm:pt>
    <dgm:pt modelId="{91774053-A3F3-48E1-B08D-C22AB9C90532}" type="parTrans" cxnId="{685B0B9F-702C-4235-A80A-3092EE393E52}">
      <dgm:prSet/>
      <dgm:spPr/>
      <dgm:t>
        <a:bodyPr/>
        <a:lstStyle/>
        <a:p>
          <a:endParaRPr lang="ru-RU"/>
        </a:p>
      </dgm:t>
    </dgm:pt>
    <dgm:pt modelId="{ACCBCDD4-CCF6-4E4F-B2DA-34F78FF9635C}" type="sibTrans" cxnId="{685B0B9F-702C-4235-A80A-3092EE393E52}">
      <dgm:prSet/>
      <dgm:spPr/>
      <dgm:t>
        <a:bodyPr/>
        <a:lstStyle/>
        <a:p>
          <a:endParaRPr lang="ru-RU"/>
        </a:p>
      </dgm:t>
    </dgm:pt>
    <dgm:pt modelId="{D286C8C2-A92B-4950-9B98-776FE9EB006B}">
      <dgm:prSet custT="1"/>
      <dgm:spPr/>
      <dgm:t>
        <a:bodyPr/>
        <a:lstStyle/>
        <a:p>
          <a:pPr algn="ctr"/>
          <a:r>
            <a:rPr lang="ru-RU" sz="1600" b="1" dirty="0" smtClean="0">
              <a:latin typeface="Times New Roman" pitchFamily="18" charset="0"/>
              <a:cs typeface="Times New Roman" pitchFamily="18" charset="0"/>
            </a:rPr>
            <a:t>Реализация </a:t>
          </a:r>
          <a:r>
            <a:rPr lang="ru-RU" sz="1600" b="1" dirty="0" err="1" smtClean="0">
              <a:latin typeface="Times New Roman" pitchFamily="18" charset="0"/>
              <a:cs typeface="Times New Roman" pitchFamily="18" charset="0"/>
            </a:rPr>
            <a:t>проактивного</a:t>
          </a:r>
          <a:r>
            <a:rPr lang="ru-RU" sz="1600" b="1" i="0" dirty="0" smtClean="0">
              <a:latin typeface="Times New Roman" pitchFamily="18" charset="0"/>
              <a:cs typeface="Times New Roman" pitchFamily="18" charset="0"/>
            </a:rPr>
            <a:t> подхода по выявлению и минимизации рисков финансовых нарушений. Мониторинг </a:t>
          </a:r>
          <a:r>
            <a:rPr lang="ru-RU" sz="1600" b="1" dirty="0" smtClean="0">
              <a:latin typeface="Times New Roman" panose="02020603050405020304" pitchFamily="18" charset="0"/>
              <a:cs typeface="Times New Roman" panose="02020603050405020304" pitchFamily="18" charset="0"/>
            </a:rPr>
            <a:t>состояния процессов без фактического выхода на объект контроля;</a:t>
          </a:r>
          <a:endParaRPr lang="ru-RU" sz="1600" b="1" dirty="0">
            <a:latin typeface="Times New Roman" pitchFamily="18" charset="0"/>
            <a:cs typeface="Times New Roman" pitchFamily="18" charset="0"/>
          </a:endParaRPr>
        </a:p>
      </dgm:t>
    </dgm:pt>
    <dgm:pt modelId="{30CFA4B3-99F3-4753-8EDB-312070797A64}" type="parTrans" cxnId="{442F0AD3-C457-4AB1-BE41-9E64BD2C030E}">
      <dgm:prSet/>
      <dgm:spPr/>
      <dgm:t>
        <a:bodyPr/>
        <a:lstStyle/>
        <a:p>
          <a:endParaRPr lang="ru-RU"/>
        </a:p>
      </dgm:t>
    </dgm:pt>
    <dgm:pt modelId="{BDC7C1F4-3511-452B-B0F7-1C94129554AE}" type="sibTrans" cxnId="{442F0AD3-C457-4AB1-BE41-9E64BD2C030E}">
      <dgm:prSet/>
      <dgm:spPr/>
      <dgm:t>
        <a:bodyPr/>
        <a:lstStyle/>
        <a:p>
          <a:endParaRPr lang="ru-RU"/>
        </a:p>
      </dgm:t>
    </dgm:pt>
    <dgm:pt modelId="{B9C71AC1-4143-4A5C-913F-733F3A18E6BF}">
      <dgm:prSet custT="1"/>
      <dgm:spPr/>
      <dgm:t>
        <a:bodyPr/>
        <a:lstStyle/>
        <a:p>
          <a:pPr algn="ctr"/>
          <a:r>
            <a:rPr lang="ru-RU" sz="1400" b="1" dirty="0" smtClean="0">
              <a:latin typeface="Times New Roman" pitchFamily="18" charset="0"/>
              <a:cs typeface="Times New Roman" pitchFamily="18" charset="0"/>
            </a:rPr>
            <a:t>Формирование и продвижение положительного инвестиционного имиджа муниципального образования «Муниципальный округ </a:t>
          </a:r>
          <a:r>
            <a:rPr lang="ru-RU" sz="1400" b="1" dirty="0" err="1" smtClean="0">
              <a:latin typeface="Times New Roman" pitchFamily="18" charset="0"/>
              <a:cs typeface="Times New Roman" pitchFamily="18" charset="0"/>
            </a:rPr>
            <a:t>Малопургинский</a:t>
          </a:r>
          <a:r>
            <a:rPr lang="ru-RU" sz="1400" b="1" dirty="0" smtClean="0">
              <a:latin typeface="Times New Roman" pitchFamily="18" charset="0"/>
              <a:cs typeface="Times New Roman" pitchFamily="18" charset="0"/>
            </a:rPr>
            <a:t> район Удмуртской Республики»,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endParaRPr lang="ru-RU" sz="1400" b="1" dirty="0">
            <a:latin typeface="Times New Roman" pitchFamily="18" charset="0"/>
            <a:cs typeface="Times New Roman" pitchFamily="18" charset="0"/>
          </a:endParaRPr>
        </a:p>
      </dgm:t>
    </dgm:pt>
    <dgm:pt modelId="{F443ED06-DF19-4927-8347-BCF7AEA38FAB}" type="parTrans" cxnId="{D1A516E7-B375-49E2-AC95-1BFD80293813}">
      <dgm:prSet/>
      <dgm:spPr/>
      <dgm:t>
        <a:bodyPr/>
        <a:lstStyle/>
        <a:p>
          <a:endParaRPr lang="ru-RU"/>
        </a:p>
      </dgm:t>
    </dgm:pt>
    <dgm:pt modelId="{6B531CE6-552C-41D0-B569-DCDA5C7CB8A4}" type="sibTrans" cxnId="{D1A516E7-B375-49E2-AC95-1BFD80293813}">
      <dgm:prSet/>
      <dgm:spPr/>
      <dgm:t>
        <a:bodyPr/>
        <a:lstStyle/>
        <a:p>
          <a:endParaRPr lang="ru-RU"/>
        </a:p>
      </dgm:t>
    </dgm:pt>
    <dgm:pt modelId="{ADF1C350-1864-46AB-8916-150472AD38F3}">
      <dgm:prSet custT="1"/>
      <dgm:spPr/>
      <dgm:t>
        <a:bodyPr/>
        <a:lstStyle/>
        <a:p>
          <a:r>
            <a:rPr lang="ru-RU" sz="1600" b="1" u="none" dirty="0" smtClean="0">
              <a:latin typeface="Times New Roman" panose="02020603050405020304" pitchFamily="18" charset="0"/>
              <a:cs typeface="Times New Roman" panose="02020603050405020304" pitchFamily="18" charset="0"/>
            </a:rPr>
            <a:t>Создание вертикально-интегрированной системы бухгалтерского и кадрового учета.</a:t>
          </a:r>
          <a:endParaRPr lang="ru-RU" sz="1600" b="1" u="none" dirty="0">
            <a:latin typeface="Times New Roman" panose="02020603050405020304" pitchFamily="18" charset="0"/>
            <a:cs typeface="Times New Roman" panose="02020603050405020304" pitchFamily="18" charset="0"/>
          </a:endParaRPr>
        </a:p>
      </dgm:t>
    </dgm:pt>
    <dgm:pt modelId="{0A726F71-56C6-4774-A844-28105FA84D0B}" type="parTrans" cxnId="{5A260625-4F75-44BE-B137-77FE3B50D1AD}">
      <dgm:prSet/>
      <dgm:spPr/>
      <dgm:t>
        <a:bodyPr/>
        <a:lstStyle/>
        <a:p>
          <a:endParaRPr lang="ru-RU"/>
        </a:p>
      </dgm:t>
    </dgm:pt>
    <dgm:pt modelId="{9FA827ED-F08C-4921-8465-A47966577431}" type="sibTrans" cxnId="{5A260625-4F75-44BE-B137-77FE3B50D1AD}">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6" custScaleY="21342" custLinFactY="-24326" custLinFactNeighborY="-100000">
        <dgm:presLayoutVars>
          <dgm:chMax val="0"/>
          <dgm:bulletEnabled val="1"/>
        </dgm:presLayoutVars>
      </dgm:prSet>
      <dgm:spPr/>
      <dgm:t>
        <a:bodyPr/>
        <a:lstStyle/>
        <a:p>
          <a:endParaRPr lang="ru-RU"/>
        </a:p>
      </dgm:t>
    </dgm:pt>
    <dgm:pt modelId="{C5F33424-F2EC-415C-877D-CCC9BEF6B615}" type="pres">
      <dgm:prSet presAssocID="{3B92519C-FA09-4F7D-B9CE-ED411060F2D1}" presName="spacer" presStyleCnt="0"/>
      <dgm:spPr/>
      <dgm:t>
        <a:bodyPr/>
        <a:lstStyle/>
        <a:p>
          <a:endParaRPr lang="ru-RU"/>
        </a:p>
      </dgm:t>
    </dgm:pt>
    <dgm:pt modelId="{4676942F-5B98-4889-B706-55B5B9D69E0D}" type="pres">
      <dgm:prSet presAssocID="{042A2875-3359-4A8C-84A8-96B4A75F2A1B}" presName="parentText" presStyleLbl="node1" presStyleIdx="1" presStyleCnt="6" custScaleY="38515" custLinFactY="-16532" custLinFactNeighborY="-100000">
        <dgm:presLayoutVars>
          <dgm:chMax val="0"/>
          <dgm:bulletEnabled val="1"/>
        </dgm:presLayoutVars>
      </dgm:prSet>
      <dgm:spPr/>
      <dgm:t>
        <a:bodyPr/>
        <a:lstStyle/>
        <a:p>
          <a:endParaRPr lang="ru-RU"/>
        </a:p>
      </dgm:t>
    </dgm:pt>
    <dgm:pt modelId="{2193C5D9-1B6B-4EA8-9B26-EE40A46F02B4}" type="pres">
      <dgm:prSet presAssocID="{4A68CD71-B711-4922-8FA8-1ED53C2304A6}" presName="spacer" presStyleCnt="0"/>
      <dgm:spPr/>
      <dgm:t>
        <a:bodyPr/>
        <a:lstStyle/>
        <a:p>
          <a:endParaRPr lang="ru-RU"/>
        </a:p>
      </dgm:t>
    </dgm:pt>
    <dgm:pt modelId="{A1CC4FC0-F5F6-4AF5-AA3B-2DD0039CF50B}" type="pres">
      <dgm:prSet presAssocID="{85EF42FA-0C5A-417D-9092-FEFC6F624C46}" presName="parentText" presStyleLbl="node1" presStyleIdx="2" presStyleCnt="6" custScaleY="45226" custLinFactY="-13190" custLinFactNeighborY="-100000">
        <dgm:presLayoutVars>
          <dgm:chMax val="0"/>
          <dgm:bulletEnabled val="1"/>
        </dgm:presLayoutVars>
      </dgm:prSet>
      <dgm:spPr/>
      <dgm:t>
        <a:bodyPr/>
        <a:lstStyle/>
        <a:p>
          <a:endParaRPr lang="ru-RU"/>
        </a:p>
      </dgm:t>
    </dgm:pt>
    <dgm:pt modelId="{B6EC5007-77F3-4953-BF6A-7811F7969D6F}" type="pres">
      <dgm:prSet presAssocID="{ACCBCDD4-CCF6-4E4F-B2DA-34F78FF9635C}" presName="spacer" presStyleCnt="0"/>
      <dgm:spPr/>
      <dgm:t>
        <a:bodyPr/>
        <a:lstStyle/>
        <a:p>
          <a:endParaRPr lang="ru-RU"/>
        </a:p>
      </dgm:t>
    </dgm:pt>
    <dgm:pt modelId="{42EC9324-E045-4205-BC82-638DFF23D7F6}" type="pres">
      <dgm:prSet presAssocID="{B9C71AC1-4143-4A5C-913F-733F3A18E6BF}" presName="parentText" presStyleLbl="node1" presStyleIdx="3" presStyleCnt="6" custScaleY="80031" custLinFactY="-3838" custLinFactNeighborX="-877" custLinFactNeighborY="-100000">
        <dgm:presLayoutVars>
          <dgm:chMax val="0"/>
          <dgm:bulletEnabled val="1"/>
        </dgm:presLayoutVars>
      </dgm:prSet>
      <dgm:spPr/>
      <dgm:t>
        <a:bodyPr/>
        <a:lstStyle/>
        <a:p>
          <a:endParaRPr lang="ru-RU"/>
        </a:p>
      </dgm:t>
    </dgm:pt>
    <dgm:pt modelId="{7265776F-446C-4231-A6D5-4C84AFD4E087}" type="pres">
      <dgm:prSet presAssocID="{6B531CE6-552C-41D0-B569-DCDA5C7CB8A4}" presName="spacer" presStyleCnt="0"/>
      <dgm:spPr/>
      <dgm:t>
        <a:bodyPr/>
        <a:lstStyle/>
        <a:p>
          <a:endParaRPr lang="ru-RU"/>
        </a:p>
      </dgm:t>
    </dgm:pt>
    <dgm:pt modelId="{63B0F66A-B1CF-42A6-A39D-6127461354E8}" type="pres">
      <dgm:prSet presAssocID="{D286C8C2-A92B-4950-9B98-776FE9EB006B}" presName="parentText" presStyleLbl="node1" presStyleIdx="4" presStyleCnt="6" custScaleY="61840" custLinFactY="-2793" custLinFactNeighborY="-100000">
        <dgm:presLayoutVars>
          <dgm:chMax val="0"/>
          <dgm:bulletEnabled val="1"/>
        </dgm:presLayoutVars>
      </dgm:prSet>
      <dgm:spPr/>
      <dgm:t>
        <a:bodyPr/>
        <a:lstStyle/>
        <a:p>
          <a:endParaRPr lang="ru-RU"/>
        </a:p>
      </dgm:t>
    </dgm:pt>
    <dgm:pt modelId="{ECA62968-B2AA-416C-B055-D237AD019E74}" type="pres">
      <dgm:prSet presAssocID="{BDC7C1F4-3511-452B-B0F7-1C94129554AE}" presName="spacer" presStyleCnt="0"/>
      <dgm:spPr/>
    </dgm:pt>
    <dgm:pt modelId="{971D4AAE-1448-4F92-AA34-94C381A00D05}" type="pres">
      <dgm:prSet presAssocID="{ADF1C350-1864-46AB-8916-150472AD38F3}" presName="parentText" presStyleLbl="node1" presStyleIdx="5" presStyleCnt="6" custScaleY="28053">
        <dgm:presLayoutVars>
          <dgm:chMax val="0"/>
          <dgm:bulletEnabled val="1"/>
        </dgm:presLayoutVars>
      </dgm:prSet>
      <dgm:spPr/>
      <dgm:t>
        <a:bodyPr/>
        <a:lstStyle/>
        <a:p>
          <a:endParaRPr lang="ru-RU"/>
        </a:p>
      </dgm:t>
    </dgm:pt>
  </dgm:ptLst>
  <dgm:cxnLst>
    <dgm:cxn modelId="{7A717CD7-4158-4F46-A04A-5562490AD557}" type="presOf" srcId="{85EF42FA-0C5A-417D-9092-FEFC6F624C46}" destId="{A1CC4FC0-F5F6-4AF5-AA3B-2DD0039CF50B}" srcOrd="0" destOrd="0" presId="urn:microsoft.com/office/officeart/2005/8/layout/vList2"/>
    <dgm:cxn modelId="{8D77081D-BFA2-4673-8C2F-DDC0B734FCF6}" type="presOf" srcId="{83429FB5-E0E7-4728-BF1D-5693DA5A9B05}" destId="{CECF27C9-391B-4FFF-A627-649ACE127A65}" srcOrd="0" destOrd="0" presId="urn:microsoft.com/office/officeart/2005/8/layout/vList2"/>
    <dgm:cxn modelId="{442F0AD3-C457-4AB1-BE41-9E64BD2C030E}" srcId="{7B4CAF70-FD7D-4F4E-B149-9CD27B9DCC44}" destId="{D286C8C2-A92B-4950-9B98-776FE9EB006B}" srcOrd="4" destOrd="0" parTransId="{30CFA4B3-99F3-4753-8EDB-312070797A64}" sibTransId="{BDC7C1F4-3511-452B-B0F7-1C94129554AE}"/>
    <dgm:cxn modelId="{FC52CF5E-CA61-4C05-84F3-BEC5E6E3AB4F}" type="presOf" srcId="{ADF1C350-1864-46AB-8916-150472AD38F3}" destId="{971D4AAE-1448-4F92-AA34-94C381A00D05}" srcOrd="0" destOrd="0" presId="urn:microsoft.com/office/officeart/2005/8/layout/vList2"/>
    <dgm:cxn modelId="{685B0B9F-702C-4235-A80A-3092EE393E52}" srcId="{7B4CAF70-FD7D-4F4E-B149-9CD27B9DCC44}" destId="{85EF42FA-0C5A-417D-9092-FEFC6F624C46}" srcOrd="2" destOrd="0" parTransId="{91774053-A3F3-48E1-B08D-C22AB9C90532}" sibTransId="{ACCBCDD4-CCF6-4E4F-B2DA-34F78FF9635C}"/>
    <dgm:cxn modelId="{5A260625-4F75-44BE-B137-77FE3B50D1AD}" srcId="{7B4CAF70-FD7D-4F4E-B149-9CD27B9DCC44}" destId="{ADF1C350-1864-46AB-8916-150472AD38F3}" srcOrd="5" destOrd="0" parTransId="{0A726F71-56C6-4774-A844-28105FA84D0B}" sibTransId="{9FA827ED-F08C-4921-8465-A47966577431}"/>
    <dgm:cxn modelId="{2BB5D9CA-ED07-453E-A0F4-82C6D0505C08}" type="presOf" srcId="{B9C71AC1-4143-4A5C-913F-733F3A18E6BF}" destId="{42EC9324-E045-4205-BC82-638DFF23D7F6}" srcOrd="0" destOrd="0" presId="urn:microsoft.com/office/officeart/2005/8/layout/vList2"/>
    <dgm:cxn modelId="{C2D2B2E4-2096-4924-8F36-7998BF4EF32F}" type="presOf" srcId="{D286C8C2-A92B-4950-9B98-776FE9EB006B}" destId="{63B0F66A-B1CF-42A6-A39D-6127461354E8}" srcOrd="0" destOrd="0" presId="urn:microsoft.com/office/officeart/2005/8/layout/vList2"/>
    <dgm:cxn modelId="{89CD7E78-34C7-40FA-8CCB-0A4B0DB652D1}" type="presOf" srcId="{042A2875-3359-4A8C-84A8-96B4A75F2A1B}" destId="{4676942F-5B98-4889-B706-55B5B9D69E0D}" srcOrd="0" destOrd="0" presId="urn:microsoft.com/office/officeart/2005/8/layout/vList2"/>
    <dgm:cxn modelId="{5B74B002-63DF-42A0-9372-21AC9E3EEB11}" type="presOf" srcId="{7B4CAF70-FD7D-4F4E-B149-9CD27B9DCC44}" destId="{7501055E-F915-45B3-A34B-8BF86EDF43BE}" srcOrd="0" destOrd="0" presId="urn:microsoft.com/office/officeart/2005/8/layout/vList2"/>
    <dgm:cxn modelId="{FDBBFDDE-C804-4FDB-9668-BE3B6C584078}" srcId="{7B4CAF70-FD7D-4F4E-B149-9CD27B9DCC44}" destId="{042A2875-3359-4A8C-84A8-96B4A75F2A1B}" srcOrd="1" destOrd="0" parTransId="{93F934BB-66A7-4871-8173-B78A6DFC13CE}" sibTransId="{4A68CD71-B711-4922-8FA8-1ED53C2304A6}"/>
    <dgm:cxn modelId="{A381CFCA-6BBF-43DB-9DE7-EF59FECD1A9B}" srcId="{7B4CAF70-FD7D-4F4E-B149-9CD27B9DCC44}" destId="{83429FB5-E0E7-4728-BF1D-5693DA5A9B05}" srcOrd="0" destOrd="0" parTransId="{68CB53C5-B564-43BB-8C98-0CE135779DBA}" sibTransId="{3B92519C-FA09-4F7D-B9CE-ED411060F2D1}"/>
    <dgm:cxn modelId="{D1A516E7-B375-49E2-AC95-1BFD80293813}" srcId="{7B4CAF70-FD7D-4F4E-B149-9CD27B9DCC44}" destId="{B9C71AC1-4143-4A5C-913F-733F3A18E6BF}" srcOrd="3" destOrd="0" parTransId="{F443ED06-DF19-4927-8347-BCF7AEA38FAB}" sibTransId="{6B531CE6-552C-41D0-B569-DCDA5C7CB8A4}"/>
    <dgm:cxn modelId="{D68AB7C7-F682-4C6F-86E4-9B8BF9FC3E70}" type="presParOf" srcId="{7501055E-F915-45B3-A34B-8BF86EDF43BE}" destId="{CECF27C9-391B-4FFF-A627-649ACE127A65}" srcOrd="0" destOrd="0" presId="urn:microsoft.com/office/officeart/2005/8/layout/vList2"/>
    <dgm:cxn modelId="{FCD3C5CC-1B7C-4B2A-A688-A1EE350A8755}" type="presParOf" srcId="{7501055E-F915-45B3-A34B-8BF86EDF43BE}" destId="{C5F33424-F2EC-415C-877D-CCC9BEF6B615}" srcOrd="1" destOrd="0" presId="urn:microsoft.com/office/officeart/2005/8/layout/vList2"/>
    <dgm:cxn modelId="{2C958DD3-7941-4491-ADF9-0ABBDB9982D2}" type="presParOf" srcId="{7501055E-F915-45B3-A34B-8BF86EDF43BE}" destId="{4676942F-5B98-4889-B706-55B5B9D69E0D}" srcOrd="2" destOrd="0" presId="urn:microsoft.com/office/officeart/2005/8/layout/vList2"/>
    <dgm:cxn modelId="{BD9BE930-6DED-4223-B8FA-2AE008ACF6B1}" type="presParOf" srcId="{7501055E-F915-45B3-A34B-8BF86EDF43BE}" destId="{2193C5D9-1B6B-4EA8-9B26-EE40A46F02B4}" srcOrd="3" destOrd="0" presId="urn:microsoft.com/office/officeart/2005/8/layout/vList2"/>
    <dgm:cxn modelId="{3D5119AF-1CCD-4483-A96C-F9B1D7D9BA8A}" type="presParOf" srcId="{7501055E-F915-45B3-A34B-8BF86EDF43BE}" destId="{A1CC4FC0-F5F6-4AF5-AA3B-2DD0039CF50B}" srcOrd="4" destOrd="0" presId="urn:microsoft.com/office/officeart/2005/8/layout/vList2"/>
    <dgm:cxn modelId="{E919535B-C937-45E3-9869-2C0346F0E48D}" type="presParOf" srcId="{7501055E-F915-45B3-A34B-8BF86EDF43BE}" destId="{B6EC5007-77F3-4953-BF6A-7811F7969D6F}" srcOrd="5" destOrd="0" presId="urn:microsoft.com/office/officeart/2005/8/layout/vList2"/>
    <dgm:cxn modelId="{6CE55146-66DB-4287-BB7D-25F7E134C896}" type="presParOf" srcId="{7501055E-F915-45B3-A34B-8BF86EDF43BE}" destId="{42EC9324-E045-4205-BC82-638DFF23D7F6}" srcOrd="6" destOrd="0" presId="urn:microsoft.com/office/officeart/2005/8/layout/vList2"/>
    <dgm:cxn modelId="{4045B3E3-1417-47F1-A813-1F9B9D3B4E57}" type="presParOf" srcId="{7501055E-F915-45B3-A34B-8BF86EDF43BE}" destId="{7265776F-446C-4231-A6D5-4C84AFD4E087}" srcOrd="7" destOrd="0" presId="urn:microsoft.com/office/officeart/2005/8/layout/vList2"/>
    <dgm:cxn modelId="{C6AC6DF3-C2B9-4D0D-B998-C27A9F9561C3}" type="presParOf" srcId="{7501055E-F915-45B3-A34B-8BF86EDF43BE}" destId="{63B0F66A-B1CF-42A6-A39D-6127461354E8}" srcOrd="8" destOrd="0" presId="urn:microsoft.com/office/officeart/2005/8/layout/vList2"/>
    <dgm:cxn modelId="{B3C9AE95-0F7B-41BD-962B-658AF48EC26A}" type="presParOf" srcId="{7501055E-F915-45B3-A34B-8BF86EDF43BE}" destId="{ECA62968-B2AA-416C-B055-D237AD019E74}" srcOrd="9" destOrd="0" presId="urn:microsoft.com/office/officeart/2005/8/layout/vList2"/>
    <dgm:cxn modelId="{33CF4B1C-3A62-4B2C-B497-6FB490F93908}" type="presParOf" srcId="{7501055E-F915-45B3-A34B-8BF86EDF43BE}" destId="{971D4AAE-1448-4F92-AA34-94C381A00D0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75A1A5-0896-433E-BA91-78C3856BD7D9}"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ru-RU"/>
        </a:p>
      </dgm:t>
    </dgm:pt>
    <dgm:pt modelId="{43E791CD-00E1-4D30-BCD5-1EA4857975C7}">
      <dgm:prSet phldrT="[Текст]" custT="1"/>
      <dgm:spPr/>
      <dgm:t>
        <a:bodyPr/>
        <a:lstStyle/>
        <a:p>
          <a:pPr algn="l"/>
          <a:endParaRPr lang="ru-RU" sz="1600" b="1" dirty="0" smtClean="0">
            <a:solidFill>
              <a:schemeClr val="tx1"/>
            </a:solidFill>
          </a:endParaRPr>
        </a:p>
      </dgm:t>
    </dgm:pt>
    <dgm:pt modelId="{332F8DA6-6D9C-4BC0-BBC4-0C835E28C1AF}" type="sibTrans" cxnId="{3784C0E0-3FF5-4C52-ADA7-D95084A49CA0}">
      <dgm:prSet/>
      <dgm:spPr/>
      <dgm:t>
        <a:bodyPr/>
        <a:lstStyle/>
        <a:p>
          <a:endParaRPr lang="ru-RU"/>
        </a:p>
      </dgm:t>
    </dgm:pt>
    <dgm:pt modelId="{69E93514-DF63-4B06-9BEE-ED636B95538A}" type="parTrans" cxnId="{3784C0E0-3FF5-4C52-ADA7-D95084A49CA0}">
      <dgm:prSet/>
      <dgm:spPr/>
      <dgm:t>
        <a:bodyPr/>
        <a:lstStyle/>
        <a:p>
          <a:endParaRPr lang="ru-RU"/>
        </a:p>
      </dgm:t>
    </dgm:pt>
    <dgm:pt modelId="{7AF7F297-943D-4165-A8A8-54DA59560CD7}">
      <dgm:prSet phldrT="[Текст]" custT="1"/>
      <dgm:spPr/>
      <dgm:t>
        <a:bodyPr/>
        <a:lstStyle/>
        <a:p>
          <a:pPr algn="l"/>
          <a:endParaRPr lang="ru-RU" sz="1400" b="1" dirty="0" smtClean="0">
            <a:solidFill>
              <a:schemeClr val="tx1"/>
            </a:solidFill>
          </a:endParaRPr>
        </a:p>
      </dgm:t>
    </dgm:pt>
    <dgm:pt modelId="{C885DA16-C873-468A-A64B-CC8D27ABB87D}" type="sibTrans" cxnId="{1439231D-97B4-4F40-B5C8-D1C188E4E197}">
      <dgm:prSet/>
      <dgm:spPr/>
      <dgm:t>
        <a:bodyPr/>
        <a:lstStyle/>
        <a:p>
          <a:endParaRPr lang="ru-RU"/>
        </a:p>
      </dgm:t>
    </dgm:pt>
    <dgm:pt modelId="{9537DFCC-875F-4684-8B9E-802F2AC8EFFB}" type="parTrans" cxnId="{1439231D-97B4-4F40-B5C8-D1C188E4E197}">
      <dgm:prSet/>
      <dgm:spPr/>
      <dgm:t>
        <a:bodyPr/>
        <a:lstStyle/>
        <a:p>
          <a:endParaRPr lang="ru-RU"/>
        </a:p>
      </dgm:t>
    </dgm:pt>
    <dgm:pt modelId="{E948EA84-102C-437F-80FA-896499AE9317}">
      <dgm:prSet phldrT="[Текст]" custT="1"/>
      <dgm:spPr/>
      <dgm:t>
        <a:bodyPr/>
        <a:lstStyle/>
        <a:p>
          <a:pPr algn="l"/>
          <a:endParaRPr lang="ru-RU" sz="1300" b="1" dirty="0"/>
        </a:p>
      </dgm:t>
    </dgm:pt>
    <dgm:pt modelId="{AFFD2F5B-1ECB-4E46-AC3B-08F56C5DB04C}" type="sibTrans" cxnId="{6FBF8FDE-9725-478F-92D6-1E36D3881D33}">
      <dgm:prSet/>
      <dgm:spPr/>
      <dgm:t>
        <a:bodyPr/>
        <a:lstStyle/>
        <a:p>
          <a:endParaRPr lang="ru-RU"/>
        </a:p>
      </dgm:t>
    </dgm:pt>
    <dgm:pt modelId="{9D60C099-0732-487A-9511-D9BA8DBD8245}" type="parTrans" cxnId="{6FBF8FDE-9725-478F-92D6-1E36D3881D33}">
      <dgm:prSet/>
      <dgm:spPr/>
      <dgm:t>
        <a:bodyPr/>
        <a:lstStyle/>
        <a:p>
          <a:endParaRPr lang="ru-RU"/>
        </a:p>
      </dgm:t>
    </dgm:pt>
    <dgm:pt modelId="{9748E425-1F62-4E54-AB72-024F4DE93407}">
      <dgm:prSet phldrT="[Текст]" custT="1"/>
      <dgm:spPr/>
      <dgm:t>
        <a:bodyPr/>
        <a:lstStyle/>
        <a:p>
          <a:pPr algn="l"/>
          <a:endParaRPr lang="ru-RU" sz="1300" b="1" dirty="0">
            <a:solidFill>
              <a:schemeClr val="tx1"/>
            </a:solidFill>
          </a:endParaRPr>
        </a:p>
      </dgm:t>
    </dgm:pt>
    <dgm:pt modelId="{4C985B15-CCC8-41E5-9AB2-556CFD98936E}" type="sibTrans" cxnId="{DEBF1D61-273D-4ED9-8958-0C051EC072B8}">
      <dgm:prSet/>
      <dgm:spPr/>
      <dgm:t>
        <a:bodyPr/>
        <a:lstStyle/>
        <a:p>
          <a:endParaRPr lang="ru-RU"/>
        </a:p>
      </dgm:t>
    </dgm:pt>
    <dgm:pt modelId="{9A75D3E3-D02A-4BE3-A087-B6E91E07991C}" type="parTrans" cxnId="{DEBF1D61-273D-4ED9-8958-0C051EC072B8}">
      <dgm:prSet/>
      <dgm:spPr/>
      <dgm:t>
        <a:bodyPr/>
        <a:lstStyle/>
        <a:p>
          <a:endParaRPr lang="ru-RU"/>
        </a:p>
      </dgm:t>
    </dgm:pt>
    <dgm:pt modelId="{1C2F1FB4-02DF-4B45-997F-AD883C89DE44}">
      <dgm:prSet custT="1"/>
      <dgm:spPr>
        <a:solidFill>
          <a:schemeClr val="lt1">
            <a:hueOff val="0"/>
            <a:satOff val="0"/>
            <a:lumOff val="0"/>
          </a:schemeClr>
        </a:solidFill>
      </dgm:spPr>
      <dgm:t>
        <a:bodyPr/>
        <a:lstStyle/>
        <a:p>
          <a:pPr algn="just"/>
          <a:r>
            <a:rPr lang="ru-RU" sz="1400" b="1" i="1" dirty="0" smtClean="0">
              <a:latin typeface="Times New Roman" panose="02020603050405020304" pitchFamily="18" charset="0"/>
              <a:cs typeface="Times New Roman" panose="02020603050405020304" pitchFamily="18" charset="0"/>
            </a:rPr>
            <a:t>обеспечение устойчивого развития экономики и социальной стабильности в муниципальном образовании «Муниципальный округ </a:t>
          </a:r>
          <a:r>
            <a:rPr lang="ru-RU" sz="1400" b="1" i="1" dirty="0" err="1" smtClean="0">
              <a:latin typeface="Times New Roman" panose="02020603050405020304" pitchFamily="18" charset="0"/>
              <a:cs typeface="Times New Roman" panose="02020603050405020304" pitchFamily="18" charset="0"/>
            </a:rPr>
            <a:t>Малопургинский</a:t>
          </a:r>
          <a:r>
            <a:rPr lang="ru-RU" sz="1400" b="1" i="1" dirty="0" smtClean="0">
              <a:latin typeface="Times New Roman" panose="02020603050405020304" pitchFamily="18" charset="0"/>
              <a:cs typeface="Times New Roman" panose="02020603050405020304" pitchFamily="18" charset="0"/>
            </a:rPr>
            <a:t> район Удмуртской Республики»;</a:t>
          </a:r>
          <a:endParaRPr lang="ru-RU" sz="1400" b="1" i="1" dirty="0">
            <a:latin typeface="Times New Roman" pitchFamily="18" charset="0"/>
            <a:cs typeface="Times New Roman" pitchFamily="18" charset="0"/>
          </a:endParaRPr>
        </a:p>
      </dgm:t>
    </dgm:pt>
    <dgm:pt modelId="{FC7ED8CD-D11F-472A-A60A-21CB4DB7EEE1}" type="parTrans" cxnId="{291E4716-C357-42C6-B593-A4B7B38047D6}">
      <dgm:prSet/>
      <dgm:spPr/>
      <dgm:t>
        <a:bodyPr/>
        <a:lstStyle/>
        <a:p>
          <a:endParaRPr lang="ru-RU"/>
        </a:p>
      </dgm:t>
    </dgm:pt>
    <dgm:pt modelId="{F815C551-40F5-44BA-96D3-6F0E4A8009F0}" type="sibTrans" cxnId="{291E4716-C357-42C6-B593-A4B7B38047D6}">
      <dgm:prSet/>
      <dgm:spPr/>
      <dgm:t>
        <a:bodyPr/>
        <a:lstStyle/>
        <a:p>
          <a:endParaRPr lang="ru-RU"/>
        </a:p>
      </dgm:t>
    </dgm:pt>
    <dgm:pt modelId="{A2261A13-B070-413A-93C1-72BF776512ED}">
      <dgm:prSet custT="1"/>
      <dgm:spPr/>
      <dgm:t>
        <a:bodyPr/>
        <a:lstStyle/>
        <a:p>
          <a:pPr algn="just"/>
          <a:r>
            <a:rPr lang="ru-RU" sz="1400" b="1" i="1" dirty="0" smtClean="0">
              <a:latin typeface="Times New Roman" pitchFamily="18" charset="0"/>
              <a:cs typeface="Times New Roman" pitchFamily="18" charset="0"/>
            </a:rPr>
            <a:t>повышение качества администрирования доходов консолидированного бюджета муниципального образования «Муниципальный округ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Удмуртской Республики» на основе межведомственного взаимодействия органов местного самоуправления муниципального образования «Муниципальный округ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Удмуртской Республики», исполнительных органов государственной власти Удмуртской Республики и Управления Федеральной налоговой службы по Удмуртской Республике;</a:t>
          </a:r>
          <a:endParaRPr lang="ru-RU" sz="1400" b="1" i="1" dirty="0">
            <a:latin typeface="Times New Roman" pitchFamily="18" charset="0"/>
            <a:cs typeface="Times New Roman" pitchFamily="18" charset="0"/>
          </a:endParaRPr>
        </a:p>
      </dgm:t>
    </dgm:pt>
    <dgm:pt modelId="{5BD92A68-75F2-4D9B-956B-A7EB48C7E69A}" type="parTrans" cxnId="{788EF789-FCFA-469A-A0A4-720561C51A52}">
      <dgm:prSet/>
      <dgm:spPr/>
      <dgm:t>
        <a:bodyPr/>
        <a:lstStyle/>
        <a:p>
          <a:endParaRPr lang="ru-RU"/>
        </a:p>
      </dgm:t>
    </dgm:pt>
    <dgm:pt modelId="{A79C033D-DA0E-44B6-B11D-CECA4D195058}" type="sibTrans" cxnId="{788EF789-FCFA-469A-A0A4-720561C51A52}">
      <dgm:prSet/>
      <dgm:spPr/>
      <dgm:t>
        <a:bodyPr/>
        <a:lstStyle/>
        <a:p>
          <a:endParaRPr lang="ru-RU"/>
        </a:p>
      </dgm:t>
    </dgm:pt>
    <dgm:pt modelId="{98987586-3A4E-4117-841C-FA7DD5296F9C}">
      <dgm:prSet custT="1"/>
      <dgm:spPr/>
      <dgm:t>
        <a:bodyPr/>
        <a:lstStyle/>
        <a:p>
          <a:pPr algn="just"/>
          <a:r>
            <a:rPr lang="ru-RU" sz="1400" b="1" i="1" dirty="0" smtClean="0">
              <a:latin typeface="Times New Roman" pitchFamily="18" charset="0"/>
              <a:cs typeface="Times New Roman" pitchFamily="18" charset="0"/>
            </a:rPr>
            <a:t>расширение налоговой базы на основе повышения инвестиционной привлекательности муниципального образования «Муниципальный округ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Удмуртской Республики», обеспечение роста объемов налоговых доходов консолидированного бюджета муниципального образования «Муниципальный округ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a:t>
          </a:r>
          <a:r>
            <a:rPr lang="ru-RU" sz="1400" b="1" i="1" dirty="0" err="1" smtClean="0">
              <a:latin typeface="Times New Roman" pitchFamily="18" charset="0"/>
              <a:cs typeface="Times New Roman" pitchFamily="18" charset="0"/>
            </a:rPr>
            <a:t>районУдмуртской</a:t>
          </a:r>
          <a:r>
            <a:rPr lang="ru-RU" sz="1400" b="1" i="1" dirty="0" smtClean="0">
              <a:latin typeface="Times New Roman" pitchFamily="18" charset="0"/>
              <a:cs typeface="Times New Roman" pitchFamily="18" charset="0"/>
            </a:rPr>
            <a:t> Республики»;</a:t>
          </a:r>
          <a:endParaRPr lang="ru-RU" sz="1400" b="1" i="1" dirty="0">
            <a:latin typeface="Times New Roman" pitchFamily="18" charset="0"/>
            <a:cs typeface="Times New Roman" pitchFamily="18" charset="0"/>
          </a:endParaRPr>
        </a:p>
      </dgm:t>
    </dgm:pt>
    <dgm:pt modelId="{1AFA7F55-768F-45AA-A5B3-8CF51FA11482}" type="parTrans" cxnId="{AD1CD8D3-23B7-4F47-AB90-E526F0C2E939}">
      <dgm:prSet/>
      <dgm:spPr/>
      <dgm:t>
        <a:bodyPr/>
        <a:lstStyle/>
        <a:p>
          <a:endParaRPr lang="ru-RU"/>
        </a:p>
      </dgm:t>
    </dgm:pt>
    <dgm:pt modelId="{F037AA84-507C-45B3-B11B-624DC22CB31D}" type="sibTrans" cxnId="{AD1CD8D3-23B7-4F47-AB90-E526F0C2E939}">
      <dgm:prSet/>
      <dgm:spPr/>
      <dgm:t>
        <a:bodyPr/>
        <a:lstStyle/>
        <a:p>
          <a:endParaRPr lang="ru-RU"/>
        </a:p>
      </dgm:t>
    </dgm:pt>
    <dgm:pt modelId="{97B23A07-11E7-4074-AE24-DF22F55F2831}">
      <dgm:prSet custT="1"/>
      <dgm:spPr/>
      <dgm:t>
        <a:bodyPr/>
        <a:lstStyle/>
        <a:p>
          <a:r>
            <a:rPr lang="ru-RU" sz="1400" b="1" i="1" dirty="0" smtClean="0">
              <a:latin typeface="Times New Roman" panose="02020603050405020304" pitchFamily="18" charset="0"/>
              <a:cs typeface="Times New Roman" panose="02020603050405020304" pitchFamily="18" charset="0"/>
            </a:rPr>
            <a:t>повышению уровня собираемости налогов, снижению доли теневого сектора экономики;</a:t>
          </a:r>
        </a:p>
      </dgm:t>
    </dgm:pt>
    <dgm:pt modelId="{AA385FBF-5CB5-4AF2-885F-B3B75D625EB0}" type="parTrans" cxnId="{9A0012AF-6D56-42B2-8638-AF0205C9E616}">
      <dgm:prSet/>
      <dgm:spPr/>
      <dgm:t>
        <a:bodyPr/>
        <a:lstStyle/>
        <a:p>
          <a:endParaRPr lang="ru-RU"/>
        </a:p>
      </dgm:t>
    </dgm:pt>
    <dgm:pt modelId="{B1D4EB03-7D17-4BF9-8D2A-6F32D0FCE77B}" type="sibTrans" cxnId="{9A0012AF-6D56-42B2-8638-AF0205C9E616}">
      <dgm:prSet/>
      <dgm:spPr/>
      <dgm:t>
        <a:bodyPr/>
        <a:lstStyle/>
        <a:p>
          <a:endParaRPr lang="ru-RU"/>
        </a:p>
      </dgm:t>
    </dgm:pt>
    <dgm:pt modelId="{013C9D2A-4A67-4F2D-9580-E76202248BB9}">
      <dgm:prSet custT="1"/>
      <dgm:spPr/>
      <dgm:t>
        <a:bodyPr/>
        <a:lstStyle/>
        <a:p>
          <a:endParaRPr lang="ru-RU" sz="1400" b="1" i="1" dirty="0" smtClean="0">
            <a:latin typeface="Times New Roman" pitchFamily="18" charset="0"/>
            <a:cs typeface="Times New Roman" pitchFamily="18" charset="0"/>
          </a:endParaRPr>
        </a:p>
      </dgm:t>
    </dgm:pt>
    <dgm:pt modelId="{0EDD4EAF-8974-4DFD-B5F2-040CC2D19570}" type="parTrans" cxnId="{A4D93EAA-3BBB-405D-8F41-17D05BC18CF1}">
      <dgm:prSet/>
      <dgm:spPr/>
      <dgm:t>
        <a:bodyPr/>
        <a:lstStyle/>
        <a:p>
          <a:endParaRPr lang="ru-RU"/>
        </a:p>
      </dgm:t>
    </dgm:pt>
    <dgm:pt modelId="{CE9F2F66-0141-407A-926B-36326ABBAE66}" type="sibTrans" cxnId="{A4D93EAA-3BBB-405D-8F41-17D05BC18CF1}">
      <dgm:prSet/>
      <dgm:spPr/>
      <dgm:t>
        <a:bodyPr/>
        <a:lstStyle/>
        <a:p>
          <a:endParaRPr lang="ru-RU"/>
        </a:p>
      </dgm:t>
    </dgm:pt>
    <dgm:pt modelId="{080F7671-AD5E-4CF2-9FDA-77ABD8A6A31C}">
      <dgm:prSet custT="1"/>
      <dgm:spPr/>
      <dgm:t>
        <a:bodyPr/>
        <a:lstStyle/>
        <a:p>
          <a:endParaRPr lang="ru-RU" sz="1400" b="1" i="1" dirty="0" smtClean="0">
            <a:latin typeface="Times New Roman" pitchFamily="18" charset="0"/>
            <a:cs typeface="Times New Roman" pitchFamily="18" charset="0"/>
          </a:endParaRPr>
        </a:p>
      </dgm:t>
    </dgm:pt>
    <dgm:pt modelId="{F1A18B91-75CC-4AE3-9E5E-098D1506EDFB}" type="parTrans" cxnId="{C08000B2-EAED-42C0-99B1-9CB9C240EBBF}">
      <dgm:prSet/>
      <dgm:spPr/>
      <dgm:t>
        <a:bodyPr/>
        <a:lstStyle/>
        <a:p>
          <a:endParaRPr lang="ru-RU"/>
        </a:p>
      </dgm:t>
    </dgm:pt>
    <dgm:pt modelId="{9BE96DD1-3CEB-491E-9793-FD1B60956AEB}" type="sibTrans" cxnId="{C08000B2-EAED-42C0-99B1-9CB9C240EBBF}">
      <dgm:prSet/>
      <dgm:spPr/>
      <dgm:t>
        <a:bodyPr/>
        <a:lstStyle/>
        <a:p>
          <a:endParaRPr lang="ru-RU"/>
        </a:p>
      </dgm:t>
    </dgm:pt>
    <dgm:pt modelId="{C18FC70D-50A6-4C87-9E11-B8B09EB70206}">
      <dgm:prSet custT="1"/>
      <dgm:spPr/>
      <dgm:t>
        <a:bodyPr/>
        <a:lstStyle/>
        <a:p>
          <a:r>
            <a:rPr lang="ru-RU" sz="1400" b="1" i="1"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400" b="1" i="1" dirty="0">
            <a:latin typeface="Times New Roman" panose="02020603050405020304" pitchFamily="18" charset="0"/>
            <a:cs typeface="Times New Roman" panose="02020603050405020304" pitchFamily="18" charset="0"/>
          </a:endParaRPr>
        </a:p>
      </dgm:t>
    </dgm:pt>
    <dgm:pt modelId="{2F7291CC-8654-4FC0-80F3-FD894F530EDC}" type="parTrans" cxnId="{4B378F24-FA6C-42DF-9723-B41176A737BC}">
      <dgm:prSet/>
      <dgm:spPr/>
      <dgm:t>
        <a:bodyPr/>
        <a:lstStyle/>
        <a:p>
          <a:endParaRPr lang="ru-RU"/>
        </a:p>
      </dgm:t>
    </dgm:pt>
    <dgm:pt modelId="{BDD4C5FB-9856-4DBA-8CE8-7EAFAF0C0F39}" type="sibTrans" cxnId="{4B378F24-FA6C-42DF-9723-B41176A737BC}">
      <dgm:prSet/>
      <dgm:spPr/>
      <dgm:t>
        <a:bodyPr/>
        <a:lstStyle/>
        <a:p>
          <a:endParaRPr lang="ru-RU"/>
        </a:p>
      </dgm:t>
    </dgm:pt>
    <dgm:pt modelId="{F896E840-8350-4332-A9E9-78843FE719CE}">
      <dgm:prSet custT="1"/>
      <dgm:spPr/>
      <dgm:t>
        <a:bodyPr/>
        <a:lstStyle/>
        <a:p>
          <a:pPr algn="just"/>
          <a:r>
            <a:rPr lang="ru-RU" sz="1400" b="1" i="1"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sz="1400" b="1" i="1" dirty="0">
            <a:latin typeface="Times New Roman" panose="02020603050405020304" pitchFamily="18" charset="0"/>
            <a:cs typeface="Times New Roman" panose="02020603050405020304" pitchFamily="18" charset="0"/>
          </a:endParaRPr>
        </a:p>
      </dgm:t>
    </dgm:pt>
    <dgm:pt modelId="{51130DED-2EA8-432B-8053-555873E0832B}" type="parTrans" cxnId="{D77CF591-AFAD-494C-A80C-09CBDD2BD908}">
      <dgm:prSet/>
      <dgm:spPr/>
      <dgm:t>
        <a:bodyPr/>
        <a:lstStyle/>
        <a:p>
          <a:endParaRPr lang="ru-RU"/>
        </a:p>
      </dgm:t>
    </dgm:pt>
    <dgm:pt modelId="{CA50B454-E596-42C8-BAC6-7D3C7199D60F}" type="sibTrans" cxnId="{D77CF591-AFAD-494C-A80C-09CBDD2BD908}">
      <dgm:prSet/>
      <dgm:spPr/>
      <dgm:t>
        <a:bodyPr/>
        <a:lstStyle/>
        <a:p>
          <a:endParaRPr lang="ru-RU"/>
        </a:p>
      </dgm:t>
    </dgm:pt>
    <dgm:pt modelId="{D8CA7F2F-7B53-459D-8265-9A284009FEA0}">
      <dgm:prSet/>
      <dgm:spPr/>
      <dgm:t>
        <a:bodyPr/>
        <a:lstStyle/>
        <a:p>
          <a:endParaRPr lang="ru-RU" dirty="0"/>
        </a:p>
      </dgm:t>
    </dgm:pt>
    <dgm:pt modelId="{F2443786-2632-4271-A9CD-D77F16721B89}" type="parTrans" cxnId="{BA2D90DA-02FE-4D61-98E5-0B5F1EABD3C6}">
      <dgm:prSet/>
      <dgm:spPr/>
      <dgm:t>
        <a:bodyPr/>
        <a:lstStyle/>
        <a:p>
          <a:endParaRPr lang="ru-RU"/>
        </a:p>
      </dgm:t>
    </dgm:pt>
    <dgm:pt modelId="{8923415C-5005-4BFD-8B41-EB174B220DB2}" type="sibTrans" cxnId="{BA2D90DA-02FE-4D61-98E5-0B5F1EABD3C6}">
      <dgm:prSet/>
      <dgm:spPr/>
      <dgm:t>
        <a:bodyPr/>
        <a:lstStyle/>
        <a:p>
          <a:endParaRPr lang="ru-RU"/>
        </a:p>
      </dgm:t>
    </dgm:pt>
    <dgm:pt modelId="{A1AE5C5B-0D4B-4FC2-9033-FC79A8157B09}">
      <dgm:prSet custT="1"/>
      <dgm:spPr/>
      <dgm:t>
        <a:bodyPr/>
        <a:lstStyle/>
        <a:p>
          <a:r>
            <a:rPr lang="ru-RU" sz="1400" b="1" i="1" dirty="0" smtClean="0">
              <a:latin typeface="Times New Roman" panose="02020603050405020304" pitchFamily="18" charset="0"/>
              <a:cs typeface="Times New Roman" panose="02020603050405020304" pitchFamily="18" charset="0"/>
            </a:rPr>
            <a:t>укрепление доходной части бюджета муниципального образования «Муниципальный округ </a:t>
          </a:r>
          <a:r>
            <a:rPr lang="ru-RU" sz="1400" b="1" i="1" dirty="0" err="1" smtClean="0">
              <a:latin typeface="Times New Roman" panose="02020603050405020304" pitchFamily="18" charset="0"/>
              <a:cs typeface="Times New Roman" panose="02020603050405020304" pitchFamily="18" charset="0"/>
            </a:rPr>
            <a:t>Малопургинский</a:t>
          </a:r>
          <a:r>
            <a:rPr lang="ru-RU" sz="1400" b="1" i="1" dirty="0" smtClean="0">
              <a:latin typeface="Times New Roman" panose="02020603050405020304" pitchFamily="18" charset="0"/>
              <a:cs typeface="Times New Roman" panose="02020603050405020304" pitchFamily="18" charset="0"/>
            </a:rPr>
            <a:t> район Удмуртской Республики».</a:t>
          </a:r>
          <a:endParaRPr lang="ru-RU" sz="1400" b="1" i="1" dirty="0">
            <a:latin typeface="Times New Roman" panose="02020603050405020304" pitchFamily="18" charset="0"/>
            <a:cs typeface="Times New Roman" panose="02020603050405020304" pitchFamily="18" charset="0"/>
          </a:endParaRPr>
        </a:p>
      </dgm:t>
    </dgm:pt>
    <dgm:pt modelId="{1E9B9C46-970C-4464-8678-2A8F1571BD93}" type="parTrans" cxnId="{8BD5807E-DD32-48E2-A512-6910B17DE3D8}">
      <dgm:prSet/>
      <dgm:spPr/>
      <dgm:t>
        <a:bodyPr/>
        <a:lstStyle/>
        <a:p>
          <a:endParaRPr lang="ru-RU"/>
        </a:p>
      </dgm:t>
    </dgm:pt>
    <dgm:pt modelId="{98BAB42F-7C92-45E7-A7FE-2FCFAC910742}" type="sibTrans" cxnId="{8BD5807E-DD32-48E2-A512-6910B17DE3D8}">
      <dgm:prSet/>
      <dgm:spPr/>
      <dgm:t>
        <a:bodyPr/>
        <a:lstStyle/>
        <a:p>
          <a:endParaRPr lang="ru-RU"/>
        </a:p>
      </dgm:t>
    </dgm:pt>
    <dgm:pt modelId="{23F210E5-D318-4B93-86B2-BCFCDB8E5E40}" type="pres">
      <dgm:prSet presAssocID="{FB75A1A5-0896-433E-BA91-78C3856BD7D9}" presName="linearFlow" presStyleCnt="0">
        <dgm:presLayoutVars>
          <dgm:dir/>
          <dgm:animLvl val="lvl"/>
          <dgm:resizeHandles val="exact"/>
        </dgm:presLayoutVars>
      </dgm:prSet>
      <dgm:spPr/>
      <dgm:t>
        <a:bodyPr/>
        <a:lstStyle/>
        <a:p>
          <a:endParaRPr lang="ru-RU"/>
        </a:p>
      </dgm:t>
    </dgm:pt>
    <dgm:pt modelId="{7B4EE0D8-CFC1-4AC5-A2BD-8A5211316CF1}" type="pres">
      <dgm:prSet presAssocID="{9748E425-1F62-4E54-AB72-024F4DE93407}" presName="composite" presStyleCnt="0"/>
      <dgm:spPr/>
      <dgm:t>
        <a:bodyPr/>
        <a:lstStyle/>
        <a:p>
          <a:endParaRPr lang="ru-RU"/>
        </a:p>
      </dgm:t>
    </dgm:pt>
    <dgm:pt modelId="{EDF4C371-C09B-4697-A66E-94C5AA04B36B}" type="pres">
      <dgm:prSet presAssocID="{9748E425-1F62-4E54-AB72-024F4DE93407}" presName="parentText" presStyleLbl="alignNode1" presStyleIdx="0" presStyleCnt="7" custScaleY="110716" custLinFactNeighborY="-12944">
        <dgm:presLayoutVars>
          <dgm:chMax val="1"/>
          <dgm:bulletEnabled val="1"/>
        </dgm:presLayoutVars>
      </dgm:prSet>
      <dgm:spPr/>
      <dgm:t>
        <a:bodyPr/>
        <a:lstStyle/>
        <a:p>
          <a:endParaRPr lang="ru-RU"/>
        </a:p>
      </dgm:t>
    </dgm:pt>
    <dgm:pt modelId="{8C28AE45-F4AA-44F1-A906-48F3FE2B673E}" type="pres">
      <dgm:prSet presAssocID="{9748E425-1F62-4E54-AB72-024F4DE93407}" presName="descendantText" presStyleLbl="alignAcc1" presStyleIdx="0" presStyleCnt="7" custScaleY="104041" custLinFactNeighborX="19" custLinFactNeighborY="6918">
        <dgm:presLayoutVars>
          <dgm:bulletEnabled val="1"/>
        </dgm:presLayoutVars>
      </dgm:prSet>
      <dgm:spPr/>
      <dgm:t>
        <a:bodyPr/>
        <a:lstStyle/>
        <a:p>
          <a:endParaRPr lang="ru-RU"/>
        </a:p>
      </dgm:t>
    </dgm:pt>
    <dgm:pt modelId="{A8B13B57-6126-43E8-93F9-ABE7D8E58E6A}" type="pres">
      <dgm:prSet presAssocID="{4C985B15-CCC8-41E5-9AB2-556CFD98936E}" presName="sp" presStyleCnt="0"/>
      <dgm:spPr/>
      <dgm:t>
        <a:bodyPr/>
        <a:lstStyle/>
        <a:p>
          <a:endParaRPr lang="ru-RU"/>
        </a:p>
      </dgm:t>
    </dgm:pt>
    <dgm:pt modelId="{91B7FD1C-6AB5-4419-BDD4-845FCC2A3A6F}" type="pres">
      <dgm:prSet presAssocID="{E948EA84-102C-437F-80FA-896499AE9317}" presName="composite" presStyleCnt="0"/>
      <dgm:spPr/>
      <dgm:t>
        <a:bodyPr/>
        <a:lstStyle/>
        <a:p>
          <a:endParaRPr lang="ru-RU"/>
        </a:p>
      </dgm:t>
    </dgm:pt>
    <dgm:pt modelId="{1E81F90D-7C12-449C-BF74-DFBDC81748F0}" type="pres">
      <dgm:prSet presAssocID="{E948EA84-102C-437F-80FA-896499AE9317}" presName="parentText" presStyleLbl="alignNode1" presStyleIdx="1" presStyleCnt="7" custScaleY="112032" custLinFactNeighborX="0" custLinFactNeighborY="-11937">
        <dgm:presLayoutVars>
          <dgm:chMax val="1"/>
          <dgm:bulletEnabled val="1"/>
        </dgm:presLayoutVars>
      </dgm:prSet>
      <dgm:spPr/>
      <dgm:t>
        <a:bodyPr/>
        <a:lstStyle/>
        <a:p>
          <a:endParaRPr lang="ru-RU"/>
        </a:p>
      </dgm:t>
    </dgm:pt>
    <dgm:pt modelId="{A01E7E39-A97B-4A9B-BDBA-F06392B84135}" type="pres">
      <dgm:prSet presAssocID="{E948EA84-102C-437F-80FA-896499AE9317}" presName="descendantText" presStyleLbl="alignAcc1" presStyleIdx="1" presStyleCnt="7" custScaleY="227698" custLinFactNeighborX="-122" custLinFactNeighborY="-8123">
        <dgm:presLayoutVars>
          <dgm:bulletEnabled val="1"/>
        </dgm:presLayoutVars>
      </dgm:prSet>
      <dgm:spPr/>
      <dgm:t>
        <a:bodyPr/>
        <a:lstStyle/>
        <a:p>
          <a:endParaRPr lang="ru-RU"/>
        </a:p>
      </dgm:t>
    </dgm:pt>
    <dgm:pt modelId="{8CBA7D06-3554-456A-B9F8-3421087C6168}" type="pres">
      <dgm:prSet presAssocID="{AFFD2F5B-1ECB-4E46-AC3B-08F56C5DB04C}" presName="sp" presStyleCnt="0"/>
      <dgm:spPr/>
      <dgm:t>
        <a:bodyPr/>
        <a:lstStyle/>
        <a:p>
          <a:endParaRPr lang="ru-RU"/>
        </a:p>
      </dgm:t>
    </dgm:pt>
    <dgm:pt modelId="{35D49679-1475-43AE-B2FF-12AC97097CCB}" type="pres">
      <dgm:prSet presAssocID="{7AF7F297-943D-4165-A8A8-54DA59560CD7}" presName="composite" presStyleCnt="0"/>
      <dgm:spPr/>
      <dgm:t>
        <a:bodyPr/>
        <a:lstStyle/>
        <a:p>
          <a:endParaRPr lang="ru-RU"/>
        </a:p>
      </dgm:t>
    </dgm:pt>
    <dgm:pt modelId="{2A41DBF3-99E0-4EBA-96C1-D30741F1C516}" type="pres">
      <dgm:prSet presAssocID="{7AF7F297-943D-4165-A8A8-54DA59560CD7}" presName="parentText" presStyleLbl="alignNode1" presStyleIdx="2" presStyleCnt="7" custScaleY="119586" custLinFactNeighborX="0" custLinFactNeighborY="2373">
        <dgm:presLayoutVars>
          <dgm:chMax val="1"/>
          <dgm:bulletEnabled val="1"/>
        </dgm:presLayoutVars>
      </dgm:prSet>
      <dgm:spPr/>
      <dgm:t>
        <a:bodyPr/>
        <a:lstStyle/>
        <a:p>
          <a:endParaRPr lang="ru-RU"/>
        </a:p>
      </dgm:t>
    </dgm:pt>
    <dgm:pt modelId="{F462966B-4B80-426D-9FF6-EEF2EC55E311}" type="pres">
      <dgm:prSet presAssocID="{7AF7F297-943D-4165-A8A8-54DA59560CD7}" presName="descendantText" presStyleLbl="alignAcc1" presStyleIdx="2" presStyleCnt="7" custScaleY="186639" custLinFactNeighborX="200" custLinFactNeighborY="34624">
        <dgm:presLayoutVars>
          <dgm:bulletEnabled val="1"/>
        </dgm:presLayoutVars>
      </dgm:prSet>
      <dgm:spPr/>
      <dgm:t>
        <a:bodyPr/>
        <a:lstStyle/>
        <a:p>
          <a:endParaRPr lang="ru-RU"/>
        </a:p>
      </dgm:t>
    </dgm:pt>
    <dgm:pt modelId="{6DDF9E4A-9593-43D5-A717-BB4CF5B1B509}" type="pres">
      <dgm:prSet presAssocID="{C885DA16-C873-468A-A64B-CC8D27ABB87D}" presName="sp" presStyleCnt="0"/>
      <dgm:spPr/>
      <dgm:t>
        <a:bodyPr/>
        <a:lstStyle/>
        <a:p>
          <a:endParaRPr lang="ru-RU"/>
        </a:p>
      </dgm:t>
    </dgm:pt>
    <dgm:pt modelId="{1C8CB0F8-42A6-419F-B599-033415DCC38D}" type="pres">
      <dgm:prSet presAssocID="{43E791CD-00E1-4D30-BCD5-1EA4857975C7}" presName="composite" presStyleCnt="0"/>
      <dgm:spPr/>
      <dgm:t>
        <a:bodyPr/>
        <a:lstStyle/>
        <a:p>
          <a:endParaRPr lang="ru-RU"/>
        </a:p>
      </dgm:t>
    </dgm:pt>
    <dgm:pt modelId="{85C8A1A4-1AB8-4974-B763-DB81763921CB}" type="pres">
      <dgm:prSet presAssocID="{43E791CD-00E1-4D30-BCD5-1EA4857975C7}" presName="parentText" presStyleLbl="alignNode1" presStyleIdx="3" presStyleCnt="7" custLinFactNeighborX="0" custLinFactNeighborY="21999">
        <dgm:presLayoutVars>
          <dgm:chMax val="1"/>
          <dgm:bulletEnabled val="1"/>
        </dgm:presLayoutVars>
      </dgm:prSet>
      <dgm:spPr/>
      <dgm:t>
        <a:bodyPr/>
        <a:lstStyle/>
        <a:p>
          <a:endParaRPr lang="ru-RU"/>
        </a:p>
      </dgm:t>
    </dgm:pt>
    <dgm:pt modelId="{FB21711F-29FA-4DD0-8F3C-2057DF279F2E}" type="pres">
      <dgm:prSet presAssocID="{43E791CD-00E1-4D30-BCD5-1EA4857975C7}" presName="descendantText" presStyleLbl="alignAcc1" presStyleIdx="3" presStyleCnt="7" custLinFactNeighborX="43" custLinFactNeighborY="54063">
        <dgm:presLayoutVars>
          <dgm:bulletEnabled val="1"/>
        </dgm:presLayoutVars>
      </dgm:prSet>
      <dgm:spPr/>
      <dgm:t>
        <a:bodyPr/>
        <a:lstStyle/>
        <a:p>
          <a:endParaRPr lang="ru-RU"/>
        </a:p>
      </dgm:t>
    </dgm:pt>
    <dgm:pt modelId="{7656ACD3-C4AC-4F10-86C6-7095CFC2E725}" type="pres">
      <dgm:prSet presAssocID="{332F8DA6-6D9C-4BC0-BBC4-0C835E28C1AF}" presName="sp" presStyleCnt="0"/>
      <dgm:spPr/>
    </dgm:pt>
    <dgm:pt modelId="{EEE93EDD-BF73-4431-A8EE-C806DE9BE555}" type="pres">
      <dgm:prSet presAssocID="{080F7671-AD5E-4CF2-9FDA-77ABD8A6A31C}" presName="composite" presStyleCnt="0"/>
      <dgm:spPr/>
    </dgm:pt>
    <dgm:pt modelId="{F00E930B-F0DB-4564-AF70-C78DBFC228C2}" type="pres">
      <dgm:prSet presAssocID="{080F7671-AD5E-4CF2-9FDA-77ABD8A6A31C}" presName="parentText" presStyleLbl="alignNode1" presStyleIdx="4" presStyleCnt="7" custLinFactNeighborX="0" custLinFactNeighborY="25426">
        <dgm:presLayoutVars>
          <dgm:chMax val="1"/>
          <dgm:bulletEnabled val="1"/>
        </dgm:presLayoutVars>
      </dgm:prSet>
      <dgm:spPr/>
      <dgm:t>
        <a:bodyPr/>
        <a:lstStyle/>
        <a:p>
          <a:endParaRPr lang="ru-RU"/>
        </a:p>
      </dgm:t>
    </dgm:pt>
    <dgm:pt modelId="{0CF6178A-3D14-4173-9C67-290CBB0C5415}" type="pres">
      <dgm:prSet presAssocID="{080F7671-AD5E-4CF2-9FDA-77ABD8A6A31C}" presName="descendantText" presStyleLbl="alignAcc1" presStyleIdx="4" presStyleCnt="7" custLinFactNeighborX="102" custLinFactNeighborY="35127">
        <dgm:presLayoutVars>
          <dgm:bulletEnabled val="1"/>
        </dgm:presLayoutVars>
      </dgm:prSet>
      <dgm:spPr/>
      <dgm:t>
        <a:bodyPr/>
        <a:lstStyle/>
        <a:p>
          <a:endParaRPr lang="ru-RU"/>
        </a:p>
      </dgm:t>
    </dgm:pt>
    <dgm:pt modelId="{D411512F-3982-42A1-9C58-67FC0CB3D1DD}" type="pres">
      <dgm:prSet presAssocID="{9BE96DD1-3CEB-491E-9793-FD1B60956AEB}" presName="sp" presStyleCnt="0"/>
      <dgm:spPr/>
    </dgm:pt>
    <dgm:pt modelId="{52E08335-2653-4189-A1F0-7DFE079FE9D1}" type="pres">
      <dgm:prSet presAssocID="{013C9D2A-4A67-4F2D-9580-E76202248BB9}" presName="composite" presStyleCnt="0"/>
      <dgm:spPr/>
    </dgm:pt>
    <dgm:pt modelId="{84958DCF-77FF-4539-A32D-3302B5D9F724}" type="pres">
      <dgm:prSet presAssocID="{013C9D2A-4A67-4F2D-9580-E76202248BB9}" presName="parentText" presStyleLbl="alignNode1" presStyleIdx="5" presStyleCnt="7" custLinFactNeighborX="0" custLinFactNeighborY="19834">
        <dgm:presLayoutVars>
          <dgm:chMax val="1"/>
          <dgm:bulletEnabled val="1"/>
        </dgm:presLayoutVars>
      </dgm:prSet>
      <dgm:spPr/>
      <dgm:t>
        <a:bodyPr/>
        <a:lstStyle/>
        <a:p>
          <a:endParaRPr lang="ru-RU"/>
        </a:p>
      </dgm:t>
    </dgm:pt>
    <dgm:pt modelId="{027C8995-4972-46A8-A0E4-9B37409AAFC5}" type="pres">
      <dgm:prSet presAssocID="{013C9D2A-4A67-4F2D-9580-E76202248BB9}" presName="descendantText" presStyleLbl="alignAcc1" presStyleIdx="5" presStyleCnt="7" custScaleY="129042" custLinFactNeighborX="102" custLinFactNeighborY="36723">
        <dgm:presLayoutVars>
          <dgm:bulletEnabled val="1"/>
        </dgm:presLayoutVars>
      </dgm:prSet>
      <dgm:spPr/>
      <dgm:t>
        <a:bodyPr/>
        <a:lstStyle/>
        <a:p>
          <a:endParaRPr lang="ru-RU"/>
        </a:p>
      </dgm:t>
    </dgm:pt>
    <dgm:pt modelId="{95E77A67-A31C-434D-811F-9CFF66B75CFD}" type="pres">
      <dgm:prSet presAssocID="{CE9F2F66-0141-407A-926B-36326ABBAE66}" presName="sp" presStyleCnt="0"/>
      <dgm:spPr/>
    </dgm:pt>
    <dgm:pt modelId="{0B78D1A7-CCFF-40FA-B06F-6B553A0157F0}" type="pres">
      <dgm:prSet presAssocID="{D8CA7F2F-7B53-459D-8265-9A284009FEA0}" presName="composite" presStyleCnt="0"/>
      <dgm:spPr/>
    </dgm:pt>
    <dgm:pt modelId="{916754CE-2B94-42C9-8036-A1C5476F9C23}" type="pres">
      <dgm:prSet presAssocID="{D8CA7F2F-7B53-459D-8265-9A284009FEA0}" presName="parentText" presStyleLbl="alignNode1" presStyleIdx="6" presStyleCnt="7" custLinFactNeighborX="0" custLinFactNeighborY="21800">
        <dgm:presLayoutVars>
          <dgm:chMax val="1"/>
          <dgm:bulletEnabled val="1"/>
        </dgm:presLayoutVars>
      </dgm:prSet>
      <dgm:spPr/>
      <dgm:t>
        <a:bodyPr/>
        <a:lstStyle/>
        <a:p>
          <a:endParaRPr lang="ru-RU"/>
        </a:p>
      </dgm:t>
    </dgm:pt>
    <dgm:pt modelId="{F97E809F-F3D3-441B-B12B-F6E4C020C3E2}" type="pres">
      <dgm:prSet presAssocID="{D8CA7F2F-7B53-459D-8265-9A284009FEA0}" presName="descendantText" presStyleLbl="alignAcc1" presStyleIdx="6" presStyleCnt="7" custScaleX="99222" custScaleY="100000" custLinFactNeighborX="-123" custLinFactNeighborY="35091">
        <dgm:presLayoutVars>
          <dgm:bulletEnabled val="1"/>
        </dgm:presLayoutVars>
      </dgm:prSet>
      <dgm:spPr/>
      <dgm:t>
        <a:bodyPr/>
        <a:lstStyle/>
        <a:p>
          <a:endParaRPr lang="ru-RU"/>
        </a:p>
      </dgm:t>
    </dgm:pt>
  </dgm:ptLst>
  <dgm:cxnLst>
    <dgm:cxn modelId="{68228315-1A73-420A-927F-1D474A93F239}" type="presOf" srcId="{F896E840-8350-4332-A9E9-78843FE719CE}" destId="{027C8995-4972-46A8-A0E4-9B37409AAFC5}" srcOrd="0" destOrd="0" presId="urn:microsoft.com/office/officeart/2005/8/layout/chevron2"/>
    <dgm:cxn modelId="{1C85122D-8B5D-48E4-9251-8A15DCD4EF12}" type="presOf" srcId="{43E791CD-00E1-4D30-BCD5-1EA4857975C7}" destId="{85C8A1A4-1AB8-4974-B763-DB81763921CB}" srcOrd="0" destOrd="0" presId="urn:microsoft.com/office/officeart/2005/8/layout/chevron2"/>
    <dgm:cxn modelId="{291E4716-C357-42C6-B593-A4B7B38047D6}" srcId="{9748E425-1F62-4E54-AB72-024F4DE93407}" destId="{1C2F1FB4-02DF-4B45-997F-AD883C89DE44}" srcOrd="0" destOrd="0" parTransId="{FC7ED8CD-D11F-472A-A60A-21CB4DB7EEE1}" sibTransId="{F815C551-40F5-44BA-96D3-6F0E4A8009F0}"/>
    <dgm:cxn modelId="{A4D93EAA-3BBB-405D-8F41-17D05BC18CF1}" srcId="{FB75A1A5-0896-433E-BA91-78C3856BD7D9}" destId="{013C9D2A-4A67-4F2D-9580-E76202248BB9}" srcOrd="5" destOrd="0" parTransId="{0EDD4EAF-8974-4DFD-B5F2-040CC2D19570}" sibTransId="{CE9F2F66-0141-407A-926B-36326ABBAE66}"/>
    <dgm:cxn modelId="{F87E260D-7CF4-4917-A1A5-69DB396843C2}" type="presOf" srcId="{013C9D2A-4A67-4F2D-9580-E76202248BB9}" destId="{84958DCF-77FF-4539-A32D-3302B5D9F724}" srcOrd="0" destOrd="0" presId="urn:microsoft.com/office/officeart/2005/8/layout/chevron2"/>
    <dgm:cxn modelId="{BA2D90DA-02FE-4D61-98E5-0B5F1EABD3C6}" srcId="{FB75A1A5-0896-433E-BA91-78C3856BD7D9}" destId="{D8CA7F2F-7B53-459D-8265-9A284009FEA0}" srcOrd="6" destOrd="0" parTransId="{F2443786-2632-4271-A9CD-D77F16721B89}" sibTransId="{8923415C-5005-4BFD-8B41-EB174B220DB2}"/>
    <dgm:cxn modelId="{5DA389EB-6053-427B-8ABB-661200B88E4C}" type="presOf" srcId="{98987586-3A4E-4117-841C-FA7DD5296F9C}" destId="{F462966B-4B80-426D-9FF6-EEF2EC55E311}" srcOrd="0" destOrd="0" presId="urn:microsoft.com/office/officeart/2005/8/layout/chevron2"/>
    <dgm:cxn modelId="{9A0012AF-6D56-42B2-8638-AF0205C9E616}" srcId="{43E791CD-00E1-4D30-BCD5-1EA4857975C7}" destId="{97B23A07-11E7-4074-AE24-DF22F55F2831}" srcOrd="0" destOrd="0" parTransId="{AA385FBF-5CB5-4AF2-885F-B3B75D625EB0}" sibTransId="{B1D4EB03-7D17-4BF9-8D2A-6F32D0FCE77B}"/>
    <dgm:cxn modelId="{AD1CD8D3-23B7-4F47-AB90-E526F0C2E939}" srcId="{7AF7F297-943D-4165-A8A8-54DA59560CD7}" destId="{98987586-3A4E-4117-841C-FA7DD5296F9C}" srcOrd="0" destOrd="0" parTransId="{1AFA7F55-768F-45AA-A5B3-8CF51FA11482}" sibTransId="{F037AA84-507C-45B3-B11B-624DC22CB31D}"/>
    <dgm:cxn modelId="{D77CF591-AFAD-494C-A80C-09CBDD2BD908}" srcId="{013C9D2A-4A67-4F2D-9580-E76202248BB9}" destId="{F896E840-8350-4332-A9E9-78843FE719CE}" srcOrd="0" destOrd="0" parTransId="{51130DED-2EA8-432B-8053-555873E0832B}" sibTransId="{CA50B454-E596-42C8-BAC6-7D3C7199D60F}"/>
    <dgm:cxn modelId="{6441EFDD-1607-4C68-89B9-F9E1F3284194}" type="presOf" srcId="{9748E425-1F62-4E54-AB72-024F4DE93407}" destId="{EDF4C371-C09B-4697-A66E-94C5AA04B36B}" srcOrd="0" destOrd="0" presId="urn:microsoft.com/office/officeart/2005/8/layout/chevron2"/>
    <dgm:cxn modelId="{1439231D-97B4-4F40-B5C8-D1C188E4E197}" srcId="{FB75A1A5-0896-433E-BA91-78C3856BD7D9}" destId="{7AF7F297-943D-4165-A8A8-54DA59560CD7}" srcOrd="2" destOrd="0" parTransId="{9537DFCC-875F-4684-8B9E-802F2AC8EFFB}" sibTransId="{C885DA16-C873-468A-A64B-CC8D27ABB87D}"/>
    <dgm:cxn modelId="{DEBF1D61-273D-4ED9-8958-0C051EC072B8}" srcId="{FB75A1A5-0896-433E-BA91-78C3856BD7D9}" destId="{9748E425-1F62-4E54-AB72-024F4DE93407}" srcOrd="0" destOrd="0" parTransId="{9A75D3E3-D02A-4BE3-A087-B6E91E07991C}" sibTransId="{4C985B15-CCC8-41E5-9AB2-556CFD98936E}"/>
    <dgm:cxn modelId="{F2CDD3EA-4AB6-4428-8ABA-3E8A915214CB}" type="presOf" srcId="{A1AE5C5B-0D4B-4FC2-9033-FC79A8157B09}" destId="{F97E809F-F3D3-441B-B12B-F6E4C020C3E2}" srcOrd="0" destOrd="0" presId="urn:microsoft.com/office/officeart/2005/8/layout/chevron2"/>
    <dgm:cxn modelId="{6FBF8FDE-9725-478F-92D6-1E36D3881D33}" srcId="{FB75A1A5-0896-433E-BA91-78C3856BD7D9}" destId="{E948EA84-102C-437F-80FA-896499AE9317}" srcOrd="1" destOrd="0" parTransId="{9D60C099-0732-487A-9511-D9BA8DBD8245}" sibTransId="{AFFD2F5B-1ECB-4E46-AC3B-08F56C5DB04C}"/>
    <dgm:cxn modelId="{6B74028F-989E-49B9-BF17-F708E5D58123}" type="presOf" srcId="{FB75A1A5-0896-433E-BA91-78C3856BD7D9}" destId="{23F210E5-D318-4B93-86B2-BCFCDB8E5E40}" srcOrd="0" destOrd="0" presId="urn:microsoft.com/office/officeart/2005/8/layout/chevron2"/>
    <dgm:cxn modelId="{788EF789-FCFA-469A-A0A4-720561C51A52}" srcId="{E948EA84-102C-437F-80FA-896499AE9317}" destId="{A2261A13-B070-413A-93C1-72BF776512ED}" srcOrd="0" destOrd="0" parTransId="{5BD92A68-75F2-4D9B-956B-A7EB48C7E69A}" sibTransId="{A79C033D-DA0E-44B6-B11D-CECA4D195058}"/>
    <dgm:cxn modelId="{4340890C-D913-4E91-8938-645E11906CBD}" type="presOf" srcId="{E948EA84-102C-437F-80FA-896499AE9317}" destId="{1E81F90D-7C12-449C-BF74-DFBDC81748F0}" srcOrd="0" destOrd="0" presId="urn:microsoft.com/office/officeart/2005/8/layout/chevron2"/>
    <dgm:cxn modelId="{D20D7F76-6CFC-4003-8A9F-E9F4484A07BD}" type="presOf" srcId="{7AF7F297-943D-4165-A8A8-54DA59560CD7}" destId="{2A41DBF3-99E0-4EBA-96C1-D30741F1C516}" srcOrd="0" destOrd="0" presId="urn:microsoft.com/office/officeart/2005/8/layout/chevron2"/>
    <dgm:cxn modelId="{0573CA1E-0903-4C6E-BE8E-DCBA5DE2DD54}" type="presOf" srcId="{A2261A13-B070-413A-93C1-72BF776512ED}" destId="{A01E7E39-A97B-4A9B-BDBA-F06392B84135}" srcOrd="0" destOrd="0" presId="urn:microsoft.com/office/officeart/2005/8/layout/chevron2"/>
    <dgm:cxn modelId="{4B378F24-FA6C-42DF-9723-B41176A737BC}" srcId="{080F7671-AD5E-4CF2-9FDA-77ABD8A6A31C}" destId="{C18FC70D-50A6-4C87-9E11-B8B09EB70206}" srcOrd="0" destOrd="0" parTransId="{2F7291CC-8654-4FC0-80F3-FD894F530EDC}" sibTransId="{BDD4C5FB-9856-4DBA-8CE8-7EAFAF0C0F39}"/>
    <dgm:cxn modelId="{1F146E8A-7E0F-4D3A-BE76-880BD183EF9A}" type="presOf" srcId="{97B23A07-11E7-4074-AE24-DF22F55F2831}" destId="{FB21711F-29FA-4DD0-8F3C-2057DF279F2E}" srcOrd="0" destOrd="0" presId="urn:microsoft.com/office/officeart/2005/8/layout/chevron2"/>
    <dgm:cxn modelId="{C08000B2-EAED-42C0-99B1-9CB9C240EBBF}" srcId="{FB75A1A5-0896-433E-BA91-78C3856BD7D9}" destId="{080F7671-AD5E-4CF2-9FDA-77ABD8A6A31C}" srcOrd="4" destOrd="0" parTransId="{F1A18B91-75CC-4AE3-9E5E-098D1506EDFB}" sibTransId="{9BE96DD1-3CEB-491E-9793-FD1B60956AEB}"/>
    <dgm:cxn modelId="{8BD5807E-DD32-48E2-A512-6910B17DE3D8}" srcId="{D8CA7F2F-7B53-459D-8265-9A284009FEA0}" destId="{A1AE5C5B-0D4B-4FC2-9033-FC79A8157B09}" srcOrd="0" destOrd="0" parTransId="{1E9B9C46-970C-4464-8678-2A8F1571BD93}" sibTransId="{98BAB42F-7C92-45E7-A7FE-2FCFAC910742}"/>
    <dgm:cxn modelId="{04FAC653-38A6-4755-BC95-5A2722942CC2}" type="presOf" srcId="{D8CA7F2F-7B53-459D-8265-9A284009FEA0}" destId="{916754CE-2B94-42C9-8036-A1C5476F9C23}" srcOrd="0" destOrd="0" presId="urn:microsoft.com/office/officeart/2005/8/layout/chevron2"/>
    <dgm:cxn modelId="{904DF9E6-604A-4875-87AC-72D8A4342B73}" type="presOf" srcId="{C18FC70D-50A6-4C87-9E11-B8B09EB70206}" destId="{0CF6178A-3D14-4173-9C67-290CBB0C5415}" srcOrd="0" destOrd="0" presId="urn:microsoft.com/office/officeart/2005/8/layout/chevron2"/>
    <dgm:cxn modelId="{0331EB07-75E0-4F7A-B655-1E45757C21B4}" type="presOf" srcId="{080F7671-AD5E-4CF2-9FDA-77ABD8A6A31C}" destId="{F00E930B-F0DB-4564-AF70-C78DBFC228C2}" srcOrd="0" destOrd="0" presId="urn:microsoft.com/office/officeart/2005/8/layout/chevron2"/>
    <dgm:cxn modelId="{3784C0E0-3FF5-4C52-ADA7-D95084A49CA0}" srcId="{FB75A1A5-0896-433E-BA91-78C3856BD7D9}" destId="{43E791CD-00E1-4D30-BCD5-1EA4857975C7}" srcOrd="3" destOrd="0" parTransId="{69E93514-DF63-4B06-9BEE-ED636B95538A}" sibTransId="{332F8DA6-6D9C-4BC0-BBC4-0C835E28C1AF}"/>
    <dgm:cxn modelId="{36039B3E-7720-4119-92C9-BDD058A3BCD2}" type="presOf" srcId="{1C2F1FB4-02DF-4B45-997F-AD883C89DE44}" destId="{8C28AE45-F4AA-44F1-A906-48F3FE2B673E}" srcOrd="0" destOrd="0" presId="urn:microsoft.com/office/officeart/2005/8/layout/chevron2"/>
    <dgm:cxn modelId="{95746113-48A1-4B62-9A62-60CE9CC91D35}" type="presParOf" srcId="{23F210E5-D318-4B93-86B2-BCFCDB8E5E40}" destId="{7B4EE0D8-CFC1-4AC5-A2BD-8A5211316CF1}" srcOrd="0" destOrd="0" presId="urn:microsoft.com/office/officeart/2005/8/layout/chevron2"/>
    <dgm:cxn modelId="{9DBEF6D0-C3FC-4B52-9BC5-4626215564F0}" type="presParOf" srcId="{7B4EE0D8-CFC1-4AC5-A2BD-8A5211316CF1}" destId="{EDF4C371-C09B-4697-A66E-94C5AA04B36B}" srcOrd="0" destOrd="0" presId="urn:microsoft.com/office/officeart/2005/8/layout/chevron2"/>
    <dgm:cxn modelId="{8E13FF4F-F472-48C6-B938-E2476C823267}" type="presParOf" srcId="{7B4EE0D8-CFC1-4AC5-A2BD-8A5211316CF1}" destId="{8C28AE45-F4AA-44F1-A906-48F3FE2B673E}" srcOrd="1" destOrd="0" presId="urn:microsoft.com/office/officeart/2005/8/layout/chevron2"/>
    <dgm:cxn modelId="{D34524F7-361E-4A25-AC3A-F36C643AB45D}" type="presParOf" srcId="{23F210E5-D318-4B93-86B2-BCFCDB8E5E40}" destId="{A8B13B57-6126-43E8-93F9-ABE7D8E58E6A}" srcOrd="1" destOrd="0" presId="urn:microsoft.com/office/officeart/2005/8/layout/chevron2"/>
    <dgm:cxn modelId="{CF847782-778B-4007-8D78-83A7912D4D55}" type="presParOf" srcId="{23F210E5-D318-4B93-86B2-BCFCDB8E5E40}" destId="{91B7FD1C-6AB5-4419-BDD4-845FCC2A3A6F}" srcOrd="2" destOrd="0" presId="urn:microsoft.com/office/officeart/2005/8/layout/chevron2"/>
    <dgm:cxn modelId="{41B3EF74-8653-42A1-A456-24E1A8F11C52}" type="presParOf" srcId="{91B7FD1C-6AB5-4419-BDD4-845FCC2A3A6F}" destId="{1E81F90D-7C12-449C-BF74-DFBDC81748F0}" srcOrd="0" destOrd="0" presId="urn:microsoft.com/office/officeart/2005/8/layout/chevron2"/>
    <dgm:cxn modelId="{7525391E-BA6F-4F99-8B2F-F06867332A3E}" type="presParOf" srcId="{91B7FD1C-6AB5-4419-BDD4-845FCC2A3A6F}" destId="{A01E7E39-A97B-4A9B-BDBA-F06392B84135}" srcOrd="1" destOrd="0" presId="urn:microsoft.com/office/officeart/2005/8/layout/chevron2"/>
    <dgm:cxn modelId="{5360B26B-3A5B-4A3C-88B0-4E282D9E5AB4}" type="presParOf" srcId="{23F210E5-D318-4B93-86B2-BCFCDB8E5E40}" destId="{8CBA7D06-3554-456A-B9F8-3421087C6168}" srcOrd="3" destOrd="0" presId="urn:microsoft.com/office/officeart/2005/8/layout/chevron2"/>
    <dgm:cxn modelId="{D97358DC-C8AA-490A-87D6-FBF82857CB7A}" type="presParOf" srcId="{23F210E5-D318-4B93-86B2-BCFCDB8E5E40}" destId="{35D49679-1475-43AE-B2FF-12AC97097CCB}" srcOrd="4" destOrd="0" presId="urn:microsoft.com/office/officeart/2005/8/layout/chevron2"/>
    <dgm:cxn modelId="{C34C7477-A801-4988-8FB0-1C1539C6C57F}" type="presParOf" srcId="{35D49679-1475-43AE-B2FF-12AC97097CCB}" destId="{2A41DBF3-99E0-4EBA-96C1-D30741F1C516}" srcOrd="0" destOrd="0" presId="urn:microsoft.com/office/officeart/2005/8/layout/chevron2"/>
    <dgm:cxn modelId="{46302735-7C92-4616-80AC-9FD568394C79}" type="presParOf" srcId="{35D49679-1475-43AE-B2FF-12AC97097CCB}" destId="{F462966B-4B80-426D-9FF6-EEF2EC55E311}" srcOrd="1" destOrd="0" presId="urn:microsoft.com/office/officeart/2005/8/layout/chevron2"/>
    <dgm:cxn modelId="{E030FFA5-BDE9-46DD-AE30-57A88052BC3A}" type="presParOf" srcId="{23F210E5-D318-4B93-86B2-BCFCDB8E5E40}" destId="{6DDF9E4A-9593-43D5-A717-BB4CF5B1B509}" srcOrd="5" destOrd="0" presId="urn:microsoft.com/office/officeart/2005/8/layout/chevron2"/>
    <dgm:cxn modelId="{9222C550-6A6E-4C52-9858-D6760E3EE23F}" type="presParOf" srcId="{23F210E5-D318-4B93-86B2-BCFCDB8E5E40}" destId="{1C8CB0F8-42A6-419F-B599-033415DCC38D}" srcOrd="6" destOrd="0" presId="urn:microsoft.com/office/officeart/2005/8/layout/chevron2"/>
    <dgm:cxn modelId="{9880B840-05AE-4B5F-B5B9-04C5152EED6B}" type="presParOf" srcId="{1C8CB0F8-42A6-419F-B599-033415DCC38D}" destId="{85C8A1A4-1AB8-4974-B763-DB81763921CB}" srcOrd="0" destOrd="0" presId="urn:microsoft.com/office/officeart/2005/8/layout/chevron2"/>
    <dgm:cxn modelId="{39411960-D026-4F7E-9EA5-D2B2169EB66D}" type="presParOf" srcId="{1C8CB0F8-42A6-419F-B599-033415DCC38D}" destId="{FB21711F-29FA-4DD0-8F3C-2057DF279F2E}" srcOrd="1" destOrd="0" presId="urn:microsoft.com/office/officeart/2005/8/layout/chevron2"/>
    <dgm:cxn modelId="{7148F49B-6D4D-4C8A-82D3-FF49ECEE26DC}" type="presParOf" srcId="{23F210E5-D318-4B93-86B2-BCFCDB8E5E40}" destId="{7656ACD3-C4AC-4F10-86C6-7095CFC2E725}" srcOrd="7" destOrd="0" presId="urn:microsoft.com/office/officeart/2005/8/layout/chevron2"/>
    <dgm:cxn modelId="{53AFA657-0380-49BD-B14D-FCC6519A2676}" type="presParOf" srcId="{23F210E5-D318-4B93-86B2-BCFCDB8E5E40}" destId="{EEE93EDD-BF73-4431-A8EE-C806DE9BE555}" srcOrd="8" destOrd="0" presId="urn:microsoft.com/office/officeart/2005/8/layout/chevron2"/>
    <dgm:cxn modelId="{0F8637ED-C155-4FFF-BEFB-B5FF550D83E4}" type="presParOf" srcId="{EEE93EDD-BF73-4431-A8EE-C806DE9BE555}" destId="{F00E930B-F0DB-4564-AF70-C78DBFC228C2}" srcOrd="0" destOrd="0" presId="urn:microsoft.com/office/officeart/2005/8/layout/chevron2"/>
    <dgm:cxn modelId="{3FA84AAF-D12B-48DC-9A79-E06C7F440758}" type="presParOf" srcId="{EEE93EDD-BF73-4431-A8EE-C806DE9BE555}" destId="{0CF6178A-3D14-4173-9C67-290CBB0C5415}" srcOrd="1" destOrd="0" presId="urn:microsoft.com/office/officeart/2005/8/layout/chevron2"/>
    <dgm:cxn modelId="{D4D6AF3C-8E04-4180-B641-F0133A286205}" type="presParOf" srcId="{23F210E5-D318-4B93-86B2-BCFCDB8E5E40}" destId="{D411512F-3982-42A1-9C58-67FC0CB3D1DD}" srcOrd="9" destOrd="0" presId="urn:microsoft.com/office/officeart/2005/8/layout/chevron2"/>
    <dgm:cxn modelId="{8C895430-2D86-486E-ADEB-37F4C1F75F67}" type="presParOf" srcId="{23F210E5-D318-4B93-86B2-BCFCDB8E5E40}" destId="{52E08335-2653-4189-A1F0-7DFE079FE9D1}" srcOrd="10" destOrd="0" presId="urn:microsoft.com/office/officeart/2005/8/layout/chevron2"/>
    <dgm:cxn modelId="{EA9742B5-0AFA-41B8-B459-0219692BF6F3}" type="presParOf" srcId="{52E08335-2653-4189-A1F0-7DFE079FE9D1}" destId="{84958DCF-77FF-4539-A32D-3302B5D9F724}" srcOrd="0" destOrd="0" presId="urn:microsoft.com/office/officeart/2005/8/layout/chevron2"/>
    <dgm:cxn modelId="{D2D9B2A5-5501-43C8-B9B1-373F532FA378}" type="presParOf" srcId="{52E08335-2653-4189-A1F0-7DFE079FE9D1}" destId="{027C8995-4972-46A8-A0E4-9B37409AAFC5}" srcOrd="1" destOrd="0" presId="urn:microsoft.com/office/officeart/2005/8/layout/chevron2"/>
    <dgm:cxn modelId="{F4880CEE-97F8-487F-95A5-21D7A0F60A5A}" type="presParOf" srcId="{23F210E5-D318-4B93-86B2-BCFCDB8E5E40}" destId="{95E77A67-A31C-434D-811F-9CFF66B75CFD}" srcOrd="11" destOrd="0" presId="urn:microsoft.com/office/officeart/2005/8/layout/chevron2"/>
    <dgm:cxn modelId="{3145FB67-6F50-4F51-9099-E766316B6A22}" type="presParOf" srcId="{23F210E5-D318-4B93-86B2-BCFCDB8E5E40}" destId="{0B78D1A7-CCFF-40FA-B06F-6B553A0157F0}" srcOrd="12" destOrd="0" presId="urn:microsoft.com/office/officeart/2005/8/layout/chevron2"/>
    <dgm:cxn modelId="{11156F99-5D02-4EEA-9773-A600FC33F08A}" type="presParOf" srcId="{0B78D1A7-CCFF-40FA-B06F-6B553A0157F0}" destId="{916754CE-2B94-42C9-8036-A1C5476F9C23}" srcOrd="0" destOrd="0" presId="urn:microsoft.com/office/officeart/2005/8/layout/chevron2"/>
    <dgm:cxn modelId="{71B3E761-FF53-4D59-86DA-2D7B380809AF}" type="presParOf" srcId="{0B78D1A7-CCFF-40FA-B06F-6B553A0157F0}" destId="{F97E809F-F3D3-441B-B12B-F6E4C020C3E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E5E948-2790-4A8B-B150-C1A23A74AF6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9B6490AB-8A0B-4507-A1EC-06760F764DBB}">
      <dgm:prSet phldrT="[Текст]" custT="1"/>
      <dgm:spPr>
        <a:gradFill rotWithShape="0">
          <a:gsLst>
            <a:gs pos="2000">
              <a:schemeClr val="accent6">
                <a:lumMod val="75000"/>
              </a:schemeClr>
            </a:gs>
            <a:gs pos="48000">
              <a:schemeClr val="bg1"/>
            </a:gs>
            <a:gs pos="100000">
              <a:schemeClr val="accent1"/>
            </a:gs>
          </a:gsLst>
          <a:lin ang="5400000" scaled="0"/>
        </a:gradFill>
        <a:ln>
          <a:solidFill>
            <a:schemeClr val="tx1"/>
          </a:solidFill>
        </a:ln>
        <a:effectLst>
          <a:innerShdw blurRad="63500" dist="50800" dir="8100000">
            <a:prstClr val="black">
              <a:alpha val="50000"/>
            </a:prstClr>
          </a:innerShdw>
        </a:effectLst>
      </dgm:spPr>
      <dgm:t>
        <a:bodyPr/>
        <a:lstStyle/>
        <a:p>
          <a:r>
            <a:rPr lang="ru-RU" sz="2400" b="1" dirty="0" smtClean="0">
              <a:solidFill>
                <a:schemeClr val="tx1"/>
              </a:solidFill>
            </a:rPr>
            <a:t>ДОХОДЫ БЮДЖЕТА</a:t>
          </a:r>
          <a:endParaRPr lang="ru-RU" sz="2400" b="1" dirty="0">
            <a:solidFill>
              <a:schemeClr val="tx1"/>
            </a:solidFill>
          </a:endParaRPr>
        </a:p>
      </dgm:t>
    </dgm:pt>
    <dgm:pt modelId="{7F6E2F12-FF99-462C-8E31-654B50616A02}" type="parTrans" cxnId="{5611F874-77A1-4771-B21B-A0A84ACCD7C2}">
      <dgm:prSet/>
      <dgm:spPr/>
      <dgm:t>
        <a:bodyPr/>
        <a:lstStyle/>
        <a:p>
          <a:endParaRPr lang="ru-RU"/>
        </a:p>
      </dgm:t>
    </dgm:pt>
    <dgm:pt modelId="{022390C5-EED3-4C04-8E07-19A3CE4B10DF}" type="sibTrans" cxnId="{5611F874-77A1-4771-B21B-A0A84ACCD7C2}">
      <dgm:prSet/>
      <dgm:spPr/>
      <dgm:t>
        <a:bodyPr/>
        <a:lstStyle/>
        <a:p>
          <a:endParaRPr lang="ru-RU"/>
        </a:p>
      </dgm:t>
    </dgm:pt>
    <dgm:pt modelId="{463A2489-CC6A-472F-B8AA-A66D6ECC4FD6}">
      <dgm:prSet phldrT="[Текст]" custT="1"/>
      <dgm:spPr>
        <a:gradFill rotWithShape="0">
          <a:gsLst>
            <a:gs pos="0">
              <a:schemeClr val="accent1"/>
            </a:gs>
            <a:gs pos="52000">
              <a:schemeClr val="bg1"/>
            </a:gs>
            <a:gs pos="100000">
              <a:schemeClr val="accent6">
                <a:lumMod val="75000"/>
              </a:schemeClr>
            </a:gs>
          </a:gsLst>
          <a:lin ang="5400000" scaled="0"/>
        </a:gradFill>
        <a:ln>
          <a:solidFill>
            <a:schemeClr val="tx1"/>
          </a:solidFill>
        </a:ln>
        <a:effectLst>
          <a:innerShdw blurRad="63500" dist="50800" dir="13500000">
            <a:prstClr val="black">
              <a:alpha val="50000"/>
            </a:prstClr>
          </a:innerShdw>
        </a:effectLst>
        <a:scene3d>
          <a:camera prst="perspectiveRight"/>
          <a:lightRig rig="threePt" dir="t"/>
        </a:scene3d>
        <a:sp3d>
          <a:bevelT/>
        </a:sp3d>
      </dgm:spPr>
      <dgm:t>
        <a:bodyPr/>
        <a:lstStyle/>
        <a:p>
          <a:pPr algn="l">
            <a:lnSpc>
              <a:spcPct val="90000"/>
            </a:lnSpc>
          </a:pPr>
          <a:r>
            <a:rPr lang="ru-RU" sz="2200" b="1" dirty="0" smtClean="0">
              <a:solidFill>
                <a:schemeClr val="tx1"/>
              </a:solidFill>
            </a:rPr>
            <a:t>Налоговые доходы</a:t>
          </a:r>
          <a:r>
            <a:rPr lang="ru-RU" sz="2400" b="1" dirty="0" smtClean="0">
              <a:solidFill>
                <a:schemeClr val="tx1"/>
              </a:solidFill>
            </a:rPr>
            <a:t>  </a:t>
          </a:r>
        </a:p>
        <a:p>
          <a:pPr algn="l">
            <a:lnSpc>
              <a:spcPct val="90000"/>
            </a:lnSpc>
          </a:pPr>
          <a:r>
            <a:rPr lang="ru-RU" sz="1400" b="1" dirty="0" smtClean="0">
              <a:solidFill>
                <a:schemeClr val="tx1"/>
              </a:solidFill>
            </a:rPr>
            <a:t>Поступления от уплаты налогов, установленных Налоговым кодексом Российской Федерации, например:</a:t>
          </a:r>
        </a:p>
        <a:p>
          <a:pPr>
            <a:lnSpc>
              <a:spcPct val="100000"/>
            </a:lnSpc>
          </a:pPr>
          <a:r>
            <a:rPr lang="ru-RU" sz="1400" b="1" dirty="0" smtClean="0">
              <a:solidFill>
                <a:schemeClr val="tx1"/>
              </a:solidFill>
            </a:rPr>
            <a:t>-  налог на доходы  физических лиц;</a:t>
          </a:r>
        </a:p>
        <a:p>
          <a:pPr>
            <a:lnSpc>
              <a:spcPct val="100000"/>
            </a:lnSpc>
          </a:pPr>
          <a:r>
            <a:rPr lang="ru-RU" sz="1400" b="1" dirty="0" smtClean="0">
              <a:solidFill>
                <a:schemeClr val="tx1"/>
              </a:solidFill>
            </a:rPr>
            <a:t>- налог на имущество;</a:t>
          </a:r>
        </a:p>
        <a:p>
          <a:pPr>
            <a:lnSpc>
              <a:spcPct val="100000"/>
            </a:lnSpc>
          </a:pPr>
          <a:r>
            <a:rPr lang="ru-RU" sz="1400" b="1" dirty="0" smtClean="0">
              <a:solidFill>
                <a:schemeClr val="tx1"/>
              </a:solidFill>
            </a:rPr>
            <a:t>-транспортный налог;</a:t>
          </a:r>
        </a:p>
        <a:p>
          <a:pPr>
            <a:lnSpc>
              <a:spcPct val="100000"/>
            </a:lnSpc>
          </a:pPr>
          <a:r>
            <a:rPr lang="ru-RU" sz="1400" b="1" dirty="0" smtClean="0">
              <a:solidFill>
                <a:schemeClr val="tx1"/>
              </a:solidFill>
            </a:rPr>
            <a:t>-другие налоги</a:t>
          </a:r>
          <a:endParaRPr lang="ru-RU" sz="1400" b="1" dirty="0">
            <a:solidFill>
              <a:schemeClr val="tx1"/>
            </a:solidFill>
          </a:endParaRPr>
        </a:p>
      </dgm:t>
    </dgm:pt>
    <dgm:pt modelId="{43A1FB51-CE2C-48F0-90FB-6D9811D2E3F0}" type="parTrans" cxnId="{5A68B900-E8B7-4549-A0DC-7CF287166FFD}">
      <dgm:prSet/>
      <dgm:spPr>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B513C712-74E2-4883-A4C7-41588007FB40}" type="sibTrans" cxnId="{5A68B900-E8B7-4549-A0DC-7CF287166FFD}">
      <dgm:prSet/>
      <dgm:spPr/>
      <dgm:t>
        <a:bodyPr/>
        <a:lstStyle/>
        <a:p>
          <a:endParaRPr lang="ru-RU"/>
        </a:p>
      </dgm:t>
    </dgm:pt>
    <dgm:pt modelId="{1A9FD584-1426-42C1-BCB1-72199D26CE87}">
      <dgm:prSet phldrT="[Текст]" custT="1"/>
      <dgm:spPr>
        <a:gradFill rotWithShape="0">
          <a:gsLst>
            <a:gs pos="0">
              <a:schemeClr val="accent1"/>
            </a:gs>
            <a:gs pos="51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orthographicFront"/>
          <a:lightRig rig="threePt" dir="t"/>
        </a:scene3d>
        <a:sp3d>
          <a:bevelT/>
        </a:sp3d>
      </dgm:spPr>
      <dgm:t>
        <a:bodyPr/>
        <a:lstStyle/>
        <a:p>
          <a:pPr algn="l">
            <a:lnSpc>
              <a:spcPct val="90000"/>
            </a:lnSpc>
          </a:pPr>
          <a:r>
            <a:rPr lang="ru-RU" sz="2000" b="1" dirty="0" smtClean="0">
              <a:solidFill>
                <a:schemeClr val="tx1"/>
              </a:solidFill>
            </a:rPr>
            <a:t>Неналоговые доходы</a:t>
          </a:r>
        </a:p>
        <a:p>
          <a:pPr algn="l">
            <a:lnSpc>
              <a:spcPct val="100000"/>
            </a:lnSpc>
          </a:pPr>
          <a:r>
            <a:rPr lang="ru-RU" sz="1400" b="1"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algn="just">
            <a:lnSpc>
              <a:spcPct val="100000"/>
            </a:lnSpc>
          </a:pPr>
          <a:r>
            <a:rPr lang="ru-RU" sz="1400" b="1" dirty="0" smtClean="0">
              <a:solidFill>
                <a:schemeClr val="tx1"/>
              </a:solidFill>
            </a:rPr>
            <a:t>-таможенные пошлины и таможенные сборы;</a:t>
          </a:r>
        </a:p>
        <a:p>
          <a:pPr algn="just">
            <a:lnSpc>
              <a:spcPct val="100000"/>
            </a:lnSpc>
          </a:pPr>
          <a:r>
            <a:rPr lang="ru-RU" sz="1400" b="1" dirty="0" smtClean="0">
              <a:solidFill>
                <a:schemeClr val="tx1"/>
              </a:solidFill>
            </a:rPr>
            <a:t>-плата за негативное воздействие на окружающую среду;</a:t>
          </a:r>
        </a:p>
        <a:p>
          <a:pPr algn="just">
            <a:lnSpc>
              <a:spcPct val="100000"/>
            </a:lnSpc>
          </a:pPr>
          <a:r>
            <a:rPr lang="ru-RU" sz="1400" b="1" dirty="0" smtClean="0">
              <a:solidFill>
                <a:schemeClr val="tx1"/>
              </a:solidFill>
            </a:rPr>
            <a:t>-  другие</a:t>
          </a:r>
          <a:endParaRPr lang="ru-RU" sz="1400" b="1" dirty="0">
            <a:solidFill>
              <a:schemeClr val="tx1"/>
            </a:solidFill>
          </a:endParaRPr>
        </a:p>
      </dgm:t>
    </dgm:pt>
    <dgm:pt modelId="{FEB9B3D7-BBD7-46DD-8587-E70F89E0E863}" type="parTrans" cxnId="{883D050F-6EB8-45E5-A07A-27EA23D70F51}">
      <dgm:prSet/>
      <dgm:spPr>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FE18F15C-152A-41BA-88A0-4BB7D8BCF958}" type="sibTrans" cxnId="{883D050F-6EB8-45E5-A07A-27EA23D70F51}">
      <dgm:prSet/>
      <dgm:spPr/>
      <dgm:t>
        <a:bodyPr/>
        <a:lstStyle/>
        <a:p>
          <a:endParaRPr lang="ru-RU"/>
        </a:p>
      </dgm:t>
    </dgm:pt>
    <dgm:pt modelId="{DB8F9A05-4DAB-4D9D-8911-88E970D6E7BB}">
      <dgm:prSet phldrT="[Текст]" custT="1"/>
      <dgm:spPr>
        <a:gradFill rotWithShape="0">
          <a:gsLst>
            <a:gs pos="0">
              <a:schemeClr val="accent1"/>
            </a:gs>
            <a:gs pos="50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perspectiveLeft"/>
          <a:lightRig rig="threePt" dir="t"/>
        </a:scene3d>
        <a:sp3d>
          <a:bevelT/>
        </a:sp3d>
      </dgm:spPr>
      <dgm:t>
        <a:bodyPr/>
        <a:lstStyle/>
        <a:p>
          <a:pPr algn="l"/>
          <a:r>
            <a:rPr lang="ru-RU" sz="2200" b="1" dirty="0" smtClean="0">
              <a:solidFill>
                <a:schemeClr val="tx1"/>
              </a:solidFill>
            </a:rPr>
            <a:t>Безвозмездные поступления</a:t>
          </a:r>
        </a:p>
        <a:p>
          <a:pPr algn="l"/>
          <a:r>
            <a:rPr lang="ru-RU" sz="1400" b="1"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dirty="0">
            <a:solidFill>
              <a:schemeClr val="tx1"/>
            </a:solidFill>
          </a:endParaRPr>
        </a:p>
      </dgm:t>
    </dgm:pt>
    <dgm:pt modelId="{1E02DF3F-A0AE-4F05-BC4B-5A44EAF1A4F6}" type="parTrans" cxnId="{21227044-21DE-4544-AD2D-F9F79D91EEF2}">
      <dgm:prSet/>
      <dgm:spPr>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EB392D96-0A31-413E-BB01-EB6A3E7CC0AE}" type="sibTrans" cxnId="{21227044-21DE-4544-AD2D-F9F79D91EEF2}">
      <dgm:prSet/>
      <dgm:spPr/>
      <dgm:t>
        <a:bodyPr/>
        <a:lstStyle/>
        <a:p>
          <a:endParaRPr lang="ru-RU"/>
        </a:p>
      </dgm:t>
    </dgm:pt>
    <dgm:pt modelId="{43F7D01C-25FD-4636-8C3D-3A554842EBEE}" type="pres">
      <dgm:prSet presAssocID="{3DE5E948-2790-4A8B-B150-C1A23A74AF68}" presName="cycle" presStyleCnt="0">
        <dgm:presLayoutVars>
          <dgm:chMax val="1"/>
          <dgm:dir/>
          <dgm:animLvl val="ctr"/>
          <dgm:resizeHandles val="exact"/>
        </dgm:presLayoutVars>
      </dgm:prSet>
      <dgm:spPr/>
      <dgm:t>
        <a:bodyPr/>
        <a:lstStyle/>
        <a:p>
          <a:endParaRPr lang="ru-RU"/>
        </a:p>
      </dgm:t>
    </dgm:pt>
    <dgm:pt modelId="{C9913E43-8E46-4C4C-9559-F34A991F30F3}" type="pres">
      <dgm:prSet presAssocID="{9B6490AB-8A0B-4507-A1EC-06760F764DBB}" presName="centerShape" presStyleLbl="node0" presStyleIdx="0" presStyleCnt="1" custScaleX="99052" custScaleY="80507" custLinFactNeighborX="-695" custLinFactNeighborY="-5464"/>
      <dgm:spPr/>
      <dgm:t>
        <a:bodyPr/>
        <a:lstStyle/>
        <a:p>
          <a:endParaRPr lang="ru-RU"/>
        </a:p>
      </dgm:t>
    </dgm:pt>
    <dgm:pt modelId="{1418B305-D1A4-4E24-B4F6-007CFA0B3E99}" type="pres">
      <dgm:prSet presAssocID="{43A1FB51-CE2C-48F0-90FB-6D9811D2E3F0}" presName="parTrans" presStyleLbl="bgSibTrans2D1" presStyleIdx="0" presStyleCnt="3" custLinFactNeighborX="3622" custLinFactNeighborY="54942"/>
      <dgm:spPr/>
      <dgm:t>
        <a:bodyPr/>
        <a:lstStyle/>
        <a:p>
          <a:endParaRPr lang="ru-RU"/>
        </a:p>
      </dgm:t>
    </dgm:pt>
    <dgm:pt modelId="{B064B221-97A8-48F4-AF37-62364E038944}" type="pres">
      <dgm:prSet presAssocID="{463A2489-CC6A-472F-B8AA-A66D6ECC4FD6}" presName="node" presStyleLbl="node1" presStyleIdx="0" presStyleCnt="3" custScaleX="125710" custScaleY="183467" custRadScaleRad="124946" custRadScaleInc="18192">
        <dgm:presLayoutVars>
          <dgm:bulletEnabled val="1"/>
        </dgm:presLayoutVars>
      </dgm:prSet>
      <dgm:spPr/>
      <dgm:t>
        <a:bodyPr/>
        <a:lstStyle/>
        <a:p>
          <a:endParaRPr lang="ru-RU"/>
        </a:p>
      </dgm:t>
    </dgm:pt>
    <dgm:pt modelId="{063C90D5-8AD2-4291-AF81-6FC71710214F}" type="pres">
      <dgm:prSet presAssocID="{FEB9B3D7-BBD7-46DD-8587-E70F89E0E863}" presName="parTrans" presStyleLbl="bgSibTrans2D1" presStyleIdx="1" presStyleCnt="3" custScaleX="145461"/>
      <dgm:spPr/>
      <dgm:t>
        <a:bodyPr/>
        <a:lstStyle/>
        <a:p>
          <a:endParaRPr lang="ru-RU"/>
        </a:p>
      </dgm:t>
    </dgm:pt>
    <dgm:pt modelId="{9227AEB2-C288-42AB-91A5-A15D2FF05621}" type="pres">
      <dgm:prSet presAssocID="{1A9FD584-1426-42C1-BCB1-72199D26CE87}" presName="node" presStyleLbl="node1" presStyleIdx="1" presStyleCnt="3" custScaleX="124201" custScaleY="229646" custRadScaleRad="101601" custRadScaleInc="340">
        <dgm:presLayoutVars>
          <dgm:bulletEnabled val="1"/>
        </dgm:presLayoutVars>
      </dgm:prSet>
      <dgm:spPr/>
      <dgm:t>
        <a:bodyPr/>
        <a:lstStyle/>
        <a:p>
          <a:endParaRPr lang="ru-RU"/>
        </a:p>
      </dgm:t>
    </dgm:pt>
    <dgm:pt modelId="{DC1A9240-0D88-44BE-9631-B57F8D84DAF4}" type="pres">
      <dgm:prSet presAssocID="{1E02DF3F-A0AE-4F05-BC4B-5A44EAF1A4F6}" presName="parTrans" presStyleLbl="bgSibTrans2D1" presStyleIdx="2" presStyleCnt="3" custLinFactNeighborX="370" custLinFactNeighborY="65121"/>
      <dgm:spPr/>
      <dgm:t>
        <a:bodyPr/>
        <a:lstStyle/>
        <a:p>
          <a:endParaRPr lang="ru-RU"/>
        </a:p>
      </dgm:t>
    </dgm:pt>
    <dgm:pt modelId="{1C6F9B4F-42BC-4908-A248-26B5154AAB1E}" type="pres">
      <dgm:prSet presAssocID="{DB8F9A05-4DAB-4D9D-8911-88E970D6E7BB}" presName="node" presStyleLbl="node1" presStyleIdx="2" presStyleCnt="3" custScaleX="120517" custScaleY="177201" custRadScaleRad="123343" custRadScaleInc="-18813">
        <dgm:presLayoutVars>
          <dgm:bulletEnabled val="1"/>
        </dgm:presLayoutVars>
      </dgm:prSet>
      <dgm:spPr/>
      <dgm:t>
        <a:bodyPr/>
        <a:lstStyle/>
        <a:p>
          <a:endParaRPr lang="ru-RU"/>
        </a:p>
      </dgm:t>
    </dgm:pt>
  </dgm:ptLst>
  <dgm:cxnLst>
    <dgm:cxn modelId="{EBC3C3CC-E3D1-4858-B815-A92DCFE6C414}" type="presOf" srcId="{1E02DF3F-A0AE-4F05-BC4B-5A44EAF1A4F6}" destId="{DC1A9240-0D88-44BE-9631-B57F8D84DAF4}" srcOrd="0" destOrd="0" presId="urn:microsoft.com/office/officeart/2005/8/layout/radial4"/>
    <dgm:cxn modelId="{57DDEF7D-7E35-4503-925A-A348E6318CAD}" type="presOf" srcId="{9B6490AB-8A0B-4507-A1EC-06760F764DBB}" destId="{C9913E43-8E46-4C4C-9559-F34A991F30F3}" srcOrd="0" destOrd="0" presId="urn:microsoft.com/office/officeart/2005/8/layout/radial4"/>
    <dgm:cxn modelId="{12468206-A810-4F3A-9FF0-A3A68A1D710A}" type="presOf" srcId="{1A9FD584-1426-42C1-BCB1-72199D26CE87}" destId="{9227AEB2-C288-42AB-91A5-A15D2FF05621}" srcOrd="0" destOrd="0" presId="urn:microsoft.com/office/officeart/2005/8/layout/radial4"/>
    <dgm:cxn modelId="{5A68B900-E8B7-4549-A0DC-7CF287166FFD}" srcId="{9B6490AB-8A0B-4507-A1EC-06760F764DBB}" destId="{463A2489-CC6A-472F-B8AA-A66D6ECC4FD6}" srcOrd="0" destOrd="0" parTransId="{43A1FB51-CE2C-48F0-90FB-6D9811D2E3F0}" sibTransId="{B513C712-74E2-4883-A4C7-41588007FB40}"/>
    <dgm:cxn modelId="{21227044-21DE-4544-AD2D-F9F79D91EEF2}" srcId="{9B6490AB-8A0B-4507-A1EC-06760F764DBB}" destId="{DB8F9A05-4DAB-4D9D-8911-88E970D6E7BB}" srcOrd="2" destOrd="0" parTransId="{1E02DF3F-A0AE-4F05-BC4B-5A44EAF1A4F6}" sibTransId="{EB392D96-0A31-413E-BB01-EB6A3E7CC0AE}"/>
    <dgm:cxn modelId="{C0129ECE-569F-4DCF-AC5F-273FCEC67C8D}" type="presOf" srcId="{463A2489-CC6A-472F-B8AA-A66D6ECC4FD6}" destId="{B064B221-97A8-48F4-AF37-62364E038944}" srcOrd="0" destOrd="0" presId="urn:microsoft.com/office/officeart/2005/8/layout/radial4"/>
    <dgm:cxn modelId="{11BBD22A-8035-471F-9A15-0E0906DE7AA6}" type="presOf" srcId="{FEB9B3D7-BBD7-46DD-8587-E70F89E0E863}" destId="{063C90D5-8AD2-4291-AF81-6FC71710214F}" srcOrd="0" destOrd="0" presId="urn:microsoft.com/office/officeart/2005/8/layout/radial4"/>
    <dgm:cxn modelId="{883D050F-6EB8-45E5-A07A-27EA23D70F51}" srcId="{9B6490AB-8A0B-4507-A1EC-06760F764DBB}" destId="{1A9FD584-1426-42C1-BCB1-72199D26CE87}" srcOrd="1" destOrd="0" parTransId="{FEB9B3D7-BBD7-46DD-8587-E70F89E0E863}" sibTransId="{FE18F15C-152A-41BA-88A0-4BB7D8BCF958}"/>
    <dgm:cxn modelId="{5F4D7C50-6BE9-4EA2-B991-A9AE38978B1A}" type="presOf" srcId="{DB8F9A05-4DAB-4D9D-8911-88E970D6E7BB}" destId="{1C6F9B4F-42BC-4908-A248-26B5154AAB1E}" srcOrd="0" destOrd="0" presId="urn:microsoft.com/office/officeart/2005/8/layout/radial4"/>
    <dgm:cxn modelId="{9EF27C0B-5149-4658-B971-25F28C1409F4}" type="presOf" srcId="{3DE5E948-2790-4A8B-B150-C1A23A74AF68}" destId="{43F7D01C-25FD-4636-8C3D-3A554842EBEE}" srcOrd="0" destOrd="0" presId="urn:microsoft.com/office/officeart/2005/8/layout/radial4"/>
    <dgm:cxn modelId="{5611F874-77A1-4771-B21B-A0A84ACCD7C2}" srcId="{3DE5E948-2790-4A8B-B150-C1A23A74AF68}" destId="{9B6490AB-8A0B-4507-A1EC-06760F764DBB}" srcOrd="0" destOrd="0" parTransId="{7F6E2F12-FF99-462C-8E31-654B50616A02}" sibTransId="{022390C5-EED3-4C04-8E07-19A3CE4B10DF}"/>
    <dgm:cxn modelId="{5E95F902-F8EE-47FE-933C-B3F82FDEDC13}" type="presOf" srcId="{43A1FB51-CE2C-48F0-90FB-6D9811D2E3F0}" destId="{1418B305-D1A4-4E24-B4F6-007CFA0B3E99}" srcOrd="0" destOrd="0" presId="urn:microsoft.com/office/officeart/2005/8/layout/radial4"/>
    <dgm:cxn modelId="{C8494976-68A9-41EE-B7E6-42DB26E83207}" type="presParOf" srcId="{43F7D01C-25FD-4636-8C3D-3A554842EBEE}" destId="{C9913E43-8E46-4C4C-9559-F34A991F30F3}" srcOrd="0" destOrd="0" presId="urn:microsoft.com/office/officeart/2005/8/layout/radial4"/>
    <dgm:cxn modelId="{4BF6965E-80DD-4B22-B533-CF9FDBD49484}" type="presParOf" srcId="{43F7D01C-25FD-4636-8C3D-3A554842EBEE}" destId="{1418B305-D1A4-4E24-B4F6-007CFA0B3E99}" srcOrd="1" destOrd="0" presId="urn:microsoft.com/office/officeart/2005/8/layout/radial4"/>
    <dgm:cxn modelId="{5F367987-06DD-4D5A-8342-753C9FD6DB04}" type="presParOf" srcId="{43F7D01C-25FD-4636-8C3D-3A554842EBEE}" destId="{B064B221-97A8-48F4-AF37-62364E038944}" srcOrd="2" destOrd="0" presId="urn:microsoft.com/office/officeart/2005/8/layout/radial4"/>
    <dgm:cxn modelId="{DEAD2B1D-3F3C-4F08-8B5F-A21272549579}" type="presParOf" srcId="{43F7D01C-25FD-4636-8C3D-3A554842EBEE}" destId="{063C90D5-8AD2-4291-AF81-6FC71710214F}" srcOrd="3" destOrd="0" presId="urn:microsoft.com/office/officeart/2005/8/layout/radial4"/>
    <dgm:cxn modelId="{12095FEC-FBEC-4108-9A2B-13840A4F74CA}" type="presParOf" srcId="{43F7D01C-25FD-4636-8C3D-3A554842EBEE}" destId="{9227AEB2-C288-42AB-91A5-A15D2FF05621}" srcOrd="4" destOrd="0" presId="urn:microsoft.com/office/officeart/2005/8/layout/radial4"/>
    <dgm:cxn modelId="{7F4DE497-2566-4E93-826C-90268F23666F}" type="presParOf" srcId="{43F7D01C-25FD-4636-8C3D-3A554842EBEE}" destId="{DC1A9240-0D88-44BE-9631-B57F8D84DAF4}" srcOrd="5" destOrd="0" presId="urn:microsoft.com/office/officeart/2005/8/layout/radial4"/>
    <dgm:cxn modelId="{2F2E8942-1865-4DE0-8079-C4BE1411018E}" type="presParOf" srcId="{43F7D01C-25FD-4636-8C3D-3A554842EBEE}" destId="{1C6F9B4F-42BC-4908-A248-26B5154AAB1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2B7A8C-FFC9-4A83-834E-839C10870971}"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6EB761CB-AB45-46E9-A4CC-F836C764434E}">
      <dgm:prSet phldrT="[Текст]" custT="1"/>
      <dgm:spPr/>
      <dgm:t>
        <a:bodyPr/>
        <a:lstStyle/>
        <a:p>
          <a:pPr>
            <a:lnSpc>
              <a:spcPct val="70000"/>
            </a:lnSpc>
          </a:pPr>
          <a:r>
            <a:rPr lang="ru-RU" sz="1400" b="1" dirty="0" smtClean="0">
              <a:solidFill>
                <a:schemeClr val="tx1"/>
              </a:solidFill>
              <a:latin typeface="Times New Roman" pitchFamily="18" charset="0"/>
              <a:cs typeface="Times New Roman" pitchFamily="18" charset="0"/>
            </a:rPr>
            <a:t>Федеральный</a:t>
          </a:r>
        </a:p>
        <a:p>
          <a:pPr>
            <a:lnSpc>
              <a:spcPct val="70000"/>
            </a:lnSpc>
          </a:pPr>
          <a:r>
            <a:rPr lang="ru-RU" sz="1400" b="1" dirty="0" smtClean="0">
              <a:solidFill>
                <a:schemeClr val="tx1"/>
              </a:solidFill>
              <a:latin typeface="Times New Roman" pitchFamily="18" charset="0"/>
              <a:cs typeface="Times New Roman" pitchFamily="18" charset="0"/>
            </a:rPr>
            <a:t>бюджет</a:t>
          </a:r>
          <a:endParaRPr lang="ru-RU" sz="1400" b="1" dirty="0">
            <a:solidFill>
              <a:schemeClr val="tx1"/>
            </a:solidFill>
            <a:latin typeface="Times New Roman" pitchFamily="18" charset="0"/>
            <a:cs typeface="Times New Roman" pitchFamily="18" charset="0"/>
          </a:endParaRPr>
        </a:p>
      </dgm:t>
    </dgm:pt>
    <dgm:pt modelId="{71E4BED1-3F38-4117-8474-4D590D23AF81}" type="parTrans" cxnId="{1D63D9AD-47DA-400C-AD57-C2A60336AD9A}">
      <dgm:prSet/>
      <dgm:spPr/>
      <dgm:t>
        <a:bodyPr/>
        <a:lstStyle/>
        <a:p>
          <a:endParaRPr lang="ru-RU"/>
        </a:p>
      </dgm:t>
    </dgm:pt>
    <dgm:pt modelId="{72FBE417-2DD6-4A14-870F-0DC871721402}" type="sibTrans" cxnId="{1D63D9AD-47DA-400C-AD57-C2A60336AD9A}">
      <dgm:prSet/>
      <dgm:spPr/>
      <dgm:t>
        <a:bodyPr/>
        <a:lstStyle/>
        <a:p>
          <a:endParaRPr lang="ru-RU"/>
        </a:p>
      </dgm:t>
    </dgm:pt>
    <dgm:pt modelId="{A0C88DDE-0E91-410C-B314-C767D8E5BBDA}" type="pres">
      <dgm:prSet presAssocID="{6E2B7A8C-FFC9-4A83-834E-839C10870971}" presName="Name0" presStyleCnt="0">
        <dgm:presLayoutVars>
          <dgm:chMax val="4"/>
          <dgm:resizeHandles val="exact"/>
        </dgm:presLayoutVars>
      </dgm:prSet>
      <dgm:spPr/>
      <dgm:t>
        <a:bodyPr/>
        <a:lstStyle/>
        <a:p>
          <a:endParaRPr lang="ru-RU"/>
        </a:p>
      </dgm:t>
    </dgm:pt>
    <dgm:pt modelId="{68F107AA-FD99-46AA-95B7-4C85171CE142}" type="pres">
      <dgm:prSet presAssocID="{6E2B7A8C-FFC9-4A83-834E-839C10870971}" presName="ellipse" presStyleLbl="trBgShp" presStyleIdx="0" presStyleCnt="1"/>
      <dgm:spPr/>
    </dgm:pt>
    <dgm:pt modelId="{5D94704B-7532-4264-BE99-409D9075BDC5}" type="pres">
      <dgm:prSet presAssocID="{6E2B7A8C-FFC9-4A83-834E-839C10870971}" presName="arrow1" presStyleLbl="fgShp" presStyleIdx="0" presStyleCnt="1"/>
      <dgm:spPr>
        <a:solidFill>
          <a:schemeClr val="tx2">
            <a:lumMod val="60000"/>
            <a:lumOff val="40000"/>
          </a:schemeClr>
        </a:solidFill>
      </dgm:spPr>
      <dgm:t>
        <a:bodyPr/>
        <a:lstStyle/>
        <a:p>
          <a:endParaRPr lang="ru-RU"/>
        </a:p>
      </dgm:t>
    </dgm:pt>
    <dgm:pt modelId="{EC405ED0-B7D6-4A6B-ADC0-348419AEE70B}" type="pres">
      <dgm:prSet presAssocID="{6E2B7A8C-FFC9-4A83-834E-839C10870971}" presName="rectangle" presStyleLbl="revTx" presStyleIdx="0" presStyleCnt="1" custLinFactNeighborX="855" custLinFactNeighborY="1909">
        <dgm:presLayoutVars>
          <dgm:bulletEnabled val="1"/>
        </dgm:presLayoutVars>
      </dgm:prSet>
      <dgm:spPr/>
      <dgm:t>
        <a:bodyPr/>
        <a:lstStyle/>
        <a:p>
          <a:endParaRPr lang="ru-RU"/>
        </a:p>
      </dgm:t>
    </dgm:pt>
    <dgm:pt modelId="{04BB68F1-4E3E-4811-A90D-1B5F2555A17B}" type="pres">
      <dgm:prSet presAssocID="{6E2B7A8C-FFC9-4A83-834E-839C10870971}" presName="funnel" presStyleLbl="trAlignAcc1" presStyleIdx="0" presStyleCnt="1"/>
      <dgm:spPr/>
      <dgm:t>
        <a:bodyPr/>
        <a:lstStyle/>
        <a:p>
          <a:endParaRPr lang="ru-RU"/>
        </a:p>
      </dgm:t>
    </dgm:pt>
  </dgm:ptLst>
  <dgm:cxnLst>
    <dgm:cxn modelId="{7F65D21D-7332-4230-A875-4B36ADF764B2}" type="presOf" srcId="{6EB761CB-AB45-46E9-A4CC-F836C764434E}" destId="{EC405ED0-B7D6-4A6B-ADC0-348419AEE70B}" srcOrd="0" destOrd="0" presId="urn:microsoft.com/office/officeart/2005/8/layout/funnel1"/>
    <dgm:cxn modelId="{1D63D9AD-47DA-400C-AD57-C2A60336AD9A}" srcId="{6E2B7A8C-FFC9-4A83-834E-839C10870971}" destId="{6EB761CB-AB45-46E9-A4CC-F836C764434E}" srcOrd="0" destOrd="0" parTransId="{71E4BED1-3F38-4117-8474-4D590D23AF81}" sibTransId="{72FBE417-2DD6-4A14-870F-0DC871721402}"/>
    <dgm:cxn modelId="{0025741E-87B1-4E67-AFA0-22CD4B9965E2}" type="presOf" srcId="{6E2B7A8C-FFC9-4A83-834E-839C10870971}" destId="{A0C88DDE-0E91-410C-B314-C767D8E5BBDA}" srcOrd="0" destOrd="0" presId="urn:microsoft.com/office/officeart/2005/8/layout/funnel1"/>
    <dgm:cxn modelId="{356E28E2-5366-45DE-ADFE-DA37E6939672}" type="presParOf" srcId="{A0C88DDE-0E91-410C-B314-C767D8E5BBDA}" destId="{68F107AA-FD99-46AA-95B7-4C85171CE142}" srcOrd="0" destOrd="0" presId="urn:microsoft.com/office/officeart/2005/8/layout/funnel1"/>
    <dgm:cxn modelId="{F97AB67D-9539-43B5-A7FC-DBC17A86093B}" type="presParOf" srcId="{A0C88DDE-0E91-410C-B314-C767D8E5BBDA}" destId="{5D94704B-7532-4264-BE99-409D9075BDC5}" srcOrd="1" destOrd="0" presId="urn:microsoft.com/office/officeart/2005/8/layout/funnel1"/>
    <dgm:cxn modelId="{C14035F6-46E4-4ABF-BCD0-A27192C67604}" type="presParOf" srcId="{A0C88DDE-0E91-410C-B314-C767D8E5BBDA}" destId="{EC405ED0-B7D6-4A6B-ADC0-348419AEE70B}" srcOrd="2" destOrd="0" presId="urn:microsoft.com/office/officeart/2005/8/layout/funnel1"/>
    <dgm:cxn modelId="{39E34FF2-5716-4F37-90FA-F04D5CFB21C5}" type="presParOf" srcId="{A0C88DDE-0E91-410C-B314-C767D8E5BBDA}" destId="{04BB68F1-4E3E-4811-A90D-1B5F2555A17B}" srcOrd="3" destOrd="0" presId="urn:microsoft.com/office/officeart/2005/8/layout/funnel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30%</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7DFF3BDC-BB27-4CAC-8854-7EF3FDD107F2}">
      <dgm:prSet phldrT="[Текст]"/>
      <dgm:spPr>
        <a:gradFill rotWithShape="0">
          <a:gsLst>
            <a:gs pos="0">
              <a:srgbClr val="FFFF00"/>
            </a:gs>
            <a:gs pos="100000">
              <a:schemeClr val="accent1">
                <a:hueOff val="0"/>
                <a:satOff val="0"/>
                <a:lumOff val="0"/>
                <a:alphaOff val="0"/>
                <a:shade val="76000"/>
                <a:lumMod val="90000"/>
              </a:schemeClr>
            </a:gs>
          </a:gsLst>
        </a:gradFill>
      </dgm:spPr>
      <dgm:t>
        <a:bodyPr/>
        <a:lstStyle/>
        <a:p>
          <a:r>
            <a:rPr lang="ru-RU" b="1" dirty="0" smtClean="0">
              <a:solidFill>
                <a:schemeClr val="tx1"/>
              </a:solidFill>
            </a:rPr>
            <a:t>100%</a:t>
          </a:r>
          <a:endParaRPr lang="ru-RU" b="1" dirty="0">
            <a:solidFill>
              <a:schemeClr val="tx1"/>
            </a:solidFill>
          </a:endParaRPr>
        </a:p>
      </dgm:t>
    </dgm:pt>
    <dgm:pt modelId="{8A80B652-CD98-48E3-9160-A21A95B9163F}" type="parTrans" cxnId="{B70AF114-FB03-4FA7-9759-7EB30BCD2F93}">
      <dgm:prSet/>
      <dgm:spPr/>
      <dgm:t>
        <a:bodyPr/>
        <a:lstStyle/>
        <a:p>
          <a:endParaRPr lang="ru-RU"/>
        </a:p>
      </dgm:t>
    </dgm:pt>
    <dgm:pt modelId="{FA762B56-6C8B-4124-870B-065AC274D51E}" type="sibTrans" cxnId="{B70AF114-FB03-4FA7-9759-7EB30BCD2F93}">
      <dgm:prSet/>
      <dgm:spPr/>
      <dgm:t>
        <a:bodyPr/>
        <a:lstStyle/>
        <a:p>
          <a:endParaRPr lang="ru-RU"/>
        </a:p>
      </dgm:t>
    </dgm:pt>
    <dgm:pt modelId="{19359752-9CAB-4A40-8DA7-B1ABA2EC343E}">
      <dgm:prSet phldrT="[Текст]" custT="1"/>
      <dgm:spPr/>
      <dgm:t>
        <a:bodyPr/>
        <a:lstStyle/>
        <a:p>
          <a:r>
            <a:rPr lang="ru-RU" sz="1400" b="1" dirty="0" smtClean="0">
              <a:latin typeface="Times New Roman" pitchFamily="18" charset="0"/>
              <a:cs typeface="Times New Roman" pitchFamily="18" charset="0"/>
            </a:rPr>
            <a:t>Бюджет УР</a:t>
          </a:r>
          <a:endParaRPr lang="ru-RU" sz="14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custScaleY="120579" custLinFactNeighborX="-1282" custLinFactNeighborY="24424"/>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87AB5988-44A4-4DC5-810A-B411AE9EE971}" type="pres">
      <dgm:prSet presAssocID="{7DFF3BDC-BB27-4CAC-8854-7EF3FDD107F2}" presName="item1" presStyleLbl="node1" presStyleIdx="0" presStyleCnt="2">
        <dgm:presLayoutVars>
          <dgm:bulletEnabled val="1"/>
        </dgm:presLayoutVars>
      </dgm:prSet>
      <dgm:spPr/>
      <dgm:t>
        <a:bodyPr/>
        <a:lstStyle/>
        <a:p>
          <a:endParaRPr lang="ru-RU"/>
        </a:p>
      </dgm:t>
    </dgm:pt>
    <dgm:pt modelId="{86618C87-F85A-4D75-BCFE-1828FBF6A733}" type="pres">
      <dgm:prSet presAssocID="{19359752-9CAB-4A40-8DA7-B1ABA2EC343E}" presName="item2" presStyleLbl="node1" presStyleIdx="1" presStyleCnt="2">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549" custLinFactNeighborY="4144"/>
      <dgm:spPr/>
      <dgm:t>
        <a:bodyPr/>
        <a:lstStyle/>
        <a:p>
          <a:endParaRPr lang="ru-RU"/>
        </a:p>
      </dgm:t>
    </dgm:pt>
  </dgm:ptLst>
  <dgm:cxnLst>
    <dgm:cxn modelId="{687E502A-11D4-49A9-8B51-92DB1A4E1230}" type="presOf" srcId="{764C6B45-3F19-43C1-A63A-BBD3E9F5CBDB}" destId="{BC9426A7-1943-445B-A221-64A44E3FFF0B}" srcOrd="0" destOrd="0" presId="urn:microsoft.com/office/officeart/2005/8/layout/funnel1"/>
    <dgm:cxn modelId="{2854DC1F-300A-452D-8039-805E7E6CA96D}" type="presOf" srcId="{19359752-9CAB-4A40-8DA7-B1ABA2EC343E}" destId="{17CBF769-3B05-4A3B-B787-E74D4F8AE722}" srcOrd="0" destOrd="0" presId="urn:microsoft.com/office/officeart/2005/8/layout/funnel1"/>
    <dgm:cxn modelId="{8F689B30-73D9-4637-B29F-315808F41CC1}" type="presOf" srcId="{3993851F-9FD6-42BF-B16A-9CEA8F637875}" destId="{86618C87-F85A-4D75-BCFE-1828FBF6A733}"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F1ACD3FA-F0EA-4D25-82B4-9CBA10DEC3AB}" srcId="{764C6B45-3F19-43C1-A63A-BBD3E9F5CBDB}" destId="{19359752-9CAB-4A40-8DA7-B1ABA2EC343E}" srcOrd="2" destOrd="0" parTransId="{DFCC2E76-BF14-4F65-B9CF-6898ECB6FE23}" sibTransId="{48BC047D-91FF-436A-8102-4ADABE5E779C}"/>
    <dgm:cxn modelId="{CB0E535B-94C5-4F98-8039-1B25B309944C}" type="presOf" srcId="{7DFF3BDC-BB27-4CAC-8854-7EF3FDD107F2}" destId="{87AB5988-44A4-4DC5-810A-B411AE9EE971}" srcOrd="0" destOrd="0" presId="urn:microsoft.com/office/officeart/2005/8/layout/funnel1"/>
    <dgm:cxn modelId="{B70AF114-FB03-4FA7-9759-7EB30BCD2F93}" srcId="{764C6B45-3F19-43C1-A63A-BBD3E9F5CBDB}" destId="{7DFF3BDC-BB27-4CAC-8854-7EF3FDD107F2}" srcOrd="1" destOrd="0" parTransId="{8A80B652-CD98-48E3-9160-A21A95B9163F}" sibTransId="{FA762B56-6C8B-4124-870B-065AC274D51E}"/>
    <dgm:cxn modelId="{4600AD2D-DE63-477C-8FFA-346B52F81CC3}" type="presParOf" srcId="{BC9426A7-1943-445B-A221-64A44E3FFF0B}" destId="{2DA1A661-BB94-4A6F-9E15-9F6B57BD5ACA}" srcOrd="0" destOrd="0" presId="urn:microsoft.com/office/officeart/2005/8/layout/funnel1"/>
    <dgm:cxn modelId="{47EFE168-A336-465B-B562-302F6DDCD838}" type="presParOf" srcId="{BC9426A7-1943-445B-A221-64A44E3FFF0B}" destId="{2C06BE8D-5C68-4834-8056-203D5156C7BD}" srcOrd="1" destOrd="0" presId="urn:microsoft.com/office/officeart/2005/8/layout/funnel1"/>
    <dgm:cxn modelId="{AC0E2F6E-5C6D-4F6F-A6B2-ED33E77EDDCF}" type="presParOf" srcId="{BC9426A7-1943-445B-A221-64A44E3FFF0B}" destId="{17CBF769-3B05-4A3B-B787-E74D4F8AE722}" srcOrd="2" destOrd="0" presId="urn:microsoft.com/office/officeart/2005/8/layout/funnel1"/>
    <dgm:cxn modelId="{E57401BD-A1F4-481E-849F-FECA346A3B3B}" type="presParOf" srcId="{BC9426A7-1943-445B-A221-64A44E3FFF0B}" destId="{87AB5988-44A4-4DC5-810A-B411AE9EE971}" srcOrd="3" destOrd="0" presId="urn:microsoft.com/office/officeart/2005/8/layout/funnel1"/>
    <dgm:cxn modelId="{5AD399C3-13C9-4733-9CFF-CCB6868CF478}" type="presParOf" srcId="{BC9426A7-1943-445B-A221-64A44E3FFF0B}" destId="{86618C87-F85A-4D75-BCFE-1828FBF6A733}" srcOrd="4" destOrd="0" presId="urn:microsoft.com/office/officeart/2005/8/layout/funnel1"/>
    <dgm:cxn modelId="{A54EA3FE-B2F9-4BF0-A7D7-03DB5060407D}" type="presParOf" srcId="{BC9426A7-1943-445B-A221-64A44E3FFF0B}" destId="{BEA1D0D8-9759-4B76-BBE9-738E83B9EB81}"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7D5F-006D-4BEA-9ABC-26596995C78E}">
      <dsp:nvSpPr>
        <dsp:cNvPr id="0" name=""/>
        <dsp:cNvSpPr/>
      </dsp:nvSpPr>
      <dsp:spPr>
        <a:xfrm>
          <a:off x="3486229" y="228595"/>
          <a:ext cx="1619173" cy="812098"/>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Рассмотрение и утверждение бюджета</a:t>
          </a:r>
          <a:endParaRPr lang="ru-RU" sz="1400" b="1" kern="1200" dirty="0">
            <a:solidFill>
              <a:schemeClr val="tx1"/>
            </a:solidFill>
            <a:latin typeface="Arial" pitchFamily="34" charset="0"/>
            <a:cs typeface="Arial" pitchFamily="34" charset="0"/>
          </a:endParaRPr>
        </a:p>
      </dsp:txBody>
      <dsp:txXfrm>
        <a:off x="3486229" y="228595"/>
        <a:ext cx="1619173" cy="812098"/>
      </dsp:txXfrm>
    </dsp:sp>
    <dsp:sp modelId="{5A044165-1FDF-45B8-881D-C09173C2E8A1}">
      <dsp:nvSpPr>
        <dsp:cNvPr id="0" name=""/>
        <dsp:cNvSpPr/>
      </dsp:nvSpPr>
      <dsp:spPr>
        <a:xfrm>
          <a:off x="1096650" y="66820"/>
          <a:ext cx="4203290" cy="4203290"/>
        </a:xfrm>
        <a:prstGeom prst="circularArrow">
          <a:avLst>
            <a:gd name="adj1" fmla="val 5202"/>
            <a:gd name="adj2" fmla="val 336022"/>
            <a:gd name="adj3" fmla="val 122748"/>
            <a:gd name="adj4" fmla="val 19367250"/>
            <a:gd name="adj5" fmla="val 6069"/>
          </a:avLst>
        </a:prstGeom>
        <a:gradFill rotWithShape="0">
          <a:gsLst>
            <a:gs pos="0">
              <a:srgbClr val="FF0000"/>
            </a:gs>
            <a:gs pos="40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F116F0B-8710-4BA3-9735-93D090168076}">
      <dsp:nvSpPr>
        <dsp:cNvPr id="0" name=""/>
        <dsp:cNvSpPr/>
      </dsp:nvSpPr>
      <dsp:spPr>
        <a:xfrm>
          <a:off x="4350392" y="2416584"/>
          <a:ext cx="1246217" cy="640975"/>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Исполнение бюджета</a:t>
          </a:r>
          <a:endParaRPr lang="ru-RU" sz="1400" b="1" kern="1200" dirty="0">
            <a:solidFill>
              <a:schemeClr val="tx1"/>
            </a:solidFill>
            <a:latin typeface="Arial" pitchFamily="34" charset="0"/>
            <a:cs typeface="Arial" pitchFamily="34" charset="0"/>
          </a:endParaRPr>
        </a:p>
      </dsp:txBody>
      <dsp:txXfrm>
        <a:off x="4350392" y="2416584"/>
        <a:ext cx="1246217" cy="640975"/>
      </dsp:txXfrm>
    </dsp:sp>
    <dsp:sp modelId="{5CB311D5-D9FF-44A8-BC68-B3DB0E1FC227}">
      <dsp:nvSpPr>
        <dsp:cNvPr id="0" name=""/>
        <dsp:cNvSpPr/>
      </dsp:nvSpPr>
      <dsp:spPr>
        <a:xfrm>
          <a:off x="1131002" y="8430"/>
          <a:ext cx="4203290" cy="4203290"/>
        </a:xfrm>
        <a:prstGeom prst="circularArrow">
          <a:avLst>
            <a:gd name="adj1" fmla="val 5202"/>
            <a:gd name="adj2" fmla="val 336022"/>
            <a:gd name="adj3" fmla="val 4120238"/>
            <a:gd name="adj4" fmla="val 1832215"/>
            <a:gd name="adj5" fmla="val 6069"/>
          </a:avLst>
        </a:prstGeom>
        <a:gradFill rotWithShape="0">
          <a:gsLst>
            <a:gs pos="0">
              <a:srgbClr val="FF0000"/>
            </a:gs>
            <a:gs pos="40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C63F477F-2B93-435D-A8BF-018D8EA2B7C7}">
      <dsp:nvSpPr>
        <dsp:cNvPr id="0" name=""/>
        <dsp:cNvSpPr/>
      </dsp:nvSpPr>
      <dsp:spPr>
        <a:xfrm>
          <a:off x="2499608" y="3536840"/>
          <a:ext cx="1238559" cy="948048"/>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Контроль за исполнением бюджета</a:t>
          </a:r>
          <a:endParaRPr lang="ru-RU" sz="1400" b="1" kern="1200" dirty="0">
            <a:solidFill>
              <a:schemeClr val="tx1"/>
            </a:solidFill>
            <a:latin typeface="Arial" pitchFamily="34" charset="0"/>
            <a:cs typeface="Arial" pitchFamily="34" charset="0"/>
          </a:endParaRPr>
        </a:p>
      </dsp:txBody>
      <dsp:txXfrm>
        <a:off x="2499608" y="3536840"/>
        <a:ext cx="1238559" cy="948048"/>
      </dsp:txXfrm>
    </dsp:sp>
    <dsp:sp modelId="{0C0C8F12-C4C3-40CD-B3D5-824953FAACF3}">
      <dsp:nvSpPr>
        <dsp:cNvPr id="0" name=""/>
        <dsp:cNvSpPr/>
      </dsp:nvSpPr>
      <dsp:spPr>
        <a:xfrm>
          <a:off x="989802" y="35012"/>
          <a:ext cx="4203290" cy="4203290"/>
        </a:xfrm>
        <a:prstGeom prst="circularArrow">
          <a:avLst>
            <a:gd name="adj1" fmla="val 5202"/>
            <a:gd name="adj2" fmla="val 336022"/>
            <a:gd name="adj3" fmla="val 8346329"/>
            <a:gd name="adj4" fmla="val 6510263"/>
            <a:gd name="adj5" fmla="val 6069"/>
          </a:avLst>
        </a:prstGeom>
        <a:gradFill rotWithShape="0">
          <a:gsLst>
            <a:gs pos="0">
              <a:srgbClr val="FF0000"/>
            </a:gs>
            <a:gs pos="40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A6D6A5F-830B-4016-92AB-5916328771A5}">
      <dsp:nvSpPr>
        <dsp:cNvPr id="0" name=""/>
        <dsp:cNvSpPr/>
      </dsp:nvSpPr>
      <dsp:spPr>
        <a:xfrm>
          <a:off x="719728" y="2260081"/>
          <a:ext cx="1224970" cy="954001"/>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Отчет об исполнении бюджета</a:t>
          </a:r>
          <a:endParaRPr lang="ru-RU" sz="1400" b="1" kern="1200" dirty="0">
            <a:solidFill>
              <a:schemeClr val="tx1"/>
            </a:solidFill>
            <a:latin typeface="Arial" pitchFamily="34" charset="0"/>
            <a:cs typeface="Arial" pitchFamily="34" charset="0"/>
          </a:endParaRPr>
        </a:p>
      </dsp:txBody>
      <dsp:txXfrm>
        <a:off x="719728" y="2260081"/>
        <a:ext cx="1224970" cy="954001"/>
      </dsp:txXfrm>
    </dsp:sp>
    <dsp:sp modelId="{78DC0811-6BC0-4448-9A1C-945055CCAEE6}">
      <dsp:nvSpPr>
        <dsp:cNvPr id="0" name=""/>
        <dsp:cNvSpPr/>
      </dsp:nvSpPr>
      <dsp:spPr>
        <a:xfrm>
          <a:off x="992705" y="-42834"/>
          <a:ext cx="4203290" cy="4203290"/>
        </a:xfrm>
        <a:prstGeom prst="circularArrow">
          <a:avLst>
            <a:gd name="adj1" fmla="val 5202"/>
            <a:gd name="adj2" fmla="val 336022"/>
            <a:gd name="adj3" fmla="val 12255434"/>
            <a:gd name="adj4" fmla="val 10428231"/>
            <a:gd name="adj5" fmla="val 6069"/>
          </a:avLst>
        </a:prstGeom>
        <a:gradFill rotWithShape="0">
          <a:gsLst>
            <a:gs pos="0">
              <a:srgbClr val="FF0000"/>
            </a:gs>
            <a:gs pos="48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8DB0CC2-E164-4E3C-B114-31A80891FE46}">
      <dsp:nvSpPr>
        <dsp:cNvPr id="0" name=""/>
        <dsp:cNvSpPr/>
      </dsp:nvSpPr>
      <dsp:spPr>
        <a:xfrm>
          <a:off x="1219197" y="228603"/>
          <a:ext cx="1288409" cy="901830"/>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Составление проекта бюджета</a:t>
          </a:r>
          <a:endParaRPr lang="ru-RU" sz="1400" b="1" kern="1200" dirty="0">
            <a:solidFill>
              <a:schemeClr val="tx1"/>
            </a:solidFill>
            <a:latin typeface="Arial" pitchFamily="34" charset="0"/>
            <a:cs typeface="Arial" pitchFamily="34" charset="0"/>
          </a:endParaRPr>
        </a:p>
      </dsp:txBody>
      <dsp:txXfrm>
        <a:off x="1219197" y="228603"/>
        <a:ext cx="1288409" cy="901830"/>
      </dsp:txXfrm>
    </dsp:sp>
    <dsp:sp modelId="{3D596900-9661-4F79-92B9-6B021D03520D}">
      <dsp:nvSpPr>
        <dsp:cNvPr id="0" name=""/>
        <dsp:cNvSpPr/>
      </dsp:nvSpPr>
      <dsp:spPr>
        <a:xfrm>
          <a:off x="984965" y="-14170"/>
          <a:ext cx="4203290" cy="4203290"/>
        </a:xfrm>
        <a:prstGeom prst="circularArrow">
          <a:avLst>
            <a:gd name="adj1" fmla="val 5202"/>
            <a:gd name="adj2" fmla="val 336022"/>
            <a:gd name="adj3" fmla="val 16606438"/>
            <a:gd name="adj4" fmla="val 15114662"/>
            <a:gd name="adj5" fmla="val 6069"/>
          </a:avLst>
        </a:prstGeom>
        <a:gradFill rotWithShape="0">
          <a:gsLst>
            <a:gs pos="0">
              <a:srgbClr val="FF0000"/>
            </a:gs>
            <a:gs pos="49000">
              <a:schemeClr val="bg2"/>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376580" y="790571"/>
          <a:ext cx="1376172" cy="477926"/>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742951" y="2075688"/>
          <a:ext cx="266700" cy="286511"/>
        </a:xfrm>
        <a:prstGeom prst="downArrow">
          <a:avLst/>
        </a:prstGeom>
        <a:solidFill>
          <a:schemeClr val="tx2">
            <a:lumMod val="60000"/>
            <a:lumOff val="40000"/>
          </a:schemeClr>
        </a:solidFill>
        <a:ln>
          <a:noFill/>
        </a:ln>
        <a:effectLst>
          <a:reflection blurRad="38100" stA="26000" endPos="23000" dist="25400" dir="5400000" sy="-100000" rotWithShape="0"/>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342895" y="2438400"/>
          <a:ext cx="1280160" cy="32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 округа</a:t>
          </a:r>
        </a:p>
      </dsp:txBody>
      <dsp:txXfrm>
        <a:off x="342895" y="2438400"/>
        <a:ext cx="1280160" cy="320040"/>
      </dsp:txXfrm>
    </dsp:sp>
    <dsp:sp modelId="{642769FA-12A9-4304-8AC8-75A58AE317BA}">
      <dsp:nvSpPr>
        <dsp:cNvPr id="0" name=""/>
        <dsp:cNvSpPr/>
      </dsp:nvSpPr>
      <dsp:spPr>
        <a:xfrm>
          <a:off x="636269" y="1269869"/>
          <a:ext cx="480060" cy="480060"/>
        </a:xfrm>
        <a:prstGeom prst="ellipse">
          <a:avLst/>
        </a:prstGeom>
        <a:solidFill>
          <a:srgbClr val="92D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706572" y="1340172"/>
        <a:ext cx="339454" cy="339454"/>
      </dsp:txXfrm>
    </dsp:sp>
    <dsp:sp modelId="{B609D13E-004C-48EB-B9DD-9CBD54E88B0E}">
      <dsp:nvSpPr>
        <dsp:cNvPr id="0" name=""/>
        <dsp:cNvSpPr/>
      </dsp:nvSpPr>
      <dsp:spPr>
        <a:xfrm>
          <a:off x="190502" y="888869"/>
          <a:ext cx="480060" cy="480060"/>
        </a:xfrm>
        <a:prstGeom prst="ellipse">
          <a:avLst/>
        </a:prstGeom>
        <a:solidFill>
          <a:srgbClr val="F88A74"/>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260805" y="959172"/>
        <a:ext cx="339454" cy="339454"/>
      </dsp:txXfrm>
    </dsp:sp>
    <dsp:sp modelId="{A3B108B8-7C5A-4C4C-A072-2429E602589F}">
      <dsp:nvSpPr>
        <dsp:cNvPr id="0" name=""/>
        <dsp:cNvSpPr/>
      </dsp:nvSpPr>
      <dsp:spPr>
        <a:xfrm>
          <a:off x="876298" y="787527"/>
          <a:ext cx="547114" cy="477501"/>
        </a:xfrm>
        <a:prstGeom prst="ellipse">
          <a:avLst/>
        </a:prstGeom>
        <a:solidFill>
          <a:srgbClr val="00B0F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70%</a:t>
          </a:r>
          <a:endParaRPr lang="ru-RU" sz="1200" b="1" kern="1200" dirty="0">
            <a:solidFill>
              <a:schemeClr val="tx1"/>
            </a:solidFill>
            <a:latin typeface="Times New Roman" pitchFamily="18" charset="0"/>
            <a:cs typeface="Times New Roman" pitchFamily="18" charset="0"/>
          </a:endParaRPr>
        </a:p>
      </dsp:txBody>
      <dsp:txXfrm>
        <a:off x="956421" y="857455"/>
        <a:ext cx="386868" cy="337645"/>
      </dsp:txXfrm>
    </dsp:sp>
    <dsp:sp modelId="{BEA1D0D8-9759-4B76-BBE9-738E83B9EB81}">
      <dsp:nvSpPr>
        <dsp:cNvPr id="0" name=""/>
        <dsp:cNvSpPr/>
      </dsp:nvSpPr>
      <dsp:spPr>
        <a:xfrm>
          <a:off x="53342" y="685795"/>
          <a:ext cx="1645918" cy="139749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CB320-AD5D-42E8-8DF0-821625D1553B}">
      <dsp:nvSpPr>
        <dsp:cNvPr id="0" name=""/>
        <dsp:cNvSpPr/>
      </dsp:nvSpPr>
      <dsp:spPr>
        <a:xfrm>
          <a:off x="3008921" y="1082205"/>
          <a:ext cx="2766964" cy="1753411"/>
        </a:xfrm>
        <a:prstGeom prst="roundRect">
          <a:avLst/>
        </a:prstGeom>
        <a:gradFill rotWithShape="1">
          <a:gsLst>
            <a:gs pos="28000">
              <a:schemeClr val="accent1">
                <a:tint val="18000"/>
                <a:satMod val="120000"/>
                <a:lumMod val="88000"/>
              </a:schemeClr>
            </a:gs>
            <a:gs pos="100000">
              <a:schemeClr val="accent1">
                <a:tint val="40000"/>
                <a:satMod val="100000"/>
                <a:lumMod val="78000"/>
              </a:schemeClr>
            </a:gs>
          </a:gsLst>
          <a:lin ang="5400000" scaled="0"/>
        </a:gradFill>
        <a:ln w="9525" cap="flat" cmpd="sng" algn="ctr">
          <a:solidFill>
            <a:schemeClr val="accent1"/>
          </a:solidFill>
          <a:prstDash val="solid"/>
        </a:ln>
        <a:effectLst>
          <a:outerShdw blurRad="63500" dist="50800" dir="5400000" sx="98000" sy="98000" rotWithShape="0">
            <a:srgbClr val="000000">
              <a:alpha val="2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Расходы бюджета социальной направленности</a:t>
          </a:r>
        </a:p>
        <a:p>
          <a:pPr lvl="0" algn="ctr" defTabSz="889000">
            <a:lnSpc>
              <a:spcPct val="90000"/>
            </a:lnSpc>
            <a:spcBef>
              <a:spcPct val="0"/>
            </a:spcBef>
            <a:spcAft>
              <a:spcPct val="35000"/>
            </a:spcAft>
          </a:pPr>
          <a:r>
            <a:rPr lang="ru-RU" sz="2000" b="1" u="sng" kern="1200" dirty="0" smtClean="0">
              <a:solidFill>
                <a:schemeClr val="tx1"/>
              </a:solidFill>
              <a:latin typeface="Times New Roman" pitchFamily="18" charset="0"/>
              <a:cs typeface="Times New Roman" pitchFamily="18" charset="0"/>
            </a:rPr>
            <a:t>771 762,3  тыс. рублей</a:t>
          </a:r>
        </a:p>
      </dsp:txBody>
      <dsp:txXfrm>
        <a:off x="3094515" y="1167799"/>
        <a:ext cx="2595776" cy="1582223"/>
      </dsp:txXfrm>
    </dsp:sp>
    <dsp:sp modelId="{D7EFC697-BC8F-4557-A039-161B7709233A}">
      <dsp:nvSpPr>
        <dsp:cNvPr id="0" name=""/>
        <dsp:cNvSpPr/>
      </dsp:nvSpPr>
      <dsp:spPr>
        <a:xfrm rot="20269051">
          <a:off x="5753993" y="1283142"/>
          <a:ext cx="591553" cy="0"/>
        </a:xfrm>
        <a:custGeom>
          <a:avLst/>
          <a:gdLst/>
          <a:ahLst/>
          <a:cxnLst/>
          <a:rect l="0" t="0" r="0" b="0"/>
          <a:pathLst>
            <a:path>
              <a:moveTo>
                <a:pt x="0" y="0"/>
              </a:moveTo>
              <a:lnTo>
                <a:pt x="591553" y="0"/>
              </a:lnTo>
            </a:path>
          </a:pathLst>
        </a:custGeom>
        <a:noFill/>
        <a:ln w="1587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08D484F-079A-45E3-A654-9B10A3DE1832}">
      <dsp:nvSpPr>
        <dsp:cNvPr id="0" name=""/>
        <dsp:cNvSpPr/>
      </dsp:nvSpPr>
      <dsp:spPr>
        <a:xfrm>
          <a:off x="6323655" y="-58223"/>
          <a:ext cx="2286944" cy="1526918"/>
        </a:xfrm>
        <a:prstGeom prst="roundRect">
          <a:avLst/>
        </a:prstGeom>
        <a:blipFill rotWithShape="0">
          <a:blip xmlns:r="http://schemas.openxmlformats.org/officeDocument/2006/relationships" r:embed="rId1"/>
          <a:stretch>
            <a:fillRect/>
          </a:stretch>
        </a:blipFill>
        <a:ln w="15875" cap="flat" cmpd="sng" algn="ctr">
          <a:solidFill>
            <a:srgbClr val="FF0000"/>
          </a:solidFill>
          <a:prstDash val="solid"/>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ru-RU" sz="3600" kern="1200" dirty="0" smtClean="0"/>
            <a:t>.</a:t>
          </a:r>
          <a:endParaRPr lang="ru-RU" sz="3600" kern="1200" dirty="0"/>
        </a:p>
      </dsp:txBody>
      <dsp:txXfrm>
        <a:off x="6398193" y="16315"/>
        <a:ext cx="2137868" cy="1377842"/>
      </dsp:txXfrm>
    </dsp:sp>
    <dsp:sp modelId="{321571DC-5EF7-4266-98E8-24BA1D916FB4}">
      <dsp:nvSpPr>
        <dsp:cNvPr id="0" name=""/>
        <dsp:cNvSpPr/>
      </dsp:nvSpPr>
      <dsp:spPr>
        <a:xfrm rot="1408613">
          <a:off x="5759236" y="2639924"/>
          <a:ext cx="402241" cy="0"/>
        </a:xfrm>
        <a:custGeom>
          <a:avLst/>
          <a:gdLst/>
          <a:ahLst/>
          <a:cxnLst/>
          <a:rect l="0" t="0" r="0" b="0"/>
          <a:pathLst>
            <a:path>
              <a:moveTo>
                <a:pt x="0" y="0"/>
              </a:moveTo>
              <a:lnTo>
                <a:pt x="402241" y="0"/>
              </a:lnTo>
            </a:path>
          </a:pathLst>
        </a:custGeom>
        <a:noFill/>
        <a:ln w="1587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4B33CD9-E8FB-4B62-8C9D-A0A92B394EDA}">
      <dsp:nvSpPr>
        <dsp:cNvPr id="0" name=""/>
        <dsp:cNvSpPr/>
      </dsp:nvSpPr>
      <dsp:spPr>
        <a:xfrm>
          <a:off x="6144829" y="2534023"/>
          <a:ext cx="2465770" cy="1443010"/>
        </a:xfrm>
        <a:prstGeom prst="roundRect">
          <a:avLst/>
        </a:prstGeom>
        <a:blipFill rotWithShape="0">
          <a:blip xmlns:r="http://schemas.openxmlformats.org/officeDocument/2006/relationships" r:embed="rId2"/>
          <a:stretch>
            <a:fillRect/>
          </a:stretch>
        </a:blipFill>
        <a:ln w="15875" cap="flat" cmpd="sng" algn="ctr">
          <a:solidFill>
            <a:srgbClr val="FF0000"/>
          </a:solidFill>
          <a:prstDash val="solid"/>
        </a:ln>
        <a:effectLst>
          <a:innerShdw blurRad="63500" dist="50800" dir="2700000">
            <a:prstClr val="black">
              <a:alpha val="50000"/>
            </a:prstClr>
          </a:innerShdw>
        </a:effectLst>
        <a:scene3d>
          <a:camera prst="perspectiveHeroicExtreme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ru-RU" sz="3600" kern="1200" dirty="0" smtClean="0"/>
            <a:t>.</a:t>
          </a:r>
          <a:endParaRPr lang="ru-RU" sz="3600" kern="1200" dirty="0"/>
        </a:p>
      </dsp:txBody>
      <dsp:txXfrm>
        <a:off x="6215271" y="2604465"/>
        <a:ext cx="2324886" cy="1302126"/>
      </dsp:txXfrm>
    </dsp:sp>
    <dsp:sp modelId="{BD75B62A-5143-469C-9E0E-6D8875C665B7}">
      <dsp:nvSpPr>
        <dsp:cNvPr id="0" name=""/>
        <dsp:cNvSpPr/>
      </dsp:nvSpPr>
      <dsp:spPr>
        <a:xfrm rot="9493220">
          <a:off x="2645679" y="2581576"/>
          <a:ext cx="376685" cy="0"/>
        </a:xfrm>
        <a:custGeom>
          <a:avLst/>
          <a:gdLst/>
          <a:ahLst/>
          <a:cxnLst/>
          <a:rect l="0" t="0" r="0" b="0"/>
          <a:pathLst>
            <a:path>
              <a:moveTo>
                <a:pt x="0" y="0"/>
              </a:moveTo>
              <a:lnTo>
                <a:pt x="376685" y="0"/>
              </a:lnTo>
            </a:path>
          </a:pathLst>
        </a:custGeom>
        <a:noFill/>
        <a:ln w="15875" cap="flat" cmpd="sng" algn="ctr">
          <a:noFill/>
          <a:prstDash val="solid"/>
        </a:ln>
        <a:effectLst/>
      </dsp:spPr>
      <dsp:style>
        <a:lnRef idx="2">
          <a:scrgbClr r="0" g="0" b="0"/>
        </a:lnRef>
        <a:fillRef idx="0">
          <a:scrgbClr r="0" g="0" b="0"/>
        </a:fillRef>
        <a:effectRef idx="0">
          <a:scrgbClr r="0" g="0" b="0"/>
        </a:effectRef>
        <a:fontRef idx="minor"/>
      </dsp:style>
    </dsp:sp>
    <dsp:sp modelId="{753423AB-20EC-4040-B592-77083BA87220}">
      <dsp:nvSpPr>
        <dsp:cNvPr id="0" name=""/>
        <dsp:cNvSpPr/>
      </dsp:nvSpPr>
      <dsp:spPr>
        <a:xfrm>
          <a:off x="114290" y="2457819"/>
          <a:ext cx="2544833" cy="1404092"/>
        </a:xfrm>
        <a:prstGeom prst="roundRect">
          <a:avLst/>
        </a:prstGeom>
        <a:blipFill rotWithShape="0">
          <a:blip xmlns:r="http://schemas.openxmlformats.org/officeDocument/2006/relationships" r:embed="rId3"/>
          <a:stretch>
            <a:fillRect/>
          </a:stretch>
        </a:blipFill>
        <a:ln w="15875" cap="flat" cmpd="sng" algn="ctr">
          <a:solidFill>
            <a:srgbClr val="FF0000"/>
          </a:solidFill>
          <a:prstDash val="solid"/>
        </a:ln>
        <a:effectLst>
          <a:innerShdw blurRad="63500" dist="50800" dir="8100000">
            <a:prstClr val="black">
              <a:alpha val="50000"/>
            </a:prstClr>
          </a:innerShdw>
        </a:effectLst>
        <a:scene3d>
          <a:camera prst="perspectiveHeroicExtreme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182832" y="2526361"/>
        <a:ext cx="2407749" cy="1267008"/>
      </dsp:txXfrm>
    </dsp:sp>
    <dsp:sp modelId="{04591F4C-B869-48B3-A01E-AD246E15D973}">
      <dsp:nvSpPr>
        <dsp:cNvPr id="0" name=""/>
        <dsp:cNvSpPr/>
      </dsp:nvSpPr>
      <dsp:spPr>
        <a:xfrm rot="12014610">
          <a:off x="2379218" y="1336281"/>
          <a:ext cx="649770" cy="0"/>
        </a:xfrm>
        <a:custGeom>
          <a:avLst/>
          <a:gdLst/>
          <a:ahLst/>
          <a:cxnLst/>
          <a:rect l="0" t="0" r="0" b="0"/>
          <a:pathLst>
            <a:path>
              <a:moveTo>
                <a:pt x="0" y="0"/>
              </a:moveTo>
              <a:lnTo>
                <a:pt x="649770" y="0"/>
              </a:lnTo>
            </a:path>
          </a:pathLst>
        </a:custGeom>
        <a:noFill/>
        <a:ln w="1587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1FFF3BE-94E2-4DCD-8616-44E24EDE66A4}">
      <dsp:nvSpPr>
        <dsp:cNvPr id="0" name=""/>
        <dsp:cNvSpPr/>
      </dsp:nvSpPr>
      <dsp:spPr>
        <a:xfrm>
          <a:off x="0" y="0"/>
          <a:ext cx="2399286" cy="1562901"/>
        </a:xfrm>
        <a:prstGeom prst="roundRect">
          <a:avLst/>
        </a:prstGeom>
        <a:blipFill rotWithShape="0">
          <a:blip xmlns:r="http://schemas.openxmlformats.org/officeDocument/2006/relationships" r:embed="rId4"/>
          <a:stretch>
            <a:fillRect/>
          </a:stretch>
        </a:blipFill>
        <a:ln w="15875" cap="flat" cmpd="sng" algn="ctr">
          <a:solidFill>
            <a:srgbClr val="FF0000"/>
          </a:solidFill>
          <a:prstDash val="solid"/>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ru-RU" sz="3600" kern="1200" dirty="0"/>
        </a:p>
      </dsp:txBody>
      <dsp:txXfrm>
        <a:off x="76295" y="76295"/>
        <a:ext cx="2246696" cy="14103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28601" y="0"/>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2860" rIns="67043"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32 362</a:t>
          </a:r>
        </a:p>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рубля в год</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407007" y="178406"/>
        <a:ext cx="861420" cy="861420"/>
      </dsp:txXfrm>
    </dsp:sp>
    <dsp:sp modelId="{F2E4C76F-E36C-4091-8DAD-0C405D68E8FF}">
      <dsp:nvSpPr>
        <dsp:cNvPr id="0" name=""/>
        <dsp:cNvSpPr/>
      </dsp:nvSpPr>
      <dsp:spPr>
        <a:xfrm>
          <a:off x="1219199" y="484"/>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1590" rIns="67043"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anose="02020603050405020304" pitchFamily="18" charset="0"/>
              <a:cs typeface="Times New Roman" panose="02020603050405020304" pitchFamily="18" charset="0"/>
            </a:rPr>
            <a:t>2 </a:t>
          </a:r>
          <a:r>
            <a:rPr lang="ru-RU" sz="1700" b="1" kern="1200" dirty="0" smtClean="0">
              <a:latin typeface="Times New Roman" panose="02020603050405020304" pitchFamily="18" charset="0"/>
              <a:cs typeface="Times New Roman" panose="02020603050405020304" pitchFamily="18" charset="0"/>
            </a:rPr>
            <a:t>697</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рублей</a:t>
          </a:r>
          <a:r>
            <a:rPr lang="ru-RU" sz="1000" b="1" kern="1200" dirty="0" smtClean="0">
              <a:latin typeface="Times New Roman" panose="02020603050405020304" pitchFamily="18" charset="0"/>
              <a:cs typeface="Times New Roman" panose="02020603050405020304" pitchFamily="18" charset="0"/>
            </a:rPr>
            <a:t>  </a:t>
          </a:r>
          <a:r>
            <a:rPr lang="ru-RU" sz="1700" b="1" kern="1200" dirty="0" smtClean="0">
              <a:latin typeface="Times New Roman" panose="02020603050405020304" pitchFamily="18" charset="0"/>
              <a:cs typeface="Times New Roman" panose="02020603050405020304" pitchFamily="18" charset="0"/>
            </a:rPr>
            <a:t>в месяц</a:t>
          </a:r>
          <a:endParaRPr lang="ru-RU" sz="1700" b="1" kern="1200" dirty="0">
            <a:latin typeface="Times New Roman" panose="02020603050405020304" pitchFamily="18" charset="0"/>
            <a:cs typeface="Times New Roman" panose="02020603050405020304" pitchFamily="18" charset="0"/>
          </a:endParaRPr>
        </a:p>
      </dsp:txBody>
      <dsp:txXfrm>
        <a:off x="1397605" y="178890"/>
        <a:ext cx="861420" cy="8614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36487" y="148"/>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0320" rIns="670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1</a:t>
          </a:r>
          <a:r>
            <a:rPr lang="ru-RU" sz="1600" b="1" kern="1200" dirty="0" smtClean="0">
              <a:latin typeface="Times New Roman" panose="02020603050405020304" pitchFamily="18" charset="0"/>
              <a:cs typeface="Times New Roman" panose="02020603050405020304" pitchFamily="18" charset="0"/>
            </a:rPr>
            <a:t>7 438</a:t>
          </a: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рублей в год</a:t>
          </a:r>
          <a:endParaRPr lang="ru-RU" sz="1600" b="1" kern="1200" dirty="0">
            <a:latin typeface="Times New Roman" panose="02020603050405020304" pitchFamily="18" charset="0"/>
            <a:cs typeface="Times New Roman" panose="02020603050405020304" pitchFamily="18" charset="0"/>
          </a:endParaRPr>
        </a:p>
      </dsp:txBody>
      <dsp:txXfrm>
        <a:off x="414991" y="178652"/>
        <a:ext cx="861894" cy="861894"/>
      </dsp:txXfrm>
    </dsp:sp>
    <dsp:sp modelId="{F2E4C76F-E36C-4091-8DAD-0C405D68E8FF}">
      <dsp:nvSpPr>
        <dsp:cNvPr id="0" name=""/>
        <dsp:cNvSpPr/>
      </dsp:nvSpPr>
      <dsp:spPr>
        <a:xfrm>
          <a:off x="1295399" y="2"/>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0320" rIns="670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1 </a:t>
          </a:r>
          <a:r>
            <a:rPr lang="ru-RU" sz="1600" b="1" kern="1200" dirty="0" smtClean="0">
              <a:latin typeface="Times New Roman" panose="02020603050405020304" pitchFamily="18" charset="0"/>
              <a:cs typeface="Times New Roman" panose="02020603050405020304" pitchFamily="18" charset="0"/>
            </a:rPr>
            <a:t>453</a:t>
          </a: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рублей в месяц</a:t>
          </a:r>
          <a:endParaRPr lang="ru-RU" sz="1600" b="1" kern="1200" dirty="0">
            <a:latin typeface="Times New Roman" panose="02020603050405020304" pitchFamily="18" charset="0"/>
            <a:cs typeface="Times New Roman" panose="02020603050405020304" pitchFamily="18" charset="0"/>
          </a:endParaRPr>
        </a:p>
      </dsp:txBody>
      <dsp:txXfrm>
        <a:off x="1473903" y="178506"/>
        <a:ext cx="861894" cy="8618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7620"/>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kern="1200" dirty="0" smtClean="0"/>
            <a:t> </a:t>
          </a:r>
          <a:r>
            <a:rPr lang="ru-RU" sz="1700" b="1" kern="1200" dirty="0" smtClean="0">
              <a:latin typeface="Times New Roman" panose="02020603050405020304" pitchFamily="18" charset="0"/>
              <a:cs typeface="Times New Roman" panose="02020603050405020304" pitchFamily="18" charset="0"/>
            </a:rPr>
            <a:t>4 158</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рубля в год</a:t>
          </a:r>
          <a:endParaRPr lang="ru-RU" sz="1700" b="1" kern="1200" dirty="0">
            <a:latin typeface="Times New Roman" panose="02020603050405020304" pitchFamily="18" charset="0"/>
            <a:cs typeface="Times New Roman" panose="02020603050405020304" pitchFamily="18" charset="0"/>
          </a:endParaRPr>
        </a:p>
      </dsp:txBody>
      <dsp:txXfrm>
        <a:off x="185696" y="233316"/>
        <a:ext cx="896623" cy="896623"/>
      </dsp:txXfrm>
    </dsp:sp>
    <dsp:sp modelId="{F2E4C76F-E36C-4091-8DAD-0C405D68E8FF}">
      <dsp:nvSpPr>
        <dsp:cNvPr id="0" name=""/>
        <dsp:cNvSpPr/>
      </dsp:nvSpPr>
      <dsp:spPr>
        <a:xfrm>
          <a:off x="1017984" y="51792"/>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347 рублей в месяц</a:t>
          </a:r>
          <a:endParaRPr lang="ru-RU" sz="1700" b="1" kern="1200" dirty="0">
            <a:latin typeface="Times New Roman" panose="02020603050405020304" pitchFamily="18" charset="0"/>
            <a:cs typeface="Times New Roman" panose="02020603050405020304" pitchFamily="18" charset="0"/>
          </a:endParaRPr>
        </a:p>
      </dsp:txBody>
      <dsp:txXfrm>
        <a:off x="1203680" y="237488"/>
        <a:ext cx="896623" cy="8966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169"/>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4 464</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рубля  в год</a:t>
          </a:r>
          <a:endParaRPr lang="ru-RU" sz="1700" b="1" kern="1200" dirty="0">
            <a:latin typeface="Times New Roman" panose="02020603050405020304" pitchFamily="18" charset="0"/>
            <a:cs typeface="Times New Roman" panose="02020603050405020304" pitchFamily="18" charset="0"/>
          </a:endParaRPr>
        </a:p>
      </dsp:txBody>
      <dsp:txXfrm>
        <a:off x="185696" y="189865"/>
        <a:ext cx="896623" cy="896623"/>
      </dsp:txXfrm>
    </dsp:sp>
    <dsp:sp modelId="{F2E4C76F-E36C-4091-8DAD-0C405D68E8FF}">
      <dsp:nvSpPr>
        <dsp:cNvPr id="0" name=""/>
        <dsp:cNvSpPr/>
      </dsp:nvSpPr>
      <dsp:spPr>
        <a:xfrm>
          <a:off x="1017984" y="4169"/>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372 рубль</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в месяц</a:t>
          </a:r>
          <a:endParaRPr lang="ru-RU" sz="1700" b="1" kern="1200" dirty="0">
            <a:latin typeface="Times New Roman" panose="02020603050405020304" pitchFamily="18" charset="0"/>
            <a:cs typeface="Times New Roman" panose="02020603050405020304" pitchFamily="18" charset="0"/>
          </a:endParaRPr>
        </a:p>
      </dsp:txBody>
      <dsp:txXfrm>
        <a:off x="1203680" y="189865"/>
        <a:ext cx="896623" cy="8966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4543619" y="-686932"/>
          <a:ext cx="5336265" cy="5336265"/>
        </a:xfrm>
        <a:prstGeom prst="blockArc">
          <a:avLst>
            <a:gd name="adj1" fmla="val 18900000"/>
            <a:gd name="adj2" fmla="val 2700000"/>
            <a:gd name="adj3" fmla="val 405"/>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185766" y="247570"/>
          <a:ext cx="8508370" cy="495458"/>
        </a:xfrm>
        <a:prstGeom prst="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t>  </a:t>
          </a:r>
          <a:r>
            <a:rPr lang="ru-RU" sz="1800" i="1" kern="1200" dirty="0" smtClean="0">
              <a:solidFill>
                <a:schemeClr val="tx1"/>
              </a:solidFill>
              <a:latin typeface="Times New Roman" pitchFamily="18" charset="0"/>
              <a:cs typeface="Times New Roman" pitchFamily="18" charset="0"/>
            </a:rPr>
            <a:t>Дошкольное образование </a:t>
          </a:r>
          <a:r>
            <a:rPr lang="en-US" sz="1800" i="1" kern="1200" dirty="0" smtClean="0">
              <a:solidFill>
                <a:schemeClr val="tx1"/>
              </a:solidFill>
              <a:latin typeface="Times New Roman" pitchFamily="18" charset="0"/>
              <a:cs typeface="Times New Roman" pitchFamily="18" charset="0"/>
            </a:rPr>
            <a:t>10</a:t>
          </a:r>
          <a:r>
            <a:rPr lang="ru-RU" sz="1800" i="1" kern="1200" dirty="0" smtClean="0">
              <a:solidFill>
                <a:schemeClr val="tx1"/>
              </a:solidFill>
              <a:latin typeface="Times New Roman" pitchFamily="18" charset="0"/>
              <a:cs typeface="Times New Roman" pitchFamily="18" charset="0"/>
            </a:rPr>
            <a:t>8 399,2 тыс. рублей</a:t>
          </a:r>
          <a:endParaRPr lang="ru-RU" sz="1800" i="1" kern="1200" dirty="0">
            <a:solidFill>
              <a:schemeClr val="tx1"/>
            </a:solidFill>
            <a:latin typeface="Times New Roman" pitchFamily="18" charset="0"/>
            <a:cs typeface="Times New Roman" pitchFamily="18" charset="0"/>
          </a:endParaRPr>
        </a:p>
      </dsp:txBody>
      <dsp:txXfrm>
        <a:off x="185766" y="247570"/>
        <a:ext cx="8508370" cy="495458"/>
      </dsp:txXfrm>
    </dsp:sp>
    <dsp:sp modelId="{2CC09460-0385-4576-B212-932E023A1EEB}">
      <dsp:nvSpPr>
        <dsp:cNvPr id="0" name=""/>
        <dsp:cNvSpPr/>
      </dsp:nvSpPr>
      <dsp:spPr>
        <a:xfrm>
          <a:off x="25967" y="171449"/>
          <a:ext cx="619323" cy="619323"/>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E7858-2E8A-4A1B-8B00-797726621971}">
      <dsp:nvSpPr>
        <dsp:cNvPr id="0" name=""/>
        <dsp:cNvSpPr/>
      </dsp:nvSpPr>
      <dsp:spPr>
        <a:xfrm>
          <a:off x="547956" y="990520"/>
          <a:ext cx="8139021" cy="495458"/>
        </a:xfrm>
        <a:prstGeom prst="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t>  </a:t>
          </a:r>
          <a:r>
            <a:rPr lang="ru-RU" sz="1800" i="1" kern="1200" dirty="0" smtClean="0">
              <a:solidFill>
                <a:schemeClr val="tx1"/>
              </a:solidFill>
              <a:latin typeface="Times New Roman" pitchFamily="18" charset="0"/>
              <a:cs typeface="Times New Roman" pitchFamily="18" charset="0"/>
            </a:rPr>
            <a:t>Общее образование 414 105,7 тыс. рублей</a:t>
          </a:r>
          <a:endParaRPr lang="ru-RU" sz="1800" i="1" kern="1200" dirty="0">
            <a:solidFill>
              <a:schemeClr val="tx1"/>
            </a:solidFill>
            <a:latin typeface="Times New Roman" pitchFamily="18" charset="0"/>
            <a:cs typeface="Times New Roman" pitchFamily="18" charset="0"/>
          </a:endParaRPr>
        </a:p>
      </dsp:txBody>
      <dsp:txXfrm>
        <a:off x="547956" y="990520"/>
        <a:ext cx="8139021" cy="495458"/>
      </dsp:txXfrm>
    </dsp:sp>
    <dsp:sp modelId="{5586553E-F5FE-4248-95EC-7786E1F5D059}">
      <dsp:nvSpPr>
        <dsp:cNvPr id="0" name=""/>
        <dsp:cNvSpPr/>
      </dsp:nvSpPr>
      <dsp:spPr>
        <a:xfrm>
          <a:off x="380998" y="914399"/>
          <a:ext cx="619323" cy="619323"/>
        </a:xfrm>
        <a:prstGeom prst="ellipse">
          <a:avLst/>
        </a:prstGeom>
        <a:solidFill>
          <a:schemeClr val="lt1">
            <a:hueOff val="0"/>
            <a:satOff val="0"/>
            <a:lumOff val="0"/>
            <a:alphaOff val="0"/>
          </a:schemeClr>
        </a:solidFill>
        <a:ln w="15875" cap="flat" cmpd="sng" algn="ctr">
          <a:solidFill>
            <a:schemeClr val="accent3">
              <a:hueOff val="1156379"/>
              <a:satOff val="-6199"/>
              <a:lumOff val="-834"/>
              <a:alphaOff val="0"/>
            </a:schemeClr>
          </a:solidFill>
          <a:prstDash val="solid"/>
        </a:ln>
        <a:effectLst/>
      </dsp:spPr>
      <dsp:style>
        <a:lnRef idx="2">
          <a:scrgbClr r="0" g="0" b="0"/>
        </a:lnRef>
        <a:fillRef idx="1">
          <a:scrgbClr r="0" g="0" b="0"/>
        </a:fillRef>
        <a:effectRef idx="0">
          <a:scrgbClr r="0" g="0" b="0"/>
        </a:effectRef>
        <a:fontRef idx="minor"/>
      </dsp:style>
    </dsp:sp>
    <dsp:sp modelId="{9D355CA9-0854-4CE8-BC1C-D943F1375366}">
      <dsp:nvSpPr>
        <dsp:cNvPr id="0" name=""/>
        <dsp:cNvSpPr/>
      </dsp:nvSpPr>
      <dsp:spPr>
        <a:xfrm>
          <a:off x="658744" y="1733470"/>
          <a:ext cx="8026412" cy="495458"/>
        </a:xfrm>
        <a:prstGeom prst="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8420" rIns="58420" bIns="58420" numCol="1" spcCol="1270" anchor="ctr" anchorCtr="0">
          <a:noAutofit/>
        </a:bodyPr>
        <a:lstStyle/>
        <a:p>
          <a:pPr lvl="0" algn="l" defTabSz="1022350">
            <a:lnSpc>
              <a:spcPct val="90000"/>
            </a:lnSpc>
            <a:spcBef>
              <a:spcPct val="0"/>
            </a:spcBef>
            <a:spcAft>
              <a:spcPct val="35000"/>
            </a:spcAft>
          </a:pPr>
          <a:r>
            <a:rPr lang="ru-RU" sz="2300" b="0" i="1" kern="1200" dirty="0" smtClean="0">
              <a:latin typeface="Times New Roman" pitchFamily="18" charset="0"/>
              <a:cs typeface="Times New Roman" pitchFamily="18" charset="0"/>
            </a:rPr>
            <a:t>  </a:t>
          </a:r>
          <a:r>
            <a:rPr lang="ru-RU" sz="1800" b="0" i="1" kern="1200" dirty="0" smtClean="0">
              <a:solidFill>
                <a:schemeClr val="tx1"/>
              </a:solidFill>
              <a:latin typeface="Times New Roman" pitchFamily="18" charset="0"/>
              <a:cs typeface="Times New Roman" pitchFamily="18" charset="0"/>
            </a:rPr>
            <a:t>Дополнительное образование детей </a:t>
          </a:r>
          <a:r>
            <a:rPr lang="ru-RU" sz="1800" b="0" i="1" u="none" kern="1200" dirty="0" smtClean="0">
              <a:solidFill>
                <a:schemeClr val="tx1"/>
              </a:solidFill>
              <a:latin typeface="Times New Roman" pitchFamily="18" charset="0"/>
              <a:cs typeface="Times New Roman" pitchFamily="18" charset="0"/>
            </a:rPr>
            <a:t>46 666,3 тыс. рублей</a:t>
          </a:r>
          <a:endParaRPr lang="ru-RU" sz="1800" b="0" i="1" kern="1200" dirty="0">
            <a:solidFill>
              <a:schemeClr val="tx1"/>
            </a:solidFill>
            <a:latin typeface="Times New Roman" pitchFamily="18" charset="0"/>
            <a:cs typeface="Times New Roman" pitchFamily="18" charset="0"/>
          </a:endParaRPr>
        </a:p>
      </dsp:txBody>
      <dsp:txXfrm>
        <a:off x="658744" y="1733470"/>
        <a:ext cx="8026412" cy="495458"/>
      </dsp:txXfrm>
    </dsp:sp>
    <dsp:sp modelId="{38C6BB7E-B944-41E4-8FAE-BB58C4E07633}">
      <dsp:nvSpPr>
        <dsp:cNvPr id="0" name=""/>
        <dsp:cNvSpPr/>
      </dsp:nvSpPr>
      <dsp:spPr>
        <a:xfrm>
          <a:off x="489964" y="1657349"/>
          <a:ext cx="619323" cy="619323"/>
        </a:xfrm>
        <a:prstGeom prst="ellipse">
          <a:avLst/>
        </a:prstGeom>
        <a:solidFill>
          <a:schemeClr val="lt1">
            <a:hueOff val="0"/>
            <a:satOff val="0"/>
            <a:lumOff val="0"/>
            <a:alphaOff val="0"/>
          </a:schemeClr>
        </a:solidFill>
        <a:ln w="15875" cap="flat" cmpd="sng" algn="ctr">
          <a:solidFill>
            <a:schemeClr val="accent3">
              <a:hueOff val="2312758"/>
              <a:satOff val="-12398"/>
              <a:lumOff val="-1667"/>
              <a:alphaOff val="0"/>
            </a:schemeClr>
          </a:solidFill>
          <a:prstDash val="solid"/>
        </a:ln>
        <a:effectLst/>
      </dsp:spPr>
      <dsp:style>
        <a:lnRef idx="2">
          <a:scrgbClr r="0" g="0" b="0"/>
        </a:lnRef>
        <a:fillRef idx="1">
          <a:scrgbClr r="0" g="0" b="0"/>
        </a:fillRef>
        <a:effectRef idx="0">
          <a:scrgbClr r="0" g="0" b="0"/>
        </a:effectRef>
        <a:fontRef idx="minor"/>
      </dsp:style>
    </dsp:sp>
    <dsp:sp modelId="{CCABBA42-1EB1-4A7A-9E36-3E53ECC59FAB}">
      <dsp:nvSpPr>
        <dsp:cNvPr id="0" name=""/>
        <dsp:cNvSpPr/>
      </dsp:nvSpPr>
      <dsp:spPr>
        <a:xfrm>
          <a:off x="533375" y="2438399"/>
          <a:ext cx="8159965" cy="495458"/>
        </a:xfrm>
        <a:prstGeom prst="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60960" rIns="60960" bIns="60960" numCol="1" spcCol="1270" anchor="ctr" anchorCtr="0">
          <a:noAutofit/>
        </a:bodyPr>
        <a:lstStyle/>
        <a:p>
          <a:pPr lvl="0" algn="l" defTabSz="1066800">
            <a:lnSpc>
              <a:spcPct val="90000"/>
            </a:lnSpc>
            <a:spcBef>
              <a:spcPct val="0"/>
            </a:spcBef>
            <a:spcAft>
              <a:spcPct val="35000"/>
            </a:spcAft>
          </a:pPr>
          <a:r>
            <a:rPr lang="ru-RU" sz="2400" b="0" i="1" u="none" kern="1200" dirty="0" smtClean="0">
              <a:latin typeface="Times New Roman" pitchFamily="18" charset="0"/>
              <a:cs typeface="Times New Roman" pitchFamily="18" charset="0"/>
            </a:rPr>
            <a:t>  </a:t>
          </a:r>
          <a:r>
            <a:rPr lang="ru-RU" sz="1800" b="0" i="1" u="none" kern="1200" dirty="0" smtClean="0">
              <a:solidFill>
                <a:schemeClr val="tx1"/>
              </a:solidFill>
              <a:latin typeface="Times New Roman" pitchFamily="18" charset="0"/>
              <a:cs typeface="Times New Roman" pitchFamily="18" charset="0"/>
            </a:rPr>
            <a:t>Молодежная политика 2 993,5 тыс. рублей</a:t>
          </a:r>
          <a:endParaRPr lang="ru-RU" sz="1800" b="0" i="1" u="none" kern="1200" dirty="0">
            <a:solidFill>
              <a:schemeClr val="tx1"/>
            </a:solidFill>
            <a:latin typeface="Times New Roman" pitchFamily="18" charset="0"/>
            <a:cs typeface="Times New Roman" pitchFamily="18" charset="0"/>
          </a:endParaRPr>
        </a:p>
      </dsp:txBody>
      <dsp:txXfrm>
        <a:off x="533375" y="2438399"/>
        <a:ext cx="8159965" cy="495458"/>
      </dsp:txXfrm>
    </dsp:sp>
    <dsp:sp modelId="{69030454-3431-4446-8576-CF94328D9C5A}">
      <dsp:nvSpPr>
        <dsp:cNvPr id="0" name=""/>
        <dsp:cNvSpPr/>
      </dsp:nvSpPr>
      <dsp:spPr>
        <a:xfrm>
          <a:off x="380998" y="2400299"/>
          <a:ext cx="619323" cy="619323"/>
        </a:xfrm>
        <a:prstGeom prst="ellipse">
          <a:avLst/>
        </a:prstGeom>
        <a:solidFill>
          <a:schemeClr val="lt1">
            <a:hueOff val="0"/>
            <a:satOff val="0"/>
            <a:lumOff val="0"/>
            <a:alphaOff val="0"/>
          </a:schemeClr>
        </a:solidFill>
        <a:ln w="15875" cap="flat" cmpd="sng" algn="ctr">
          <a:solidFill>
            <a:schemeClr val="accent3">
              <a:hueOff val="3469137"/>
              <a:satOff val="-18597"/>
              <a:lumOff val="-2501"/>
              <a:alphaOff val="0"/>
            </a:schemeClr>
          </a:solidFill>
          <a:prstDash val="solid"/>
        </a:ln>
        <a:effectLst/>
      </dsp:spPr>
      <dsp:style>
        <a:lnRef idx="2">
          <a:scrgbClr r="0" g="0" b="0"/>
        </a:lnRef>
        <a:fillRef idx="1">
          <a:scrgbClr r="0" g="0" b="0"/>
        </a:fillRef>
        <a:effectRef idx="0">
          <a:scrgbClr r="0" g="0" b="0"/>
        </a:effectRef>
        <a:fontRef idx="minor"/>
      </dsp:style>
    </dsp:sp>
    <dsp:sp modelId="{AC72358D-7272-40EC-B7FB-D728770BA4F2}">
      <dsp:nvSpPr>
        <dsp:cNvPr id="0" name=""/>
        <dsp:cNvSpPr/>
      </dsp:nvSpPr>
      <dsp:spPr>
        <a:xfrm>
          <a:off x="182463" y="3219370"/>
          <a:ext cx="8514976" cy="495458"/>
        </a:xfrm>
        <a:prstGeom prst="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60960" rIns="60960" bIns="60960" numCol="1" spcCol="1270" anchor="ctr" anchorCtr="0">
          <a:noAutofit/>
        </a:bodyPr>
        <a:lstStyle/>
        <a:p>
          <a:pPr lvl="0" algn="l" defTabSz="1066800">
            <a:lnSpc>
              <a:spcPct val="90000"/>
            </a:lnSpc>
            <a:spcBef>
              <a:spcPct val="0"/>
            </a:spcBef>
            <a:spcAft>
              <a:spcPct val="35000"/>
            </a:spcAft>
          </a:pPr>
          <a:r>
            <a:rPr lang="ru-RU" sz="2400" i="1" kern="1200" dirty="0" smtClean="0">
              <a:latin typeface="Times New Roman" pitchFamily="18" charset="0"/>
              <a:cs typeface="Times New Roman" pitchFamily="18" charset="0"/>
            </a:rPr>
            <a:t>  </a:t>
          </a:r>
          <a:r>
            <a:rPr lang="ru-RU" sz="1800" i="1" kern="1200" dirty="0" smtClean="0">
              <a:solidFill>
                <a:schemeClr val="tx1"/>
              </a:solidFill>
              <a:latin typeface="Times New Roman" pitchFamily="18" charset="0"/>
              <a:cs typeface="Times New Roman" pitchFamily="18" charset="0"/>
            </a:rPr>
            <a:t>Другие вопросы в области образования 6 485,3 тыс. рублей</a:t>
          </a:r>
          <a:endParaRPr lang="ru-RU" sz="1800" i="1" kern="1200" dirty="0">
            <a:solidFill>
              <a:schemeClr val="tx1"/>
            </a:solidFill>
            <a:latin typeface="Times New Roman" pitchFamily="18" charset="0"/>
            <a:cs typeface="Times New Roman" pitchFamily="18" charset="0"/>
          </a:endParaRPr>
        </a:p>
      </dsp:txBody>
      <dsp:txXfrm>
        <a:off x="182463" y="3219370"/>
        <a:ext cx="8514976" cy="495458"/>
      </dsp:txXfrm>
    </dsp:sp>
    <dsp:sp modelId="{22575A18-223C-4A93-B3F0-1CA215286AC0}">
      <dsp:nvSpPr>
        <dsp:cNvPr id="0" name=""/>
        <dsp:cNvSpPr/>
      </dsp:nvSpPr>
      <dsp:spPr>
        <a:xfrm>
          <a:off x="25967" y="3143249"/>
          <a:ext cx="619323" cy="619323"/>
        </a:xfrm>
        <a:prstGeom prst="ellipse">
          <a:avLst/>
        </a:prstGeom>
        <a:solidFill>
          <a:schemeClr val="lt1">
            <a:hueOff val="0"/>
            <a:satOff val="0"/>
            <a:lumOff val="0"/>
            <a:alphaOff val="0"/>
          </a:schemeClr>
        </a:solidFill>
        <a:ln w="15875" cap="flat" cmpd="sng" algn="ctr">
          <a:solidFill>
            <a:schemeClr val="accent3">
              <a:hueOff val="4625516"/>
              <a:satOff val="-24796"/>
              <a:lumOff val="-333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655811" y="-865780"/>
          <a:ext cx="6733772" cy="6733772"/>
        </a:xfrm>
        <a:prstGeom prst="blockArc">
          <a:avLst>
            <a:gd name="adj1" fmla="val 18900000"/>
            <a:gd name="adj2" fmla="val 2700000"/>
            <a:gd name="adj3" fmla="val 321"/>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522260" y="263416"/>
          <a:ext cx="7973978" cy="526632"/>
        </a:xfrm>
        <a:prstGeom prst="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015" tIns="40640" rIns="40640" bIns="40640" numCol="1" spcCol="1270" anchor="ctr" anchorCtr="0">
          <a:noAutofit/>
        </a:bodyPr>
        <a:lstStyle/>
        <a:p>
          <a:pPr lvl="0" algn="l" defTabSz="711200">
            <a:lnSpc>
              <a:spcPct val="90000"/>
            </a:lnSpc>
            <a:spcBef>
              <a:spcPct val="0"/>
            </a:spcBef>
            <a:spcAft>
              <a:spcPct val="35000"/>
            </a:spcAft>
          </a:pPr>
          <a:r>
            <a:rPr lang="ru-RU" sz="1600" b="0" i="1" kern="1200" dirty="0" smtClean="0">
              <a:solidFill>
                <a:schemeClr val="tx1"/>
              </a:solidFill>
              <a:latin typeface="Times New Roman" pitchFamily="18" charset="0"/>
              <a:cs typeface="Times New Roman" pitchFamily="18" charset="0"/>
            </a:rPr>
            <a:t>Организация  библиотечного обслуживания  населения и обеспечение доступа к музейным фондам 23 995,2 тыс. рублей</a:t>
          </a:r>
          <a:endParaRPr lang="ru-RU" sz="1600" b="0" i="1" kern="1200" dirty="0">
            <a:solidFill>
              <a:schemeClr val="tx1"/>
            </a:solidFill>
            <a:latin typeface="Times New Roman" pitchFamily="18" charset="0"/>
            <a:cs typeface="Times New Roman" pitchFamily="18" charset="0"/>
          </a:endParaRPr>
        </a:p>
      </dsp:txBody>
      <dsp:txXfrm>
        <a:off x="522260" y="263416"/>
        <a:ext cx="7973978" cy="526632"/>
      </dsp:txXfrm>
    </dsp:sp>
    <dsp:sp modelId="{2CC09460-0385-4576-B212-932E023A1EEB}">
      <dsp:nvSpPr>
        <dsp:cNvPr id="0" name=""/>
        <dsp:cNvSpPr/>
      </dsp:nvSpPr>
      <dsp:spPr>
        <a:xfrm>
          <a:off x="72558" y="197587"/>
          <a:ext cx="658291" cy="658291"/>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9D1C6-CDD4-4E4B-8A98-3FF90DFDD12A}">
      <dsp:nvSpPr>
        <dsp:cNvPr id="0" name=""/>
        <dsp:cNvSpPr/>
      </dsp:nvSpPr>
      <dsp:spPr>
        <a:xfrm>
          <a:off x="919523" y="1053265"/>
          <a:ext cx="7612643" cy="526632"/>
        </a:xfrm>
        <a:prstGeom prst="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015"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Организация досуга и предоставление услуг организаций культуры, сохранение и популяризация объектов культурного наследия 88 774,3 тыс. рублей</a:t>
          </a:r>
          <a:endParaRPr lang="ru-RU" sz="1600" i="1" kern="1200" dirty="0">
            <a:solidFill>
              <a:schemeClr val="tx1"/>
            </a:solidFill>
            <a:latin typeface="Times New Roman" pitchFamily="18" charset="0"/>
            <a:cs typeface="Times New Roman" pitchFamily="18" charset="0"/>
          </a:endParaRPr>
        </a:p>
      </dsp:txBody>
      <dsp:txXfrm>
        <a:off x="919523" y="1053265"/>
        <a:ext cx="7612643" cy="526632"/>
      </dsp:txXfrm>
    </dsp:sp>
    <dsp:sp modelId="{9A094A17-BD9E-4F96-872F-1B0CA58639B0}">
      <dsp:nvSpPr>
        <dsp:cNvPr id="0" name=""/>
        <dsp:cNvSpPr/>
      </dsp:nvSpPr>
      <dsp:spPr>
        <a:xfrm>
          <a:off x="505749" y="987436"/>
          <a:ext cx="658291" cy="658291"/>
        </a:xfrm>
        <a:prstGeom prst="ellipse">
          <a:avLst/>
        </a:prstGeom>
        <a:solidFill>
          <a:schemeClr val="lt1">
            <a:hueOff val="0"/>
            <a:satOff val="0"/>
            <a:lumOff val="0"/>
            <a:alphaOff val="0"/>
          </a:schemeClr>
        </a:solidFill>
        <a:ln w="15875" cap="flat" cmpd="sng" algn="ctr">
          <a:solidFill>
            <a:schemeClr val="accent3">
              <a:hueOff val="925103"/>
              <a:satOff val="-4959"/>
              <a:lumOff val="-667"/>
              <a:alphaOff val="0"/>
            </a:schemeClr>
          </a:solidFill>
          <a:prstDash val="solid"/>
        </a:ln>
        <a:effectLst/>
      </dsp:spPr>
      <dsp:style>
        <a:lnRef idx="2">
          <a:scrgbClr r="0" g="0" b="0"/>
        </a:lnRef>
        <a:fillRef idx="1">
          <a:scrgbClr r="0" g="0" b="0"/>
        </a:fillRef>
        <a:effectRef idx="0">
          <a:scrgbClr r="0" g="0" b="0"/>
        </a:effectRef>
        <a:fontRef idx="minor"/>
      </dsp:style>
    </dsp:sp>
    <dsp:sp modelId="{4BCD9386-B42A-43E9-9E42-8860F332838C}">
      <dsp:nvSpPr>
        <dsp:cNvPr id="0" name=""/>
        <dsp:cNvSpPr/>
      </dsp:nvSpPr>
      <dsp:spPr>
        <a:xfrm>
          <a:off x="1032983" y="1843115"/>
          <a:ext cx="7583812" cy="526632"/>
        </a:xfrm>
        <a:prstGeom prst="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015"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Развитие этнокультурного наследия района 2 950,4</a:t>
          </a:r>
          <a:r>
            <a:rPr lang="ru-RU" sz="1600" b="0" i="1" u="none" kern="1200" dirty="0" smtClean="0">
              <a:solidFill>
                <a:schemeClr val="tx1"/>
              </a:solidFill>
              <a:latin typeface="Times New Roman" pitchFamily="18" charset="0"/>
              <a:cs typeface="Times New Roman" pitchFamily="18" charset="0"/>
            </a:rPr>
            <a:t> </a:t>
          </a:r>
          <a:r>
            <a:rPr lang="ru-RU" sz="1600" i="1" kern="1200" dirty="0" smtClean="0">
              <a:solidFill>
                <a:schemeClr val="tx1"/>
              </a:solidFill>
              <a:latin typeface="Times New Roman" pitchFamily="18" charset="0"/>
              <a:cs typeface="Times New Roman" pitchFamily="18" charset="0"/>
            </a:rPr>
            <a:t>тыс. рублей</a:t>
          </a:r>
          <a:endParaRPr lang="ru-RU" sz="1600" i="1" kern="1200" dirty="0">
            <a:solidFill>
              <a:schemeClr val="tx1"/>
            </a:solidFill>
            <a:latin typeface="Times New Roman" pitchFamily="18" charset="0"/>
            <a:cs typeface="Times New Roman" pitchFamily="18" charset="0"/>
          </a:endParaRPr>
        </a:p>
      </dsp:txBody>
      <dsp:txXfrm>
        <a:off x="1032983" y="1843115"/>
        <a:ext cx="7583812" cy="526632"/>
      </dsp:txXfrm>
    </dsp:sp>
    <dsp:sp modelId="{7FF197B5-19DF-437E-8EA4-F5EF1D7448A3}">
      <dsp:nvSpPr>
        <dsp:cNvPr id="0" name=""/>
        <dsp:cNvSpPr/>
      </dsp:nvSpPr>
      <dsp:spPr>
        <a:xfrm>
          <a:off x="703837" y="1777285"/>
          <a:ext cx="658291" cy="658291"/>
        </a:xfrm>
        <a:prstGeom prst="ellipse">
          <a:avLst/>
        </a:prstGeom>
        <a:solidFill>
          <a:schemeClr val="lt1">
            <a:hueOff val="0"/>
            <a:satOff val="0"/>
            <a:lumOff val="0"/>
            <a:alphaOff val="0"/>
          </a:schemeClr>
        </a:solidFill>
        <a:ln w="15875" cap="flat" cmpd="sng" algn="ctr">
          <a:solidFill>
            <a:schemeClr val="accent3">
              <a:hueOff val="1850206"/>
              <a:satOff val="-9918"/>
              <a:lumOff val="-1334"/>
              <a:alphaOff val="0"/>
            </a:schemeClr>
          </a:solidFill>
          <a:prstDash val="solid"/>
        </a:ln>
        <a:effectLst/>
      </dsp:spPr>
      <dsp:style>
        <a:lnRef idx="2">
          <a:scrgbClr r="0" g="0" b="0"/>
        </a:lnRef>
        <a:fillRef idx="1">
          <a:scrgbClr r="0" g="0" b="0"/>
        </a:fillRef>
        <a:effectRef idx="0">
          <a:scrgbClr r="0" g="0" b="0"/>
        </a:effectRef>
        <a:fontRef idx="minor"/>
      </dsp:style>
    </dsp:sp>
    <dsp:sp modelId="{B0E398A9-C94D-456A-8C1D-57306AD579F3}">
      <dsp:nvSpPr>
        <dsp:cNvPr id="0" name=""/>
        <dsp:cNvSpPr/>
      </dsp:nvSpPr>
      <dsp:spPr>
        <a:xfrm>
          <a:off x="1032983" y="2632464"/>
          <a:ext cx="7583812" cy="526632"/>
        </a:xfrm>
        <a:prstGeom prst="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015"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Безопасность учреждений культуры 100,0 тыс. рублей</a:t>
          </a:r>
          <a:endParaRPr lang="ru-RU" sz="1600" i="1" kern="1200" dirty="0">
            <a:solidFill>
              <a:schemeClr val="tx1"/>
            </a:solidFill>
            <a:latin typeface="Times New Roman" pitchFamily="18" charset="0"/>
            <a:cs typeface="Times New Roman" pitchFamily="18" charset="0"/>
          </a:endParaRPr>
        </a:p>
      </dsp:txBody>
      <dsp:txXfrm>
        <a:off x="1032983" y="2632464"/>
        <a:ext cx="7583812" cy="526632"/>
      </dsp:txXfrm>
    </dsp:sp>
    <dsp:sp modelId="{22575A18-223C-4A93-B3F0-1CA215286AC0}">
      <dsp:nvSpPr>
        <dsp:cNvPr id="0" name=""/>
        <dsp:cNvSpPr/>
      </dsp:nvSpPr>
      <dsp:spPr>
        <a:xfrm>
          <a:off x="703837" y="2566634"/>
          <a:ext cx="658291" cy="658291"/>
        </a:xfrm>
        <a:prstGeom prst="ellipse">
          <a:avLst/>
        </a:prstGeom>
        <a:solidFill>
          <a:schemeClr val="lt1">
            <a:hueOff val="0"/>
            <a:satOff val="0"/>
            <a:lumOff val="0"/>
            <a:alphaOff val="0"/>
          </a:schemeClr>
        </a:solidFill>
        <a:ln w="15875" cap="flat" cmpd="sng" algn="ctr">
          <a:solidFill>
            <a:schemeClr val="accent3">
              <a:hueOff val="2775309"/>
              <a:satOff val="-14878"/>
              <a:lumOff val="-2000"/>
              <a:alphaOff val="0"/>
            </a:schemeClr>
          </a:solidFill>
          <a:prstDash val="solid"/>
        </a:ln>
        <a:effectLst/>
      </dsp:spPr>
      <dsp:style>
        <a:lnRef idx="2">
          <a:scrgbClr r="0" g="0" b="0"/>
        </a:lnRef>
        <a:fillRef idx="1">
          <a:scrgbClr r="0" g="0" b="0"/>
        </a:fillRef>
        <a:effectRef idx="0">
          <a:scrgbClr r="0" g="0" b="0"/>
        </a:effectRef>
        <a:fontRef idx="minor"/>
      </dsp:style>
    </dsp:sp>
    <dsp:sp modelId="{7BFDF38A-7A6C-44A3-B854-AB903B26F64E}">
      <dsp:nvSpPr>
        <dsp:cNvPr id="0" name=""/>
        <dsp:cNvSpPr/>
      </dsp:nvSpPr>
      <dsp:spPr>
        <a:xfrm>
          <a:off x="834895" y="3422313"/>
          <a:ext cx="7781899" cy="526632"/>
        </a:xfrm>
        <a:prstGeom prst="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015"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r>
            <a:rPr lang="ru-RU" sz="1600" i="1" kern="1200" dirty="0" smtClean="0">
              <a:solidFill>
                <a:schemeClr val="tx1"/>
              </a:solidFill>
              <a:latin typeface="Times New Roman" pitchFamily="18" charset="0"/>
              <a:cs typeface="Times New Roman" pitchFamily="18" charset="0"/>
            </a:rPr>
            <a:t>Проведение районных праздников и мероприятий 1 600,0 тыс. рублей</a:t>
          </a:r>
          <a:endParaRPr lang="ru-RU" sz="1600" i="1" kern="1200" dirty="0">
            <a:solidFill>
              <a:schemeClr val="tx1"/>
            </a:solidFill>
            <a:latin typeface="Times New Roman" pitchFamily="18" charset="0"/>
            <a:cs typeface="Times New Roman" pitchFamily="18" charset="0"/>
          </a:endParaRPr>
        </a:p>
      </dsp:txBody>
      <dsp:txXfrm>
        <a:off x="834895" y="3422313"/>
        <a:ext cx="7781899" cy="526632"/>
      </dsp:txXfrm>
    </dsp:sp>
    <dsp:sp modelId="{FCAB0A49-B7D1-4DF3-A0F2-205084D70AD4}">
      <dsp:nvSpPr>
        <dsp:cNvPr id="0" name=""/>
        <dsp:cNvSpPr/>
      </dsp:nvSpPr>
      <dsp:spPr>
        <a:xfrm>
          <a:off x="505749" y="3356484"/>
          <a:ext cx="658291" cy="658291"/>
        </a:xfrm>
        <a:prstGeom prst="ellipse">
          <a:avLst/>
        </a:prstGeom>
        <a:solidFill>
          <a:schemeClr val="lt1">
            <a:hueOff val="0"/>
            <a:satOff val="0"/>
            <a:lumOff val="0"/>
            <a:alphaOff val="0"/>
          </a:schemeClr>
        </a:solidFill>
        <a:ln w="15875" cap="flat" cmpd="sng" algn="ctr">
          <a:solidFill>
            <a:schemeClr val="accent3">
              <a:hueOff val="3700413"/>
              <a:satOff val="-19837"/>
              <a:lumOff val="-2667"/>
              <a:alphaOff val="0"/>
            </a:schemeClr>
          </a:solidFill>
          <a:prstDash val="solid"/>
        </a:ln>
        <a:effectLst/>
      </dsp:spPr>
      <dsp:style>
        <a:lnRef idx="2">
          <a:scrgbClr r="0" g="0" b="0"/>
        </a:lnRef>
        <a:fillRef idx="1">
          <a:scrgbClr r="0" g="0" b="0"/>
        </a:fillRef>
        <a:effectRef idx="0">
          <a:scrgbClr r="0" g="0" b="0"/>
        </a:effectRef>
        <a:fontRef idx="minor"/>
      </dsp:style>
    </dsp:sp>
    <dsp:sp modelId="{4C9DDFDF-BC35-471C-966A-DEFC66B6D9B1}">
      <dsp:nvSpPr>
        <dsp:cNvPr id="0" name=""/>
        <dsp:cNvSpPr/>
      </dsp:nvSpPr>
      <dsp:spPr>
        <a:xfrm>
          <a:off x="401703" y="4212162"/>
          <a:ext cx="8215091" cy="526632"/>
        </a:xfrm>
        <a:prstGeom prst="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015"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Мероприятия в рамках федерального проекта «Комплексное развитие сельских территорий» 30 801,0 тыс. рублей</a:t>
          </a:r>
          <a:endParaRPr lang="ru-RU" sz="1600" i="1" kern="1200" dirty="0">
            <a:solidFill>
              <a:schemeClr val="tx1"/>
            </a:solidFill>
            <a:latin typeface="Times New Roman" pitchFamily="18" charset="0"/>
            <a:cs typeface="Times New Roman" pitchFamily="18" charset="0"/>
          </a:endParaRPr>
        </a:p>
      </dsp:txBody>
      <dsp:txXfrm>
        <a:off x="401703" y="4212162"/>
        <a:ext cx="8215091" cy="526632"/>
      </dsp:txXfrm>
    </dsp:sp>
    <dsp:sp modelId="{7243CB46-62BE-49F2-8EAC-95E6EC180DFE}">
      <dsp:nvSpPr>
        <dsp:cNvPr id="0" name=""/>
        <dsp:cNvSpPr/>
      </dsp:nvSpPr>
      <dsp:spPr>
        <a:xfrm>
          <a:off x="72558" y="4146333"/>
          <a:ext cx="658291" cy="658291"/>
        </a:xfrm>
        <a:prstGeom prst="ellipse">
          <a:avLst/>
        </a:prstGeom>
        <a:solidFill>
          <a:schemeClr val="lt1">
            <a:hueOff val="0"/>
            <a:satOff val="0"/>
            <a:lumOff val="0"/>
            <a:alphaOff val="0"/>
          </a:schemeClr>
        </a:solidFill>
        <a:ln w="15875" cap="flat" cmpd="sng" algn="ctr">
          <a:solidFill>
            <a:schemeClr val="accent3">
              <a:hueOff val="4625516"/>
              <a:satOff val="-24796"/>
              <a:lumOff val="-333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686345" y="-870422"/>
          <a:ext cx="6770044" cy="6770044"/>
        </a:xfrm>
        <a:prstGeom prst="blockArc">
          <a:avLst>
            <a:gd name="adj1" fmla="val 18900000"/>
            <a:gd name="adj2" fmla="val 2700000"/>
            <a:gd name="adj3" fmla="val 319"/>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6BB53-5A98-4F6E-B677-5418C173ABB2}">
      <dsp:nvSpPr>
        <dsp:cNvPr id="0" name=""/>
        <dsp:cNvSpPr/>
      </dsp:nvSpPr>
      <dsp:spPr>
        <a:xfrm>
          <a:off x="473728" y="314224"/>
          <a:ext cx="8142640" cy="628851"/>
        </a:xfrm>
        <a:prstGeom prst="rect">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151" tIns="38100" rIns="38100" bIns="38100" numCol="1" spcCol="1270" anchor="ctr" anchorCtr="0">
          <a:noAutofit/>
        </a:bodyPr>
        <a:lstStyle/>
        <a:p>
          <a:pPr lvl="0" algn="l" defTabSz="666750">
            <a:lnSpc>
              <a:spcPct val="90000"/>
            </a:lnSpc>
            <a:spcBef>
              <a:spcPct val="0"/>
            </a:spcBef>
            <a:spcAft>
              <a:spcPct val="35000"/>
            </a:spcAft>
          </a:pPr>
          <a:r>
            <a:rPr lang="ru-RU" sz="1500" i="1" kern="1200" dirty="0" smtClean="0">
              <a:latin typeface="Times New Roman" pitchFamily="18" charset="0"/>
              <a:cs typeface="Times New Roman" pitchFamily="18" charset="0"/>
            </a:rPr>
            <a:t>  </a:t>
          </a:r>
          <a:r>
            <a:rPr lang="ru-RU" sz="1500" i="1" kern="1200" dirty="0" smtClean="0">
              <a:solidFill>
                <a:schemeClr val="tx1"/>
              </a:solidFill>
              <a:latin typeface="Times New Roman" pitchFamily="18" charset="0"/>
              <a:cs typeface="Times New Roman" pitchFamily="18" charset="0"/>
            </a:rPr>
            <a:t>Доплата к пенсии муниципальных служащих 1 80</a:t>
          </a:r>
          <a:r>
            <a:rPr lang="en-US" sz="1500" i="1" kern="1200" dirty="0" smtClean="0">
              <a:solidFill>
                <a:schemeClr val="tx1"/>
              </a:solidFill>
              <a:latin typeface="Times New Roman" pitchFamily="18" charset="0"/>
              <a:cs typeface="Times New Roman" pitchFamily="18" charset="0"/>
            </a:rPr>
            <a:t>0</a:t>
          </a:r>
          <a:r>
            <a:rPr lang="ru-RU" sz="1500" i="1" kern="1200" dirty="0" smtClean="0">
              <a:solidFill>
                <a:schemeClr val="tx1"/>
              </a:solidFill>
              <a:latin typeface="Times New Roman" pitchFamily="18" charset="0"/>
              <a:cs typeface="Times New Roman" pitchFamily="18" charset="0"/>
            </a:rPr>
            <a:t>,0 тыс. рублей; социальная поддержка старшего поколения, ветеранов и инвалидов, иных категорий 100,0 тыс. рублей</a:t>
          </a:r>
          <a:endParaRPr lang="ru-RU" sz="1500" i="1" kern="1200" dirty="0">
            <a:solidFill>
              <a:schemeClr val="tx1"/>
            </a:solidFill>
            <a:latin typeface="Times New Roman" pitchFamily="18" charset="0"/>
            <a:cs typeface="Times New Roman" pitchFamily="18" charset="0"/>
          </a:endParaRPr>
        </a:p>
      </dsp:txBody>
      <dsp:txXfrm>
        <a:off x="473728" y="314224"/>
        <a:ext cx="8142640" cy="628851"/>
      </dsp:txXfrm>
    </dsp:sp>
    <dsp:sp modelId="{666F0470-AA64-4EAB-A3C2-C237F6CC60A4}">
      <dsp:nvSpPr>
        <dsp:cNvPr id="0" name=""/>
        <dsp:cNvSpPr/>
      </dsp:nvSpPr>
      <dsp:spPr>
        <a:xfrm>
          <a:off x="80696" y="235618"/>
          <a:ext cx="786063" cy="786063"/>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08F00E-63CC-4829-8AA7-507DE868C3E2}">
      <dsp:nvSpPr>
        <dsp:cNvPr id="0" name=""/>
        <dsp:cNvSpPr/>
      </dsp:nvSpPr>
      <dsp:spPr>
        <a:xfrm>
          <a:off x="924344" y="1257199"/>
          <a:ext cx="7692024" cy="628851"/>
        </a:xfrm>
        <a:prstGeom prst="rect">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151" tIns="38100" rIns="38100" bIns="38100" numCol="1" spcCol="1270" anchor="ctr" anchorCtr="0">
          <a:noAutofit/>
        </a:bodyPr>
        <a:lstStyle/>
        <a:p>
          <a:pPr lvl="0" algn="l" defTabSz="666750">
            <a:lnSpc>
              <a:spcPct val="90000"/>
            </a:lnSpc>
            <a:spcBef>
              <a:spcPct val="0"/>
            </a:spcBef>
            <a:spcAft>
              <a:spcPct val="35000"/>
            </a:spcAft>
          </a:pPr>
          <a:r>
            <a:rPr lang="ru-RU" sz="1500" i="1" kern="1200" dirty="0" smtClean="0">
              <a:latin typeface="Times New Roman" pitchFamily="18" charset="0"/>
              <a:cs typeface="Times New Roman" pitchFamily="18" charset="0"/>
            </a:rPr>
            <a:t>  </a:t>
          </a:r>
          <a:r>
            <a:rPr lang="ru-RU" sz="1500" i="1" kern="1200"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1 813,0</a:t>
          </a:r>
          <a:r>
            <a:rPr lang="en-US" sz="1500" i="1" kern="1200" dirty="0" smtClean="0">
              <a:solidFill>
                <a:schemeClr val="tx1"/>
              </a:solidFill>
              <a:latin typeface="Times New Roman" pitchFamily="18" charset="0"/>
              <a:cs typeface="Times New Roman" pitchFamily="18" charset="0"/>
            </a:rPr>
            <a:t> </a:t>
          </a:r>
          <a:r>
            <a:rPr lang="ru-RU" sz="1500" i="1" kern="1200" dirty="0" smtClean="0">
              <a:solidFill>
                <a:schemeClr val="tx1"/>
              </a:solidFill>
              <a:latin typeface="Times New Roman" pitchFamily="18" charset="0"/>
              <a:cs typeface="Times New Roman" pitchFamily="18" charset="0"/>
            </a:rPr>
            <a:t>тыс. рублей</a:t>
          </a:r>
          <a:endParaRPr lang="ru-RU" sz="1500" i="1" kern="1200" dirty="0">
            <a:solidFill>
              <a:schemeClr val="tx1"/>
            </a:solidFill>
            <a:latin typeface="Times New Roman" pitchFamily="18" charset="0"/>
            <a:cs typeface="Times New Roman" pitchFamily="18" charset="0"/>
          </a:endParaRPr>
        </a:p>
      </dsp:txBody>
      <dsp:txXfrm>
        <a:off x="924344" y="1257199"/>
        <a:ext cx="7692024" cy="628851"/>
      </dsp:txXfrm>
    </dsp:sp>
    <dsp:sp modelId="{7FF197B5-19DF-437E-8EA4-F5EF1D7448A3}">
      <dsp:nvSpPr>
        <dsp:cNvPr id="0" name=""/>
        <dsp:cNvSpPr/>
      </dsp:nvSpPr>
      <dsp:spPr>
        <a:xfrm>
          <a:off x="531312" y="1178593"/>
          <a:ext cx="786063" cy="786063"/>
        </a:xfrm>
        <a:prstGeom prst="ellipse">
          <a:avLst/>
        </a:prstGeom>
        <a:solidFill>
          <a:schemeClr val="lt1">
            <a:hueOff val="0"/>
            <a:satOff val="0"/>
            <a:lumOff val="0"/>
            <a:alphaOff val="0"/>
          </a:schemeClr>
        </a:solidFill>
        <a:ln w="15875" cap="flat" cmpd="sng" algn="ctr">
          <a:solidFill>
            <a:schemeClr val="accent3">
              <a:hueOff val="1156379"/>
              <a:satOff val="-6199"/>
              <a:lumOff val="-834"/>
              <a:alphaOff val="0"/>
            </a:schemeClr>
          </a:solidFill>
          <a:prstDash val="solid"/>
        </a:ln>
        <a:effectLst/>
      </dsp:spPr>
      <dsp:style>
        <a:lnRef idx="2">
          <a:scrgbClr r="0" g="0" b="0"/>
        </a:lnRef>
        <a:fillRef idx="1">
          <a:scrgbClr r="0" g="0" b="0"/>
        </a:fillRef>
        <a:effectRef idx="0">
          <a:scrgbClr r="0" g="0" b="0"/>
        </a:effectRef>
        <a:fontRef idx="minor"/>
      </dsp:style>
    </dsp:sp>
    <dsp:sp modelId="{2CF3FDC1-BBA2-43CA-8B84-12839BB632B6}">
      <dsp:nvSpPr>
        <dsp:cNvPr id="0" name=""/>
        <dsp:cNvSpPr/>
      </dsp:nvSpPr>
      <dsp:spPr>
        <a:xfrm>
          <a:off x="1062647" y="2200174"/>
          <a:ext cx="7553721" cy="628851"/>
        </a:xfrm>
        <a:prstGeom prst="rect">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151" tIns="38100" rIns="38100" bIns="38100" numCol="1" spcCol="1270" anchor="ctr" anchorCtr="0">
          <a:noAutofit/>
        </a:bodyPr>
        <a:lstStyle/>
        <a:p>
          <a:pPr lvl="0" algn="l" defTabSz="666750">
            <a:lnSpc>
              <a:spcPct val="90000"/>
            </a:lnSpc>
            <a:spcBef>
              <a:spcPct val="0"/>
            </a:spcBef>
            <a:spcAft>
              <a:spcPct val="35000"/>
            </a:spcAft>
          </a:pPr>
          <a:r>
            <a:rPr lang="ru-RU" sz="1500" i="1" kern="1200" dirty="0" smtClean="0">
              <a:latin typeface="Times New Roman" pitchFamily="18" charset="0"/>
              <a:cs typeface="Times New Roman" pitchFamily="18" charset="0"/>
            </a:rPr>
            <a:t>  </a:t>
          </a:r>
          <a:r>
            <a:rPr lang="ru-RU" sz="1500" i="1" kern="1200" dirty="0" smtClean="0">
              <a:solidFill>
                <a:schemeClr val="tx1"/>
              </a:solidFill>
              <a:latin typeface="Times New Roman" pitchFamily="18" charset="0"/>
              <a:cs typeface="Times New Roman" pitchFamily="18" charset="0"/>
            </a:rPr>
            <a:t>Субсидии гражданам на приобретение жилья 100,0  тыс. рублей</a:t>
          </a:r>
          <a:endParaRPr lang="ru-RU" sz="1500" i="1" kern="1200" dirty="0">
            <a:solidFill>
              <a:schemeClr val="tx1"/>
            </a:solidFill>
            <a:latin typeface="Times New Roman" pitchFamily="18" charset="0"/>
            <a:cs typeface="Times New Roman" pitchFamily="18" charset="0"/>
          </a:endParaRPr>
        </a:p>
      </dsp:txBody>
      <dsp:txXfrm>
        <a:off x="1062647" y="2200174"/>
        <a:ext cx="7553721" cy="628851"/>
      </dsp:txXfrm>
    </dsp:sp>
    <dsp:sp modelId="{AEA2F258-E6EB-4F32-89BB-D45632EC2648}">
      <dsp:nvSpPr>
        <dsp:cNvPr id="0" name=""/>
        <dsp:cNvSpPr/>
      </dsp:nvSpPr>
      <dsp:spPr>
        <a:xfrm>
          <a:off x="669615" y="2121568"/>
          <a:ext cx="786063" cy="786063"/>
        </a:xfrm>
        <a:prstGeom prst="ellipse">
          <a:avLst/>
        </a:prstGeom>
        <a:solidFill>
          <a:schemeClr val="lt1">
            <a:hueOff val="0"/>
            <a:satOff val="0"/>
            <a:lumOff val="0"/>
            <a:alphaOff val="0"/>
          </a:schemeClr>
        </a:solidFill>
        <a:ln w="15875" cap="flat" cmpd="sng" algn="ctr">
          <a:solidFill>
            <a:schemeClr val="accent3">
              <a:hueOff val="2312758"/>
              <a:satOff val="-12398"/>
              <a:lumOff val="-1667"/>
              <a:alphaOff val="0"/>
            </a:schemeClr>
          </a:solidFill>
          <a:prstDash val="solid"/>
        </a:ln>
        <a:effectLst/>
      </dsp:spPr>
      <dsp:style>
        <a:lnRef idx="2">
          <a:scrgbClr r="0" g="0" b="0"/>
        </a:lnRef>
        <a:fillRef idx="1">
          <a:scrgbClr r="0" g="0" b="0"/>
        </a:fillRef>
        <a:effectRef idx="0">
          <a:scrgbClr r="0" g="0" b="0"/>
        </a:effectRef>
        <a:fontRef idx="minor"/>
      </dsp:style>
    </dsp:sp>
    <dsp:sp modelId="{02D54272-9E6A-4E8E-BA94-3B20F042AE8B}">
      <dsp:nvSpPr>
        <dsp:cNvPr id="0" name=""/>
        <dsp:cNvSpPr/>
      </dsp:nvSpPr>
      <dsp:spPr>
        <a:xfrm>
          <a:off x="924344" y="3143149"/>
          <a:ext cx="7692024" cy="628851"/>
        </a:xfrm>
        <a:prstGeom prst="rect">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151" tIns="38100" rIns="38100" bIns="38100" numCol="1" spcCol="1270" anchor="ctr" anchorCtr="0">
          <a:noAutofit/>
        </a:bodyPr>
        <a:lstStyle/>
        <a:p>
          <a:pPr lvl="0" algn="l" defTabSz="666750">
            <a:lnSpc>
              <a:spcPct val="90000"/>
            </a:lnSpc>
            <a:spcBef>
              <a:spcPct val="0"/>
            </a:spcBef>
            <a:spcAft>
              <a:spcPct val="35000"/>
            </a:spcAft>
          </a:pPr>
          <a:r>
            <a:rPr lang="ru-RU" sz="1500" b="0" i="1" kern="1200" dirty="0" smtClean="0">
              <a:latin typeface="Times New Roman" pitchFamily="18" charset="0"/>
              <a:cs typeface="Times New Roman" pitchFamily="18" charset="0"/>
            </a:rPr>
            <a:t>  </a:t>
          </a:r>
          <a:r>
            <a:rPr lang="ru-RU" sz="1500" b="0" i="1" kern="1200" dirty="0" smtClean="0">
              <a:solidFill>
                <a:schemeClr val="tx1"/>
              </a:solidFill>
              <a:latin typeface="Times New Roman" pitchFamily="18" charset="0"/>
              <a:cs typeface="Times New Roman" pitchFamily="18" charset="0"/>
            </a:rPr>
            <a:t>Поддержка многодетных семей </a:t>
          </a:r>
          <a:r>
            <a:rPr lang="en-US" sz="1500" b="0" i="1" kern="1200" dirty="0" smtClean="0">
              <a:solidFill>
                <a:schemeClr val="tx1"/>
              </a:solidFill>
              <a:latin typeface="Times New Roman" pitchFamily="18" charset="0"/>
              <a:cs typeface="Times New Roman" pitchFamily="18" charset="0"/>
            </a:rPr>
            <a:t>1</a:t>
          </a:r>
          <a:r>
            <a:rPr lang="ru-RU" sz="1500" b="0" i="1" kern="1200" dirty="0" smtClean="0">
              <a:solidFill>
                <a:schemeClr val="tx1"/>
              </a:solidFill>
              <a:latin typeface="Times New Roman" pitchFamily="18" charset="0"/>
              <a:cs typeface="Times New Roman" pitchFamily="18" charset="0"/>
            </a:rPr>
            <a:t>3 537,5 тыс. рублей</a:t>
          </a:r>
          <a:endParaRPr lang="ru-RU" sz="1500" b="0" i="1" kern="1200" dirty="0">
            <a:solidFill>
              <a:schemeClr val="tx1"/>
            </a:solidFill>
            <a:latin typeface="Times New Roman" pitchFamily="18" charset="0"/>
            <a:cs typeface="Times New Roman" pitchFamily="18" charset="0"/>
          </a:endParaRPr>
        </a:p>
      </dsp:txBody>
      <dsp:txXfrm>
        <a:off x="924344" y="3143149"/>
        <a:ext cx="7692024" cy="628851"/>
      </dsp:txXfrm>
    </dsp:sp>
    <dsp:sp modelId="{C7062D9B-4A87-46F0-8AA9-37927D866D8E}">
      <dsp:nvSpPr>
        <dsp:cNvPr id="0" name=""/>
        <dsp:cNvSpPr/>
      </dsp:nvSpPr>
      <dsp:spPr>
        <a:xfrm>
          <a:off x="531312" y="3064543"/>
          <a:ext cx="786063" cy="786063"/>
        </a:xfrm>
        <a:prstGeom prst="ellipse">
          <a:avLst/>
        </a:prstGeom>
        <a:solidFill>
          <a:schemeClr val="lt1">
            <a:hueOff val="0"/>
            <a:satOff val="0"/>
            <a:lumOff val="0"/>
            <a:alphaOff val="0"/>
          </a:schemeClr>
        </a:solidFill>
        <a:ln w="15875" cap="flat" cmpd="sng" algn="ctr">
          <a:solidFill>
            <a:schemeClr val="accent3">
              <a:hueOff val="3469137"/>
              <a:satOff val="-18597"/>
              <a:lumOff val="-2501"/>
              <a:alphaOff val="0"/>
            </a:schemeClr>
          </a:solidFill>
          <a:prstDash val="solid"/>
        </a:ln>
        <a:effectLst/>
      </dsp:spPr>
      <dsp:style>
        <a:lnRef idx="2">
          <a:scrgbClr r="0" g="0" b="0"/>
        </a:lnRef>
        <a:fillRef idx="1">
          <a:scrgbClr r="0" g="0" b="0"/>
        </a:fillRef>
        <a:effectRef idx="0">
          <a:scrgbClr r="0" g="0" b="0"/>
        </a:effectRef>
        <a:fontRef idx="minor"/>
      </dsp:style>
    </dsp:sp>
    <dsp:sp modelId="{A6A6F5BE-0D12-4ACF-84C6-CDC22CBEB267}">
      <dsp:nvSpPr>
        <dsp:cNvPr id="0" name=""/>
        <dsp:cNvSpPr/>
      </dsp:nvSpPr>
      <dsp:spPr>
        <a:xfrm>
          <a:off x="473728" y="4086124"/>
          <a:ext cx="8142640" cy="628851"/>
        </a:xfrm>
        <a:prstGeom prst="rect">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151" tIns="38100" rIns="38100" bIns="38100" numCol="1" spcCol="1270" anchor="ctr" anchorCtr="0">
          <a:noAutofit/>
        </a:bodyPr>
        <a:lstStyle/>
        <a:p>
          <a:pPr lvl="0" algn="l" defTabSz="666750">
            <a:lnSpc>
              <a:spcPct val="90000"/>
            </a:lnSpc>
            <a:spcBef>
              <a:spcPct val="0"/>
            </a:spcBef>
            <a:spcAft>
              <a:spcPct val="35000"/>
            </a:spcAft>
          </a:pPr>
          <a:r>
            <a:rPr lang="ru-RU" sz="1500" i="1" kern="1200"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a:t>
          </a:r>
          <a:r>
            <a:rPr lang="en-US" sz="1500" i="1" kern="1200" dirty="0" smtClean="0">
              <a:solidFill>
                <a:schemeClr val="tx1"/>
              </a:solidFill>
              <a:latin typeface="Times New Roman" pitchFamily="18" charset="0"/>
              <a:cs typeface="Times New Roman" pitchFamily="18" charset="0"/>
            </a:rPr>
            <a:t>135,0</a:t>
          </a:r>
          <a:r>
            <a:rPr lang="ru-RU" sz="1500" i="1" kern="1200" dirty="0" smtClean="0">
              <a:solidFill>
                <a:srgbClr val="FF0000"/>
              </a:solidFill>
              <a:latin typeface="Times New Roman" pitchFamily="18" charset="0"/>
              <a:cs typeface="Times New Roman" pitchFamily="18" charset="0"/>
            </a:rPr>
            <a:t> </a:t>
          </a:r>
          <a:r>
            <a:rPr lang="ru-RU" sz="1500" i="1" kern="1200" dirty="0" smtClean="0">
              <a:solidFill>
                <a:schemeClr val="tx1"/>
              </a:solidFill>
              <a:latin typeface="Times New Roman" pitchFamily="18" charset="0"/>
              <a:cs typeface="Times New Roman" pitchFamily="18" charset="0"/>
            </a:rPr>
            <a:t>тыс. рублей</a:t>
          </a:r>
          <a:endParaRPr lang="ru-RU" sz="1500" i="1" kern="1200" dirty="0">
            <a:solidFill>
              <a:schemeClr val="tx1"/>
            </a:solidFill>
            <a:latin typeface="Times New Roman" pitchFamily="18" charset="0"/>
            <a:cs typeface="Times New Roman" pitchFamily="18" charset="0"/>
          </a:endParaRPr>
        </a:p>
      </dsp:txBody>
      <dsp:txXfrm>
        <a:off x="473728" y="4086124"/>
        <a:ext cx="8142640" cy="628851"/>
      </dsp:txXfrm>
    </dsp:sp>
    <dsp:sp modelId="{9D5879F5-67C6-4A7B-8E54-3BDB26C031C0}">
      <dsp:nvSpPr>
        <dsp:cNvPr id="0" name=""/>
        <dsp:cNvSpPr/>
      </dsp:nvSpPr>
      <dsp:spPr>
        <a:xfrm>
          <a:off x="80696" y="4007518"/>
          <a:ext cx="786063" cy="786063"/>
        </a:xfrm>
        <a:prstGeom prst="ellipse">
          <a:avLst/>
        </a:prstGeom>
        <a:solidFill>
          <a:schemeClr val="lt1">
            <a:hueOff val="0"/>
            <a:satOff val="0"/>
            <a:lumOff val="0"/>
            <a:alphaOff val="0"/>
          </a:schemeClr>
        </a:solidFill>
        <a:ln w="15875" cap="flat" cmpd="sng" algn="ctr">
          <a:solidFill>
            <a:schemeClr val="accent3">
              <a:hueOff val="4625516"/>
              <a:satOff val="-24796"/>
              <a:lumOff val="-333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94C64-F87E-4F33-A0E1-71D1F3E8BDD4}">
      <dsp:nvSpPr>
        <dsp:cNvPr id="0" name=""/>
        <dsp:cNvSpPr/>
      </dsp:nvSpPr>
      <dsp:spPr>
        <a:xfrm>
          <a:off x="0" y="2492"/>
          <a:ext cx="88392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4C6FE-044D-412A-8575-80E17D11413E}">
      <dsp:nvSpPr>
        <dsp:cNvPr id="0" name=""/>
        <dsp:cNvSpPr/>
      </dsp:nvSpPr>
      <dsp:spPr>
        <a:xfrm>
          <a:off x="0" y="2492"/>
          <a:ext cx="1408684" cy="510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r>
            <a:rPr lang="ru-RU" sz="1600" kern="1200" dirty="0" smtClean="0"/>
            <a:t>Основные направления бюджетной политики на 2022-2024 годы</a:t>
          </a:r>
          <a:endParaRPr lang="ru-RU" sz="1600" kern="1200" dirty="0"/>
        </a:p>
      </dsp:txBody>
      <dsp:txXfrm>
        <a:off x="0" y="2492"/>
        <a:ext cx="1408684" cy="5100414"/>
      </dsp:txXfrm>
    </dsp:sp>
    <dsp:sp modelId="{AD340B23-3081-46AD-85F6-2B57726DE152}">
      <dsp:nvSpPr>
        <dsp:cNvPr id="0" name=""/>
        <dsp:cNvSpPr/>
      </dsp:nvSpPr>
      <dsp:spPr>
        <a:xfrm>
          <a:off x="1462405" y="48698"/>
          <a:ext cx="7340309" cy="567451"/>
        </a:xfrm>
        <a:prstGeom prst="rect">
          <a:avLst/>
        </a:prstGeom>
        <a:gradFill rotWithShape="0">
          <a:gsLst>
            <a:gs pos="0">
              <a:srgbClr val="66FFFF"/>
            </a:gs>
            <a:gs pos="25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обеспечение сбалансированности и повышение устойчивости бюджета муниципального образования «Муниципальный округ </a:t>
          </a:r>
          <a:r>
            <a:rPr lang="ru-RU" sz="1500" kern="1200" dirty="0" err="1" smtClean="0"/>
            <a:t>Малопургинский</a:t>
          </a:r>
          <a:r>
            <a:rPr lang="ru-RU" sz="1500" kern="1200" dirty="0" smtClean="0"/>
            <a:t> район Удмуртской Республики», в том числе за счет мер бюджетной консолидации</a:t>
          </a:r>
        </a:p>
      </dsp:txBody>
      <dsp:txXfrm>
        <a:off x="1462405" y="48698"/>
        <a:ext cx="7340309" cy="567451"/>
      </dsp:txXfrm>
    </dsp:sp>
    <dsp:sp modelId="{8614F24C-7DB4-439B-9C4D-3060C0D5A6FD}">
      <dsp:nvSpPr>
        <dsp:cNvPr id="0" name=""/>
        <dsp:cNvSpPr/>
      </dsp:nvSpPr>
      <dsp:spPr>
        <a:xfrm>
          <a:off x="1408684" y="702186"/>
          <a:ext cx="44955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AA275-3CE4-4397-A331-1B06523D758D}">
      <dsp:nvSpPr>
        <dsp:cNvPr id="0" name=""/>
        <dsp:cNvSpPr/>
      </dsp:nvSpPr>
      <dsp:spPr>
        <a:xfrm>
          <a:off x="1500037" y="754633"/>
          <a:ext cx="7339162" cy="580596"/>
        </a:xfrm>
        <a:prstGeom prst="rect">
          <a:avLst/>
        </a:prstGeom>
        <a:gradFill rotWithShape="0">
          <a:gsLst>
            <a:gs pos="0">
              <a:srgbClr val="66FFFF"/>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ru-RU" sz="1500" kern="1200" dirty="0" smtClean="0"/>
            <a:t>* стратегическая </a:t>
          </a:r>
          <a:r>
            <a:rPr lang="ru-RU" sz="1500" kern="1200" dirty="0" err="1" smtClean="0"/>
            <a:t>приоритизация</a:t>
          </a:r>
          <a:r>
            <a:rPr lang="ru-RU" sz="1500" kern="1200" dirty="0" smtClean="0"/>
            <a:t> расходов, гарантированное исполнение социальных обязательств бюджета муниципального образования «Муниципальный округ </a:t>
          </a:r>
          <a:r>
            <a:rPr lang="ru-RU" sz="1500" kern="1200" dirty="0" err="1" smtClean="0"/>
            <a:t>Малопургинский</a:t>
          </a:r>
          <a:r>
            <a:rPr lang="ru-RU" sz="1500" kern="1200" dirty="0" smtClean="0"/>
            <a:t> район Удмуртской Республики» </a:t>
          </a:r>
        </a:p>
      </dsp:txBody>
      <dsp:txXfrm>
        <a:off x="1500037" y="754633"/>
        <a:ext cx="7339162" cy="580596"/>
      </dsp:txXfrm>
    </dsp:sp>
    <dsp:sp modelId="{9EEF18BC-BC47-43B2-8278-66B83E17EBB8}">
      <dsp:nvSpPr>
        <dsp:cNvPr id="0" name=""/>
        <dsp:cNvSpPr/>
      </dsp:nvSpPr>
      <dsp:spPr>
        <a:xfrm>
          <a:off x="1408684" y="1415024"/>
          <a:ext cx="44955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50BBD-1718-4BA2-A1FC-3CCBCB1745C2}">
      <dsp:nvSpPr>
        <dsp:cNvPr id="0" name=""/>
        <dsp:cNvSpPr/>
      </dsp:nvSpPr>
      <dsp:spPr>
        <a:xfrm>
          <a:off x="1462405" y="1545626"/>
          <a:ext cx="7326149" cy="1379021"/>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обеспечение достижения целей и показателей региональных проектов и </a:t>
          </a:r>
          <a:r>
            <a:rPr lang="ru-RU" sz="1500" kern="1200" dirty="0" err="1" smtClean="0"/>
            <a:t>муни-ципальных</a:t>
          </a:r>
          <a:r>
            <a:rPr lang="ru-RU" sz="1500" kern="1200" dirty="0" smtClean="0"/>
            <a:t>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 а также Указа Президента Российской Федерации от 21 июля 2020 года № 474 «О национальных целях развития Российской Федерации на период до 2030 года» </a:t>
          </a:r>
        </a:p>
      </dsp:txBody>
      <dsp:txXfrm>
        <a:off x="1462405" y="1545626"/>
        <a:ext cx="7326149" cy="1379021"/>
      </dsp:txXfrm>
    </dsp:sp>
    <dsp:sp modelId="{5F8E755B-2CA6-47A8-94D9-63F882E434A2}">
      <dsp:nvSpPr>
        <dsp:cNvPr id="0" name=""/>
        <dsp:cNvSpPr/>
      </dsp:nvSpPr>
      <dsp:spPr>
        <a:xfrm>
          <a:off x="1408684" y="2926288"/>
          <a:ext cx="44955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54A88F-8147-44A9-B356-148489549077}">
      <dsp:nvSpPr>
        <dsp:cNvPr id="0" name=""/>
        <dsp:cNvSpPr/>
      </dsp:nvSpPr>
      <dsp:spPr>
        <a:xfrm>
          <a:off x="1537706" y="3062206"/>
          <a:ext cx="7231262" cy="564488"/>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ru-RU" sz="1500" kern="1200" dirty="0" smtClean="0"/>
            <a:t>* недопущение необоснованного роста муниципального долга и неисполнения долговых обязательств</a:t>
          </a:r>
        </a:p>
      </dsp:txBody>
      <dsp:txXfrm>
        <a:off x="1537706" y="3062206"/>
        <a:ext cx="7231262" cy="564488"/>
      </dsp:txXfrm>
    </dsp:sp>
    <dsp:sp modelId="{3699CDB4-E92F-400D-8B0C-DAA9E3539F17}">
      <dsp:nvSpPr>
        <dsp:cNvPr id="0" name=""/>
        <dsp:cNvSpPr/>
      </dsp:nvSpPr>
      <dsp:spPr>
        <a:xfrm>
          <a:off x="1408684" y="3623019"/>
          <a:ext cx="44955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FDE579-EDD5-479A-9C97-6E137D70B284}">
      <dsp:nvSpPr>
        <dsp:cNvPr id="0" name=""/>
        <dsp:cNvSpPr/>
      </dsp:nvSpPr>
      <dsp:spPr>
        <a:xfrm>
          <a:off x="1537706" y="3721354"/>
          <a:ext cx="7271714" cy="400561"/>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привлечение объема муниципальных заимствований, способных обеспечить решение социально-экономических задач по развитию района</a:t>
          </a:r>
        </a:p>
      </dsp:txBody>
      <dsp:txXfrm>
        <a:off x="1537706" y="3721354"/>
        <a:ext cx="7271714" cy="400561"/>
      </dsp:txXfrm>
    </dsp:sp>
    <dsp:sp modelId="{444BBAB2-51E5-4E4E-986F-01B1D920BEF6}">
      <dsp:nvSpPr>
        <dsp:cNvPr id="0" name=""/>
        <dsp:cNvSpPr/>
      </dsp:nvSpPr>
      <dsp:spPr>
        <a:xfrm>
          <a:off x="1408684" y="4155823"/>
          <a:ext cx="44955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C76EFC-F3CB-4E58-9EF3-0725D1CA532C}">
      <dsp:nvSpPr>
        <dsp:cNvPr id="0" name=""/>
        <dsp:cNvSpPr/>
      </dsp:nvSpPr>
      <dsp:spPr>
        <a:xfrm>
          <a:off x="1462405" y="4277327"/>
          <a:ext cx="7316532" cy="681417"/>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проведение мероприятий, направленных на снижение расходов по обслуживанию муниципального долга муниципального образования «Муниципальный округ </a:t>
          </a:r>
          <a:r>
            <a:rPr lang="ru-RU" sz="1500" kern="1200" dirty="0" err="1" smtClean="0"/>
            <a:t>Малопургинский</a:t>
          </a:r>
          <a:r>
            <a:rPr lang="ru-RU" sz="1500" kern="1200" dirty="0" smtClean="0"/>
            <a:t> район Удмуртской Республики»</a:t>
          </a:r>
        </a:p>
      </dsp:txBody>
      <dsp:txXfrm>
        <a:off x="1462405" y="4277327"/>
        <a:ext cx="7316532" cy="681417"/>
      </dsp:txXfrm>
    </dsp:sp>
    <dsp:sp modelId="{B4F5E095-1ED2-47BC-85AD-F7E021168450}">
      <dsp:nvSpPr>
        <dsp:cNvPr id="0" name=""/>
        <dsp:cNvSpPr/>
      </dsp:nvSpPr>
      <dsp:spPr>
        <a:xfrm>
          <a:off x="1408684" y="4969482"/>
          <a:ext cx="44955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E42D6-A327-49D7-9CF0-4F39C7BCE590}">
      <dsp:nvSpPr>
        <dsp:cNvPr id="0" name=""/>
        <dsp:cNvSpPr/>
      </dsp:nvSpPr>
      <dsp:spPr>
        <a:xfrm rot="10800000">
          <a:off x="76191" y="0"/>
          <a:ext cx="3600399" cy="3600399"/>
        </a:xfrm>
        <a:prstGeom prst="triangle">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0D9D2-F5B1-4EF3-8CD4-8D783F223AEC}">
      <dsp:nvSpPr>
        <dsp:cNvPr id="0" name=""/>
        <dsp:cNvSpPr/>
      </dsp:nvSpPr>
      <dsp:spPr>
        <a:xfrm>
          <a:off x="1607769" y="2376054"/>
          <a:ext cx="3439221" cy="1224344"/>
        </a:xfrm>
        <a:prstGeom prst="roundRect">
          <a:avLst/>
        </a:prstGeom>
        <a:solidFill>
          <a:srgbClr val="66FFFF">
            <a:alpha val="9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Погашение кредитов от кредитных организаций  - 70 587,7 тыс. рублей.</a:t>
          </a:r>
          <a:endParaRPr lang="ru-RU" sz="1900" b="1" kern="1200" dirty="0">
            <a:solidFill>
              <a:schemeClr val="tx1"/>
            </a:solidFill>
            <a:latin typeface="Times New Roman" panose="02020603050405020304" pitchFamily="18" charset="0"/>
            <a:cs typeface="Times New Roman" panose="02020603050405020304" pitchFamily="18" charset="0"/>
          </a:endParaRPr>
        </a:p>
      </dsp:txBody>
      <dsp:txXfrm>
        <a:off x="1667537" y="2435822"/>
        <a:ext cx="3319685" cy="1104808"/>
      </dsp:txXfrm>
    </dsp:sp>
    <dsp:sp modelId="{5943FBF8-3D2A-4B8E-B0F6-352AE796E670}">
      <dsp:nvSpPr>
        <dsp:cNvPr id="0" name=""/>
        <dsp:cNvSpPr/>
      </dsp:nvSpPr>
      <dsp:spPr>
        <a:xfrm>
          <a:off x="1661653" y="0"/>
          <a:ext cx="3338520" cy="1089997"/>
        </a:xfrm>
        <a:prstGeom prst="roundRect">
          <a:avLst/>
        </a:prstGeom>
        <a:solidFill>
          <a:schemeClr val="accent2">
            <a:lumMod val="40000"/>
            <a:lumOff val="60000"/>
            <a:alpha val="9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Изменение остатков на счетах   по учету средств бюджета </a:t>
          </a:r>
        </a:p>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11 779,2 тыс. руб.</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1714862" y="53209"/>
        <a:ext cx="3232102" cy="983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9877-007F-4FF8-A415-B5437830542E}">
      <dsp:nvSpPr>
        <dsp:cNvPr id="0" name=""/>
        <dsp:cNvSpPr/>
      </dsp:nvSpPr>
      <dsp:spPr>
        <a:xfrm>
          <a:off x="0" y="0"/>
          <a:ext cx="8686800" cy="617334"/>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«Муниципальный округ </a:t>
          </a:r>
          <a:r>
            <a:rPr lang="ru-RU" sz="1800" b="1" kern="1200" dirty="0" err="1" smtClean="0">
              <a:solidFill>
                <a:schemeClr val="tx1"/>
              </a:solidFill>
              <a:latin typeface="Times New Roman" pitchFamily="18" charset="0"/>
              <a:cs typeface="Times New Roman" pitchFamily="18" charset="0"/>
            </a:rPr>
            <a:t>Малопургинский</a:t>
          </a:r>
          <a:r>
            <a:rPr lang="ru-RU" sz="1800" b="1" kern="1200" dirty="0" smtClean="0">
              <a:solidFill>
                <a:schemeClr val="tx1"/>
              </a:solidFill>
              <a:latin typeface="Times New Roman" pitchFamily="18" charset="0"/>
              <a:cs typeface="Times New Roman" pitchFamily="18" charset="0"/>
            </a:rPr>
            <a:t> район Удмуртской Республики»           с учетом:</a:t>
          </a:r>
          <a:endParaRPr lang="ru-RU" sz="1800" b="1" kern="1200" dirty="0">
            <a:solidFill>
              <a:schemeClr val="tx1"/>
            </a:solidFill>
            <a:latin typeface="Times New Roman" pitchFamily="18" charset="0"/>
            <a:cs typeface="Times New Roman" pitchFamily="18" charset="0"/>
          </a:endParaRPr>
        </a:p>
      </dsp:txBody>
      <dsp:txXfrm>
        <a:off x="30136" y="30136"/>
        <a:ext cx="8626528" cy="557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506308"/>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Повышение эффективности управления бюджетными ресурсами, в том числе за счет:</a:t>
          </a:r>
          <a:endParaRPr lang="ru-RU" sz="1800" b="1" kern="1200" dirty="0">
            <a:solidFill>
              <a:schemeClr val="tx1"/>
            </a:solidFill>
            <a:latin typeface="Times New Roman" pitchFamily="18" charset="0"/>
            <a:cs typeface="Times New Roman" pitchFamily="18" charset="0"/>
          </a:endParaRPr>
        </a:p>
      </dsp:txBody>
      <dsp:txXfrm>
        <a:off x="24716" y="24716"/>
        <a:ext cx="8637368" cy="456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337033"/>
          <a:ext cx="8686800" cy="255694"/>
        </a:xfrm>
        <a:prstGeom prst="roundRect">
          <a:avLst/>
        </a:prstGeom>
        <a:gradFill rotWithShape="0">
          <a:gsLst>
            <a:gs pos="28000">
              <a:schemeClr val="accent3">
                <a:hueOff val="0"/>
                <a:satOff val="0"/>
                <a:lumOff val="0"/>
                <a:alphaOff val="0"/>
                <a:tint val="18000"/>
                <a:satMod val="120000"/>
                <a:lumMod val="88000"/>
              </a:schemeClr>
            </a:gs>
            <a:gs pos="100000">
              <a:schemeClr val="accent3">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Снижение рисков возникновения просроченной кредиторской задолженности;</a:t>
          </a:r>
          <a:endParaRPr lang="ru-RU" sz="1400" b="1" kern="1200" dirty="0">
            <a:latin typeface="Times New Roman" pitchFamily="18" charset="0"/>
            <a:cs typeface="Times New Roman" pitchFamily="18" charset="0"/>
          </a:endParaRPr>
        </a:p>
      </dsp:txBody>
      <dsp:txXfrm>
        <a:off x="12482" y="349515"/>
        <a:ext cx="8661836" cy="230730"/>
      </dsp:txXfrm>
    </dsp:sp>
    <dsp:sp modelId="{4676942F-5B98-4889-B706-55B5B9D69E0D}">
      <dsp:nvSpPr>
        <dsp:cNvPr id="0" name=""/>
        <dsp:cNvSpPr/>
      </dsp:nvSpPr>
      <dsp:spPr>
        <a:xfrm>
          <a:off x="0" y="870425"/>
          <a:ext cx="8686800" cy="461440"/>
        </a:xfrm>
        <a:prstGeom prst="roundRect">
          <a:avLst/>
        </a:prstGeom>
        <a:gradFill rotWithShape="0">
          <a:gsLst>
            <a:gs pos="28000">
              <a:schemeClr val="accent3">
                <a:hueOff val="925103"/>
                <a:satOff val="-4959"/>
                <a:lumOff val="-667"/>
                <a:alphaOff val="0"/>
                <a:tint val="18000"/>
                <a:satMod val="120000"/>
                <a:lumMod val="88000"/>
              </a:schemeClr>
            </a:gs>
            <a:gs pos="100000">
              <a:schemeClr val="accent3">
                <a:hueOff val="925103"/>
                <a:satOff val="-4959"/>
                <a:lumOff val="-667"/>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Реализация мероприятий Подпрограммы «Управление муниципальными финансами муниципального образования «Муниципальный округ </a:t>
          </a:r>
          <a:r>
            <a:rPr lang="ru-RU" sz="1400" b="1" kern="1200" dirty="0" err="1" smtClean="0">
              <a:latin typeface="Times New Roman" pitchFamily="18" charset="0"/>
              <a:cs typeface="Times New Roman" pitchFamily="18" charset="0"/>
            </a:rPr>
            <a:t>Малопургинский</a:t>
          </a:r>
          <a:r>
            <a:rPr lang="ru-RU" sz="1400" b="1" kern="1200" dirty="0" smtClean="0">
              <a:latin typeface="Times New Roman" pitchFamily="18" charset="0"/>
              <a:cs typeface="Times New Roman" pitchFamily="18" charset="0"/>
            </a:rPr>
            <a:t> район Удмуртской Республики»;</a:t>
          </a:r>
          <a:endParaRPr lang="ru-RU" sz="1400" b="1" kern="1200" dirty="0">
            <a:latin typeface="Times New Roman" pitchFamily="18" charset="0"/>
            <a:cs typeface="Times New Roman" pitchFamily="18" charset="0"/>
          </a:endParaRPr>
        </a:p>
      </dsp:txBody>
      <dsp:txXfrm>
        <a:off x="22526" y="892951"/>
        <a:ext cx="8641748" cy="416388"/>
      </dsp:txXfrm>
    </dsp:sp>
    <dsp:sp modelId="{A1CC4FC0-F5F6-4AF5-AA3B-2DD0039CF50B}">
      <dsp:nvSpPr>
        <dsp:cNvPr id="0" name=""/>
        <dsp:cNvSpPr/>
      </dsp:nvSpPr>
      <dsp:spPr>
        <a:xfrm>
          <a:off x="0" y="1556226"/>
          <a:ext cx="8686800" cy="541843"/>
        </a:xfrm>
        <a:prstGeom prst="roundRect">
          <a:avLst/>
        </a:prstGeom>
        <a:gradFill rotWithShape="0">
          <a:gsLst>
            <a:gs pos="28000">
              <a:schemeClr val="accent3">
                <a:hueOff val="1850206"/>
                <a:satOff val="-9918"/>
                <a:lumOff val="-1334"/>
                <a:alphaOff val="0"/>
                <a:tint val="18000"/>
                <a:satMod val="120000"/>
                <a:lumMod val="88000"/>
              </a:schemeClr>
            </a:gs>
            <a:gs pos="100000">
              <a:schemeClr val="accent3">
                <a:hueOff val="1850206"/>
                <a:satOff val="-9918"/>
                <a:lumOff val="-1334"/>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Обеспечение открытости бюджетного процесса в муниципальном образовании «Муниципальный округ </a:t>
          </a:r>
          <a:r>
            <a:rPr lang="ru-RU" sz="1400" b="1" kern="1200" dirty="0" err="1" smtClean="0">
              <a:latin typeface="Times New Roman" pitchFamily="18" charset="0"/>
              <a:cs typeface="Times New Roman" pitchFamily="18" charset="0"/>
            </a:rPr>
            <a:t>Малопургинский</a:t>
          </a:r>
          <a:r>
            <a:rPr lang="ru-RU" sz="1400" b="1" kern="1200" dirty="0" smtClean="0">
              <a:latin typeface="Times New Roman" pitchFamily="18" charset="0"/>
              <a:cs typeface="Times New Roman" pitchFamily="18" charset="0"/>
            </a:rPr>
            <a:t> район Удмуртской Республики» и вовлечение в него граждан;</a:t>
          </a:r>
          <a:endParaRPr lang="ru-RU" sz="1400" b="1" kern="1200" dirty="0">
            <a:latin typeface="Times New Roman" pitchFamily="18" charset="0"/>
            <a:cs typeface="Times New Roman" pitchFamily="18" charset="0"/>
          </a:endParaRPr>
        </a:p>
      </dsp:txBody>
      <dsp:txXfrm>
        <a:off x="26451" y="1582677"/>
        <a:ext cx="8633898" cy="488941"/>
      </dsp:txXfrm>
    </dsp:sp>
    <dsp:sp modelId="{42EC9324-E045-4205-BC82-638DFF23D7F6}">
      <dsp:nvSpPr>
        <dsp:cNvPr id="0" name=""/>
        <dsp:cNvSpPr/>
      </dsp:nvSpPr>
      <dsp:spPr>
        <a:xfrm>
          <a:off x="0" y="2394434"/>
          <a:ext cx="8686800" cy="958835"/>
        </a:xfrm>
        <a:prstGeom prst="roundRect">
          <a:avLst/>
        </a:prstGeom>
        <a:gradFill rotWithShape="0">
          <a:gsLst>
            <a:gs pos="28000">
              <a:schemeClr val="accent3">
                <a:hueOff val="2775309"/>
                <a:satOff val="-14878"/>
                <a:lumOff val="-2000"/>
                <a:alphaOff val="0"/>
                <a:tint val="18000"/>
                <a:satMod val="120000"/>
                <a:lumMod val="88000"/>
              </a:schemeClr>
            </a:gs>
            <a:gs pos="100000">
              <a:schemeClr val="accent3">
                <a:hueOff val="2775309"/>
                <a:satOff val="-14878"/>
                <a:lumOff val="-200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Формирование и продвижение положительного инвестиционного имиджа муниципального образования «Муниципальный округ </a:t>
          </a:r>
          <a:r>
            <a:rPr lang="ru-RU" sz="1400" b="1" kern="1200" dirty="0" err="1" smtClean="0">
              <a:latin typeface="Times New Roman" pitchFamily="18" charset="0"/>
              <a:cs typeface="Times New Roman" pitchFamily="18" charset="0"/>
            </a:rPr>
            <a:t>Малопургинский</a:t>
          </a:r>
          <a:r>
            <a:rPr lang="ru-RU" sz="1400" b="1" kern="1200" dirty="0" smtClean="0">
              <a:latin typeface="Times New Roman" pitchFamily="18" charset="0"/>
              <a:cs typeface="Times New Roman" pitchFamily="18" charset="0"/>
            </a:rPr>
            <a:t> район Удмуртской Республики»,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endParaRPr lang="ru-RU" sz="1400" b="1" kern="1200" dirty="0">
            <a:latin typeface="Times New Roman" pitchFamily="18" charset="0"/>
            <a:cs typeface="Times New Roman" pitchFamily="18" charset="0"/>
          </a:endParaRPr>
        </a:p>
      </dsp:txBody>
      <dsp:txXfrm>
        <a:off x="46806" y="2441240"/>
        <a:ext cx="8593188" cy="865223"/>
      </dsp:txXfrm>
    </dsp:sp>
    <dsp:sp modelId="{63B0F66A-B1CF-42A6-A39D-6127461354E8}">
      <dsp:nvSpPr>
        <dsp:cNvPr id="0" name=""/>
        <dsp:cNvSpPr/>
      </dsp:nvSpPr>
      <dsp:spPr>
        <a:xfrm>
          <a:off x="0" y="3550109"/>
          <a:ext cx="8686800" cy="740892"/>
        </a:xfrm>
        <a:prstGeom prst="roundRect">
          <a:avLst/>
        </a:prstGeom>
        <a:gradFill rotWithShape="0">
          <a:gsLst>
            <a:gs pos="28000">
              <a:schemeClr val="accent3">
                <a:hueOff val="3700413"/>
                <a:satOff val="-19837"/>
                <a:lumOff val="-2667"/>
                <a:alphaOff val="0"/>
                <a:tint val="18000"/>
                <a:satMod val="120000"/>
                <a:lumMod val="88000"/>
              </a:schemeClr>
            </a:gs>
            <a:gs pos="100000">
              <a:schemeClr val="accent3">
                <a:hueOff val="3700413"/>
                <a:satOff val="-19837"/>
                <a:lumOff val="-2667"/>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Реализация </a:t>
          </a:r>
          <a:r>
            <a:rPr lang="ru-RU" sz="1600" b="1" kern="1200" dirty="0" err="1" smtClean="0">
              <a:latin typeface="Times New Roman" pitchFamily="18" charset="0"/>
              <a:cs typeface="Times New Roman" pitchFamily="18" charset="0"/>
            </a:rPr>
            <a:t>проактивного</a:t>
          </a:r>
          <a:r>
            <a:rPr lang="ru-RU" sz="1600" b="1" i="0" kern="1200" dirty="0" smtClean="0">
              <a:latin typeface="Times New Roman" pitchFamily="18" charset="0"/>
              <a:cs typeface="Times New Roman" pitchFamily="18" charset="0"/>
            </a:rPr>
            <a:t> подхода по выявлению и минимизации рисков финансовых нарушений. Мониторинг </a:t>
          </a:r>
          <a:r>
            <a:rPr lang="ru-RU" sz="1600" b="1" kern="1200" dirty="0" smtClean="0">
              <a:latin typeface="Times New Roman" panose="02020603050405020304" pitchFamily="18" charset="0"/>
              <a:cs typeface="Times New Roman" panose="02020603050405020304" pitchFamily="18" charset="0"/>
            </a:rPr>
            <a:t>состояния процессов без фактического выхода на объект контроля;</a:t>
          </a:r>
          <a:endParaRPr lang="ru-RU" sz="1600" b="1" kern="1200" dirty="0">
            <a:latin typeface="Times New Roman" pitchFamily="18" charset="0"/>
            <a:cs typeface="Times New Roman" pitchFamily="18" charset="0"/>
          </a:endParaRPr>
        </a:p>
      </dsp:txBody>
      <dsp:txXfrm>
        <a:off x="36167" y="3586276"/>
        <a:ext cx="8614466" cy="668558"/>
      </dsp:txXfrm>
    </dsp:sp>
    <dsp:sp modelId="{971D4AAE-1448-4F92-AA34-94C381A00D05}">
      <dsp:nvSpPr>
        <dsp:cNvPr id="0" name=""/>
        <dsp:cNvSpPr/>
      </dsp:nvSpPr>
      <dsp:spPr>
        <a:xfrm>
          <a:off x="0" y="4693104"/>
          <a:ext cx="8686800" cy="336097"/>
        </a:xfrm>
        <a:prstGeom prst="roundRect">
          <a:avLst/>
        </a:prstGeom>
        <a:gradFill rotWithShape="0">
          <a:gsLst>
            <a:gs pos="28000">
              <a:schemeClr val="accent3">
                <a:hueOff val="4625516"/>
                <a:satOff val="-24796"/>
                <a:lumOff val="-3334"/>
                <a:alphaOff val="0"/>
                <a:tint val="18000"/>
                <a:satMod val="120000"/>
                <a:lumMod val="88000"/>
              </a:schemeClr>
            </a:gs>
            <a:gs pos="100000">
              <a:schemeClr val="accent3">
                <a:hueOff val="4625516"/>
                <a:satOff val="-24796"/>
                <a:lumOff val="-3334"/>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u="none" kern="1200" dirty="0" smtClean="0">
              <a:latin typeface="Times New Roman" panose="02020603050405020304" pitchFamily="18" charset="0"/>
              <a:cs typeface="Times New Roman" panose="02020603050405020304" pitchFamily="18" charset="0"/>
            </a:rPr>
            <a:t>Создание вертикально-интегрированной системы бухгалтерского и кадрового учета.</a:t>
          </a:r>
          <a:endParaRPr lang="ru-RU" sz="1600" b="1" u="none" kern="1200" dirty="0">
            <a:latin typeface="Times New Roman" panose="02020603050405020304" pitchFamily="18" charset="0"/>
            <a:cs typeface="Times New Roman" panose="02020603050405020304" pitchFamily="18" charset="0"/>
          </a:endParaRPr>
        </a:p>
      </dsp:txBody>
      <dsp:txXfrm>
        <a:off x="16407" y="4709511"/>
        <a:ext cx="8653986" cy="3032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C371-C09B-4697-A66E-94C5AA04B36B}">
      <dsp:nvSpPr>
        <dsp:cNvPr id="0" name=""/>
        <dsp:cNvSpPr/>
      </dsp:nvSpPr>
      <dsp:spPr>
        <a:xfrm rot="5400000">
          <a:off x="-148873" y="148873"/>
          <a:ext cx="809641" cy="511894"/>
        </a:xfrm>
        <a:prstGeom prst="chevron">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w="9525" cap="flat" cmpd="sng" algn="ctr">
          <a:solidFill>
            <a:schemeClr val="accent3">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solidFill>
              <a:schemeClr val="tx1"/>
            </a:solidFill>
          </a:endParaRPr>
        </a:p>
      </dsp:txBody>
      <dsp:txXfrm rot="-5400000">
        <a:off x="1" y="255946"/>
        <a:ext cx="511894" cy="297747"/>
      </dsp:txXfrm>
    </dsp:sp>
    <dsp:sp modelId="{8C28AE45-F4AA-44F1-A906-48F3FE2B673E}">
      <dsp:nvSpPr>
        <dsp:cNvPr id="0" name=""/>
        <dsp:cNvSpPr/>
      </dsp:nvSpPr>
      <dsp:spPr>
        <a:xfrm rot="5400000">
          <a:off x="4313977" y="-3694503"/>
          <a:ext cx="494538" cy="8098705"/>
        </a:xfrm>
        <a:prstGeom prst="round2SameRect">
          <a:avLst/>
        </a:prstGeom>
        <a:solidFill>
          <a:schemeClr val="lt1">
            <a:hueOff val="0"/>
            <a:satOff val="0"/>
            <a:lumOff val="0"/>
          </a:schemeClr>
        </a:solidFill>
        <a:ln w="9525" cap="flat" cmpd="sng" algn="ctr">
          <a:solidFill>
            <a:schemeClr val="accent3">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обеспечение устойчивого развития экономики и социальной стабильности в муниципальном образовании «Муниципальный округ </a:t>
          </a:r>
          <a:r>
            <a:rPr lang="ru-RU" sz="1400" b="1" i="1" kern="1200" dirty="0" err="1" smtClean="0">
              <a:latin typeface="Times New Roman" panose="02020603050405020304" pitchFamily="18" charset="0"/>
              <a:cs typeface="Times New Roman" panose="02020603050405020304" pitchFamily="18" charset="0"/>
            </a:rPr>
            <a:t>Малопургинский</a:t>
          </a:r>
          <a:r>
            <a:rPr lang="ru-RU" sz="1400" b="1" i="1" kern="1200" dirty="0" smtClean="0">
              <a:latin typeface="Times New Roman" panose="02020603050405020304" pitchFamily="18" charset="0"/>
              <a:cs typeface="Times New Roman" panose="02020603050405020304" pitchFamily="18" charset="0"/>
            </a:rPr>
            <a:t> район Удмуртской Республики»;</a:t>
          </a:r>
          <a:endParaRPr lang="ru-RU" sz="1400" b="1" i="1" kern="1200" dirty="0">
            <a:latin typeface="Times New Roman" pitchFamily="18" charset="0"/>
            <a:cs typeface="Times New Roman" pitchFamily="18" charset="0"/>
          </a:endParaRPr>
        </a:p>
      </dsp:txBody>
      <dsp:txXfrm rot="-5400000">
        <a:off x="511894" y="131721"/>
        <a:ext cx="8074564" cy="446256"/>
      </dsp:txXfrm>
    </dsp:sp>
    <dsp:sp modelId="{1E81F90D-7C12-449C-BF74-DFBDC81748F0}">
      <dsp:nvSpPr>
        <dsp:cNvPr id="0" name=""/>
        <dsp:cNvSpPr/>
      </dsp:nvSpPr>
      <dsp:spPr>
        <a:xfrm rot="5400000">
          <a:off x="-153685" y="1110230"/>
          <a:ext cx="819265" cy="511894"/>
        </a:xfrm>
        <a:prstGeom prst="chevron">
          <a:avLst/>
        </a:prstGeom>
        <a:gradFill rotWithShape="0">
          <a:gsLst>
            <a:gs pos="0">
              <a:schemeClr val="accent3">
                <a:hueOff val="770919"/>
                <a:satOff val="-4133"/>
                <a:lumOff val="-556"/>
                <a:alphaOff val="0"/>
                <a:lumMod val="95000"/>
              </a:schemeClr>
            </a:gs>
            <a:gs pos="100000">
              <a:schemeClr val="accent3">
                <a:hueOff val="770919"/>
                <a:satOff val="-4133"/>
                <a:lumOff val="-556"/>
                <a:alphaOff val="0"/>
                <a:shade val="82000"/>
                <a:satMod val="125000"/>
                <a:lumMod val="74000"/>
              </a:schemeClr>
            </a:gs>
          </a:gsLst>
          <a:lin ang="5400000" scaled="0"/>
        </a:gradFill>
        <a:ln w="9525" cap="flat" cmpd="sng" algn="ctr">
          <a:solidFill>
            <a:schemeClr val="accent3">
              <a:hueOff val="770919"/>
              <a:satOff val="-4133"/>
              <a:lumOff val="-556"/>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p>
      </dsp:txBody>
      <dsp:txXfrm rot="-5400000">
        <a:off x="1" y="1212491"/>
        <a:ext cx="511894" cy="307371"/>
      </dsp:txXfrm>
    </dsp:sp>
    <dsp:sp modelId="{A01E7E39-A97B-4A9B-BDBA-F06392B84135}">
      <dsp:nvSpPr>
        <dsp:cNvPr id="0" name=""/>
        <dsp:cNvSpPr/>
      </dsp:nvSpPr>
      <dsp:spPr>
        <a:xfrm rot="5400000">
          <a:off x="4010207" y="-2762466"/>
          <a:ext cx="1082318" cy="8098705"/>
        </a:xfrm>
        <a:prstGeom prst="round2SameRect">
          <a:avLst/>
        </a:prstGeom>
        <a:solidFill>
          <a:schemeClr val="lt1">
            <a:alpha val="90000"/>
            <a:hueOff val="0"/>
            <a:satOff val="0"/>
            <a:lumOff val="0"/>
            <a:alphaOff val="0"/>
          </a:schemeClr>
        </a:solidFill>
        <a:ln w="9525" cap="flat" cmpd="sng" algn="ctr">
          <a:solidFill>
            <a:schemeClr val="accent3">
              <a:hueOff val="770919"/>
              <a:satOff val="-4133"/>
              <a:lumOff val="-556"/>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повышение качества администрирования доходов консолидированного бюджета муниципального образования «Муниципальный округ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Удмуртской Республики» на основе межведомственного взаимодействия органов местного самоуправления муниципального образования «Муниципальный округ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Удмуртской Республики», исполнительных органов государственной власти Удмуртской Республики и Управления Федеральной налоговой службы по Удмуртской Республике;</a:t>
          </a:r>
          <a:endParaRPr lang="ru-RU" sz="1400" b="1" i="1" kern="1200" dirty="0">
            <a:latin typeface="Times New Roman" pitchFamily="18" charset="0"/>
            <a:cs typeface="Times New Roman" pitchFamily="18" charset="0"/>
          </a:endParaRPr>
        </a:p>
      </dsp:txBody>
      <dsp:txXfrm rot="-5400000">
        <a:off x="502014" y="798561"/>
        <a:ext cx="8045871" cy="976650"/>
      </dsp:txXfrm>
    </dsp:sp>
    <dsp:sp modelId="{2A41DBF3-99E0-4EBA-96C1-D30741F1C516}">
      <dsp:nvSpPr>
        <dsp:cNvPr id="0" name=""/>
        <dsp:cNvSpPr/>
      </dsp:nvSpPr>
      <dsp:spPr>
        <a:xfrm rot="5400000">
          <a:off x="-181305" y="2129189"/>
          <a:ext cx="874505" cy="511894"/>
        </a:xfrm>
        <a:prstGeom prst="chevron">
          <a:avLst/>
        </a:prstGeom>
        <a:gradFill rotWithShape="0">
          <a:gsLst>
            <a:gs pos="0">
              <a:schemeClr val="accent3">
                <a:hueOff val="1541839"/>
                <a:satOff val="-8265"/>
                <a:lumOff val="-1111"/>
                <a:alphaOff val="0"/>
                <a:lumMod val="95000"/>
              </a:schemeClr>
            </a:gs>
            <a:gs pos="100000">
              <a:schemeClr val="accent3">
                <a:hueOff val="1541839"/>
                <a:satOff val="-8265"/>
                <a:lumOff val="-1111"/>
                <a:alphaOff val="0"/>
                <a:shade val="82000"/>
                <a:satMod val="125000"/>
                <a:lumMod val="74000"/>
              </a:schemeClr>
            </a:gs>
          </a:gsLst>
          <a:lin ang="5400000" scaled="0"/>
        </a:gradFill>
        <a:ln w="9525" cap="flat" cmpd="sng" algn="ctr">
          <a:solidFill>
            <a:schemeClr val="accent3">
              <a:hueOff val="1541839"/>
              <a:satOff val="-8265"/>
              <a:lumOff val="-1111"/>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ru-RU" sz="1400" b="1" kern="1200" dirty="0" smtClean="0">
            <a:solidFill>
              <a:schemeClr val="tx1"/>
            </a:solidFill>
          </a:endParaRPr>
        </a:p>
      </dsp:txBody>
      <dsp:txXfrm rot="-5400000">
        <a:off x="1" y="2203830"/>
        <a:ext cx="511894" cy="362611"/>
      </dsp:txXfrm>
    </dsp:sp>
    <dsp:sp modelId="{F462966B-4B80-426D-9FF6-EEF2EC55E311}">
      <dsp:nvSpPr>
        <dsp:cNvPr id="0" name=""/>
        <dsp:cNvSpPr/>
      </dsp:nvSpPr>
      <dsp:spPr>
        <a:xfrm rot="5400000">
          <a:off x="4117671" y="-1644964"/>
          <a:ext cx="887152" cy="8098705"/>
        </a:xfrm>
        <a:prstGeom prst="round2SameRect">
          <a:avLst/>
        </a:prstGeom>
        <a:solidFill>
          <a:schemeClr val="lt1">
            <a:alpha val="90000"/>
            <a:hueOff val="0"/>
            <a:satOff val="0"/>
            <a:lumOff val="0"/>
            <a:alphaOff val="0"/>
          </a:schemeClr>
        </a:solidFill>
        <a:ln w="9525" cap="flat" cmpd="sng" algn="ctr">
          <a:solidFill>
            <a:schemeClr val="accent3">
              <a:hueOff val="1541839"/>
              <a:satOff val="-8265"/>
              <a:lumOff val="-1111"/>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расширение налоговой базы на основе повышения инвестиционной привлекательности муниципального образования «Муниципальный округ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Удмуртской Республики», обеспечение роста объемов налоговых доходов консолидированного бюджета муниципального образования «Муниципальный округ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a:t>
          </a:r>
          <a:r>
            <a:rPr lang="ru-RU" sz="1400" b="1" i="1" kern="1200" dirty="0" err="1" smtClean="0">
              <a:latin typeface="Times New Roman" pitchFamily="18" charset="0"/>
              <a:cs typeface="Times New Roman" pitchFamily="18" charset="0"/>
            </a:rPr>
            <a:t>районУдмуртской</a:t>
          </a:r>
          <a:r>
            <a:rPr lang="ru-RU" sz="1400" b="1" i="1" kern="1200" dirty="0" smtClean="0">
              <a:latin typeface="Times New Roman" pitchFamily="18" charset="0"/>
              <a:cs typeface="Times New Roman" pitchFamily="18" charset="0"/>
            </a:rPr>
            <a:t> Республики»;</a:t>
          </a:r>
          <a:endParaRPr lang="ru-RU" sz="1400" b="1" i="1" kern="1200" dirty="0">
            <a:latin typeface="Times New Roman" pitchFamily="18" charset="0"/>
            <a:cs typeface="Times New Roman" pitchFamily="18" charset="0"/>
          </a:endParaRPr>
        </a:p>
      </dsp:txBody>
      <dsp:txXfrm rot="-5400000">
        <a:off x="511895" y="2004119"/>
        <a:ext cx="8055398" cy="800538"/>
      </dsp:txXfrm>
    </dsp:sp>
    <dsp:sp modelId="{85C8A1A4-1AB8-4974-B763-DB81763921CB}">
      <dsp:nvSpPr>
        <dsp:cNvPr id="0" name=""/>
        <dsp:cNvSpPr/>
      </dsp:nvSpPr>
      <dsp:spPr>
        <a:xfrm rot="5400000">
          <a:off x="-109691" y="3005179"/>
          <a:ext cx="731277" cy="511894"/>
        </a:xfrm>
        <a:prstGeom prst="chevron">
          <a:avLst/>
        </a:prstGeom>
        <a:gradFill rotWithShape="0">
          <a:gsLst>
            <a:gs pos="0">
              <a:schemeClr val="accent3">
                <a:hueOff val="2312758"/>
                <a:satOff val="-12398"/>
                <a:lumOff val="-1667"/>
                <a:alphaOff val="0"/>
                <a:lumMod val="95000"/>
              </a:schemeClr>
            </a:gs>
            <a:gs pos="100000">
              <a:schemeClr val="accent3">
                <a:hueOff val="2312758"/>
                <a:satOff val="-12398"/>
                <a:lumOff val="-1667"/>
                <a:alphaOff val="0"/>
                <a:shade val="82000"/>
                <a:satMod val="125000"/>
                <a:lumMod val="74000"/>
              </a:schemeClr>
            </a:gs>
          </a:gsLst>
          <a:lin ang="5400000" scaled="0"/>
        </a:gradFill>
        <a:ln w="9525" cap="flat" cmpd="sng" algn="ctr">
          <a:solidFill>
            <a:schemeClr val="accent3">
              <a:hueOff val="2312758"/>
              <a:satOff val="-12398"/>
              <a:lumOff val="-1667"/>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endParaRPr lang="ru-RU" sz="1600" b="1" kern="1200" dirty="0" smtClean="0">
            <a:solidFill>
              <a:schemeClr val="tx1"/>
            </a:solidFill>
          </a:endParaRPr>
        </a:p>
      </dsp:txBody>
      <dsp:txXfrm rot="-5400000">
        <a:off x="1" y="3151434"/>
        <a:ext cx="511894" cy="219383"/>
      </dsp:txXfrm>
    </dsp:sp>
    <dsp:sp modelId="{FB21711F-29FA-4DD0-8F3C-2057DF279F2E}">
      <dsp:nvSpPr>
        <dsp:cNvPr id="0" name=""/>
        <dsp:cNvSpPr/>
      </dsp:nvSpPr>
      <dsp:spPr>
        <a:xfrm rot="5400000">
          <a:off x="4323581" y="-820095"/>
          <a:ext cx="475330" cy="8098705"/>
        </a:xfrm>
        <a:prstGeom prst="round2SameRect">
          <a:avLst/>
        </a:prstGeom>
        <a:solidFill>
          <a:schemeClr val="lt1">
            <a:alpha val="90000"/>
            <a:hueOff val="0"/>
            <a:satOff val="0"/>
            <a:lumOff val="0"/>
            <a:alphaOff val="0"/>
          </a:schemeClr>
        </a:solidFill>
        <a:ln w="9525" cap="flat" cmpd="sng" algn="ctr">
          <a:solidFill>
            <a:schemeClr val="accent3">
              <a:hueOff val="2312758"/>
              <a:satOff val="-12398"/>
              <a:lumOff val="-1667"/>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повышению уровня собираемости налогов, снижению доли теневого сектора экономики;</a:t>
          </a:r>
        </a:p>
      </dsp:txBody>
      <dsp:txXfrm rot="-5400000">
        <a:off x="511894" y="3014796"/>
        <a:ext cx="8075501" cy="428922"/>
      </dsp:txXfrm>
    </dsp:sp>
    <dsp:sp modelId="{F00E930B-F0DB-4564-AF70-C78DBFC228C2}">
      <dsp:nvSpPr>
        <dsp:cNvPr id="0" name=""/>
        <dsp:cNvSpPr/>
      </dsp:nvSpPr>
      <dsp:spPr>
        <a:xfrm rot="5400000">
          <a:off x="-109691" y="3691095"/>
          <a:ext cx="731277" cy="511894"/>
        </a:xfrm>
        <a:prstGeom prst="chevron">
          <a:avLst/>
        </a:prstGeom>
        <a:gradFill rotWithShape="0">
          <a:gsLst>
            <a:gs pos="0">
              <a:schemeClr val="accent3">
                <a:hueOff val="3083677"/>
                <a:satOff val="-16531"/>
                <a:lumOff val="-2223"/>
                <a:alphaOff val="0"/>
                <a:lumMod val="95000"/>
              </a:schemeClr>
            </a:gs>
            <a:gs pos="100000">
              <a:schemeClr val="accent3">
                <a:hueOff val="3083677"/>
                <a:satOff val="-16531"/>
                <a:lumOff val="-2223"/>
                <a:alphaOff val="0"/>
                <a:shade val="82000"/>
                <a:satMod val="125000"/>
                <a:lumMod val="74000"/>
              </a:schemeClr>
            </a:gs>
          </a:gsLst>
          <a:lin ang="5400000" scaled="0"/>
        </a:gradFill>
        <a:ln w="9525" cap="flat" cmpd="sng" algn="ctr">
          <a:solidFill>
            <a:schemeClr val="accent3">
              <a:hueOff val="3083677"/>
              <a:satOff val="-16531"/>
              <a:lumOff val="-2223"/>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b="1" i="1" kern="1200" dirty="0" smtClean="0">
            <a:latin typeface="Times New Roman" pitchFamily="18" charset="0"/>
            <a:cs typeface="Times New Roman" pitchFamily="18" charset="0"/>
          </a:endParaRPr>
        </a:p>
      </dsp:txBody>
      <dsp:txXfrm rot="-5400000">
        <a:off x="1" y="3837350"/>
        <a:ext cx="511894" cy="219383"/>
      </dsp:txXfrm>
    </dsp:sp>
    <dsp:sp modelId="{0CF6178A-3D14-4173-9C67-290CBB0C5415}">
      <dsp:nvSpPr>
        <dsp:cNvPr id="0" name=""/>
        <dsp:cNvSpPr/>
      </dsp:nvSpPr>
      <dsp:spPr>
        <a:xfrm rot="5400000">
          <a:off x="4323581" y="-249248"/>
          <a:ext cx="475330" cy="8098705"/>
        </a:xfrm>
        <a:prstGeom prst="round2SameRect">
          <a:avLst/>
        </a:prstGeom>
        <a:solidFill>
          <a:schemeClr val="lt1">
            <a:alpha val="90000"/>
            <a:hueOff val="0"/>
            <a:satOff val="0"/>
            <a:lumOff val="0"/>
            <a:alphaOff val="0"/>
          </a:schemeClr>
        </a:solidFill>
        <a:ln w="9525" cap="flat" cmpd="sng" algn="ctr">
          <a:solidFill>
            <a:schemeClr val="accent3">
              <a:hueOff val="3083677"/>
              <a:satOff val="-16531"/>
              <a:lumOff val="-2223"/>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400" b="1" i="1" kern="1200" dirty="0">
            <a:latin typeface="Times New Roman" panose="02020603050405020304" pitchFamily="18" charset="0"/>
            <a:cs typeface="Times New Roman" panose="02020603050405020304" pitchFamily="18" charset="0"/>
          </a:endParaRPr>
        </a:p>
      </dsp:txBody>
      <dsp:txXfrm rot="-5400000">
        <a:off x="511894" y="3585643"/>
        <a:ext cx="8075501" cy="428922"/>
      </dsp:txXfrm>
    </dsp:sp>
    <dsp:sp modelId="{84958DCF-77FF-4539-A32D-3302B5D9F724}">
      <dsp:nvSpPr>
        <dsp:cNvPr id="0" name=""/>
        <dsp:cNvSpPr/>
      </dsp:nvSpPr>
      <dsp:spPr>
        <a:xfrm rot="5400000">
          <a:off x="-109691" y="4380081"/>
          <a:ext cx="731277" cy="511894"/>
        </a:xfrm>
        <a:prstGeom prst="chevron">
          <a:avLst/>
        </a:prstGeom>
        <a:gradFill rotWithShape="0">
          <a:gsLst>
            <a:gs pos="0">
              <a:schemeClr val="accent3">
                <a:hueOff val="3854596"/>
                <a:satOff val="-20663"/>
                <a:lumOff val="-2778"/>
                <a:alphaOff val="0"/>
                <a:lumMod val="95000"/>
              </a:schemeClr>
            </a:gs>
            <a:gs pos="100000">
              <a:schemeClr val="accent3">
                <a:hueOff val="3854596"/>
                <a:satOff val="-20663"/>
                <a:lumOff val="-2778"/>
                <a:alphaOff val="0"/>
                <a:shade val="82000"/>
                <a:satMod val="125000"/>
                <a:lumMod val="74000"/>
              </a:schemeClr>
            </a:gs>
          </a:gsLst>
          <a:lin ang="5400000" scaled="0"/>
        </a:gradFill>
        <a:ln w="9525" cap="flat" cmpd="sng" algn="ctr">
          <a:solidFill>
            <a:schemeClr val="accent3">
              <a:hueOff val="3854596"/>
              <a:satOff val="-20663"/>
              <a:lumOff val="-2778"/>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b="1" i="1" kern="1200" dirty="0" smtClean="0">
            <a:latin typeface="Times New Roman" pitchFamily="18" charset="0"/>
            <a:cs typeface="Times New Roman" pitchFamily="18" charset="0"/>
          </a:endParaRPr>
        </a:p>
      </dsp:txBody>
      <dsp:txXfrm rot="-5400000">
        <a:off x="1" y="4526336"/>
        <a:ext cx="511894" cy="219383"/>
      </dsp:txXfrm>
    </dsp:sp>
    <dsp:sp modelId="{027C8995-4972-46A8-A0E4-9B37409AAFC5}">
      <dsp:nvSpPr>
        <dsp:cNvPr id="0" name=""/>
        <dsp:cNvSpPr/>
      </dsp:nvSpPr>
      <dsp:spPr>
        <a:xfrm rot="5400000">
          <a:off x="4254559" y="488215"/>
          <a:ext cx="613375" cy="8098705"/>
        </a:xfrm>
        <a:prstGeom prst="round2SameRect">
          <a:avLst/>
        </a:prstGeom>
        <a:solidFill>
          <a:schemeClr val="lt1">
            <a:alpha val="90000"/>
            <a:hueOff val="0"/>
            <a:satOff val="0"/>
            <a:lumOff val="0"/>
            <a:alphaOff val="0"/>
          </a:schemeClr>
        </a:solidFill>
        <a:ln w="9525" cap="flat" cmpd="sng" algn="ctr">
          <a:solidFill>
            <a:schemeClr val="accent3">
              <a:hueOff val="3854596"/>
              <a:satOff val="-20663"/>
              <a:lumOff val="-2778"/>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sz="1400" b="1" i="1" kern="1200" dirty="0">
            <a:latin typeface="Times New Roman" panose="02020603050405020304" pitchFamily="18" charset="0"/>
            <a:cs typeface="Times New Roman" panose="02020603050405020304" pitchFamily="18" charset="0"/>
          </a:endParaRPr>
        </a:p>
      </dsp:txBody>
      <dsp:txXfrm rot="-5400000">
        <a:off x="511894" y="4260822"/>
        <a:ext cx="8068763" cy="553491"/>
      </dsp:txXfrm>
    </dsp:sp>
    <dsp:sp modelId="{916754CE-2B94-42C9-8036-A1C5476F9C23}">
      <dsp:nvSpPr>
        <dsp:cNvPr id="0" name=""/>
        <dsp:cNvSpPr/>
      </dsp:nvSpPr>
      <dsp:spPr>
        <a:xfrm rot="5400000">
          <a:off x="-109691" y="4941013"/>
          <a:ext cx="731277" cy="511894"/>
        </a:xfrm>
        <a:prstGeom prst="chevron">
          <a:avLst/>
        </a:prstGeom>
        <a:gradFill rotWithShape="0">
          <a:gsLst>
            <a:gs pos="0">
              <a:schemeClr val="accent3">
                <a:hueOff val="4625516"/>
                <a:satOff val="-24796"/>
                <a:lumOff val="-3334"/>
                <a:alphaOff val="0"/>
                <a:lumMod val="95000"/>
              </a:schemeClr>
            </a:gs>
            <a:gs pos="100000">
              <a:schemeClr val="accent3">
                <a:hueOff val="4625516"/>
                <a:satOff val="-24796"/>
                <a:lumOff val="-3334"/>
                <a:alphaOff val="0"/>
                <a:shade val="82000"/>
                <a:satMod val="125000"/>
                <a:lumMod val="74000"/>
              </a:schemeClr>
            </a:gs>
          </a:gsLst>
          <a:lin ang="5400000" scaled="0"/>
        </a:gradFill>
        <a:ln w="9525" cap="flat" cmpd="sng" algn="ctr">
          <a:solidFill>
            <a:schemeClr val="accent3">
              <a:hueOff val="4625516"/>
              <a:satOff val="-24796"/>
              <a:lumOff val="-3334"/>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ru-RU" sz="1500" kern="1200" dirty="0"/>
        </a:p>
      </dsp:txBody>
      <dsp:txXfrm rot="-5400000">
        <a:off x="1" y="5087268"/>
        <a:ext cx="511894" cy="219383"/>
      </dsp:txXfrm>
    </dsp:sp>
    <dsp:sp modelId="{F97E809F-F3D3-441B-B12B-F6E4C020C3E2}">
      <dsp:nvSpPr>
        <dsp:cNvPr id="0" name=""/>
        <dsp:cNvSpPr/>
      </dsp:nvSpPr>
      <dsp:spPr>
        <a:xfrm rot="5400000">
          <a:off x="4313620" y="1172817"/>
          <a:ext cx="475330" cy="8035697"/>
        </a:xfrm>
        <a:prstGeom prst="round2SameRect">
          <a:avLst/>
        </a:prstGeom>
        <a:solidFill>
          <a:schemeClr val="lt1">
            <a:alpha val="90000"/>
            <a:hueOff val="0"/>
            <a:satOff val="0"/>
            <a:lumOff val="0"/>
            <a:alphaOff val="0"/>
          </a:schemeClr>
        </a:solidFill>
        <a:ln w="9525" cap="flat" cmpd="sng" algn="ctr">
          <a:solidFill>
            <a:schemeClr val="accent3">
              <a:hueOff val="4625516"/>
              <a:satOff val="-24796"/>
              <a:lumOff val="-3334"/>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укрепление доходной части бюджета муниципального образования «Муниципальный округ </a:t>
          </a:r>
          <a:r>
            <a:rPr lang="ru-RU" sz="1400" b="1" i="1" kern="1200" dirty="0" err="1" smtClean="0">
              <a:latin typeface="Times New Roman" panose="02020603050405020304" pitchFamily="18" charset="0"/>
              <a:cs typeface="Times New Roman" panose="02020603050405020304" pitchFamily="18" charset="0"/>
            </a:rPr>
            <a:t>Малопургинский</a:t>
          </a:r>
          <a:r>
            <a:rPr lang="ru-RU" sz="1400" b="1" i="1" kern="1200" dirty="0" smtClean="0">
              <a:latin typeface="Times New Roman" panose="02020603050405020304" pitchFamily="18" charset="0"/>
              <a:cs typeface="Times New Roman" panose="02020603050405020304" pitchFamily="18" charset="0"/>
            </a:rPr>
            <a:t> район Удмуртской Республики».</a:t>
          </a:r>
          <a:endParaRPr lang="ru-RU" sz="1400" b="1" i="1" kern="1200" dirty="0">
            <a:latin typeface="Times New Roman" panose="02020603050405020304" pitchFamily="18" charset="0"/>
            <a:cs typeface="Times New Roman" panose="02020603050405020304" pitchFamily="18" charset="0"/>
          </a:endParaRPr>
        </a:p>
      </dsp:txBody>
      <dsp:txXfrm rot="-5400000">
        <a:off x="533437" y="4976204"/>
        <a:ext cx="8012493" cy="4289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13E43-8E46-4C4C-9559-F34A991F30F3}">
      <dsp:nvSpPr>
        <dsp:cNvPr id="0" name=""/>
        <dsp:cNvSpPr/>
      </dsp:nvSpPr>
      <dsp:spPr>
        <a:xfrm>
          <a:off x="3163206" y="3686164"/>
          <a:ext cx="2323201" cy="1888240"/>
        </a:xfrm>
        <a:prstGeom prst="ellipse">
          <a:avLst/>
        </a:prstGeom>
        <a:gradFill rotWithShape="0">
          <a:gsLst>
            <a:gs pos="2000">
              <a:schemeClr val="accent6">
                <a:lumMod val="75000"/>
              </a:schemeClr>
            </a:gs>
            <a:gs pos="48000">
              <a:schemeClr val="bg1"/>
            </a:gs>
            <a:gs pos="100000">
              <a:schemeClr val="accent1"/>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ДОХОДЫ БЮДЖЕТА</a:t>
          </a:r>
          <a:endParaRPr lang="ru-RU" sz="2400" b="1" kern="1200" dirty="0">
            <a:solidFill>
              <a:schemeClr val="tx1"/>
            </a:solidFill>
          </a:endParaRPr>
        </a:p>
      </dsp:txBody>
      <dsp:txXfrm>
        <a:off x="3503431" y="3962690"/>
        <a:ext cx="1642751" cy="1335188"/>
      </dsp:txXfrm>
    </dsp:sp>
    <dsp:sp modelId="{1418B305-D1A4-4E24-B4F6-007CFA0B3E99}">
      <dsp:nvSpPr>
        <dsp:cNvPr id="0" name=""/>
        <dsp:cNvSpPr/>
      </dsp:nvSpPr>
      <dsp:spPr>
        <a:xfrm rot="13359620">
          <a:off x="1134305" y="2907301"/>
          <a:ext cx="2770445" cy="668449"/>
        </a:xfrm>
        <a:prstGeom prst="leftArrow">
          <a:avLst>
            <a:gd name="adj1" fmla="val 60000"/>
            <a:gd name="adj2" fmla="val 50000"/>
          </a:avLst>
        </a:prstGeom>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B064B221-97A8-48F4-AF37-62364E038944}">
      <dsp:nvSpPr>
        <dsp:cNvPr id="0" name=""/>
        <dsp:cNvSpPr/>
      </dsp:nvSpPr>
      <dsp:spPr>
        <a:xfrm>
          <a:off x="0" y="300391"/>
          <a:ext cx="2801025" cy="3270356"/>
        </a:xfrm>
        <a:prstGeom prst="roundRect">
          <a:avLst>
            <a:gd name="adj" fmla="val 10000"/>
          </a:avLst>
        </a:prstGeom>
        <a:gradFill rotWithShape="0">
          <a:gsLst>
            <a:gs pos="0">
              <a:schemeClr val="accent1"/>
            </a:gs>
            <a:gs pos="52000">
              <a:schemeClr val="bg1"/>
            </a:gs>
            <a:gs pos="100000">
              <a:schemeClr val="accent6">
                <a:lumMod val="75000"/>
              </a:schemeClr>
            </a:gs>
          </a:gsLst>
          <a:lin ang="5400000" scaled="0"/>
        </a:gradFill>
        <a:ln w="15875" cap="flat" cmpd="sng" algn="ctr">
          <a:solidFill>
            <a:schemeClr val="tx1"/>
          </a:solidFill>
          <a:prstDash val="solid"/>
        </a:ln>
        <a:effectLst>
          <a:innerShdw blurRad="63500" dist="50800" dir="13500000">
            <a:prstClr val="black">
              <a:alpha val="50000"/>
            </a:prstClr>
          </a:innerShdw>
        </a:effectLst>
        <a:scene3d>
          <a:camera prst="perspectiveRigh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Налоговые доходы</a:t>
          </a:r>
          <a:r>
            <a:rPr lang="ru-RU" sz="2400" b="1" kern="1200" dirty="0" smtClean="0">
              <a:solidFill>
                <a:schemeClr val="tx1"/>
              </a:solidFill>
            </a:rPr>
            <a:t>  </a:t>
          </a:r>
        </a:p>
        <a:p>
          <a:pPr lvl="0" algn="l" defTabSz="977900">
            <a:lnSpc>
              <a:spcPct val="90000"/>
            </a:lnSpc>
            <a:spcBef>
              <a:spcPct val="0"/>
            </a:spcBef>
            <a:spcAft>
              <a:spcPct val="35000"/>
            </a:spcAft>
          </a:pPr>
          <a:r>
            <a:rPr lang="ru-RU" sz="1400" b="1" kern="1200" dirty="0" smtClean="0">
              <a:solidFill>
                <a:schemeClr val="tx1"/>
              </a:solidFill>
            </a:rPr>
            <a:t>Поступления от уплаты налогов, установленных Налоговым кодексом Российской Федерации, например:</a:t>
          </a:r>
        </a:p>
        <a:p>
          <a:pPr lvl="0" defTabSz="977900">
            <a:lnSpc>
              <a:spcPct val="100000"/>
            </a:lnSpc>
            <a:spcBef>
              <a:spcPct val="0"/>
            </a:spcBef>
            <a:spcAft>
              <a:spcPct val="35000"/>
            </a:spcAft>
          </a:pPr>
          <a:r>
            <a:rPr lang="ru-RU" sz="1400" b="1" kern="1200" dirty="0" smtClean="0">
              <a:solidFill>
                <a:schemeClr val="tx1"/>
              </a:solidFill>
            </a:rPr>
            <a:t>-  налог на доходы  физических лиц;</a:t>
          </a:r>
        </a:p>
        <a:p>
          <a:pPr lvl="0" defTabSz="977900">
            <a:lnSpc>
              <a:spcPct val="100000"/>
            </a:lnSpc>
            <a:spcBef>
              <a:spcPct val="0"/>
            </a:spcBef>
            <a:spcAft>
              <a:spcPct val="35000"/>
            </a:spcAft>
          </a:pPr>
          <a:r>
            <a:rPr lang="ru-RU" sz="1400" b="1" kern="1200" dirty="0" smtClean="0">
              <a:solidFill>
                <a:schemeClr val="tx1"/>
              </a:solidFill>
            </a:rPr>
            <a:t>- налог на имущество;</a:t>
          </a:r>
        </a:p>
        <a:p>
          <a:pPr lvl="0" defTabSz="977900">
            <a:lnSpc>
              <a:spcPct val="100000"/>
            </a:lnSpc>
            <a:spcBef>
              <a:spcPct val="0"/>
            </a:spcBef>
            <a:spcAft>
              <a:spcPct val="35000"/>
            </a:spcAft>
          </a:pPr>
          <a:r>
            <a:rPr lang="ru-RU" sz="1400" b="1" kern="1200" dirty="0" smtClean="0">
              <a:solidFill>
                <a:schemeClr val="tx1"/>
              </a:solidFill>
            </a:rPr>
            <a:t>-транспортный налог;</a:t>
          </a:r>
        </a:p>
        <a:p>
          <a:pPr lvl="0" defTabSz="977900">
            <a:lnSpc>
              <a:spcPct val="100000"/>
            </a:lnSpc>
            <a:spcBef>
              <a:spcPct val="0"/>
            </a:spcBef>
            <a:spcAft>
              <a:spcPct val="35000"/>
            </a:spcAft>
          </a:pPr>
          <a:r>
            <a:rPr lang="ru-RU" sz="1400" b="1" kern="1200" dirty="0" smtClean="0">
              <a:solidFill>
                <a:schemeClr val="tx1"/>
              </a:solidFill>
            </a:rPr>
            <a:t>-другие налоги</a:t>
          </a:r>
          <a:endParaRPr lang="ru-RU" sz="1400" b="1" kern="1200" dirty="0">
            <a:solidFill>
              <a:schemeClr val="tx1"/>
            </a:solidFill>
          </a:endParaRPr>
        </a:p>
      </dsp:txBody>
      <dsp:txXfrm>
        <a:off x="82039" y="382430"/>
        <a:ext cx="2636947" cy="3106278"/>
      </dsp:txXfrm>
    </dsp:sp>
    <dsp:sp modelId="{063C90D5-8AD2-4291-AF81-6FC71710214F}">
      <dsp:nvSpPr>
        <dsp:cNvPr id="0" name=""/>
        <dsp:cNvSpPr/>
      </dsp:nvSpPr>
      <dsp:spPr>
        <a:xfrm rot="16267600">
          <a:off x="2920775" y="2243712"/>
          <a:ext cx="2888788" cy="668449"/>
        </a:xfrm>
        <a:prstGeom prst="leftArrow">
          <a:avLst>
            <a:gd name="adj1" fmla="val 60000"/>
            <a:gd name="adj2" fmla="val 50000"/>
          </a:avLst>
        </a:prstGeom>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9227AEB2-C288-42AB-91A5-A15D2FF05621}">
      <dsp:nvSpPr>
        <dsp:cNvPr id="0" name=""/>
        <dsp:cNvSpPr/>
      </dsp:nvSpPr>
      <dsp:spPr>
        <a:xfrm>
          <a:off x="3000993" y="-461603"/>
          <a:ext cx="2767402" cy="4093511"/>
        </a:xfrm>
        <a:prstGeom prst="roundRect">
          <a:avLst>
            <a:gd name="adj" fmla="val 10000"/>
          </a:avLst>
        </a:prstGeom>
        <a:gradFill rotWithShape="0">
          <a:gsLst>
            <a:gs pos="0">
              <a:schemeClr val="accent1"/>
            </a:gs>
            <a:gs pos="51000">
              <a:schemeClr val="bg1"/>
            </a:gs>
            <a:gs pos="100000">
              <a:schemeClr val="accent6">
                <a:lumMod val="75000"/>
              </a:schemeClr>
            </a:gs>
          </a:gsLst>
          <a:lin ang="5400000" scaled="0"/>
        </a:gradFill>
        <a:ln w="15875" cap="flat" cmpd="sng" algn="ctr">
          <a:solidFill>
            <a:schemeClr val="tx1"/>
          </a:solidFill>
          <a:prstDash val="solid"/>
        </a:ln>
        <a:effectLst>
          <a:innerShdw blurRad="63500" dist="50800" dir="8100000">
            <a:prstClr val="black">
              <a:alpha val="50000"/>
            </a:prstClr>
          </a:inn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rPr>
            <a:t>Неналоговые доходы</a:t>
          </a:r>
        </a:p>
        <a:p>
          <a:pPr lvl="0" algn="l" defTabSz="889000">
            <a:lnSpc>
              <a:spcPct val="100000"/>
            </a:lnSpc>
            <a:spcBef>
              <a:spcPct val="0"/>
            </a:spcBef>
            <a:spcAft>
              <a:spcPct val="35000"/>
            </a:spcAft>
          </a:pPr>
          <a:r>
            <a:rPr lang="ru-RU" sz="1400" b="1" kern="1200"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lvl="0" algn="just" defTabSz="889000">
            <a:lnSpc>
              <a:spcPct val="100000"/>
            </a:lnSpc>
            <a:spcBef>
              <a:spcPct val="0"/>
            </a:spcBef>
            <a:spcAft>
              <a:spcPct val="35000"/>
            </a:spcAft>
          </a:pPr>
          <a:r>
            <a:rPr lang="ru-RU" sz="1400" b="1" kern="1200" dirty="0" smtClean="0">
              <a:solidFill>
                <a:schemeClr val="tx1"/>
              </a:solidFill>
            </a:rPr>
            <a:t>-таможенные пошлины и таможенные сборы;</a:t>
          </a:r>
        </a:p>
        <a:p>
          <a:pPr lvl="0" algn="just" defTabSz="889000">
            <a:lnSpc>
              <a:spcPct val="100000"/>
            </a:lnSpc>
            <a:spcBef>
              <a:spcPct val="0"/>
            </a:spcBef>
            <a:spcAft>
              <a:spcPct val="35000"/>
            </a:spcAft>
          </a:pPr>
          <a:r>
            <a:rPr lang="ru-RU" sz="1400" b="1" kern="1200" dirty="0" smtClean="0">
              <a:solidFill>
                <a:schemeClr val="tx1"/>
              </a:solidFill>
            </a:rPr>
            <a:t>-плата за негативное воздействие на окружающую среду;</a:t>
          </a:r>
        </a:p>
        <a:p>
          <a:pPr lvl="0" algn="just" defTabSz="889000">
            <a:lnSpc>
              <a:spcPct val="100000"/>
            </a:lnSpc>
            <a:spcBef>
              <a:spcPct val="0"/>
            </a:spcBef>
            <a:spcAft>
              <a:spcPct val="35000"/>
            </a:spcAft>
          </a:pPr>
          <a:r>
            <a:rPr lang="ru-RU" sz="1400" b="1" kern="1200" dirty="0" smtClean="0">
              <a:solidFill>
                <a:schemeClr val="tx1"/>
              </a:solidFill>
            </a:rPr>
            <a:t>-  другие</a:t>
          </a:r>
          <a:endParaRPr lang="ru-RU" sz="1400" b="1" kern="1200" dirty="0">
            <a:solidFill>
              <a:schemeClr val="tx1"/>
            </a:solidFill>
          </a:endParaRPr>
        </a:p>
      </dsp:txBody>
      <dsp:txXfrm>
        <a:off x="3082047" y="-380549"/>
        <a:ext cx="2605294" cy="3931403"/>
      </dsp:txXfrm>
    </dsp:sp>
    <dsp:sp modelId="{DC1A9240-0D88-44BE-9631-B57F8D84DAF4}">
      <dsp:nvSpPr>
        <dsp:cNvPr id="0" name=""/>
        <dsp:cNvSpPr/>
      </dsp:nvSpPr>
      <dsp:spPr>
        <a:xfrm rot="19074971">
          <a:off x="4873754" y="2989057"/>
          <a:ext cx="2781368" cy="668449"/>
        </a:xfrm>
        <a:prstGeom prst="leftArrow">
          <a:avLst>
            <a:gd name="adj1" fmla="val 60000"/>
            <a:gd name="adj2" fmla="val 50000"/>
          </a:avLst>
        </a:prstGeom>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1C6F9B4F-42BC-4908-A248-26B5154AAB1E}">
      <dsp:nvSpPr>
        <dsp:cNvPr id="0" name=""/>
        <dsp:cNvSpPr/>
      </dsp:nvSpPr>
      <dsp:spPr>
        <a:xfrm>
          <a:off x="5943606" y="376589"/>
          <a:ext cx="2685316" cy="3158663"/>
        </a:xfrm>
        <a:prstGeom prst="roundRect">
          <a:avLst>
            <a:gd name="adj" fmla="val 10000"/>
          </a:avLst>
        </a:prstGeom>
        <a:gradFill rotWithShape="0">
          <a:gsLst>
            <a:gs pos="0">
              <a:schemeClr val="accent1"/>
            </a:gs>
            <a:gs pos="50000">
              <a:schemeClr val="bg1"/>
            </a:gs>
            <a:gs pos="100000">
              <a:schemeClr val="accent6">
                <a:lumMod val="75000"/>
              </a:schemeClr>
            </a:gs>
          </a:gsLst>
          <a:lin ang="5400000" scaled="0"/>
        </a:gradFill>
        <a:ln w="15875" cap="flat" cmpd="sng" algn="ctr">
          <a:solidFill>
            <a:schemeClr val="tx1"/>
          </a:solidFill>
          <a:prstDash val="solid"/>
        </a:ln>
        <a:effectLst>
          <a:innerShdw blurRad="63500" dist="50800" dir="8100000">
            <a:prstClr val="black">
              <a:alpha val="50000"/>
            </a:prstClr>
          </a:innerShdw>
        </a:effectLst>
        <a:scene3d>
          <a:camera prst="perspectiveLef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Безвозмездные поступления</a:t>
          </a:r>
        </a:p>
        <a:p>
          <a:pPr lvl="0" algn="l" defTabSz="977900">
            <a:lnSpc>
              <a:spcPct val="90000"/>
            </a:lnSpc>
            <a:spcBef>
              <a:spcPct val="0"/>
            </a:spcBef>
            <a:spcAft>
              <a:spcPct val="35000"/>
            </a:spcAft>
          </a:pPr>
          <a:r>
            <a:rPr lang="ru-RU" sz="1400" b="1" kern="1200"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kern="1200" dirty="0">
            <a:solidFill>
              <a:schemeClr val="tx1"/>
            </a:solidFill>
          </a:endParaRPr>
        </a:p>
      </dsp:txBody>
      <dsp:txXfrm>
        <a:off x="6022256" y="455239"/>
        <a:ext cx="2528016" cy="30013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107AA-FD99-46AA-95B7-4C85171CE142}">
      <dsp:nvSpPr>
        <dsp:cNvPr id="0" name=""/>
        <dsp:cNvSpPr/>
      </dsp:nvSpPr>
      <dsp:spPr>
        <a:xfrm>
          <a:off x="551421" y="591756"/>
          <a:ext cx="2015109" cy="69982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D94704B-7532-4264-BE99-409D9075BDC5}">
      <dsp:nvSpPr>
        <dsp:cNvPr id="0" name=""/>
        <dsp:cNvSpPr/>
      </dsp:nvSpPr>
      <dsp:spPr>
        <a:xfrm>
          <a:off x="1366837" y="2305380"/>
          <a:ext cx="390525" cy="249936"/>
        </a:xfrm>
        <a:prstGeom prst="downArrow">
          <a:avLst/>
        </a:prstGeom>
        <a:solidFill>
          <a:schemeClr val="tx2">
            <a:lumMod val="60000"/>
            <a:lumOff val="40000"/>
          </a:schemeClr>
        </a:solidFill>
        <a:ln>
          <a:noFill/>
        </a:ln>
        <a:effectLst>
          <a:reflection blurRad="38100" stA="26000" endPos="23000" dist="25400" dir="5400000" sy="-100000" rotWithShape="0"/>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C405ED0-B7D6-4A6B-ADC0-348419AEE70B}">
      <dsp:nvSpPr>
        <dsp:cNvPr id="0" name=""/>
        <dsp:cNvSpPr/>
      </dsp:nvSpPr>
      <dsp:spPr>
        <a:xfrm>
          <a:off x="640867" y="2514275"/>
          <a:ext cx="1874520" cy="468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Федеральный</a:t>
          </a:r>
        </a:p>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бюджет</a:t>
          </a:r>
          <a:endParaRPr lang="ru-RU" sz="1400" b="1" kern="1200" dirty="0">
            <a:solidFill>
              <a:schemeClr val="tx1"/>
            </a:solidFill>
            <a:latin typeface="Times New Roman" pitchFamily="18" charset="0"/>
            <a:cs typeface="Times New Roman" pitchFamily="18" charset="0"/>
          </a:endParaRPr>
        </a:p>
      </dsp:txBody>
      <dsp:txXfrm>
        <a:off x="640867" y="2514275"/>
        <a:ext cx="1874520" cy="468630"/>
      </dsp:txXfrm>
    </dsp:sp>
    <dsp:sp modelId="{04BB68F1-4E3E-4811-A90D-1B5F2555A17B}">
      <dsp:nvSpPr>
        <dsp:cNvPr id="0" name=""/>
        <dsp:cNvSpPr/>
      </dsp:nvSpPr>
      <dsp:spPr>
        <a:xfrm>
          <a:off x="468629" y="505840"/>
          <a:ext cx="2186940" cy="174955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524522" y="469963"/>
          <a:ext cx="1916811" cy="665683"/>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295400" y="2133599"/>
          <a:ext cx="371475" cy="286669"/>
        </a:xfrm>
        <a:prstGeom prst="downArrow">
          <a:avLst/>
        </a:prstGeom>
        <a:solidFill>
          <a:schemeClr val="tx2">
            <a:lumMod val="60000"/>
            <a:lumOff val="40000"/>
          </a:schemeClr>
        </a:solidFill>
        <a:ln>
          <a:noFill/>
        </a:ln>
        <a:effectLst>
          <a:reflection blurRad="38100" stA="26000" endPos="23000" dist="25400" dir="5400000" sy="-100000" rotWithShape="0"/>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594359" y="2290190"/>
          <a:ext cx="1783080" cy="4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 УР</a:t>
          </a:r>
          <a:endParaRPr lang="ru-RU" sz="1400" b="1" kern="1200" dirty="0">
            <a:latin typeface="Times New Roman" pitchFamily="18" charset="0"/>
            <a:cs typeface="Times New Roman" pitchFamily="18" charset="0"/>
          </a:endParaRPr>
        </a:p>
      </dsp:txBody>
      <dsp:txXfrm>
        <a:off x="594359" y="2290190"/>
        <a:ext cx="1783080" cy="445770"/>
      </dsp:txXfrm>
    </dsp:sp>
    <dsp:sp modelId="{87AB5988-44A4-4DC5-810A-B411AE9EE971}">
      <dsp:nvSpPr>
        <dsp:cNvPr id="0" name=""/>
        <dsp:cNvSpPr/>
      </dsp:nvSpPr>
      <dsp:spPr>
        <a:xfrm>
          <a:off x="1221409" y="1187058"/>
          <a:ext cx="668655" cy="668655"/>
        </a:xfrm>
        <a:prstGeom prst="ellipse">
          <a:avLst/>
        </a:prstGeom>
        <a:gradFill rotWithShape="0">
          <a:gsLst>
            <a:gs pos="0">
              <a:srgbClr val="FFFF00"/>
            </a:gs>
            <a:gs pos="100000">
              <a:schemeClr val="accent1">
                <a:hueOff val="0"/>
                <a:satOff val="0"/>
                <a:lumOff val="0"/>
                <a:alphaOff val="0"/>
                <a:shade val="76000"/>
                <a:lumMod val="90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100%</a:t>
          </a:r>
          <a:endParaRPr lang="ru-RU" sz="1400" b="1" kern="1200" dirty="0">
            <a:solidFill>
              <a:schemeClr val="tx1"/>
            </a:solidFill>
          </a:endParaRPr>
        </a:p>
      </dsp:txBody>
      <dsp:txXfrm>
        <a:off x="1319331" y="1284980"/>
        <a:ext cx="472811" cy="472811"/>
      </dsp:txXfrm>
    </dsp:sp>
    <dsp:sp modelId="{86618C87-F85A-4D75-BCFE-1828FBF6A733}">
      <dsp:nvSpPr>
        <dsp:cNvPr id="0" name=""/>
        <dsp:cNvSpPr/>
      </dsp:nvSpPr>
      <dsp:spPr>
        <a:xfrm>
          <a:off x="742949" y="685418"/>
          <a:ext cx="668655" cy="668655"/>
        </a:xfrm>
        <a:prstGeom prst="ellipse">
          <a:avLst/>
        </a:prstGeom>
        <a:solidFill>
          <a:srgbClr val="00B0F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30%</a:t>
          </a:r>
          <a:endParaRPr lang="ru-RU" sz="1400" b="1" kern="1200" dirty="0">
            <a:solidFill>
              <a:schemeClr val="tx1"/>
            </a:solidFill>
          </a:endParaRPr>
        </a:p>
      </dsp:txBody>
      <dsp:txXfrm>
        <a:off x="840871" y="783340"/>
        <a:ext cx="472811" cy="472811"/>
      </dsp:txXfrm>
    </dsp:sp>
    <dsp:sp modelId="{BEA1D0D8-9759-4B76-BBE9-738E83B9EB81}">
      <dsp:nvSpPr>
        <dsp:cNvPr id="0" name=""/>
        <dsp:cNvSpPr/>
      </dsp:nvSpPr>
      <dsp:spPr>
        <a:xfrm>
          <a:off x="457190" y="457203"/>
          <a:ext cx="2080260" cy="166420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drawing1.xml><?xml version="1.0" encoding="utf-8"?>
<c:userShapes xmlns:c="http://schemas.openxmlformats.org/drawingml/2006/chart">
  <cdr:relSizeAnchor xmlns:cdr="http://schemas.openxmlformats.org/drawingml/2006/chartDrawing">
    <cdr:from>
      <cdr:x>0.81479</cdr:x>
      <cdr:y>0.18365</cdr:y>
    </cdr:from>
    <cdr:to>
      <cdr:x>0.85864</cdr:x>
      <cdr:y>0.39492</cdr:y>
    </cdr:to>
    <cdr:sp macro="" textlink="">
      <cdr:nvSpPr>
        <cdr:cNvPr id="2" name="Правая фигурная скобка 1"/>
        <cdr:cNvSpPr/>
      </cdr:nvSpPr>
      <cdr:spPr>
        <a:xfrm xmlns:a="http://schemas.openxmlformats.org/drawingml/2006/main">
          <a:off x="6767511" y="993593"/>
          <a:ext cx="364209" cy="1143012"/>
        </a:xfrm>
        <a:prstGeom xmlns:a="http://schemas.openxmlformats.org/drawingml/2006/main" prst="rightBrace">
          <a:avLst>
            <a:gd name="adj1" fmla="val 0"/>
            <a:gd name="adj2" fmla="val 50000"/>
          </a:avLst>
        </a:prstGeom>
        <a:ln xmlns:a="http://schemas.openxmlformats.org/drawingml/2006/main" w="41275" cmpd="sng">
          <a:headEnd type="stealth"/>
          <a:tailEnd type="stealth"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5" y="2"/>
            <a:ext cx="2945659" cy="496411"/>
          </a:xfrm>
          <a:prstGeom prst="rect">
            <a:avLst/>
          </a:prstGeom>
        </p:spPr>
        <p:txBody>
          <a:bodyPr vert="horz" lIns="91440" tIns="45720" rIns="91440" bIns="45720" rtlCol="0"/>
          <a:lstStyle>
            <a:lvl1pPr algn="r">
              <a:defRPr sz="1200"/>
            </a:lvl1pPr>
          </a:lstStyle>
          <a:p>
            <a:fld id="{E59378AE-47F6-4CF3-99F7-41DE5E005EA0}" type="datetimeFigureOut">
              <a:rPr lang="ru-RU" smtClean="0"/>
              <a:pPr/>
              <a:t>20.12.2021</a:t>
            </a:fld>
            <a:endParaRPr lang="ru-RU" dirty="0"/>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5" y="9430092"/>
            <a:ext cx="2945659" cy="496411"/>
          </a:xfrm>
          <a:prstGeom prst="rect">
            <a:avLst/>
          </a:prstGeom>
        </p:spPr>
        <p:txBody>
          <a:bodyPr vert="horz" lIns="91440" tIns="45720" rIns="91440" bIns="45720" rtlCol="0" anchor="b"/>
          <a:lstStyle>
            <a:lvl1pPr algn="r">
              <a:defRPr sz="1200"/>
            </a:lvl1pPr>
          </a:lstStyle>
          <a:p>
            <a:fld id="{8BB52F5E-54B1-493C-A8EC-56FCA59DDC22}" type="slidenum">
              <a:rPr lang="ru-RU" smtClean="0"/>
              <a:pPr/>
              <a:t>‹#›</a:t>
            </a:fld>
            <a:endParaRPr lang="ru-RU" dirty="0"/>
          </a:p>
        </p:txBody>
      </p:sp>
    </p:spTree>
    <p:extLst>
      <p:ext uri="{BB962C8B-B14F-4D97-AF65-F5344CB8AC3E}">
        <p14:creationId xmlns:p14="http://schemas.microsoft.com/office/powerpoint/2010/main" val="15386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6</a:t>
            </a:fld>
            <a:endParaRPr lang="ru-RU" dirty="0"/>
          </a:p>
        </p:txBody>
      </p:sp>
    </p:spTree>
    <p:extLst>
      <p:ext uri="{BB962C8B-B14F-4D97-AF65-F5344CB8AC3E}">
        <p14:creationId xmlns:p14="http://schemas.microsoft.com/office/powerpoint/2010/main" val="218755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31</a:t>
            </a:fld>
            <a:endParaRPr lang="ru-RU" dirty="0"/>
          </a:p>
        </p:txBody>
      </p:sp>
    </p:spTree>
    <p:extLst>
      <p:ext uri="{BB962C8B-B14F-4D97-AF65-F5344CB8AC3E}">
        <p14:creationId xmlns:p14="http://schemas.microsoft.com/office/powerpoint/2010/main" val="227498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37</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38</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40</a:t>
            </a:fld>
            <a:endParaRPr lang="ru-RU" dirty="0"/>
          </a:p>
        </p:txBody>
      </p:sp>
    </p:spTree>
    <p:extLst>
      <p:ext uri="{BB962C8B-B14F-4D97-AF65-F5344CB8AC3E}">
        <p14:creationId xmlns:p14="http://schemas.microsoft.com/office/powerpoint/2010/main" val="155981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8BFE69-1005-4923-805C-B57929B32BD0}" type="slidenum">
              <a:rPr lang="ru-RU" smtClean="0"/>
              <a:t>43</a:t>
            </a:fld>
            <a:endParaRPr lang="ru-RU" dirty="0"/>
          </a:p>
        </p:txBody>
      </p:sp>
    </p:spTree>
    <p:extLst>
      <p:ext uri="{BB962C8B-B14F-4D97-AF65-F5344CB8AC3E}">
        <p14:creationId xmlns:p14="http://schemas.microsoft.com/office/powerpoint/2010/main" val="45847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13</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14</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15</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16</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23</a:t>
            </a:fld>
            <a:endParaRPr lang="ru-RU" dirty="0"/>
          </a:p>
        </p:txBody>
      </p:sp>
    </p:spTree>
    <p:extLst>
      <p:ext uri="{BB962C8B-B14F-4D97-AF65-F5344CB8AC3E}">
        <p14:creationId xmlns:p14="http://schemas.microsoft.com/office/powerpoint/2010/main" val="287856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25</a:t>
            </a:fld>
            <a:endParaRPr lang="ru-RU" dirty="0"/>
          </a:p>
        </p:txBody>
      </p:sp>
    </p:spTree>
    <p:extLst>
      <p:ext uri="{BB962C8B-B14F-4D97-AF65-F5344CB8AC3E}">
        <p14:creationId xmlns:p14="http://schemas.microsoft.com/office/powerpoint/2010/main" val="241019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26</a:t>
            </a:fld>
            <a:endParaRPr lang="ru-RU" dirty="0"/>
          </a:p>
        </p:txBody>
      </p:sp>
    </p:spTree>
    <p:extLst>
      <p:ext uri="{BB962C8B-B14F-4D97-AF65-F5344CB8AC3E}">
        <p14:creationId xmlns:p14="http://schemas.microsoft.com/office/powerpoint/2010/main" val="419066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29</a:t>
            </a:fld>
            <a:endParaRPr lang="ru-RU" dirty="0"/>
          </a:p>
        </p:txBody>
      </p:sp>
    </p:spTree>
    <p:extLst>
      <p:ext uri="{BB962C8B-B14F-4D97-AF65-F5344CB8AC3E}">
        <p14:creationId xmlns:p14="http://schemas.microsoft.com/office/powerpoint/2010/main" val="42212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8B44B4-8A59-4247-A73F-0EA3BD31722C}" type="slidenum">
              <a:rPr lang="ru-RU" altLang="en-US" smtClean="0"/>
              <a:pPr>
                <a:defRPr/>
              </a:pPr>
              <a:t>‹#›</a:t>
            </a:fld>
            <a:endParaRPr lang="ru-RU" alt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058C3DF0-3E39-41C6-AF0A-F4DE5BCA67E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740945-AE74-4E97-BC73-8B93EA020ED2}"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1D9BE2-D30B-476E-B33D-EECC05711F8D}" type="slidenum">
              <a:rPr lang="ru-RU" altLang="en-US"/>
              <a:pPr>
                <a:defRPr/>
              </a:pPr>
              <a:t>‹#›</a:t>
            </a:fld>
            <a:endParaRPr lang="ru-RU" altLang="en-US" dirty="0"/>
          </a:p>
        </p:txBody>
      </p:sp>
    </p:spTree>
    <p:extLst>
      <p:ext uri="{BB962C8B-B14F-4D97-AF65-F5344CB8AC3E}">
        <p14:creationId xmlns:p14="http://schemas.microsoft.com/office/powerpoint/2010/main" val="275262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E02ED3D-AE6F-4B50-891F-AF21B83345F3}" type="slidenum">
              <a:rPr lang="ru-RU" altLang="en-US" smtClean="0"/>
              <a:pPr>
                <a:defRPr/>
              </a:pPr>
              <a:t>‹#›</a:t>
            </a:fld>
            <a:endParaRPr lang="ru-RU" alt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D68C0DED-1D59-4565-971A-72EFE641D4CE}"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05440551-6719-423A-A66C-EADCFD3CF8BE}" type="slidenum">
              <a:rPr lang="ru-RU" altLang="en-US" smtClean="0"/>
              <a:pPr>
                <a:defRPr/>
              </a:pPr>
              <a:t>‹#›</a:t>
            </a:fld>
            <a:endParaRPr lang="ru-RU" alt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ltLang="en-US" dirty="0"/>
          </a:p>
        </p:txBody>
      </p:sp>
      <p:sp>
        <p:nvSpPr>
          <p:cNvPr id="8" name="Footer Placeholder 7"/>
          <p:cNvSpPr>
            <a:spLocks noGrp="1"/>
          </p:cNvSpPr>
          <p:nvPr>
            <p:ph type="ftr" sz="quarter" idx="11"/>
          </p:nvPr>
        </p:nvSpPr>
        <p:spPr/>
        <p:txBody>
          <a:bodyPr/>
          <a:lstStyle/>
          <a:p>
            <a:pPr>
              <a:defRPr/>
            </a:pPr>
            <a:endParaRPr lang="ru-RU" altLang="en-US" dirty="0"/>
          </a:p>
        </p:txBody>
      </p:sp>
      <p:sp>
        <p:nvSpPr>
          <p:cNvPr id="9" name="Slide Number Placeholder 8"/>
          <p:cNvSpPr>
            <a:spLocks noGrp="1"/>
          </p:cNvSpPr>
          <p:nvPr>
            <p:ph type="sldNum" sz="quarter" idx="12"/>
          </p:nvPr>
        </p:nvSpPr>
        <p:spPr/>
        <p:txBody>
          <a:bodyPr/>
          <a:lstStyle/>
          <a:p>
            <a:pPr>
              <a:defRPr/>
            </a:pPr>
            <a:fld id="{8AA23E2B-451B-462D-9AA6-D649AC1A16B2}" type="slidenum">
              <a:rPr lang="ru-RU" altLang="en-US" smtClean="0"/>
              <a:pPr>
                <a:defRPr/>
              </a:pPr>
              <a:t>‹#›</a:t>
            </a:fld>
            <a:endParaRPr lang="ru-RU" alt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ltLang="en-US" dirty="0"/>
          </a:p>
        </p:txBody>
      </p:sp>
      <p:sp>
        <p:nvSpPr>
          <p:cNvPr id="4" name="Footer Placeholder 3"/>
          <p:cNvSpPr>
            <a:spLocks noGrp="1"/>
          </p:cNvSpPr>
          <p:nvPr>
            <p:ph type="ftr" sz="quarter" idx="11"/>
          </p:nvPr>
        </p:nvSpPr>
        <p:spPr/>
        <p:txBody>
          <a:bodyPr/>
          <a:lstStyle/>
          <a:p>
            <a:pPr>
              <a:defRPr/>
            </a:pPr>
            <a:endParaRPr lang="ru-RU" altLang="en-US" dirty="0"/>
          </a:p>
        </p:txBody>
      </p:sp>
      <p:sp>
        <p:nvSpPr>
          <p:cNvPr id="5" name="Slide Number Placeholder 4"/>
          <p:cNvSpPr>
            <a:spLocks noGrp="1"/>
          </p:cNvSpPr>
          <p:nvPr>
            <p:ph type="sldNum" sz="quarter" idx="12"/>
          </p:nvPr>
        </p:nvSpPr>
        <p:spPr/>
        <p:txBody>
          <a:bodyPr/>
          <a:lstStyle/>
          <a:p>
            <a:pPr>
              <a:defRPr/>
            </a:pPr>
            <a:fld id="{D33286FB-90DD-4C52-BDAA-6C75EDF76CF8}"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en-US" dirty="0"/>
          </a:p>
        </p:txBody>
      </p:sp>
      <p:sp>
        <p:nvSpPr>
          <p:cNvPr id="3" name="Footer Placeholder 2"/>
          <p:cNvSpPr>
            <a:spLocks noGrp="1"/>
          </p:cNvSpPr>
          <p:nvPr>
            <p:ph type="ftr" sz="quarter" idx="11"/>
          </p:nvPr>
        </p:nvSpPr>
        <p:spPr/>
        <p:txBody>
          <a:bodyPr/>
          <a:lstStyle/>
          <a:p>
            <a:pPr>
              <a:defRPr/>
            </a:pPr>
            <a:endParaRPr lang="ru-RU" altLang="en-US" dirty="0"/>
          </a:p>
        </p:txBody>
      </p:sp>
      <p:sp>
        <p:nvSpPr>
          <p:cNvPr id="4" name="Slide Number Placeholder 3"/>
          <p:cNvSpPr>
            <a:spLocks noGrp="1"/>
          </p:cNvSpPr>
          <p:nvPr>
            <p:ph type="sldNum" sz="quarter" idx="12"/>
          </p:nvPr>
        </p:nvSpPr>
        <p:spPr/>
        <p:txBody>
          <a:bodyPr/>
          <a:lstStyle/>
          <a:p>
            <a:pPr>
              <a:defRPr/>
            </a:pPr>
            <a:fld id="{DECA5CD5-649D-499F-9CFC-13BE9103EA3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5008EA64-D86A-4AB4-8F7C-B33916CCFDE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94713FA5-84CB-4ECE-A5D5-BD24261976F3}" type="slidenum">
              <a:rPr lang="ru-RU" altLang="en-US" smtClean="0"/>
              <a:pPr>
                <a:defRPr/>
              </a:pPr>
              <a:t>‹#›</a:t>
            </a:fld>
            <a:endParaRPr lang="ru-RU" alt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alt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lt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657C1408-2C2B-4E95-8ED4-2A456171D074}" type="slidenum">
              <a:rPr lang="ru-RU" altLang="en-US" smtClean="0"/>
              <a:pPr>
                <a:defRPr/>
              </a:pPr>
              <a:t>‹#›</a:t>
            </a:fld>
            <a:endParaRPr lang="ru-RU" altLang="en-US" dirty="0"/>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hyperlink" Target="mailto:rfompurga@udm.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18" Type="http://schemas.openxmlformats.org/officeDocument/2006/relationships/diagramLayout" Target="../diagrams/layout16.xml"/><Relationship Id="rId3" Type="http://schemas.openxmlformats.org/officeDocument/2006/relationships/diagramLayout" Target="../diagrams/layout13.xml"/><Relationship Id="rId21" Type="http://schemas.microsoft.com/office/2007/relationships/diagramDrawing" Target="../diagrams/drawing16.xml"/><Relationship Id="rId7" Type="http://schemas.openxmlformats.org/officeDocument/2006/relationships/diagramData" Target="../diagrams/data14.xml"/><Relationship Id="rId12" Type="http://schemas.openxmlformats.org/officeDocument/2006/relationships/diagramData" Target="../diagrams/data15.xml"/><Relationship Id="rId17" Type="http://schemas.openxmlformats.org/officeDocument/2006/relationships/diagramData" Target="../diagrams/data16.xml"/><Relationship Id="rId2" Type="http://schemas.openxmlformats.org/officeDocument/2006/relationships/diagramData" Target="../diagrams/data13.xml"/><Relationship Id="rId16" Type="http://schemas.microsoft.com/office/2007/relationships/diagramDrawing" Target="../diagrams/drawing15.xml"/><Relationship Id="rId20" Type="http://schemas.openxmlformats.org/officeDocument/2006/relationships/diagramColors" Target="../diagrams/colors16.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19" Type="http://schemas.openxmlformats.org/officeDocument/2006/relationships/diagramQuickStyle" Target="../diagrams/quickStyle16.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3144" y="304800"/>
            <a:ext cx="8686800" cy="838200"/>
          </a:xfrm>
          <a:noFill/>
          <a:ln>
            <a:solidFill>
              <a:schemeClr val="accent1">
                <a:alpha val="0"/>
              </a:schemeClr>
            </a:solidFill>
          </a:ln>
          <a:scene3d>
            <a:camera prst="orthographicFront"/>
            <a:lightRig rig="threePt" dir="t"/>
          </a:scene3d>
          <a:sp3d>
            <a:bevelT/>
          </a:sp3d>
        </p:spPr>
        <p:txBody>
          <a:bodyPr>
            <a:noAutofit/>
          </a:bodyPr>
          <a:lstStyle/>
          <a:p>
            <a:pPr algn="ctr" eaLnBrk="1" hangingPunct="1">
              <a:lnSpc>
                <a:spcPct val="70000"/>
              </a:lnSpc>
            </a:pPr>
            <a:r>
              <a:rPr lang="ru-RU" sz="2400" b="1" i="1" dirty="0" smtClean="0">
                <a:solidFill>
                  <a:schemeClr val="tx1"/>
                </a:solidFill>
                <a:latin typeface="Times New Roman" pitchFamily="18" charset="0"/>
              </a:rPr>
              <a:t>Муниципальное образование </a:t>
            </a:r>
            <a:br>
              <a:rPr lang="ru-RU" sz="2400" b="1" i="1" dirty="0" smtClean="0">
                <a:solidFill>
                  <a:schemeClr val="tx1"/>
                </a:solidFill>
                <a:latin typeface="Times New Roman" pitchFamily="18" charset="0"/>
              </a:rPr>
            </a:br>
            <a:r>
              <a:rPr lang="ru-RU" sz="2400" b="1" i="1" dirty="0" smtClean="0">
                <a:solidFill>
                  <a:schemeClr val="tx1"/>
                </a:solidFill>
                <a:latin typeface="Times New Roman" pitchFamily="18" charset="0"/>
              </a:rPr>
              <a:t>«Муниципальный округ </a:t>
            </a:r>
            <a:r>
              <a:rPr lang="ru-RU" sz="2400" b="1" i="1" dirty="0" err="1" smtClean="0">
                <a:solidFill>
                  <a:schemeClr val="tx1"/>
                </a:solidFill>
                <a:latin typeface="Times New Roman" pitchFamily="18" charset="0"/>
              </a:rPr>
              <a:t>Малопургинский</a:t>
            </a:r>
            <a:r>
              <a:rPr lang="ru-RU" sz="2400" b="1" i="1" dirty="0" smtClean="0">
                <a:solidFill>
                  <a:schemeClr val="tx1"/>
                </a:solidFill>
                <a:latin typeface="Times New Roman" pitchFamily="18" charset="0"/>
              </a:rPr>
              <a:t> район </a:t>
            </a:r>
            <a:br>
              <a:rPr lang="ru-RU" sz="2400" b="1" i="1" dirty="0" smtClean="0">
                <a:solidFill>
                  <a:schemeClr val="tx1"/>
                </a:solidFill>
                <a:latin typeface="Times New Roman" pitchFamily="18" charset="0"/>
              </a:rPr>
            </a:br>
            <a:r>
              <a:rPr lang="ru-RU" sz="2400" b="1" i="1" dirty="0" smtClean="0">
                <a:solidFill>
                  <a:schemeClr val="tx1"/>
                </a:solidFill>
                <a:latin typeface="Times New Roman" pitchFamily="18" charset="0"/>
              </a:rPr>
              <a:t>Удмуртской Республики»</a:t>
            </a:r>
          </a:p>
        </p:txBody>
      </p:sp>
      <p:sp>
        <p:nvSpPr>
          <p:cNvPr id="3075" name="Rectangle 4"/>
          <p:cNvSpPr>
            <a:spLocks noGrp="1" noChangeArrowheads="1"/>
          </p:cNvSpPr>
          <p:nvPr>
            <p:ph sz="quarter" idx="13"/>
          </p:nvPr>
        </p:nvSpPr>
        <p:spPr>
          <a:xfrm>
            <a:off x="457200" y="1219201"/>
            <a:ext cx="8229600" cy="4038600"/>
          </a:xfrm>
          <a:noFill/>
          <a:scene3d>
            <a:camera prst="orthographicFront"/>
            <a:lightRig rig="threePt" dir="t"/>
          </a:scene3d>
          <a:sp3d>
            <a:bevelT/>
          </a:sp3d>
        </p:spPr>
        <p:txBody>
          <a:bodyPr>
            <a:normAutofit fontScale="92500" lnSpcReduction="10000"/>
          </a:bodyPr>
          <a:lstStyle/>
          <a:p>
            <a:pPr eaLnBrk="1" hangingPunct="1">
              <a:buFont typeface="Wingdings" pitchFamily="2" charset="2"/>
              <a:buNone/>
            </a:pPr>
            <a:endParaRPr lang="ru-RU" dirty="0" smtClean="0">
              <a:solidFill>
                <a:srgbClr val="FF3300"/>
              </a:solidFill>
            </a:endParaRPr>
          </a:p>
          <a:p>
            <a:pPr eaLnBrk="1" hangingPunct="1">
              <a:buFont typeface="Wingdings" pitchFamily="2" charset="2"/>
              <a:buNone/>
            </a:pPr>
            <a:endParaRPr lang="ru-RU" b="1" dirty="0" smtClean="0">
              <a:solidFill>
                <a:srgbClr val="FF3300"/>
              </a:solidFill>
            </a:endParaRPr>
          </a:p>
          <a:p>
            <a:pPr algn="ctr" eaLnBrk="1" hangingPunct="1">
              <a:buFont typeface="Wingdings" pitchFamily="2" charset="2"/>
              <a:buNone/>
            </a:pPr>
            <a:r>
              <a:rPr lang="ru-RU" b="1" u="sng" dirty="0" smtClean="0">
                <a:solidFill>
                  <a:schemeClr val="tx1"/>
                </a:solidFill>
                <a:latin typeface="Times New Roman" pitchFamily="18" charset="0"/>
              </a:rPr>
              <a:t>БЮДЖЕТ ДЛЯ ГРАЖДАН</a:t>
            </a:r>
          </a:p>
          <a:p>
            <a:pPr algn="ctr">
              <a:lnSpc>
                <a:spcPct val="150000"/>
              </a:lnSpc>
              <a:buNone/>
            </a:pPr>
            <a:r>
              <a:rPr lang="ru-RU" b="1" i="1" dirty="0" smtClean="0">
                <a:solidFill>
                  <a:schemeClr val="tx1"/>
                </a:solidFill>
                <a:latin typeface="Times New Roman" pitchFamily="18" charset="0"/>
              </a:rPr>
              <a:t>(Решение </a:t>
            </a:r>
            <a:r>
              <a:rPr lang="ru-RU" b="1" i="1" dirty="0">
                <a:solidFill>
                  <a:schemeClr val="tx1"/>
                </a:solidFill>
                <a:latin typeface="Times New Roman" pitchFamily="18" charset="0"/>
              </a:rPr>
              <a:t>Совета </a:t>
            </a:r>
            <a:r>
              <a:rPr lang="ru-RU" b="1" i="1" dirty="0" smtClean="0">
                <a:solidFill>
                  <a:schemeClr val="tx1"/>
                </a:solidFill>
                <a:latin typeface="Times New Roman" pitchFamily="18" charset="0"/>
              </a:rPr>
              <a:t>депутатов муниципального образования «Муниципальный округ </a:t>
            </a:r>
            <a:r>
              <a:rPr lang="ru-RU" b="1" i="1" dirty="0" err="1" smtClean="0">
                <a:solidFill>
                  <a:schemeClr val="tx1"/>
                </a:solidFill>
                <a:latin typeface="Times New Roman" pitchFamily="18" charset="0"/>
              </a:rPr>
              <a:t>Малопургинский</a:t>
            </a:r>
            <a:r>
              <a:rPr lang="ru-RU" b="1" i="1" dirty="0" smtClean="0">
                <a:solidFill>
                  <a:schemeClr val="tx1"/>
                </a:solidFill>
                <a:latin typeface="Times New Roman" pitchFamily="18" charset="0"/>
              </a:rPr>
              <a:t> район Удмуртской Республики» </a:t>
            </a:r>
            <a:r>
              <a:rPr lang="ru-RU" b="1" i="1" dirty="0" smtClean="0">
                <a:solidFill>
                  <a:schemeClr val="tx1"/>
                </a:solidFill>
                <a:latin typeface="Times New Roman" pitchFamily="18" charset="0"/>
              </a:rPr>
              <a:t>от 16 декабря 2021 года № 5-7-78 </a:t>
            </a:r>
            <a:r>
              <a:rPr lang="ru-RU" b="1" i="1" dirty="0" smtClean="0">
                <a:solidFill>
                  <a:schemeClr val="tx1"/>
                </a:solidFill>
                <a:latin typeface="Times New Roman" pitchFamily="18" charset="0"/>
              </a:rPr>
              <a:t>«О </a:t>
            </a:r>
            <a:r>
              <a:rPr lang="ru-RU" b="1" i="1" dirty="0">
                <a:solidFill>
                  <a:schemeClr val="tx1"/>
                </a:solidFill>
                <a:latin typeface="Times New Roman" pitchFamily="18" charset="0"/>
              </a:rPr>
              <a:t>бюджете муниципального </a:t>
            </a:r>
            <a:r>
              <a:rPr lang="ru-RU" b="1" i="1" dirty="0" smtClean="0">
                <a:solidFill>
                  <a:schemeClr val="tx1"/>
                </a:solidFill>
                <a:latin typeface="Times New Roman" pitchFamily="18" charset="0"/>
              </a:rPr>
              <a:t>образования «Муниципальный округ </a:t>
            </a:r>
            <a:r>
              <a:rPr lang="ru-RU" b="1" i="1" dirty="0" err="1" smtClean="0">
                <a:solidFill>
                  <a:schemeClr val="tx1"/>
                </a:solidFill>
                <a:latin typeface="Times New Roman" pitchFamily="18" charset="0"/>
              </a:rPr>
              <a:t>Малопургинский</a:t>
            </a:r>
            <a:r>
              <a:rPr lang="ru-RU" b="1" i="1" dirty="0" smtClean="0">
                <a:solidFill>
                  <a:schemeClr val="tx1"/>
                </a:solidFill>
                <a:latin typeface="Times New Roman" pitchFamily="18" charset="0"/>
              </a:rPr>
              <a:t> район Удмуртской Республики» </a:t>
            </a:r>
            <a:r>
              <a:rPr lang="ru-RU" b="1" i="1" dirty="0">
                <a:solidFill>
                  <a:schemeClr val="tx1"/>
                </a:solidFill>
                <a:latin typeface="Times New Roman" pitchFamily="18" charset="0"/>
              </a:rPr>
              <a:t>на </a:t>
            </a:r>
            <a:r>
              <a:rPr lang="ru-RU" b="1" i="1" dirty="0" smtClean="0">
                <a:solidFill>
                  <a:schemeClr val="tx1"/>
                </a:solidFill>
                <a:latin typeface="Times New Roman" pitchFamily="18" charset="0"/>
              </a:rPr>
              <a:t>2022 </a:t>
            </a:r>
            <a:r>
              <a:rPr lang="ru-RU" b="1" i="1" dirty="0">
                <a:solidFill>
                  <a:schemeClr val="tx1"/>
                </a:solidFill>
                <a:latin typeface="Times New Roman" pitchFamily="18" charset="0"/>
              </a:rPr>
              <a:t>год и на плановый период </a:t>
            </a:r>
            <a:r>
              <a:rPr lang="ru-RU" b="1" i="1" dirty="0" smtClean="0">
                <a:solidFill>
                  <a:schemeClr val="tx1"/>
                </a:solidFill>
                <a:latin typeface="Times New Roman" pitchFamily="18" charset="0"/>
              </a:rPr>
              <a:t>2023 </a:t>
            </a:r>
            <a:r>
              <a:rPr lang="ru-RU" b="1" i="1" dirty="0">
                <a:solidFill>
                  <a:schemeClr val="tx1"/>
                </a:solidFill>
                <a:latin typeface="Times New Roman" pitchFamily="18" charset="0"/>
              </a:rPr>
              <a:t>и </a:t>
            </a:r>
            <a:r>
              <a:rPr lang="ru-RU" b="1" i="1" dirty="0" smtClean="0">
                <a:solidFill>
                  <a:schemeClr val="tx1"/>
                </a:solidFill>
                <a:latin typeface="Times New Roman" pitchFamily="18" charset="0"/>
              </a:rPr>
              <a:t>2024 </a:t>
            </a:r>
            <a:r>
              <a:rPr lang="ru-RU" b="1" i="1" dirty="0">
                <a:solidFill>
                  <a:schemeClr val="tx1"/>
                </a:solidFill>
                <a:latin typeface="Times New Roman" pitchFamily="18" charset="0"/>
              </a:rPr>
              <a:t>годов</a:t>
            </a:r>
            <a:r>
              <a:rPr lang="ru-RU" sz="2400" b="1" dirty="0" smtClean="0">
                <a:solidFill>
                  <a:schemeClr val="tx1"/>
                </a:solidFill>
                <a:latin typeface="Times New Roman" pitchFamily="18" charset="0"/>
              </a:rPr>
              <a:t>)</a:t>
            </a: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p:txBody>
      </p:sp>
      <p:sp>
        <p:nvSpPr>
          <p:cNvPr id="4" name="Прямоугольник 3"/>
          <p:cNvSpPr/>
          <p:nvPr/>
        </p:nvSpPr>
        <p:spPr>
          <a:xfrm>
            <a:off x="457200" y="5410200"/>
            <a:ext cx="8278688"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Управление финансов администрации</a:t>
            </a:r>
          </a:p>
          <a:p>
            <a:r>
              <a:rPr lang="ru-RU" dirty="0" err="1" smtClean="0">
                <a:solidFill>
                  <a:schemeClr val="tx1"/>
                </a:solidFill>
                <a:latin typeface="Times New Roman" pitchFamily="18" charset="0"/>
                <a:cs typeface="Times New Roman" pitchFamily="18" charset="0"/>
              </a:rPr>
              <a:t>Малопургинский</a:t>
            </a:r>
            <a:r>
              <a:rPr lang="ru-RU" dirty="0" smtClean="0">
                <a:solidFill>
                  <a:schemeClr val="tx1"/>
                </a:solidFill>
                <a:latin typeface="Times New Roman" pitchFamily="18" charset="0"/>
                <a:cs typeface="Times New Roman" pitchFamily="18" charset="0"/>
              </a:rPr>
              <a:t> район</a:t>
            </a:r>
            <a:endParaRPr lang="ru-RU" dirty="0">
              <a:solidFill>
                <a:schemeClr val="tx1"/>
              </a:solidFill>
              <a:latin typeface="Times New Roman" pitchFamily="18" charset="0"/>
              <a:cs typeface="Times New Roman" pitchFamily="18" charset="0"/>
            </a:endParaRPr>
          </a:p>
        </p:txBody>
      </p:sp>
      <p:sp>
        <p:nvSpPr>
          <p:cNvPr id="5" name="Прямоугольник 4"/>
          <p:cNvSpPr/>
          <p:nvPr/>
        </p:nvSpPr>
        <p:spPr>
          <a:xfrm>
            <a:off x="4953000" y="5410200"/>
            <a:ext cx="3624681"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latin typeface="Times New Roman" pitchFamily="18" charset="0"/>
                <a:cs typeface="Times New Roman" pitchFamily="18" charset="0"/>
              </a:rPr>
              <a:t>Телефон (34138) 4-12-79</a:t>
            </a:r>
          </a:p>
          <a:p>
            <a:r>
              <a:rPr lang="ru-RU" sz="1100" dirty="0" smtClean="0">
                <a:solidFill>
                  <a:schemeClr val="tx1"/>
                </a:solidFill>
                <a:latin typeface="Times New Roman" pitchFamily="18" charset="0"/>
                <a:cs typeface="Times New Roman" pitchFamily="18" charset="0"/>
              </a:rPr>
              <a:t>Факс         (34138) 4-12-79</a:t>
            </a:r>
          </a:p>
          <a:p>
            <a:r>
              <a:rPr lang="en-US" sz="1100" dirty="0" smtClean="0">
                <a:solidFill>
                  <a:schemeClr val="tx1"/>
                </a:solidFill>
                <a:latin typeface="Times New Roman" pitchFamily="18" charset="0"/>
                <a:cs typeface="Times New Roman" pitchFamily="18" charset="0"/>
              </a:rPr>
              <a:t>E-mail       </a:t>
            </a:r>
            <a:r>
              <a:rPr lang="en-US" sz="1100" dirty="0" smtClean="0">
                <a:solidFill>
                  <a:schemeClr val="tx1"/>
                </a:solidFill>
                <a:latin typeface="Times New Roman" pitchFamily="18" charset="0"/>
                <a:cs typeface="Times New Roman" pitchFamily="18" charset="0"/>
                <a:hlinkClick r:id="rId4"/>
              </a:rPr>
              <a:t>rfompurga@udm</a:t>
            </a:r>
            <a:r>
              <a:rPr lang="ru-RU" sz="1100" dirty="0" smtClean="0">
                <a:solidFill>
                  <a:schemeClr val="tx1"/>
                </a:solidFill>
                <a:latin typeface="Times New Roman" pitchFamily="18" charset="0"/>
                <a:cs typeface="Times New Roman" pitchFamily="18" charset="0"/>
                <a:hlinkClick r:id="rId4"/>
              </a:rPr>
              <a:t>.</a:t>
            </a:r>
            <a:r>
              <a:rPr lang="en-US" sz="1100" dirty="0" smtClean="0">
                <a:solidFill>
                  <a:schemeClr val="tx1"/>
                </a:solidFill>
                <a:latin typeface="Times New Roman" pitchFamily="18" charset="0"/>
                <a:cs typeface="Times New Roman" pitchFamily="18" charset="0"/>
                <a:hlinkClick r:id="rId4"/>
              </a:rPr>
              <a:t>net</a:t>
            </a:r>
            <a:endParaRPr lang="en-US" sz="1100" dirty="0" smtClean="0">
              <a:solidFill>
                <a:schemeClr val="tx1"/>
              </a:solidFill>
              <a:latin typeface="Times New Roman" pitchFamily="18" charset="0"/>
              <a:cs typeface="Times New Roman" pitchFamily="18" charset="0"/>
            </a:endParaRPr>
          </a:p>
          <a:p>
            <a:r>
              <a:rPr lang="ru-RU" sz="1100" dirty="0" smtClean="0">
                <a:solidFill>
                  <a:schemeClr val="tx1"/>
                </a:solidFill>
                <a:latin typeface="Times New Roman" pitchFamily="18" charset="0"/>
                <a:cs typeface="Times New Roman" pitchFamily="18" charset="0"/>
              </a:rPr>
              <a:t>Адрес        427820,УР, с.Малая Пурга, пл.Победы,д.1</a:t>
            </a:r>
          </a:p>
          <a:p>
            <a:r>
              <a:rPr lang="ru-RU" sz="1100" dirty="0" smtClean="0">
                <a:solidFill>
                  <a:schemeClr val="tx1"/>
                </a:solidFill>
                <a:latin typeface="Times New Roman" pitchFamily="18" charset="0"/>
                <a:cs typeface="Times New Roman" pitchFamily="18" charset="0"/>
              </a:rPr>
              <a:t>Начальник Управления финансов  Минагулова Р.Р.</a:t>
            </a:r>
            <a:endParaRPr lang="ru-RU" sz="1100" dirty="0">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1097"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610600" cy="728472"/>
          </a:xfrm>
        </p:spPr>
        <p:txBody>
          <a:bodyPr>
            <a:noAutofit/>
          </a:bodyPr>
          <a:lstStyle/>
          <a:p>
            <a:pPr algn="ctr"/>
            <a:r>
              <a:rPr lang="ru-RU" sz="20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latin typeface="Times New Roman" pitchFamily="18" charset="0"/>
                <a:cs typeface="Times New Roman" panose="02020603050405020304" pitchFamily="18" charset="0"/>
              </a:rPr>
              <a:t>2022 </a:t>
            </a:r>
            <a:r>
              <a:rPr lang="ru-RU" sz="2000" b="1" dirty="0">
                <a:solidFill>
                  <a:schemeClr val="tx1"/>
                </a:solidFill>
                <a:latin typeface="Times New Roman" pitchFamily="18" charset="0"/>
                <a:cs typeface="Times New Roman" panose="02020603050405020304" pitchFamily="18" charset="0"/>
              </a:rPr>
              <a:t>год и на плановый период </a:t>
            </a:r>
            <a:r>
              <a:rPr lang="ru-RU" sz="2000" b="1" dirty="0" smtClean="0">
                <a:solidFill>
                  <a:schemeClr val="tx1"/>
                </a:solidFill>
                <a:latin typeface="Times New Roman" pitchFamily="18" charset="0"/>
                <a:cs typeface="Times New Roman" panose="02020603050405020304" pitchFamily="18" charset="0"/>
              </a:rPr>
              <a:t>2023 </a:t>
            </a:r>
            <a:r>
              <a:rPr lang="ru-RU" sz="2000" b="1" dirty="0">
                <a:solidFill>
                  <a:schemeClr val="tx1"/>
                </a:solidFill>
                <a:latin typeface="Times New Roman" pitchFamily="18" charset="0"/>
                <a:cs typeface="Times New Roman" panose="02020603050405020304" pitchFamily="18" charset="0"/>
              </a:rPr>
              <a:t>и </a:t>
            </a:r>
            <a:r>
              <a:rPr lang="ru-RU" sz="2000" b="1" dirty="0" smtClean="0">
                <a:solidFill>
                  <a:schemeClr val="tx1"/>
                </a:solidFill>
                <a:latin typeface="Times New Roman" pitchFamily="18" charset="0"/>
                <a:cs typeface="Times New Roman" panose="02020603050405020304" pitchFamily="18" charset="0"/>
              </a:rPr>
              <a:t>2024 годов</a:t>
            </a:r>
            <a:r>
              <a:rPr lang="en-US" sz="2000" b="1" dirty="0" smtClean="0">
                <a:solidFill>
                  <a:schemeClr val="tx1"/>
                </a:solidFill>
                <a:latin typeface="Times New Roman" pitchFamily="18" charset="0"/>
                <a:cs typeface="Times New Roman" panose="02020603050405020304" pitchFamily="18" charset="0"/>
              </a:rPr>
              <a:t> </a:t>
            </a:r>
            <a:r>
              <a:rPr lang="ru-RU" sz="2000" b="1" dirty="0" smtClean="0">
                <a:solidFill>
                  <a:schemeClr val="tx1"/>
                </a:solidFill>
                <a:latin typeface="Times New Roman" pitchFamily="18" charset="0"/>
                <a:cs typeface="Times New Roman" panose="02020603050405020304" pitchFamily="18" charset="0"/>
              </a:rPr>
              <a:t>(</a:t>
            </a:r>
            <a:r>
              <a:rPr lang="ru-RU" sz="2000" b="1" dirty="0">
                <a:solidFill>
                  <a:schemeClr val="tx1"/>
                </a:solidFill>
                <a:latin typeface="Times New Roman" pitchFamily="18" charset="0"/>
                <a:cs typeface="Times New Roman" panose="02020603050405020304" pitchFamily="18" charset="0"/>
              </a:rPr>
              <a:t>продолжение)</a:t>
            </a:r>
            <a:endParaRPr lang="ru-RU" sz="20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742973792"/>
              </p:ext>
            </p:extLst>
          </p:nvPr>
        </p:nvGraphicFramePr>
        <p:xfrm>
          <a:off x="228600" y="990600"/>
          <a:ext cx="8686800" cy="584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39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76200"/>
            <a:ext cx="8763000" cy="1143000"/>
          </a:xfrm>
        </p:spPr>
        <p:txBody>
          <a:bodyPr>
            <a:noAutofit/>
          </a:bodyPr>
          <a:lstStyle/>
          <a:p>
            <a:pPr algn="ctr"/>
            <a:r>
              <a:rPr lang="ru-RU" sz="2000" b="1" dirty="0">
                <a:solidFill>
                  <a:schemeClr val="tx1"/>
                </a:solidFill>
                <a:latin typeface="Times New Roman" panose="02020603050405020304" pitchFamily="18" charset="0"/>
                <a:cs typeface="Times New Roman" panose="02020603050405020304" pitchFamily="18" charset="0"/>
              </a:rPr>
              <a:t>Основные направления </a:t>
            </a:r>
            <a:r>
              <a:rPr lang="ru-RU" sz="2000" b="1" dirty="0" smtClean="0">
                <a:solidFill>
                  <a:schemeClr val="tx1"/>
                </a:solidFill>
                <a:latin typeface="Times New Roman" panose="02020603050405020304" pitchFamily="18" charset="0"/>
                <a:cs typeface="Times New Roman" panose="02020603050405020304" pitchFamily="18" charset="0"/>
              </a:rPr>
              <a:t>налоговой </a:t>
            </a:r>
            <a:r>
              <a:rPr lang="ru-RU" sz="2000" b="1" dirty="0">
                <a:solidFill>
                  <a:schemeClr val="tx1"/>
                </a:solidFill>
                <a:latin typeface="Times New Roman" panose="02020603050405020304" pitchFamily="18" charset="0"/>
                <a:cs typeface="Times New Roman" panose="02020603050405020304" pitchFamily="18" charset="0"/>
              </a:rPr>
              <a:t>политики на </a:t>
            </a:r>
            <a:r>
              <a:rPr lang="ru-RU" sz="2000" b="1" dirty="0" smtClean="0">
                <a:solidFill>
                  <a:schemeClr val="tx1"/>
                </a:solidFill>
                <a:latin typeface="Times New Roman" panose="02020603050405020304" pitchFamily="18" charset="0"/>
                <a:cs typeface="Times New Roman" panose="02020603050405020304" pitchFamily="18" charset="0"/>
              </a:rPr>
              <a:t>2022 год и на плановый период 2023 и 2024 </a:t>
            </a:r>
            <a:r>
              <a:rPr lang="ru-RU" sz="2000" b="1" dirty="0">
                <a:solidFill>
                  <a:schemeClr val="tx1"/>
                </a:solidFill>
                <a:latin typeface="Times New Roman" panose="02020603050405020304" pitchFamily="18" charset="0"/>
                <a:cs typeface="Times New Roman" panose="02020603050405020304" pitchFamily="18" charset="0"/>
              </a:rPr>
              <a:t>годов</a:t>
            </a:r>
            <a:r>
              <a:rPr lang="ru-RU" sz="2400" b="1" dirty="0">
                <a:solidFill>
                  <a:schemeClr val="tx1"/>
                </a:solidFill>
                <a:latin typeface="Times New Roman" panose="02020603050405020304" pitchFamily="18" charset="0"/>
                <a:cs typeface="Times New Roman" panose="02020603050405020304" pitchFamily="18" charset="0"/>
              </a:rPr>
              <a:t/>
            </a:r>
            <a:br>
              <a:rPr lang="ru-RU" sz="2400" b="1" dirty="0">
                <a:solidFill>
                  <a:schemeClr val="tx1"/>
                </a:solidFill>
                <a:latin typeface="Times New Roman" panose="02020603050405020304" pitchFamily="18" charset="0"/>
                <a:cs typeface="Times New Roman" panose="02020603050405020304" pitchFamily="18" charset="0"/>
              </a:rPr>
            </a:br>
            <a:r>
              <a:rPr lang="ru-RU" sz="1400" b="1" dirty="0">
                <a:solidFill>
                  <a:schemeClr val="tx1"/>
                </a:solidFill>
                <a:latin typeface="Times New Roman" panose="02020603050405020304" pitchFamily="18" charset="0"/>
                <a:cs typeface="Times New Roman" panose="02020603050405020304" pitchFamily="18" charset="0"/>
              </a:rPr>
              <a:t>(</a:t>
            </a:r>
            <a:r>
              <a:rPr lang="ru-RU" sz="1600" b="1" dirty="0">
                <a:solidFill>
                  <a:schemeClr val="tx1"/>
                </a:solidFill>
                <a:latin typeface="Times New Roman" panose="02020603050405020304" pitchFamily="18" charset="0"/>
                <a:cs typeface="Times New Roman" panose="02020603050405020304" pitchFamily="18" charset="0"/>
              </a:rPr>
              <a:t>установлены Постановлением </a:t>
            </a:r>
            <a:r>
              <a:rPr lang="ru-RU" sz="1600" b="1" dirty="0" smtClean="0">
                <a:solidFill>
                  <a:schemeClr val="tx1"/>
                </a:solidFill>
                <a:latin typeface="Times New Roman" panose="02020603050405020304" pitchFamily="18" charset="0"/>
                <a:cs typeface="Times New Roman" panose="02020603050405020304" pitchFamily="18" charset="0"/>
              </a:rPr>
              <a:t> Главы муниципального </a:t>
            </a:r>
            <a:r>
              <a:rPr lang="ru-RU" sz="1600" b="1" dirty="0">
                <a:solidFill>
                  <a:schemeClr val="tx1"/>
                </a:solidFill>
                <a:latin typeface="Times New Roman" panose="02020603050405020304" pitchFamily="18" charset="0"/>
                <a:cs typeface="Times New Roman" panose="02020603050405020304" pitchFamily="18" charset="0"/>
              </a:rPr>
              <a:t>образования </a:t>
            </a:r>
            <a:r>
              <a:rPr lang="ru-RU" sz="1600" b="1" dirty="0" smtClean="0">
                <a:solidFill>
                  <a:schemeClr val="tx1"/>
                </a:solidFill>
                <a:latin typeface="Times New Roman" panose="02020603050405020304" pitchFamily="18" charset="0"/>
                <a:cs typeface="Times New Roman" panose="02020603050405020304" pitchFamily="18" charset="0"/>
              </a:rPr>
              <a:t>«Муниципальный округ </a:t>
            </a:r>
            <a:r>
              <a:rPr lang="ru-RU" sz="16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1600" b="1" dirty="0" smtClean="0">
                <a:solidFill>
                  <a:schemeClr val="tx1"/>
                </a:solidFill>
                <a:latin typeface="Times New Roman" panose="02020603050405020304" pitchFamily="18" charset="0"/>
                <a:cs typeface="Times New Roman" panose="02020603050405020304" pitchFamily="18" charset="0"/>
              </a:rPr>
              <a:t> район Удмуртской </a:t>
            </a:r>
            <a:r>
              <a:rPr lang="ru-RU" sz="1600" dirty="0">
                <a:solidFill>
                  <a:schemeClr val="tx1"/>
                </a:solidFill>
                <a:latin typeface="Times New Roman" panose="02020603050405020304" pitchFamily="18" charset="0"/>
                <a:cs typeface="Times New Roman" panose="02020603050405020304" pitchFamily="18" charset="0"/>
              </a:rPr>
              <a:t>Р</a:t>
            </a:r>
            <a:r>
              <a:rPr lang="ru-RU" sz="1600" b="1" dirty="0" smtClean="0">
                <a:solidFill>
                  <a:schemeClr val="tx1"/>
                </a:solidFill>
                <a:latin typeface="Times New Roman" panose="02020603050405020304" pitchFamily="18" charset="0"/>
                <a:cs typeface="Times New Roman" panose="02020603050405020304" pitchFamily="18" charset="0"/>
              </a:rPr>
              <a:t>еспублики» </a:t>
            </a:r>
            <a:r>
              <a:rPr lang="ru-RU" sz="1600" b="1" dirty="0">
                <a:solidFill>
                  <a:schemeClr val="tx1"/>
                </a:solidFill>
                <a:latin typeface="Times New Roman" panose="02020603050405020304" pitchFamily="18" charset="0"/>
                <a:cs typeface="Times New Roman" panose="02020603050405020304" pitchFamily="18" charset="0"/>
              </a:rPr>
              <a:t>от </a:t>
            </a:r>
            <a:r>
              <a:rPr lang="ru-RU" sz="1600" b="1" dirty="0" smtClean="0">
                <a:solidFill>
                  <a:schemeClr val="tx1"/>
                </a:solidFill>
                <a:latin typeface="Times New Roman" panose="02020603050405020304" pitchFamily="18" charset="0"/>
                <a:cs typeface="Times New Roman" panose="02020603050405020304" pitchFamily="18" charset="0"/>
              </a:rPr>
              <a:t>26 ноября 2021 года </a:t>
            </a:r>
            <a:r>
              <a:rPr lang="ru-RU" sz="1600" b="1" dirty="0">
                <a:solidFill>
                  <a:schemeClr val="tx1"/>
                </a:solidFill>
                <a:latin typeface="Times New Roman" panose="02020603050405020304" pitchFamily="18" charset="0"/>
                <a:cs typeface="Times New Roman" panose="02020603050405020304" pitchFamily="18" charset="0"/>
              </a:rPr>
              <a:t>№ 1</a:t>
            </a:r>
            <a:r>
              <a:rPr lang="ru-RU" sz="1600" b="1" dirty="0" smtClean="0">
                <a:solidFill>
                  <a:schemeClr val="tx1"/>
                </a:solidFill>
                <a:latin typeface="Times New Roman" panose="02020603050405020304" pitchFamily="18" charset="0"/>
                <a:cs typeface="Times New Roman" panose="02020603050405020304" pitchFamily="18" charset="0"/>
              </a:rPr>
              <a:t>)</a:t>
            </a:r>
            <a:r>
              <a:rPr lang="ru-RU" sz="1400" b="1" dirty="0">
                <a:solidFill>
                  <a:schemeClr val="tx1"/>
                </a:solidFill>
                <a:latin typeface="Times New Roman" panose="02020603050405020304" pitchFamily="18" charset="0"/>
                <a:cs typeface="Times New Roman" panose="02020603050405020304" pitchFamily="18" charset="0"/>
              </a:rPr>
              <a:t/>
            </a:r>
            <a:br>
              <a:rPr lang="ru-RU" sz="1400" b="1" dirty="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11" name="Объект 10"/>
          <p:cNvGraphicFramePr>
            <a:graphicFrameLocks noGrp="1"/>
          </p:cNvGraphicFramePr>
          <p:nvPr>
            <p:ph sz="quarter" idx="13"/>
            <p:extLst>
              <p:ext uri="{D42A27DB-BD31-4B8C-83A1-F6EECF244321}">
                <p14:modId xmlns:p14="http://schemas.microsoft.com/office/powerpoint/2010/main" val="3076651620"/>
              </p:ext>
            </p:extLst>
          </p:nvPr>
        </p:nvGraphicFramePr>
        <p:xfrm>
          <a:off x="228600" y="1143000"/>
          <a:ext cx="8610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211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55993" y="228600"/>
            <a:ext cx="7696200" cy="941388"/>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Основа формирования проекта бюджета</a:t>
            </a:r>
            <a:endParaRPr lang="ru-RU" sz="2400" b="1" dirty="0">
              <a:solidFill>
                <a:schemeClr val="tx1"/>
              </a:solidFill>
              <a:latin typeface="Times New Roman" pitchFamily="18" charset="0"/>
              <a:cs typeface="Times New Roman" pitchFamily="18" charset="0"/>
            </a:endParaRPr>
          </a:p>
        </p:txBody>
      </p:sp>
      <p:sp>
        <p:nvSpPr>
          <p:cNvPr id="12" name="Скругленный прямоугольник 11"/>
          <p:cNvSpPr/>
          <p:nvPr/>
        </p:nvSpPr>
        <p:spPr>
          <a:xfrm>
            <a:off x="6696075" y="3200400"/>
            <a:ext cx="2219325" cy="3076574"/>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Прогноз социально-экономического</a:t>
            </a:r>
          </a:p>
          <a:p>
            <a:pPr algn="ctr"/>
            <a:r>
              <a:rPr lang="ru-RU" b="1" dirty="0" smtClean="0">
                <a:solidFill>
                  <a:schemeClr val="tx1"/>
                </a:solidFill>
                <a:latin typeface="Times New Roman" pitchFamily="18" charset="0"/>
                <a:cs typeface="Times New Roman" pitchFamily="18" charset="0"/>
              </a:rPr>
              <a:t>развития МО «Муниципальный округ </a:t>
            </a:r>
            <a:r>
              <a:rPr lang="ru-RU" b="1" dirty="0" err="1" smtClean="0">
                <a:solidFill>
                  <a:schemeClr val="tx1"/>
                </a:solidFill>
                <a:latin typeface="Times New Roman" pitchFamily="18" charset="0"/>
                <a:cs typeface="Times New Roman" pitchFamily="18" charset="0"/>
              </a:rPr>
              <a:t>Малопургинский</a:t>
            </a:r>
            <a:endParaRPr lang="ru-RU" b="1" dirty="0" smtClean="0">
              <a:solidFill>
                <a:schemeClr val="tx1"/>
              </a:solidFill>
              <a:latin typeface="Times New Roman" pitchFamily="18" charset="0"/>
              <a:cs typeface="Times New Roman" pitchFamily="18" charset="0"/>
            </a:endParaRPr>
          </a:p>
          <a:p>
            <a:pPr algn="ctr"/>
            <a:r>
              <a:rPr lang="ru-RU" b="1" dirty="0">
                <a:solidFill>
                  <a:schemeClr val="tx1"/>
                </a:solidFill>
                <a:latin typeface="Times New Roman" pitchFamily="18" charset="0"/>
                <a:cs typeface="Times New Roman" pitchFamily="18" charset="0"/>
              </a:rPr>
              <a:t>р</a:t>
            </a:r>
            <a:r>
              <a:rPr lang="ru-RU" b="1" dirty="0" smtClean="0">
                <a:solidFill>
                  <a:schemeClr val="tx1"/>
                </a:solidFill>
                <a:latin typeface="Times New Roman" pitchFamily="18" charset="0"/>
                <a:cs typeface="Times New Roman" pitchFamily="18" charset="0"/>
              </a:rPr>
              <a:t>айон Удмуртской Республики» на 2022 год и на плановый период 2023 и 2024 годов</a:t>
            </a:r>
          </a:p>
        </p:txBody>
      </p:sp>
      <p:sp>
        <p:nvSpPr>
          <p:cNvPr id="4" name="Скругленный прямоугольник 3"/>
          <p:cNvSpPr/>
          <p:nvPr/>
        </p:nvSpPr>
        <p:spPr>
          <a:xfrm>
            <a:off x="457200" y="1447800"/>
            <a:ext cx="8458200" cy="1143000"/>
          </a:xfrm>
          <a:prstGeom prst="roundRect">
            <a:avLst/>
          </a:prstGeom>
          <a:gradFill>
            <a:gsLst>
              <a:gs pos="0">
                <a:srgbClr val="66FFFF"/>
              </a:gs>
              <a:gs pos="28000">
                <a:schemeClr val="accent1">
                  <a:tint val="44500"/>
                  <a:satMod val="160000"/>
                </a:schemeClr>
              </a:gs>
              <a:gs pos="100000">
                <a:schemeClr val="accent1">
                  <a:tint val="23500"/>
                  <a:satMod val="160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itchFamily="18" charset="0"/>
                <a:cs typeface="Times New Roman" pitchFamily="18" charset="0"/>
              </a:rPr>
              <a:t>В основу формирования бюджетных проектировок </a:t>
            </a:r>
            <a:r>
              <a:rPr lang="ru-RU" sz="2000" b="1" dirty="0" smtClean="0">
                <a:solidFill>
                  <a:schemeClr val="tx1"/>
                </a:solidFill>
                <a:latin typeface="Times New Roman" pitchFamily="18" charset="0"/>
                <a:cs typeface="Times New Roman" pitchFamily="18" charset="0"/>
              </a:rPr>
              <a:t>положены:</a:t>
            </a:r>
            <a:endParaRPr lang="ru-RU" sz="2000" b="1" dirty="0">
              <a:solidFill>
                <a:schemeClr val="tx1"/>
              </a:solidFill>
              <a:latin typeface="Times New Roman" pitchFamily="18" charset="0"/>
              <a:cs typeface="Times New Roman" pitchFamily="18" charset="0"/>
            </a:endParaRPr>
          </a:p>
        </p:txBody>
      </p:sp>
      <p:sp>
        <p:nvSpPr>
          <p:cNvPr id="5" name="Стрелка вниз 4"/>
          <p:cNvSpPr/>
          <p:nvPr/>
        </p:nvSpPr>
        <p:spPr>
          <a:xfrm>
            <a:off x="1143000" y="2590800"/>
            <a:ext cx="381000" cy="799514"/>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3168650" y="2590800"/>
            <a:ext cx="387350" cy="818857"/>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435600" y="2590800"/>
            <a:ext cx="381000" cy="761998"/>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480300" y="2590800"/>
            <a:ext cx="325437" cy="609600"/>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83099" y="3409657"/>
            <a:ext cx="1901484" cy="2867317"/>
          </a:xfrm>
          <a:prstGeom prst="roundRect">
            <a:avLst/>
          </a:prstGeom>
          <a:solidFill>
            <a:srgbClr val="C5B3F7"/>
          </a:solidFill>
          <a:ln>
            <a:solidFill>
              <a:schemeClr val="tx1"/>
            </a:solid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Times New Roman" pitchFamily="18" charset="0"/>
                <a:cs typeface="Times New Roman" pitchFamily="18" charset="0"/>
              </a:rPr>
              <a:t>Послание </a:t>
            </a:r>
            <a:r>
              <a:rPr lang="ru-RU" sz="1500" b="1" dirty="0">
                <a:solidFill>
                  <a:schemeClr val="tx1"/>
                </a:solidFill>
                <a:latin typeface="Times New Roman" pitchFamily="18" charset="0"/>
                <a:cs typeface="Times New Roman" pitchFamily="18" charset="0"/>
              </a:rPr>
              <a:t>Президента Российской Федерации Федеральному Собранию Российской Федерации от </a:t>
            </a:r>
            <a:r>
              <a:rPr lang="ru-RU" sz="1500" b="1" dirty="0" smtClean="0">
                <a:solidFill>
                  <a:schemeClr val="tx1"/>
                </a:solidFill>
                <a:latin typeface="Times New Roman" pitchFamily="18" charset="0"/>
                <a:cs typeface="Times New Roman" pitchFamily="18" charset="0"/>
              </a:rPr>
              <a:t>21 апреля 2021 года</a:t>
            </a:r>
            <a:r>
              <a:rPr lang="ru-RU" sz="1500" b="1" dirty="0">
                <a:solidFill>
                  <a:schemeClr val="tx1"/>
                </a:solidFill>
                <a:latin typeface="Times New Roman" pitchFamily="18" charset="0"/>
                <a:cs typeface="Times New Roman" pitchFamily="18" charset="0"/>
              </a:rPr>
              <a:t>;</a:t>
            </a:r>
          </a:p>
        </p:txBody>
      </p:sp>
      <p:sp>
        <p:nvSpPr>
          <p:cNvPr id="15" name="Скругленный прямоугольник 14"/>
          <p:cNvSpPr/>
          <p:nvPr/>
        </p:nvSpPr>
        <p:spPr>
          <a:xfrm>
            <a:off x="2365375" y="3390315"/>
            <a:ext cx="1993900" cy="2886660"/>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50" b="1" dirty="0" smtClean="0">
                <a:solidFill>
                  <a:schemeClr val="tx1"/>
                </a:solidFill>
                <a:latin typeface="Times New Roman" pitchFamily="18" charset="0"/>
                <a:cs typeface="Times New Roman" pitchFamily="18" charset="0"/>
              </a:rPr>
              <a:t>Указы Президента Российской Федерации от 07 мая 2012 г. №№596-606,от 1 июня 2012 г. №761, от 28 декабря2012г.№1688</a:t>
            </a:r>
          </a:p>
          <a:p>
            <a:pPr algn="ctr">
              <a:lnSpc>
                <a:spcPct val="90000"/>
              </a:lnSpc>
            </a:pPr>
            <a:r>
              <a:rPr lang="ru-RU" sz="1450" b="1" dirty="0">
                <a:solidFill>
                  <a:schemeClr val="tx1"/>
                </a:solidFill>
                <a:latin typeface="Times New Roman" pitchFamily="18" charset="0"/>
                <a:cs typeface="Times New Roman" pitchFamily="18" charset="0"/>
              </a:rPr>
              <a:t>о</a:t>
            </a:r>
            <a:r>
              <a:rPr lang="ru-RU" sz="1450" b="1" dirty="0" smtClean="0">
                <a:solidFill>
                  <a:schemeClr val="tx1"/>
                </a:solidFill>
                <a:latin typeface="Times New Roman" pitchFamily="18" charset="0"/>
                <a:cs typeface="Times New Roman" pitchFamily="18" charset="0"/>
              </a:rPr>
              <a:t>т 07 мая 2018 г. №204 </a:t>
            </a:r>
          </a:p>
          <a:p>
            <a:pPr algn="ctr"/>
            <a:endParaRPr lang="ru-RU" sz="1700" b="1"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4604093" y="3352799"/>
            <a:ext cx="2091982" cy="2924176"/>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500" b="1" dirty="0" smtClean="0">
                <a:solidFill>
                  <a:schemeClr val="tx1"/>
                </a:solidFill>
                <a:latin typeface="Times New Roman" pitchFamily="18" charset="0"/>
                <a:cs typeface="Times New Roman" pitchFamily="18" charset="0"/>
              </a:rPr>
              <a:t>Указ Главы Удмуртской Республики от 26.08.21 г. № 148 </a:t>
            </a:r>
            <a:r>
              <a:rPr lang="ru-RU" sz="1500" b="1" dirty="0">
                <a:solidFill>
                  <a:schemeClr val="tx1"/>
                </a:solidFill>
                <a:latin typeface="Times New Roman" pitchFamily="18" charset="0"/>
                <a:cs typeface="Times New Roman" pitchFamily="18" charset="0"/>
              </a:rPr>
              <a:t>«Об основных направлениях бюджетной и налоговой политики Удмуртской Республики на </a:t>
            </a:r>
            <a:r>
              <a:rPr lang="ru-RU" sz="1500" b="1" dirty="0" smtClean="0">
                <a:solidFill>
                  <a:schemeClr val="tx1"/>
                </a:solidFill>
                <a:latin typeface="Times New Roman" pitchFamily="18" charset="0"/>
                <a:cs typeface="Times New Roman" pitchFamily="18" charset="0"/>
              </a:rPr>
              <a:t>2022 </a:t>
            </a:r>
            <a:r>
              <a:rPr lang="ru-RU" sz="1500" b="1" dirty="0">
                <a:solidFill>
                  <a:schemeClr val="tx1"/>
                </a:solidFill>
                <a:latin typeface="Times New Roman" pitchFamily="18" charset="0"/>
                <a:cs typeface="Times New Roman" pitchFamily="18" charset="0"/>
              </a:rPr>
              <a:t>год и на плановый период </a:t>
            </a:r>
            <a:r>
              <a:rPr lang="ru-RU" sz="1500" b="1" dirty="0" smtClean="0">
                <a:solidFill>
                  <a:schemeClr val="tx1"/>
                </a:solidFill>
                <a:latin typeface="Times New Roman" pitchFamily="18" charset="0"/>
                <a:cs typeface="Times New Roman" pitchFamily="18" charset="0"/>
              </a:rPr>
              <a:t>2023 </a:t>
            </a:r>
            <a:r>
              <a:rPr lang="ru-RU" sz="1500" b="1" dirty="0">
                <a:solidFill>
                  <a:schemeClr val="tx1"/>
                </a:solidFill>
                <a:latin typeface="Times New Roman" pitchFamily="18" charset="0"/>
                <a:cs typeface="Times New Roman" pitchFamily="18" charset="0"/>
              </a:rPr>
              <a:t>и </a:t>
            </a:r>
            <a:r>
              <a:rPr lang="ru-RU" sz="1500" b="1" dirty="0" smtClean="0">
                <a:solidFill>
                  <a:schemeClr val="tx1"/>
                </a:solidFill>
                <a:latin typeface="Times New Roman" pitchFamily="18" charset="0"/>
                <a:cs typeface="Times New Roman" pitchFamily="18" charset="0"/>
              </a:rPr>
              <a:t>2024 </a:t>
            </a:r>
            <a:r>
              <a:rPr lang="ru-RU" sz="1500" b="1" dirty="0">
                <a:solidFill>
                  <a:schemeClr val="tx1"/>
                </a:solidFill>
                <a:latin typeface="Times New Roman" pitchFamily="18" charset="0"/>
                <a:cs typeface="Times New Roman" pitchFamily="18" charset="0"/>
              </a:rPr>
              <a:t>годов»</a:t>
            </a:r>
          </a:p>
        </p:txBody>
      </p:sp>
    </p:spTree>
    <p:extLst>
      <p:ext uri="{BB962C8B-B14F-4D97-AF65-F5344CB8AC3E}">
        <p14:creationId xmlns:p14="http://schemas.microsoft.com/office/powerpoint/2010/main" val="191740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8100"/>
            <a:ext cx="8077200" cy="788987"/>
          </a:xfrm>
          <a:noFill/>
          <a:scene3d>
            <a:camera prst="orthographicFront"/>
            <a:lightRig rig="threePt" dir="t"/>
          </a:scene3d>
          <a:sp3d>
            <a:bevelT/>
          </a:sp3d>
        </p:spPr>
        <p:txBody>
          <a:bodyPr>
            <a:normAutofit fontScale="90000"/>
          </a:bodyPr>
          <a:lstStyle/>
          <a:p>
            <a:pPr algn="ctr" eaLnBrk="1" hangingPunct="1"/>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«Муниципальный округ </a:t>
            </a:r>
            <a:r>
              <a:rPr lang="ru-RU" sz="2000" b="1" dirty="0" err="1" smtClean="0">
                <a:solidFill>
                  <a:schemeClr val="tx1"/>
                </a:solidFill>
                <a:latin typeface="Times New Roman" pitchFamily="18" charset="0"/>
              </a:rPr>
              <a:t>Малопургинский</a:t>
            </a:r>
            <a:r>
              <a:rPr lang="ru-RU" sz="2000" b="1" dirty="0" smtClean="0">
                <a:solidFill>
                  <a:schemeClr val="tx1"/>
                </a:solidFill>
                <a:latin typeface="Times New Roman" pitchFamily="18" charset="0"/>
              </a:rPr>
              <a:t> район Удмуртской Республики»</a:t>
            </a:r>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328546403"/>
              </p:ext>
            </p:extLst>
          </p:nvPr>
        </p:nvGraphicFramePr>
        <p:xfrm>
          <a:off x="228600" y="1095191"/>
          <a:ext cx="8763000" cy="5518524"/>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04800"/>
                <a:gridCol w="1967281"/>
                <a:gridCol w="926748"/>
                <a:gridCol w="660668"/>
                <a:gridCol w="679863"/>
                <a:gridCol w="794640"/>
                <a:gridCol w="762000"/>
                <a:gridCol w="635989"/>
                <a:gridCol w="680397"/>
                <a:gridCol w="680397"/>
                <a:gridCol w="670217"/>
              </a:tblGrid>
              <a:tr h="18862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2020 год </a:t>
                      </a:r>
                      <a:r>
                        <a:rPr lang="ru-RU" sz="1100" b="1" dirty="0">
                          <a:solidFill>
                            <a:schemeClr val="tx1"/>
                          </a:solidFill>
                          <a:effectLst/>
                          <a:latin typeface="Times New Roman" pitchFamily="18" charset="0"/>
                          <a:cs typeface="Times New Roman" pitchFamily="18" charset="0"/>
                        </a:rPr>
                        <a:t>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2021 </a:t>
                      </a:r>
                      <a:r>
                        <a:rPr lang="ru-RU" sz="1100" b="1" dirty="0">
                          <a:solidFill>
                            <a:schemeClr val="tx1"/>
                          </a:solidFill>
                          <a:effectLst/>
                          <a:latin typeface="Times New Roman" pitchFamily="18" charset="0"/>
                          <a:cs typeface="Times New Roman" pitchFamily="18" charset="0"/>
                        </a:rPr>
                        <a:t>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2022 </a:t>
                      </a:r>
                      <a:r>
                        <a:rPr lang="ru-RU" sz="1100" b="1" dirty="0">
                          <a:solidFill>
                            <a:schemeClr val="tx1"/>
                          </a:solidFill>
                          <a:effectLst/>
                          <a:latin typeface="Times New Roman" pitchFamily="18" charset="0"/>
                          <a:cs typeface="Times New Roman" pitchFamily="18" charset="0"/>
                        </a:rPr>
                        <a:t>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2023 </a:t>
                      </a:r>
                      <a:r>
                        <a:rPr lang="ru-RU" sz="1100" b="1" dirty="0">
                          <a:solidFill>
                            <a:schemeClr val="tx1"/>
                          </a:solidFill>
                          <a:effectLst/>
                          <a:latin typeface="Times New Roman" pitchFamily="18" charset="0"/>
                          <a:cs typeface="Times New Roman" pitchFamily="18" charset="0"/>
                        </a:rPr>
                        <a:t>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8862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56586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249758">
                <a:tc>
                  <a:txBody>
                    <a:bodyPr/>
                    <a:lstStyle/>
                    <a:p>
                      <a:pPr algn="ctr" fontAlgn="t"/>
                      <a:r>
                        <a:rPr lang="ru-RU" sz="1100" b="1" i="0" u="none" strike="noStrike" dirty="0">
                          <a:solidFill>
                            <a:srgbClr val="000000"/>
                          </a:solidFill>
                          <a:effectLst/>
                          <a:latin typeface="Times New Roman"/>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Население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379">
                <a:tc>
                  <a:txBody>
                    <a:bodyPr/>
                    <a:lstStyle/>
                    <a:p>
                      <a:pPr algn="ctr" fontAlgn="t"/>
                      <a:r>
                        <a:rPr lang="ru-RU" sz="1000" b="0" i="0" u="none" strike="noStrike">
                          <a:solidFill>
                            <a:srgbClr val="000000"/>
                          </a:solidFill>
                          <a:effectLst/>
                          <a:latin typeface="Times New Roman"/>
                        </a:rPr>
                        <a:t>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Численность постоянного населения (в среднегодовом исчислении)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тыс.чел.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33,245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33,225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33,190</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33,195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33,173</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33,170</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117">
                <a:tc>
                  <a:txBody>
                    <a:bodyPr/>
                    <a:lstStyle/>
                    <a:p>
                      <a:pPr algn="ctr" fontAlgn="t"/>
                      <a:r>
                        <a:rPr lang="ru-RU" sz="1000" b="0" i="0" u="none" strike="noStrike">
                          <a:solidFill>
                            <a:srgbClr val="000000"/>
                          </a:solidFill>
                          <a:effectLst/>
                          <a:latin typeface="Times New Roman"/>
                        </a:rPr>
                        <a:t>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Численность населения (на 1 января года)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тыс. 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33,183</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33,200</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33,180</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33,170</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33,180</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054">
                <a:tc>
                  <a:txBody>
                    <a:bodyPr/>
                    <a:lstStyle/>
                    <a:p>
                      <a:pPr algn="ctr" fontAlgn="t"/>
                      <a:r>
                        <a:rPr lang="ru-RU" sz="1000" b="0" i="0" u="none" strike="noStrike">
                          <a:solidFill>
                            <a:srgbClr val="000000"/>
                          </a:solidFill>
                          <a:effectLst/>
                          <a:latin typeface="Times New Roman"/>
                        </a:rPr>
                        <a:t>1.3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Численность детей до 18 лет на начало года (до 17 лет включительно)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8443</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8405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8367</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8379</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8329</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8347</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8287</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8313</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305">
                <a:tc>
                  <a:txBody>
                    <a:bodyPr/>
                    <a:lstStyle/>
                    <a:p>
                      <a:pPr algn="ctr" fontAlgn="t"/>
                      <a:r>
                        <a:rPr lang="ru-RU" sz="1000" b="1" i="0" u="none" strike="noStrike">
                          <a:solidFill>
                            <a:srgbClr val="000000"/>
                          </a:solidFill>
                          <a:effectLst/>
                          <a:latin typeface="Times New Roman"/>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Промышленное производство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7459">
                <a:tc>
                  <a:txBody>
                    <a:bodyPr/>
                    <a:lstStyle/>
                    <a:p>
                      <a:pPr algn="ctr" fontAlgn="t"/>
                      <a:r>
                        <a:rPr lang="ru-RU" sz="1000" b="0" i="0" u="none" strike="noStrike">
                          <a:solidFill>
                            <a:srgbClr val="000000"/>
                          </a:solidFill>
                          <a:effectLst/>
                          <a:latin typeface="Times New Roman"/>
                        </a:rPr>
                        <a:t>2.1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Объем отгруженных товаров собственного производства, выполненных работ и услуг собственными силами (по чистым видам экономической деятельности) по полному кругу организаций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err="1">
                          <a:solidFill>
                            <a:srgbClr val="000000"/>
                          </a:solidFill>
                          <a:effectLst/>
                          <a:latin typeface="Times New Roman"/>
                        </a:rPr>
                        <a:t>млн.руб</a:t>
                      </a:r>
                      <a:r>
                        <a:rPr lang="ru-RU" sz="11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3441,5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3903,2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4120,8</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4144,8</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4384,2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4431,4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4664,4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4742,2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3439">
                <a:tc>
                  <a:txBody>
                    <a:bodyPr/>
                    <a:lstStyle/>
                    <a:p>
                      <a:pPr algn="ctr" fontAlgn="t"/>
                      <a:r>
                        <a:rPr lang="ru-RU" sz="1000" b="0" i="0" u="none" strike="noStrike">
                          <a:solidFill>
                            <a:srgbClr val="000000"/>
                          </a:solidFill>
                          <a:effectLst/>
                          <a:latin typeface="Times New Roman"/>
                        </a:rPr>
                        <a:t>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Индекс промышленного производства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к предыдущему году</a:t>
                      </a:r>
                      <a:br>
                        <a:rPr lang="ru-RU" sz="1100" b="0" i="0" u="none" strike="noStrike" dirty="0">
                          <a:solidFill>
                            <a:srgbClr val="000000"/>
                          </a:solidFill>
                          <a:effectLst/>
                          <a:latin typeface="Times New Roman"/>
                        </a:rPr>
                      </a:br>
                      <a:r>
                        <a:rPr lang="ru-RU" sz="1100" b="0" i="0" u="none" strike="noStrike" dirty="0">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97,4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101,9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103,4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034">
                <a:tc>
                  <a:txBody>
                    <a:bodyPr/>
                    <a:lstStyle/>
                    <a:p>
                      <a:pPr algn="ctr" fontAlgn="t"/>
                      <a:r>
                        <a:rPr lang="ru-RU" sz="1000" b="0" i="0" u="none" strike="noStrike">
                          <a:solidFill>
                            <a:srgbClr val="000000"/>
                          </a:solidFill>
                          <a:effectLst/>
                          <a:latin typeface="Times New Roman"/>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индекс-дефлятор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93,4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111,3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102,7</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103,9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305800" cy="609599"/>
          </a:xfrm>
          <a:noFill/>
          <a:scene3d>
            <a:camera prst="orthographicFront"/>
            <a:lightRig rig="threePt" dir="t"/>
          </a:scene3d>
          <a:sp3d>
            <a:bevelT/>
          </a:sp3d>
        </p:spPr>
        <p:txBody>
          <a:bodyPr>
            <a:noAutofit/>
          </a:bodyPr>
          <a:lstStyle/>
          <a:p>
            <a:pPr marL="0" indent="0" algn="ctr" eaLnBrk="1" hangingPunct="1">
              <a:buNone/>
            </a:pPr>
            <a:r>
              <a:rPr lang="ru-RU" sz="18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«муниципальный округ </a:t>
            </a:r>
            <a:r>
              <a:rPr lang="ru-RU" sz="1800" b="1" dirty="0" err="1" smtClean="0">
                <a:solidFill>
                  <a:schemeClr val="tx1"/>
                </a:solidFill>
                <a:latin typeface="Times New Roman" pitchFamily="18" charset="0"/>
              </a:rPr>
              <a:t>Малопургинский</a:t>
            </a:r>
            <a:r>
              <a:rPr lang="ru-RU" sz="1800" b="1" dirty="0" smtClean="0">
                <a:solidFill>
                  <a:schemeClr val="tx1"/>
                </a:solidFill>
                <a:latin typeface="Times New Roman" pitchFamily="18" charset="0"/>
              </a:rPr>
              <a:t> район Удмуртской </a:t>
            </a:r>
            <a:r>
              <a:rPr lang="ru-RU" sz="1800" dirty="0">
                <a:solidFill>
                  <a:schemeClr val="tx1"/>
                </a:solidFill>
                <a:latin typeface="Times New Roman" pitchFamily="18" charset="0"/>
              </a:rPr>
              <a:t>Р</a:t>
            </a:r>
            <a:r>
              <a:rPr lang="ru-RU" sz="1800" b="1" dirty="0" smtClean="0">
                <a:solidFill>
                  <a:schemeClr val="tx1"/>
                </a:solidFill>
                <a:latin typeface="Times New Roman" pitchFamily="18" charset="0"/>
              </a:rPr>
              <a:t>еспублики» (продолжение)</a:t>
            </a:r>
            <a:br>
              <a:rPr lang="ru-RU" sz="1800" b="1" dirty="0" smtClean="0">
                <a:solidFill>
                  <a:schemeClr val="tx1"/>
                </a:solidFill>
                <a:latin typeface="Times New Roman" pitchFamily="18" charset="0"/>
              </a:rPr>
            </a:br>
            <a:endParaRPr lang="ru-RU" sz="18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2219310575"/>
              </p:ext>
            </p:extLst>
          </p:nvPr>
        </p:nvGraphicFramePr>
        <p:xfrm>
          <a:off x="228600" y="1066800"/>
          <a:ext cx="8686798" cy="5661011"/>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91297"/>
                <a:gridCol w="1880784"/>
                <a:gridCol w="926748"/>
                <a:gridCol w="660668"/>
                <a:gridCol w="679863"/>
                <a:gridCol w="680397"/>
                <a:gridCol w="756116"/>
                <a:gridCol w="756116"/>
                <a:gridCol w="680397"/>
                <a:gridCol w="680397"/>
                <a:gridCol w="594015"/>
              </a:tblGrid>
              <a:tr h="101156">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2020</a:t>
                      </a:r>
                      <a:r>
                        <a:rPr lang="ru-RU" sz="1100" b="1" baseline="0" dirty="0" smtClean="0">
                          <a:solidFill>
                            <a:schemeClr val="tx1"/>
                          </a:solidFill>
                          <a:effectLst/>
                          <a:latin typeface="Times New Roman" pitchFamily="18" charset="0"/>
                          <a:cs typeface="Times New Roman" pitchFamily="18" charset="0"/>
                        </a:rPr>
                        <a:t> </a:t>
                      </a:r>
                      <a:r>
                        <a:rPr lang="ru-RU" sz="1100" b="1" dirty="0" smtClean="0">
                          <a:solidFill>
                            <a:schemeClr val="tx1"/>
                          </a:solidFill>
                          <a:effectLst/>
                          <a:latin typeface="Times New Roman" pitchFamily="18" charset="0"/>
                          <a:cs typeface="Times New Roman" pitchFamily="18" charset="0"/>
                        </a:rPr>
                        <a:t>год </a:t>
                      </a:r>
                      <a:r>
                        <a:rPr lang="ru-RU" sz="1100" b="1" dirty="0">
                          <a:solidFill>
                            <a:schemeClr val="tx1"/>
                          </a:solidFill>
                          <a:effectLst/>
                          <a:latin typeface="Times New Roman" pitchFamily="18" charset="0"/>
                          <a:cs typeface="Times New Roman" pitchFamily="18" charset="0"/>
                        </a:rPr>
                        <a:t>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2021 </a:t>
                      </a:r>
                      <a:r>
                        <a:rPr lang="ru-RU" sz="1100" b="1" dirty="0">
                          <a:solidFill>
                            <a:schemeClr val="tx1"/>
                          </a:solidFill>
                          <a:effectLst/>
                          <a:latin typeface="Times New Roman" pitchFamily="18" charset="0"/>
                          <a:cs typeface="Times New Roman" pitchFamily="18" charset="0"/>
                        </a:rPr>
                        <a:t>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2022 </a:t>
                      </a:r>
                      <a:r>
                        <a:rPr lang="ru-RU" sz="1100" b="1" dirty="0">
                          <a:solidFill>
                            <a:schemeClr val="tx1"/>
                          </a:solidFill>
                          <a:effectLst/>
                          <a:latin typeface="Times New Roman" pitchFamily="18" charset="0"/>
                          <a:cs typeface="Times New Roman" pitchFamily="18" charset="0"/>
                        </a:rPr>
                        <a:t>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2023 </a:t>
                      </a:r>
                      <a:r>
                        <a:rPr lang="ru-RU" sz="1100" b="1" dirty="0">
                          <a:solidFill>
                            <a:schemeClr val="tx1"/>
                          </a:solidFill>
                          <a:effectLst/>
                          <a:latin typeface="Times New Roman" pitchFamily="18" charset="0"/>
                          <a:cs typeface="Times New Roman" pitchFamily="18" charset="0"/>
                        </a:rPr>
                        <a:t>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927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46805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255270">
                <a:tc>
                  <a:txBody>
                    <a:bodyPr/>
                    <a:lstStyle/>
                    <a:p>
                      <a:pPr algn="ctr" fontAlgn="t"/>
                      <a:r>
                        <a:rPr lang="ru-RU" sz="1100" b="1" i="0" u="none" strike="noStrike" dirty="0">
                          <a:solidFill>
                            <a:srgbClr val="000000"/>
                          </a:solidFill>
                          <a:effectLst/>
                          <a:latin typeface="Times New Roman"/>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Сельское хозяйство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805">
                <a:tc>
                  <a:txBody>
                    <a:bodyPr/>
                    <a:lstStyle/>
                    <a:p>
                      <a:pPr algn="ctr" fontAlgn="t"/>
                      <a:r>
                        <a:rPr lang="ru-RU" sz="1100" b="0" i="0" u="none" strike="noStrike">
                          <a:solidFill>
                            <a:srgbClr val="000000"/>
                          </a:solidFill>
                          <a:effectLst/>
                          <a:latin typeface="Times New Roman"/>
                        </a:rPr>
                        <a:t>3.1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Продукция сельского хозяйства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2008,0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2138,0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2228,4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2243,9</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2338,4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2373,5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2468,2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2517,8</a:t>
                      </a:r>
                    </a:p>
                    <a:p>
                      <a:pPr algn="ctr" fontAlgn="ct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5365">
                <a:tc>
                  <a:txBody>
                    <a:bodyPr/>
                    <a:lstStyle/>
                    <a:p>
                      <a:pPr algn="ctr" fontAlgn="t"/>
                      <a:r>
                        <a:rPr lang="ru-RU" sz="1100" b="0" i="0" u="none" strike="noStrike">
                          <a:solidFill>
                            <a:srgbClr val="000000"/>
                          </a:solidFill>
                          <a:effectLst/>
                          <a:latin typeface="Times New Roman"/>
                        </a:rPr>
                        <a:t>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Индекс производства продукции сельского хозяйства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к предыдущему году</a:t>
                      </a:r>
                      <a:br>
                        <a:rPr lang="ru-RU" sz="1100" b="0" i="0" u="none" strike="noStrike">
                          <a:solidFill>
                            <a:srgbClr val="000000"/>
                          </a:solidFill>
                          <a:effectLst/>
                          <a:latin typeface="Times New Roman"/>
                        </a:rPr>
                      </a:br>
                      <a:r>
                        <a:rPr lang="ru-RU" sz="1100" b="0" i="0" u="none" strike="noStrike">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smtClean="0">
                        <a:solidFill>
                          <a:srgbClr val="000000"/>
                        </a:solidFill>
                        <a:effectLst/>
                        <a:latin typeface="Times New Roman"/>
                      </a:endParaRPr>
                    </a:p>
                    <a:p>
                      <a:pPr algn="ctr" fontAlgn="ctr"/>
                      <a:endParaRPr lang="ru-RU" sz="1100" b="0" i="0" u="none" strike="noStrike" dirty="0" smtClean="0">
                        <a:solidFill>
                          <a:srgbClr val="000000"/>
                        </a:solidFill>
                        <a:effectLst/>
                        <a:latin typeface="Times New Roman"/>
                      </a:endParaRPr>
                    </a:p>
                    <a:p>
                      <a:pPr algn="ctr" fontAlgn="ctr"/>
                      <a:endParaRPr lang="ru-RU" sz="1100" b="0" i="0" u="none" strike="noStrike" dirty="0" smtClean="0">
                        <a:solidFill>
                          <a:srgbClr val="000000"/>
                        </a:solidFill>
                        <a:effectLst/>
                        <a:latin typeface="Times New Roman"/>
                      </a:endParaRPr>
                    </a:p>
                    <a:p>
                      <a:pPr algn="ctr" fontAlgn="ctr"/>
                      <a:endParaRPr lang="ru-RU" sz="1100" b="0" i="0" u="none" strike="noStrike" dirty="0" smtClean="0">
                        <a:solidFill>
                          <a:srgbClr val="000000"/>
                        </a:solidFill>
                        <a:effectLst/>
                        <a:latin typeface="Times New Roman"/>
                      </a:endParaRPr>
                    </a:p>
                    <a:p>
                      <a:pPr algn="ctr" fontAlgn="ctr"/>
                      <a:endParaRPr lang="ru-RU" sz="1100" b="0" i="0" u="none" strike="noStrike" dirty="0" smtClean="0">
                        <a:solidFill>
                          <a:srgbClr val="000000"/>
                        </a:solidFill>
                        <a:effectLst/>
                        <a:latin typeface="Times New Roman"/>
                      </a:endParaRPr>
                    </a:p>
                    <a:p>
                      <a:pPr algn="ctr" fontAlgn="ctr"/>
                      <a:r>
                        <a:rPr lang="ru-RU" sz="1100" b="0" i="0" u="none" strike="noStrike" dirty="0" smtClean="0">
                          <a:solidFill>
                            <a:srgbClr val="000000"/>
                          </a:solidFill>
                          <a:effectLst/>
                          <a:latin typeface="Times New Roman"/>
                        </a:rPr>
                        <a:t>104,7</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101,5</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100,8</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101,8</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100,9</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101,9</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101,2</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102,0</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890">
                <a:tc>
                  <a:txBody>
                    <a:bodyPr/>
                    <a:lstStyle/>
                    <a:p>
                      <a:pPr algn="ctr" fontAlgn="t"/>
                      <a:r>
                        <a:rPr lang="ru-RU" sz="1100" b="0" i="0" u="none" strike="noStrike">
                          <a:solidFill>
                            <a:srgbClr val="000000"/>
                          </a:solidFill>
                          <a:effectLst/>
                          <a:latin typeface="Times New Roman"/>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индекс-дефлятор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103,8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104,9</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103,4</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103,1</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104,0</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103,8</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104,3</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104,0</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627">
                <a:tc>
                  <a:txBody>
                    <a:bodyPr/>
                    <a:lstStyle/>
                    <a:p>
                      <a:pPr algn="ctr" fontAlgn="t"/>
                      <a:r>
                        <a:rPr lang="ru-RU" sz="1100" b="1" i="0" u="none" strike="noStrike">
                          <a:solidFill>
                            <a:srgbClr val="000000"/>
                          </a:solidFill>
                          <a:effectLst/>
                          <a:latin typeface="Times New Roman"/>
                        </a:rPr>
                        <a:t>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Торговля и услуги населению</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509">
                <a:tc>
                  <a:txBody>
                    <a:bodyPr/>
                    <a:lstStyle/>
                    <a:p>
                      <a:pPr algn="ctr" fontAlgn="t"/>
                      <a:r>
                        <a:rPr lang="ru-RU" sz="1100" b="0" i="0" u="none" strike="noStrike">
                          <a:solidFill>
                            <a:srgbClr val="000000"/>
                          </a:solidFill>
                          <a:effectLst/>
                          <a:latin typeface="Times New Roman"/>
                        </a:rPr>
                        <a:t>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Индекс потребительских цен на товары и услуги, на конец года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к декабрю</a:t>
                      </a:r>
                      <a:br>
                        <a:rPr lang="ru-RU" sz="1100" b="0" i="0" u="none" strike="noStrike" dirty="0">
                          <a:solidFill>
                            <a:srgbClr val="000000"/>
                          </a:solidFill>
                          <a:effectLst/>
                          <a:latin typeface="Times New Roman"/>
                        </a:rPr>
                      </a:br>
                      <a:r>
                        <a:rPr lang="ru-RU" sz="1100" b="0" i="0" u="none" strike="noStrike" dirty="0">
                          <a:solidFill>
                            <a:srgbClr val="000000"/>
                          </a:solidFill>
                          <a:effectLst/>
                          <a:latin typeface="Times New Roman"/>
                        </a:rPr>
                        <a:t>предыдущего года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104,7</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103,7</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104</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444">
                <a:tc>
                  <a:txBody>
                    <a:bodyPr/>
                    <a:lstStyle/>
                    <a:p>
                      <a:pPr algn="ctr" fontAlgn="t"/>
                      <a:r>
                        <a:rPr lang="ru-RU" sz="1100" b="0" i="0" u="none" strike="noStrike">
                          <a:solidFill>
                            <a:srgbClr val="000000"/>
                          </a:solidFill>
                          <a:effectLst/>
                          <a:latin typeface="Times New Roman"/>
                        </a:rPr>
                        <a:t>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Индекс потребительских цен на товары и услуги, в среднем за год</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г/г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103,4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105,4</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103,9</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103,8</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805">
                <a:tc>
                  <a:txBody>
                    <a:bodyPr/>
                    <a:lstStyle/>
                    <a:p>
                      <a:pPr algn="ctr" fontAlgn="t"/>
                      <a:r>
                        <a:rPr lang="ru-RU" sz="1100" b="0" i="0" u="none" strike="noStrike">
                          <a:solidFill>
                            <a:srgbClr val="000000"/>
                          </a:solidFill>
                          <a:effectLst/>
                          <a:latin typeface="Times New Roman"/>
                        </a:rPr>
                        <a:t>4.3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Объем розничного товарооборота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err="1">
                          <a:solidFill>
                            <a:srgbClr val="000000"/>
                          </a:solidFill>
                          <a:effectLst/>
                          <a:latin typeface="Times New Roman"/>
                        </a:rPr>
                        <a:t>млн.руб</a:t>
                      </a:r>
                      <a:r>
                        <a:rPr lang="ru-RU" sz="11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2245,5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2487,4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2651,5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2654,2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2826,4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2834,9</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3010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3030,9</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7699">
                <a:tc>
                  <a:txBody>
                    <a:bodyPr/>
                    <a:lstStyle/>
                    <a:p>
                      <a:pPr algn="ctr" fontAlgn="t"/>
                      <a:r>
                        <a:rPr lang="ru-RU" sz="1100" b="0" i="0" u="none" strike="noStrike">
                          <a:solidFill>
                            <a:srgbClr val="000000"/>
                          </a:solidFill>
                          <a:effectLst/>
                          <a:latin typeface="Times New Roman"/>
                        </a:rPr>
                        <a:t>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Темп роста в сопоставимых ценах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к предыдущему году</a:t>
                      </a:r>
                      <a:br>
                        <a:rPr lang="ru-RU" sz="1100" b="0" i="0" u="none" strike="noStrike">
                          <a:solidFill>
                            <a:srgbClr val="000000"/>
                          </a:solidFill>
                          <a:effectLst/>
                          <a:latin typeface="Times New Roman"/>
                        </a:rPr>
                      </a:br>
                      <a:r>
                        <a:rPr lang="ru-RU" sz="1100" b="0" i="0" u="none" strike="noStrike">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84,3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104,6</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67091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1"/>
            <a:ext cx="8077200" cy="533400"/>
          </a:xfrm>
          <a:noFill/>
          <a:scene3d>
            <a:camera prst="orthographicFront"/>
            <a:lightRig rig="threePt" dir="t"/>
          </a:scene3d>
          <a:sp3d>
            <a:bevelT/>
          </a:sp3d>
        </p:spPr>
        <p:txBody>
          <a:bodyPr>
            <a:normAutofit fontScale="90000"/>
          </a:bodyPr>
          <a:lstStyle/>
          <a:p>
            <a:pPr algn="ctr" eaLnBrk="1" hangingPunct="1"/>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«Муниципальный округ </a:t>
            </a:r>
            <a:r>
              <a:rPr lang="ru-RU" sz="2000" b="1" dirty="0" err="1" smtClean="0">
                <a:solidFill>
                  <a:schemeClr val="tx1"/>
                </a:solidFill>
                <a:latin typeface="Times New Roman" pitchFamily="18" charset="0"/>
              </a:rPr>
              <a:t>Малопургинский</a:t>
            </a:r>
            <a:r>
              <a:rPr lang="ru-RU" sz="2000" b="1" dirty="0" smtClean="0">
                <a:solidFill>
                  <a:schemeClr val="tx1"/>
                </a:solidFill>
                <a:latin typeface="Times New Roman" pitchFamily="18" charset="0"/>
              </a:rPr>
              <a:t> район Удмуртской </a:t>
            </a:r>
            <a:r>
              <a:rPr lang="ru-RU" sz="2000" dirty="0">
                <a:solidFill>
                  <a:schemeClr val="tx1"/>
                </a:solidFill>
                <a:latin typeface="Times New Roman" pitchFamily="18" charset="0"/>
              </a:rPr>
              <a:t>Р</a:t>
            </a:r>
            <a:r>
              <a:rPr lang="ru-RU" sz="2000" b="1" dirty="0" smtClean="0">
                <a:solidFill>
                  <a:schemeClr val="tx1"/>
                </a:solidFill>
                <a:latin typeface="Times New Roman" pitchFamily="18" charset="0"/>
              </a:rPr>
              <a:t>еспублики» (продолжение)</a:t>
            </a:r>
            <a:r>
              <a:rPr lang="ru-RU" sz="1800" b="1" dirty="0" smtClean="0">
                <a:solidFill>
                  <a:schemeClr val="tx1"/>
                </a:solidFill>
                <a:latin typeface="Times New Roman" pitchFamily="18" charset="0"/>
              </a:rPr>
              <a:t/>
            </a:r>
            <a:br>
              <a:rPr lang="ru-RU" sz="1800" b="1" dirty="0" smtClean="0">
                <a:solidFill>
                  <a:schemeClr val="tx1"/>
                </a:solidFill>
                <a:latin typeface="Times New Roman" pitchFamily="18" charset="0"/>
              </a:rPr>
            </a:br>
            <a:endParaRPr lang="ru-RU" sz="18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1108800761"/>
              </p:ext>
            </p:extLst>
          </p:nvPr>
        </p:nvGraphicFramePr>
        <p:xfrm>
          <a:off x="228600" y="1143000"/>
          <a:ext cx="8686800" cy="5215509"/>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87865"/>
                <a:gridCol w="1864286"/>
                <a:gridCol w="918619"/>
                <a:gridCol w="654873"/>
                <a:gridCol w="673899"/>
                <a:gridCol w="682058"/>
                <a:gridCol w="741854"/>
                <a:gridCol w="749483"/>
                <a:gridCol w="674429"/>
                <a:gridCol w="674429"/>
                <a:gridCol w="665005"/>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2020</a:t>
                      </a:r>
                      <a:r>
                        <a:rPr lang="ru-RU" sz="1100" b="1" baseline="0" dirty="0" smtClean="0">
                          <a:solidFill>
                            <a:schemeClr val="tx1"/>
                          </a:solidFill>
                          <a:effectLst/>
                          <a:latin typeface="Times New Roman" pitchFamily="18" charset="0"/>
                          <a:cs typeface="Times New Roman" pitchFamily="18" charset="0"/>
                        </a:rPr>
                        <a:t> </a:t>
                      </a:r>
                      <a:r>
                        <a:rPr lang="ru-RU" sz="1100" b="1" dirty="0" smtClean="0">
                          <a:solidFill>
                            <a:schemeClr val="tx1"/>
                          </a:solidFill>
                          <a:effectLst/>
                          <a:latin typeface="Times New Roman" pitchFamily="18" charset="0"/>
                          <a:cs typeface="Times New Roman" pitchFamily="18" charset="0"/>
                        </a:rPr>
                        <a:t>год </a:t>
                      </a:r>
                      <a:r>
                        <a:rPr lang="ru-RU" sz="1100" b="1" dirty="0">
                          <a:solidFill>
                            <a:schemeClr val="tx1"/>
                          </a:solidFill>
                          <a:effectLst/>
                          <a:latin typeface="Times New Roman" pitchFamily="18" charset="0"/>
                          <a:cs typeface="Times New Roman" pitchFamily="18" charset="0"/>
                        </a:rPr>
                        <a:t>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2021 </a:t>
                      </a:r>
                      <a:r>
                        <a:rPr lang="ru-RU" sz="1100" b="1" dirty="0">
                          <a:solidFill>
                            <a:schemeClr val="tx1"/>
                          </a:solidFill>
                          <a:effectLst/>
                          <a:latin typeface="Times New Roman" pitchFamily="18" charset="0"/>
                          <a:cs typeface="Times New Roman" pitchFamily="18" charset="0"/>
                        </a:rPr>
                        <a:t>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2022 </a:t>
                      </a:r>
                      <a:r>
                        <a:rPr lang="ru-RU" sz="1100" b="1" dirty="0">
                          <a:solidFill>
                            <a:schemeClr val="tx1"/>
                          </a:solidFill>
                          <a:effectLst/>
                          <a:latin typeface="Times New Roman" pitchFamily="18" charset="0"/>
                          <a:cs typeface="Times New Roman" pitchFamily="18" charset="0"/>
                        </a:rPr>
                        <a:t>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2023 </a:t>
                      </a:r>
                      <a:r>
                        <a:rPr lang="ru-RU" sz="1100" b="1" dirty="0">
                          <a:solidFill>
                            <a:schemeClr val="tx1"/>
                          </a:solidFill>
                          <a:effectLst/>
                          <a:latin typeface="Times New Roman" pitchFamily="18" charset="0"/>
                          <a:cs typeface="Times New Roman" pitchFamily="18" charset="0"/>
                        </a:rPr>
                        <a:t>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30022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179070">
                <a:tc>
                  <a:txBody>
                    <a:bodyPr/>
                    <a:lstStyle/>
                    <a:p>
                      <a:pPr algn="ctr" fontAlgn="t"/>
                      <a:r>
                        <a:rPr lang="ru-RU" sz="1100" b="1" i="0" u="none" strike="noStrike" dirty="0">
                          <a:solidFill>
                            <a:srgbClr val="000000"/>
                          </a:solidFill>
                          <a:effectLst/>
                          <a:latin typeface="Times New Roman"/>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Инвестиции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5.1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Инвестиции в основной капитал по организациям, не относящимся к субъектам малого предпринимательства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err="1">
                          <a:solidFill>
                            <a:srgbClr val="000000"/>
                          </a:solidFill>
                          <a:effectLst/>
                          <a:latin typeface="Times New Roman"/>
                        </a:rPr>
                        <a:t>млн.руб</a:t>
                      </a:r>
                      <a:r>
                        <a:rPr lang="ru-RU" sz="11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314,8</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341,8</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375,0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378,9</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411,4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420,2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452,3</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467,2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5.2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Темп роста в сопоставимых ценах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 к предыдущему году</a:t>
                      </a:r>
                      <a:br>
                        <a:rPr lang="ru-RU" sz="1000" b="0" i="0" u="none" strike="noStrike" dirty="0">
                          <a:solidFill>
                            <a:srgbClr val="000000"/>
                          </a:solidFill>
                          <a:effectLst/>
                          <a:latin typeface="Times New Roman"/>
                        </a:rPr>
                      </a:br>
                      <a:r>
                        <a:rPr lang="ru-RU" sz="1000" b="0" i="0" u="none" strike="noStrike" dirty="0">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121,4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103,1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104,0</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104,2</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индекс-дефлятор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105,6</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105,6</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fontAlgn="t"/>
                      <a:r>
                        <a:rPr lang="ru-RU" sz="1100" b="1" i="0" u="none" strike="noStrike">
                          <a:solidFill>
                            <a:srgbClr val="000000"/>
                          </a:solidFill>
                          <a:effectLst/>
                          <a:latin typeface="Times New Roman"/>
                        </a:rPr>
                        <a:t>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Труд и занятость</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087">
                <a:tc>
                  <a:txBody>
                    <a:bodyPr/>
                    <a:lstStyle/>
                    <a:p>
                      <a:pPr algn="ctr" fontAlgn="t"/>
                      <a:r>
                        <a:rPr lang="ru-RU" sz="1100" b="0" i="0" u="none" strike="noStrike">
                          <a:solidFill>
                            <a:srgbClr val="000000"/>
                          </a:solidFill>
                          <a:effectLst/>
                          <a:latin typeface="Times New Roman"/>
                        </a:rPr>
                        <a:t>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Фонд заработной платы по организациям, не относящимся к субъектам малого предпринимательства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1554,9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1571,2</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1663,8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1670,6</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01769,1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1782,9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1882,8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1902,8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648">
                <a:tc>
                  <a:txBody>
                    <a:bodyPr/>
                    <a:lstStyle/>
                    <a:p>
                      <a:pPr algn="ctr" fontAlgn="t"/>
                      <a:r>
                        <a:rPr lang="ru-RU" sz="1100" b="0" i="0" u="none" strike="noStrike">
                          <a:solidFill>
                            <a:srgbClr val="000000"/>
                          </a:solidFill>
                          <a:effectLst/>
                          <a:latin typeface="Times New Roman"/>
                        </a:rPr>
                        <a:t>6.2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Номинальная начисленная среднемесячная заработная плата одного работника  по организациям, не относящимся к субъектам малого предпринимательства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29080,1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31173,8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33013,1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33106,6</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35059,9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35291,6</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37268,7</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37620,8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gn="ctr" fontAlgn="t"/>
                      <a:r>
                        <a:rPr lang="ru-RU" sz="1100" b="0" i="0" u="none" strike="noStrike" dirty="0" smtClean="0">
                          <a:solidFill>
                            <a:srgbClr val="000000"/>
                          </a:solidFill>
                          <a:effectLst/>
                          <a:latin typeface="Times New Roman"/>
                        </a:rPr>
                        <a:t>6.3</a:t>
                      </a:r>
                      <a:endParaRPr lang="ru-RU" sz="1100" b="0" i="0" u="none" strike="noStrike" dirty="0">
                        <a:solidFill>
                          <a:srgbClr val="000000"/>
                        </a:solidFill>
                        <a:effectLst/>
                        <a:latin typeface="Times New Roman"/>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Среднесписочная численность работников предприятий (по крупным и средним организациям)</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4247</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4200</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4200</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4205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4205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4210</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4210</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4215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95163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077200" cy="533400"/>
          </a:xfrm>
          <a:noFill/>
          <a:scene3d>
            <a:camera prst="orthographicFront"/>
            <a:lightRig rig="threePt" dir="t"/>
          </a:scene3d>
          <a:sp3d>
            <a:bevelT/>
          </a:sp3d>
        </p:spPr>
        <p:txBody>
          <a:bodyPr>
            <a:normAutofit fontScale="90000"/>
          </a:bodyPr>
          <a:lstStyle/>
          <a:p>
            <a:pPr algn="ctr" eaLnBrk="1" hangingPunct="1"/>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«Муниципальный округ </a:t>
            </a:r>
            <a:r>
              <a:rPr lang="ru-RU" sz="2000" b="1" dirty="0" err="1" smtClean="0">
                <a:solidFill>
                  <a:schemeClr val="tx1"/>
                </a:solidFill>
                <a:latin typeface="Times New Roman" pitchFamily="18" charset="0"/>
              </a:rPr>
              <a:t>Малопургинский</a:t>
            </a:r>
            <a:r>
              <a:rPr lang="ru-RU" sz="2000" b="1" dirty="0" smtClean="0">
                <a:solidFill>
                  <a:schemeClr val="tx1"/>
                </a:solidFill>
                <a:latin typeface="Times New Roman" pitchFamily="18" charset="0"/>
              </a:rPr>
              <a:t> район Удмуртской </a:t>
            </a:r>
            <a:r>
              <a:rPr lang="ru-RU" sz="2000" dirty="0">
                <a:solidFill>
                  <a:schemeClr val="tx1"/>
                </a:solidFill>
                <a:latin typeface="Times New Roman" pitchFamily="18" charset="0"/>
              </a:rPr>
              <a:t>Р</a:t>
            </a:r>
            <a:r>
              <a:rPr lang="ru-RU" sz="2000" b="1" dirty="0" smtClean="0">
                <a:solidFill>
                  <a:schemeClr val="tx1"/>
                </a:solidFill>
                <a:latin typeface="Times New Roman" pitchFamily="18" charset="0"/>
              </a:rPr>
              <a:t>еспублики» (продолжение)</a:t>
            </a:r>
            <a:br>
              <a:rPr lang="ru-RU" sz="2000" b="1" dirty="0" smtClean="0">
                <a:solidFill>
                  <a:schemeClr val="tx1"/>
                </a:solidFill>
                <a:latin typeface="Times New Roman" pitchFamily="18" charset="0"/>
              </a:rPr>
            </a:br>
            <a:endParaRPr lang="ru-RU" sz="20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1100965205"/>
              </p:ext>
            </p:extLst>
          </p:nvPr>
        </p:nvGraphicFramePr>
        <p:xfrm>
          <a:off x="228600" y="1371600"/>
          <a:ext cx="8686800" cy="5096203"/>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87865"/>
                <a:gridCol w="1864286"/>
                <a:gridCol w="643449"/>
                <a:gridCol w="685800"/>
                <a:gridCol w="685800"/>
                <a:gridCol w="762000"/>
                <a:gridCol w="762000"/>
                <a:gridCol w="762000"/>
                <a:gridCol w="762000"/>
                <a:gridCol w="706595"/>
                <a:gridCol w="665005"/>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2020 </a:t>
                      </a:r>
                      <a:r>
                        <a:rPr lang="ru-RU" sz="1100" b="1" dirty="0">
                          <a:solidFill>
                            <a:schemeClr val="tx1"/>
                          </a:solidFill>
                          <a:effectLst/>
                          <a:latin typeface="Times New Roman" pitchFamily="18" charset="0"/>
                          <a:cs typeface="Times New Roman" pitchFamily="18" charset="0"/>
                        </a:rPr>
                        <a:t>год 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2021 </a:t>
                      </a:r>
                      <a:r>
                        <a:rPr lang="ru-RU" sz="1100" b="1" dirty="0">
                          <a:solidFill>
                            <a:schemeClr val="tx1"/>
                          </a:solidFill>
                          <a:effectLst/>
                          <a:latin typeface="Times New Roman" pitchFamily="18" charset="0"/>
                          <a:cs typeface="Times New Roman" pitchFamily="18" charset="0"/>
                        </a:rPr>
                        <a:t>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2022 </a:t>
                      </a:r>
                      <a:r>
                        <a:rPr lang="ru-RU" sz="1100" b="1" dirty="0">
                          <a:solidFill>
                            <a:schemeClr val="tx1"/>
                          </a:solidFill>
                          <a:effectLst/>
                          <a:latin typeface="Times New Roman" pitchFamily="18" charset="0"/>
                          <a:cs typeface="Times New Roman" pitchFamily="18" charset="0"/>
                        </a:rPr>
                        <a:t>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2023 </a:t>
                      </a:r>
                      <a:r>
                        <a:rPr lang="ru-RU" sz="1100" b="1" dirty="0">
                          <a:solidFill>
                            <a:schemeClr val="tx1"/>
                          </a:solidFill>
                          <a:effectLst/>
                          <a:latin typeface="Times New Roman" pitchFamily="18" charset="0"/>
                          <a:cs typeface="Times New Roman" pitchFamily="18" charset="0"/>
                        </a:rPr>
                        <a:t>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30022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179070">
                <a:tc>
                  <a:txBody>
                    <a:bodyPr/>
                    <a:lstStyle/>
                    <a:p>
                      <a:pPr algn="ctr" fontAlgn="t"/>
                      <a:r>
                        <a:rPr lang="ru-RU" sz="1100" b="1" i="0" u="none" strike="noStrike" dirty="0">
                          <a:solidFill>
                            <a:srgbClr val="000000"/>
                          </a:solidFill>
                          <a:effectLst/>
                          <a:latin typeface="Times New Roman"/>
                        </a:rPr>
                        <a:t>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Малое и среднее предпринимательство, включая </a:t>
                      </a:r>
                      <a:r>
                        <a:rPr lang="ru-RU" sz="1100" b="1" i="0" u="none" strike="noStrike" dirty="0" err="1">
                          <a:solidFill>
                            <a:srgbClr val="000000"/>
                          </a:solidFill>
                          <a:effectLst/>
                          <a:latin typeface="Times New Roman"/>
                        </a:rPr>
                        <a:t>микропредприятия</a:t>
                      </a:r>
                      <a:endParaRPr lang="ru-RU" sz="1100" b="1" i="0" u="none" strike="noStrike" dirty="0">
                        <a:solidFill>
                          <a:srgbClr val="000000"/>
                        </a:solidFill>
                        <a:effectLst/>
                        <a:latin typeface="Times New Roman"/>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Количество малых предприятий, в том числе </a:t>
                      </a:r>
                      <a:r>
                        <a:rPr lang="ru-RU" sz="1100" b="0" i="0" u="none" strike="noStrike" dirty="0" err="1">
                          <a:solidFill>
                            <a:srgbClr val="000000"/>
                          </a:solidFill>
                          <a:effectLst/>
                          <a:latin typeface="Times New Roman"/>
                        </a:rPr>
                        <a:t>микропредприятий</a:t>
                      </a:r>
                      <a:r>
                        <a:rPr lang="ru-RU" sz="1100" b="0" i="0" u="none" strike="noStrike" dirty="0">
                          <a:solidFill>
                            <a:srgbClr val="000000"/>
                          </a:solidFill>
                          <a:effectLst/>
                          <a:latin typeface="Times New Roman"/>
                        </a:rPr>
                        <a:t>,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единиц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135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140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142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145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145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150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150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8.1.1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Индивидуальные предприниматели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единиц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423</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465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465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470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470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475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475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480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8.2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Количество средних предприятий,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единиц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fontAlgn="t"/>
                      <a:r>
                        <a:rPr lang="ru-RU" sz="1100" b="0" i="0" u="none" strike="noStrike">
                          <a:solidFill>
                            <a:srgbClr val="000000"/>
                          </a:solidFill>
                          <a:effectLst/>
                          <a:latin typeface="Times New Roman"/>
                        </a:rPr>
                        <a:t>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Среднесписочная численность работников (без внешних совместителей) по малым предприятиям (включая микропредприятия),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2860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2900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2990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2995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3030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3035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3035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3040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087">
                <a:tc>
                  <a:txBody>
                    <a:bodyPr/>
                    <a:lstStyle/>
                    <a:p>
                      <a:pPr algn="ctr" fontAlgn="t"/>
                      <a:r>
                        <a:rPr lang="ru-RU" sz="1100" b="0" i="0" u="none" strike="noStrike">
                          <a:solidFill>
                            <a:srgbClr val="000000"/>
                          </a:solidFill>
                          <a:effectLst/>
                          <a:latin typeface="Times New Roman"/>
                        </a:rPr>
                        <a:t>8.4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Среднесписочная численность работников (без внешних совместителей) по средним предприятиям,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505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510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510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515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515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520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520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525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648">
                <a:tc>
                  <a:txBody>
                    <a:bodyPr/>
                    <a:lstStyle/>
                    <a:p>
                      <a:pPr algn="ctr" fontAlgn="t"/>
                      <a:r>
                        <a:rPr lang="ru-RU" sz="1100" b="0" i="0" u="none" strike="noStrike">
                          <a:solidFill>
                            <a:srgbClr val="000000"/>
                          </a:solidFill>
                          <a:effectLst/>
                          <a:latin typeface="Times New Roman"/>
                        </a:rPr>
                        <a:t>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Оборот малых предприятий (в том числе микропредприятий),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8500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8510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8714,2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8756,8</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8914,6</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9001,9</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9119,7</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9254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Оборот средних предприятий,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988</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1006,5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1030,6</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1035,7</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1054,4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1064,7</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1078,6</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1094,5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706270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4"/>
          <p:cNvSpPr>
            <a:spLocks noChangeArrowheads="1"/>
          </p:cNvSpPr>
          <p:nvPr/>
        </p:nvSpPr>
        <p:spPr bwMode="auto">
          <a:xfrm>
            <a:off x="2895600" y="762000"/>
            <a:ext cx="3352800" cy="990600"/>
          </a:xfrm>
          <a:prstGeom prst="flowChartAlternateProcess">
            <a:avLst/>
          </a:pr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reflection blurRad="6350" stA="50000" endA="300" endPos="55500" dist="50800" dir="5400000" sy="-100000" algn="bl" rotWithShape="0"/>
          </a:effectLst>
          <a:scene3d>
            <a:camera prst="orthographicFront"/>
            <a:lightRig rig="threePt" dir="t"/>
          </a:scene3d>
          <a:sp3d>
            <a:bevelT w="165100" prst="coolSlant"/>
          </a:sp3d>
        </p:spPr>
        <p:txBody>
          <a:bodyPr wrap="none" anchor="ctr"/>
          <a:lstStyle/>
          <a:p>
            <a:pPr algn="ctr"/>
            <a:r>
              <a:rPr lang="ru-RU" sz="2800" b="1" dirty="0"/>
              <a:t>БЮДЖЕТ</a:t>
            </a:r>
          </a:p>
        </p:txBody>
      </p:sp>
      <p:sp>
        <p:nvSpPr>
          <p:cNvPr id="5123" name="AutoShape 35"/>
          <p:cNvSpPr>
            <a:spLocks noChangeArrowheads="1"/>
          </p:cNvSpPr>
          <p:nvPr/>
        </p:nvSpPr>
        <p:spPr bwMode="auto">
          <a:xfrm>
            <a:off x="838200" y="1981200"/>
            <a:ext cx="3657600" cy="1143000"/>
          </a:xfrm>
          <a:prstGeom prst="flowChartAlternateProcess">
            <a:avLst/>
          </a:prstGeom>
          <a:solidFill>
            <a:srgbClr val="CCFFCC"/>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endParaRPr lang="ru-RU" sz="2000" b="1" dirty="0"/>
          </a:p>
          <a:p>
            <a:pPr algn="ctr"/>
            <a:r>
              <a:rPr lang="ru-RU" sz="2000" b="1" dirty="0"/>
              <a:t>ДОХОДЫ</a:t>
            </a:r>
            <a:br>
              <a:rPr lang="ru-RU" sz="2000" b="1" dirty="0"/>
            </a:br>
            <a:r>
              <a:rPr lang="ru-RU" sz="2000" b="1" dirty="0"/>
              <a:t>поступающие от населения,</a:t>
            </a:r>
          </a:p>
          <a:p>
            <a:pPr algn="ctr"/>
            <a:r>
              <a:rPr lang="ru-RU" sz="2000" b="1" dirty="0"/>
              <a:t>организаций средства в бюджет</a:t>
            </a:r>
          </a:p>
          <a:p>
            <a:pPr algn="ctr"/>
            <a:endParaRPr lang="ru-RU" sz="2000" b="1" dirty="0"/>
          </a:p>
        </p:txBody>
      </p:sp>
      <p:sp>
        <p:nvSpPr>
          <p:cNvPr id="5124" name="AutoShape 36"/>
          <p:cNvSpPr>
            <a:spLocks noChangeArrowheads="1"/>
          </p:cNvSpPr>
          <p:nvPr/>
        </p:nvSpPr>
        <p:spPr bwMode="auto">
          <a:xfrm>
            <a:off x="4876800" y="1981200"/>
            <a:ext cx="3581400" cy="1066800"/>
          </a:xfrm>
          <a:prstGeom prst="flowChartAlternateProcess">
            <a:avLst/>
          </a:prstGeom>
          <a:solidFill>
            <a:schemeClr val="tx2">
              <a:lumMod val="60000"/>
              <a:lumOff val="40000"/>
              <a:alpha val="47842"/>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РАСХОДЫ</a:t>
            </a:r>
          </a:p>
          <a:p>
            <a:pPr algn="ctr"/>
            <a:r>
              <a:rPr lang="ru-RU" sz="2000" b="1" dirty="0"/>
              <a:t>выплачиваемые из </a:t>
            </a:r>
          </a:p>
          <a:p>
            <a:pPr algn="ctr"/>
            <a:r>
              <a:rPr lang="ru-RU" sz="2000" b="1" dirty="0"/>
              <a:t>бюджета денежные средства</a:t>
            </a:r>
          </a:p>
        </p:txBody>
      </p:sp>
      <p:sp>
        <p:nvSpPr>
          <p:cNvPr id="5125" name="AutoShape 39"/>
          <p:cNvSpPr>
            <a:spLocks noChangeArrowheads="1"/>
          </p:cNvSpPr>
          <p:nvPr/>
        </p:nvSpPr>
        <p:spPr bwMode="auto">
          <a:xfrm>
            <a:off x="990600" y="3352800"/>
            <a:ext cx="3200400" cy="609600"/>
          </a:xfrm>
          <a:prstGeom prst="flowChartAlternateProcess">
            <a:avLst/>
          </a:prstGeom>
          <a:solidFill>
            <a:schemeClr val="bg2">
              <a:lumMod val="90000"/>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налоговые доходы</a:t>
            </a:r>
          </a:p>
        </p:txBody>
      </p:sp>
      <p:sp>
        <p:nvSpPr>
          <p:cNvPr id="5126" name="AutoShape 40"/>
          <p:cNvSpPr>
            <a:spLocks noChangeArrowheads="1"/>
          </p:cNvSpPr>
          <p:nvPr/>
        </p:nvSpPr>
        <p:spPr bwMode="auto">
          <a:xfrm>
            <a:off x="990600" y="4114800"/>
            <a:ext cx="3200400" cy="1066800"/>
          </a:xfrm>
          <a:prstGeom prst="flowChartAlternateProcess">
            <a:avLst/>
          </a:prstGeom>
          <a:solidFill>
            <a:srgbClr val="CCFFFF"/>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неналоговые поступления </a:t>
            </a:r>
          </a:p>
          <a:p>
            <a:pPr algn="ctr"/>
            <a:r>
              <a:rPr lang="ru-RU" sz="1800" b="1" dirty="0"/>
              <a:t>(пошлины, доходы от </a:t>
            </a:r>
          </a:p>
          <a:p>
            <a:pPr algn="ctr"/>
            <a:r>
              <a:rPr lang="ru-RU" sz="1800" b="1" dirty="0"/>
              <a:t>продажи имущества,</a:t>
            </a:r>
          </a:p>
          <a:p>
            <a:pPr algn="ctr"/>
            <a:r>
              <a:rPr lang="ru-RU" sz="1800" b="1" dirty="0"/>
              <a:t>штрафы и т.п.</a:t>
            </a:r>
          </a:p>
        </p:txBody>
      </p:sp>
      <p:sp>
        <p:nvSpPr>
          <p:cNvPr id="5127" name="AutoShape 41"/>
          <p:cNvSpPr>
            <a:spLocks noChangeArrowheads="1"/>
          </p:cNvSpPr>
          <p:nvPr/>
        </p:nvSpPr>
        <p:spPr bwMode="auto">
          <a:xfrm>
            <a:off x="990600" y="5486400"/>
            <a:ext cx="3124200" cy="533400"/>
          </a:xfrm>
          <a:prstGeom prst="flowChartAlternateProcess">
            <a:avLst/>
          </a:prstGeom>
          <a:solidFill>
            <a:srgbClr val="CCFFCC"/>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ru-RU" sz="1800" b="1" dirty="0"/>
              <a:t>безвозмездные поступления</a:t>
            </a:r>
          </a:p>
        </p:txBody>
      </p:sp>
      <p:sp>
        <p:nvSpPr>
          <p:cNvPr id="5128" name="Line 44"/>
          <p:cNvSpPr>
            <a:spLocks noChangeShapeType="1"/>
          </p:cNvSpPr>
          <p:nvPr/>
        </p:nvSpPr>
        <p:spPr bwMode="auto">
          <a:xfrm flipH="1">
            <a:off x="6096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29" name="Line 45"/>
          <p:cNvSpPr>
            <a:spLocks noChangeShapeType="1"/>
          </p:cNvSpPr>
          <p:nvPr/>
        </p:nvSpPr>
        <p:spPr bwMode="auto">
          <a:xfrm>
            <a:off x="609600" y="25146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0" name="Line 47"/>
          <p:cNvSpPr>
            <a:spLocks noChangeShapeType="1"/>
          </p:cNvSpPr>
          <p:nvPr/>
        </p:nvSpPr>
        <p:spPr bwMode="auto">
          <a:xfrm>
            <a:off x="609600" y="3657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1" name="Line 49"/>
          <p:cNvSpPr>
            <a:spLocks noChangeShapeType="1"/>
          </p:cNvSpPr>
          <p:nvPr/>
        </p:nvSpPr>
        <p:spPr bwMode="auto">
          <a:xfrm>
            <a:off x="609600" y="4648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2" name="Line 50"/>
          <p:cNvSpPr>
            <a:spLocks noChangeShapeType="1"/>
          </p:cNvSpPr>
          <p:nvPr/>
        </p:nvSpPr>
        <p:spPr bwMode="auto">
          <a:xfrm flipV="1">
            <a:off x="609600" y="5867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3" name="AutoShape 52"/>
          <p:cNvSpPr>
            <a:spLocks noChangeArrowheads="1"/>
          </p:cNvSpPr>
          <p:nvPr/>
        </p:nvSpPr>
        <p:spPr bwMode="auto">
          <a:xfrm>
            <a:off x="1905000" y="9906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reflection blurRad="6350" stA="50000" endA="300" endPos="55500" dist="50800" dir="5400000" sy="-100000" algn="bl" rotWithShape="0"/>
          </a:effectLst>
          <a:scene3d>
            <a:camera prst="orthographicFront"/>
            <a:lightRig rig="threePt" dir="t"/>
          </a:scene3d>
          <a:sp3d>
            <a:bevelT/>
          </a:sp3d>
        </p:spPr>
        <p:txBody>
          <a:bodyPr wrap="none" anchor="ctr"/>
          <a:lstStyle/>
          <a:p>
            <a:endParaRPr lang="ru-RU" dirty="0"/>
          </a:p>
        </p:txBody>
      </p:sp>
      <p:sp>
        <p:nvSpPr>
          <p:cNvPr id="5134" name="AutoShape 57"/>
          <p:cNvSpPr>
            <a:spLocks noChangeArrowheads="1"/>
          </p:cNvSpPr>
          <p:nvPr/>
        </p:nvSpPr>
        <p:spPr bwMode="auto">
          <a:xfrm rot="5400000">
            <a:off x="6362700" y="952500"/>
            <a:ext cx="838200" cy="1066800"/>
          </a:xfrm>
          <a:custGeom>
            <a:avLst/>
            <a:gdLst>
              <a:gd name="T0" fmla="*/ 22777815 w 21600"/>
              <a:gd name="T1" fmla="*/ 0 h 21600"/>
              <a:gd name="T2" fmla="*/ 22777815 w 21600"/>
              <a:gd name="T3" fmla="*/ 29656548 h 21600"/>
              <a:gd name="T4" fmla="*/ 4874521 w 21600"/>
              <a:gd name="T5" fmla="*/ 52688072 h 21600"/>
              <a:gd name="T6" fmla="*/ 32526815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5" name="AutoShape 58"/>
          <p:cNvSpPr>
            <a:spLocks noChangeArrowheads="1"/>
          </p:cNvSpPr>
          <p:nvPr/>
        </p:nvSpPr>
        <p:spPr bwMode="auto">
          <a:xfrm>
            <a:off x="4876800" y="3429000"/>
            <a:ext cx="3657600" cy="2590800"/>
          </a:xfrm>
          <a:prstGeom prst="flowChartAlternateProcess">
            <a:avLst/>
          </a:prstGeom>
          <a:solidFill>
            <a:schemeClr val="tx2">
              <a:lumMod val="60000"/>
              <a:lumOff val="40000"/>
              <a:alpha val="52940"/>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r>
              <a:rPr lang="ru-RU" sz="1800" b="1" dirty="0"/>
              <a:t>-общегосударственные вопросы;</a:t>
            </a:r>
          </a:p>
          <a:p>
            <a:r>
              <a:rPr lang="ru-RU" sz="1800" b="1" dirty="0"/>
              <a:t>-национальная оборона;</a:t>
            </a:r>
          </a:p>
          <a:p>
            <a:r>
              <a:rPr lang="ru-RU" sz="1800" b="1" dirty="0"/>
              <a:t>-национальная безопасность;</a:t>
            </a:r>
          </a:p>
          <a:p>
            <a:r>
              <a:rPr lang="ru-RU" sz="1800" b="1" dirty="0"/>
              <a:t>-национальная экономика;</a:t>
            </a:r>
          </a:p>
          <a:p>
            <a:r>
              <a:rPr lang="ru-RU" sz="1800" b="1" dirty="0"/>
              <a:t>-ЖКХ;</a:t>
            </a:r>
          </a:p>
          <a:p>
            <a:r>
              <a:rPr lang="ru-RU" sz="1800" b="1" dirty="0"/>
              <a:t>-образование;</a:t>
            </a:r>
          </a:p>
          <a:p>
            <a:r>
              <a:rPr lang="ru-RU" sz="1800" b="1" dirty="0"/>
              <a:t>-культура;</a:t>
            </a:r>
          </a:p>
          <a:p>
            <a:r>
              <a:rPr lang="ru-RU" sz="1800" b="1" dirty="0"/>
              <a:t>-здравоохранение;</a:t>
            </a:r>
          </a:p>
          <a:p>
            <a:r>
              <a:rPr lang="ru-RU" sz="1800" b="1" dirty="0"/>
              <a:t>-социальная политика и др.</a:t>
            </a:r>
          </a:p>
        </p:txBody>
      </p:sp>
      <p:sp>
        <p:nvSpPr>
          <p:cNvPr id="5136" name="Line 59"/>
          <p:cNvSpPr>
            <a:spLocks noChangeShapeType="1"/>
          </p:cNvSpPr>
          <p:nvPr/>
        </p:nvSpPr>
        <p:spPr bwMode="auto">
          <a:xfrm>
            <a:off x="84582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7" name="Line 60"/>
          <p:cNvSpPr>
            <a:spLocks noChangeShapeType="1"/>
          </p:cNvSpPr>
          <p:nvPr/>
        </p:nvSpPr>
        <p:spPr bwMode="auto">
          <a:xfrm>
            <a:off x="8686800" y="25146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8" name="Line 61"/>
          <p:cNvSpPr>
            <a:spLocks noChangeShapeType="1"/>
          </p:cNvSpPr>
          <p:nvPr/>
        </p:nvSpPr>
        <p:spPr bwMode="auto">
          <a:xfrm flipH="1">
            <a:off x="85344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ChangeArrowheads="1"/>
          </p:cNvSpPr>
          <p:nvPr/>
        </p:nvSpPr>
        <p:spPr bwMode="auto">
          <a:xfrm>
            <a:off x="4479925" y="32305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sz="2000" b="1" dirty="0">
              <a:solidFill>
                <a:srgbClr val="0000FF"/>
              </a:solidFill>
            </a:endParaRPr>
          </a:p>
        </p:txBody>
      </p:sp>
      <p:sp>
        <p:nvSpPr>
          <p:cNvPr id="14339" name="Rectangle 13"/>
          <p:cNvSpPr>
            <a:spLocks noGrp="1" noChangeArrowheads="1"/>
          </p:cNvSpPr>
          <p:nvPr>
            <p:ph type="title"/>
          </p:nvPr>
        </p:nvSpPr>
        <p:spPr>
          <a:xfrm>
            <a:off x="457200" y="277813"/>
            <a:ext cx="8229600" cy="712787"/>
          </a:xfrm>
          <a:noFill/>
          <a:scene3d>
            <a:camera prst="orthographicFront"/>
            <a:lightRig rig="threePt" dir="t"/>
          </a:scene3d>
          <a:sp3d>
            <a:bevelT/>
          </a:sp3d>
        </p:spPr>
        <p:txBody>
          <a:bodyPr>
            <a:normAutofit/>
          </a:bodyPr>
          <a:lstStyle/>
          <a:p>
            <a:pPr algn="ctr" eaLnBrk="1" hangingPunct="1"/>
            <a:r>
              <a:rPr lang="ru-RU" sz="2100" b="1" dirty="0" smtClean="0">
                <a:solidFill>
                  <a:schemeClr val="tx1"/>
                </a:solidFill>
                <a:latin typeface="Times New Roman" pitchFamily="18" charset="0"/>
              </a:rPr>
              <a:t>ДОХОДЫ – РАСХОДЫ = ДЕФИЦИТ (ПРОФИЦИТ)</a:t>
            </a:r>
          </a:p>
        </p:txBody>
      </p:sp>
      <p:pic>
        <p:nvPicPr>
          <p:cNvPr id="20481" name="Picture 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7000"/>
                    </a14:imgEffect>
                    <a14:imgEffect>
                      <a14:colorTemperature colorTemp="7200"/>
                    </a14:imgEffect>
                    <a14:imgEffect>
                      <a14:saturation sat="185000"/>
                    </a14:imgEffect>
                  </a14:imgLayer>
                </a14:imgProps>
              </a:ext>
            </a:extLst>
          </a:blip>
          <a:srcRect l="2" t="9648" r="542" b="4183"/>
          <a:stretch/>
        </p:blipFill>
        <p:spPr bwMode="auto">
          <a:xfrm>
            <a:off x="269875" y="990600"/>
            <a:ext cx="8640000" cy="5552838"/>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552986128"/>
              </p:ext>
            </p:extLst>
          </p:nvPr>
        </p:nvGraphicFramePr>
        <p:xfrm>
          <a:off x="228600" y="12954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457200" y="76200"/>
            <a:ext cx="8229600" cy="728472"/>
          </a:xfrm>
        </p:spPr>
        <p:txBody>
          <a:bodyPr>
            <a:normAutofit/>
          </a:bodyPr>
          <a:lstStyle/>
          <a:p>
            <a:pPr algn="ctr"/>
            <a:r>
              <a:rPr lang="ru-RU" sz="2400" b="1" dirty="0">
                <a:solidFill>
                  <a:schemeClr val="tx1"/>
                </a:solidFill>
                <a:latin typeface="Times New Roman" pitchFamily="18" charset="0"/>
                <a:cs typeface="Times New Roman" pitchFamily="18" charset="0"/>
              </a:rPr>
              <a:t>ДОХОДЫ БЮДЖЕТА</a:t>
            </a:r>
          </a:p>
        </p:txBody>
      </p:sp>
    </p:spTree>
    <p:extLst>
      <p:ext uri="{BB962C8B-B14F-4D97-AF65-F5344CB8AC3E}">
        <p14:creationId xmlns:p14="http://schemas.microsoft.com/office/powerpoint/2010/main" val="1866984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686800" cy="838200"/>
          </a:xfrm>
        </p:spPr>
        <p:txBody>
          <a:bodyPr>
            <a:noAutofit/>
          </a:bodyPr>
          <a:lstStyle/>
          <a:p>
            <a:pPr algn="ctr"/>
            <a:r>
              <a:rPr lang="ru-RU" sz="2200" b="1" dirty="0" smtClean="0">
                <a:solidFill>
                  <a:schemeClr val="tx1"/>
                </a:solidFill>
                <a:latin typeface="Times New Roman" panose="02020603050405020304" pitchFamily="18" charset="0"/>
                <a:cs typeface="Times New Roman" panose="02020603050405020304" pitchFamily="18" charset="0"/>
              </a:rPr>
              <a:t>Основные характеристики муниципального образования «Муниципальный округ </a:t>
            </a:r>
            <a:r>
              <a:rPr lang="ru-RU" sz="22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2200" b="1" dirty="0" smtClean="0">
                <a:solidFill>
                  <a:schemeClr val="tx1"/>
                </a:solidFill>
                <a:latin typeface="Times New Roman" panose="02020603050405020304" pitchFamily="18" charset="0"/>
                <a:cs typeface="Times New Roman" panose="02020603050405020304" pitchFamily="18" charset="0"/>
              </a:rPr>
              <a:t> район </a:t>
            </a:r>
            <a:br>
              <a:rPr lang="ru-RU" sz="2200" b="1" dirty="0" smtClean="0">
                <a:solidFill>
                  <a:schemeClr val="tx1"/>
                </a:solidFill>
                <a:latin typeface="Times New Roman" panose="02020603050405020304" pitchFamily="18" charset="0"/>
                <a:cs typeface="Times New Roman" panose="02020603050405020304" pitchFamily="18" charset="0"/>
              </a:rPr>
            </a:br>
            <a:r>
              <a:rPr lang="ru-RU" sz="2200" b="1" dirty="0" smtClean="0">
                <a:solidFill>
                  <a:schemeClr val="tx1"/>
                </a:solidFill>
                <a:latin typeface="Times New Roman" panose="02020603050405020304" pitchFamily="18" charset="0"/>
                <a:cs typeface="Times New Roman" panose="02020603050405020304" pitchFamily="18" charset="0"/>
              </a:rPr>
              <a:t>Удмуртской </a:t>
            </a:r>
            <a:r>
              <a:rPr lang="ru-RU" sz="2200" dirty="0">
                <a:solidFill>
                  <a:schemeClr val="tx1"/>
                </a:solidFill>
                <a:latin typeface="Times New Roman" panose="02020603050405020304" pitchFamily="18" charset="0"/>
                <a:cs typeface="Times New Roman" panose="02020603050405020304" pitchFamily="18" charset="0"/>
              </a:rPr>
              <a:t>Р</a:t>
            </a:r>
            <a:r>
              <a:rPr lang="ru-RU" sz="2200" b="1" dirty="0" smtClean="0">
                <a:solidFill>
                  <a:schemeClr val="tx1"/>
                </a:solidFill>
                <a:latin typeface="Times New Roman" panose="02020603050405020304" pitchFamily="18" charset="0"/>
                <a:cs typeface="Times New Roman" panose="02020603050405020304" pitchFamily="18" charset="0"/>
              </a:rPr>
              <a:t>еспублики»</a:t>
            </a:r>
            <a:endParaRPr lang="ru-RU" sz="2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04800" y="2209800"/>
            <a:ext cx="8610600" cy="4144963"/>
          </a:xfrm>
        </p:spPr>
        <p:txBody>
          <a:bodyPr>
            <a:normAutofit/>
          </a:bodyPr>
          <a:lstStyle/>
          <a:p>
            <a:pPr>
              <a:buClrTx/>
              <a:buFont typeface="Arial" pitchFamily="34" charset="0"/>
              <a:buChar char="•"/>
            </a:pPr>
            <a:r>
              <a:rPr lang="ru-RU" b="1" i="1" dirty="0" smtClean="0">
                <a:solidFill>
                  <a:schemeClr val="tx1"/>
                </a:solidFill>
                <a:latin typeface="Times New Roman" pitchFamily="18" charset="0"/>
                <a:cs typeface="Times New Roman" pitchFamily="18" charset="0"/>
              </a:rPr>
              <a:t>Малопургинский район с центром в с. Малая Пурга образован 15 июля 1929 года</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Площадь 1223,2 кв. км.</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Население на 01.01.2021 г. 33 183 чел.</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Национальный состав: 78,1% - удмурты; 17,8% - русские; 2,4% - татары; 1,2% - другие нации</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36003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ChangeArrowheads="1"/>
          </p:cNvSpPr>
          <p:nvPr/>
        </p:nvSpPr>
        <p:spPr bwMode="auto">
          <a:xfrm>
            <a:off x="1651000" y="1066800"/>
            <a:ext cx="5740400" cy="18288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000" b="1" i="1" u="sng" dirty="0">
                <a:solidFill>
                  <a:srgbClr val="C00000"/>
                </a:solidFill>
              </a:rPr>
              <a:t>Межбюджетные трансферты </a:t>
            </a:r>
            <a:r>
              <a:rPr lang="ru-RU" sz="2000" b="1" i="1" u="sng" dirty="0" smtClean="0">
                <a:solidFill>
                  <a:srgbClr val="C00000"/>
                </a:solidFill>
              </a:rPr>
              <a:t>– </a:t>
            </a:r>
            <a:r>
              <a:rPr lang="ru-RU" sz="2000" b="1" i="1" dirty="0" smtClean="0"/>
              <a:t>средства, </a:t>
            </a:r>
          </a:p>
          <a:p>
            <a:pPr algn="ctr"/>
            <a:r>
              <a:rPr lang="ru-RU" sz="2000" b="1" i="1" dirty="0" smtClean="0"/>
              <a:t>предоставляемые одним бюджетом </a:t>
            </a:r>
          </a:p>
          <a:p>
            <a:pPr algn="ctr"/>
            <a:r>
              <a:rPr lang="ru-RU" sz="2000" b="1" i="1" dirty="0" smtClean="0"/>
              <a:t>бюджетной системы Российской </a:t>
            </a:r>
          </a:p>
          <a:p>
            <a:pPr algn="ctr"/>
            <a:r>
              <a:rPr lang="ru-RU" sz="2000" b="1" i="1" dirty="0" smtClean="0"/>
              <a:t>Федерации другому бюджету бюджетной </a:t>
            </a:r>
          </a:p>
          <a:p>
            <a:pPr algn="ctr"/>
            <a:r>
              <a:rPr lang="ru-RU" sz="2000" b="1" i="1" dirty="0" smtClean="0"/>
              <a:t>системы Российской Федерации</a:t>
            </a:r>
            <a:endParaRPr lang="ru-RU" sz="2000" b="1" i="1" dirty="0"/>
          </a:p>
        </p:txBody>
      </p:sp>
      <p:sp>
        <p:nvSpPr>
          <p:cNvPr id="7171" name="AutoShape 7"/>
          <p:cNvSpPr>
            <a:spLocks noChangeArrowheads="1"/>
          </p:cNvSpPr>
          <p:nvPr/>
        </p:nvSpPr>
        <p:spPr bwMode="auto">
          <a:xfrm>
            <a:off x="381000" y="3505200"/>
            <a:ext cx="28194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Дотации (от лат. «</a:t>
            </a:r>
            <a:r>
              <a:rPr lang="en-US" b="1" dirty="0">
                <a:latin typeface="Times New Roman" pitchFamily="18" charset="0"/>
                <a:cs typeface="Times New Roman" pitchFamily="18" charset="0"/>
              </a:rPr>
              <a:t>Dotatio</a:t>
            </a:r>
            <a:r>
              <a:rPr lang="ru-RU" b="1" dirty="0">
                <a:latin typeface="Times New Roman" pitchFamily="18" charset="0"/>
                <a:cs typeface="Times New Roman" pitchFamily="18" charset="0"/>
              </a:rPr>
              <a:t>» -</a:t>
            </a:r>
          </a:p>
          <a:p>
            <a:r>
              <a:rPr lang="ru-RU" b="1" dirty="0">
                <a:latin typeface="Times New Roman" pitchFamily="18" charset="0"/>
                <a:cs typeface="Times New Roman" pitchFamily="18" charset="0"/>
              </a:rPr>
              <a:t>дар</a:t>
            </a:r>
            <a:r>
              <a:rPr lang="ru-RU" b="1" dirty="0" smtClean="0">
                <a:latin typeface="Times New Roman" pitchFamily="18" charset="0"/>
                <a:cs typeface="Times New Roman" pitchFamily="18" charset="0"/>
              </a:rPr>
              <a:t>, пожертвование)</a:t>
            </a:r>
          </a:p>
          <a:p>
            <a:endParaRPr lang="ru-RU" b="1"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Предоставляется </a:t>
            </a:r>
            <a:r>
              <a:rPr lang="ru-RU" b="1" i="1" dirty="0">
                <a:latin typeface="Times New Roman" pitchFamily="18" charset="0"/>
                <a:cs typeface="Times New Roman" pitchFamily="18" charset="0"/>
              </a:rPr>
              <a:t>без </a:t>
            </a:r>
            <a:r>
              <a:rPr lang="ru-RU" b="1" i="1" dirty="0" err="1" smtClean="0">
                <a:latin typeface="Times New Roman" pitchFamily="18" charset="0"/>
                <a:cs typeface="Times New Roman" pitchFamily="18" charset="0"/>
              </a:rPr>
              <a:t>опреде</a:t>
            </a:r>
            <a:r>
              <a:rPr lang="ru-RU" b="1" i="1" dirty="0" smtClean="0">
                <a:latin typeface="Times New Roman" pitchFamily="18" charset="0"/>
                <a:cs typeface="Times New Roman" pitchFamily="18" charset="0"/>
              </a:rPr>
              <a:t>-</a:t>
            </a:r>
          </a:p>
          <a:p>
            <a:r>
              <a:rPr lang="ru-RU" b="1" i="1" dirty="0" err="1" smtClean="0">
                <a:latin typeface="Times New Roman" pitchFamily="18" charset="0"/>
                <a:cs typeface="Times New Roman" pitchFamily="18" charset="0"/>
              </a:rPr>
              <a:t>ления</a:t>
            </a:r>
            <a:r>
              <a:rPr lang="ru-RU" b="1" i="1" dirty="0" smtClean="0">
                <a:latin typeface="Times New Roman" pitchFamily="18" charset="0"/>
                <a:cs typeface="Times New Roman" pitchFamily="18" charset="0"/>
              </a:rPr>
              <a:t> </a:t>
            </a:r>
            <a:r>
              <a:rPr lang="ru-RU" b="1" i="1" dirty="0">
                <a:latin typeface="Times New Roman" pitchFamily="18" charset="0"/>
                <a:cs typeface="Times New Roman" pitchFamily="18" charset="0"/>
              </a:rPr>
              <a:t>конкретной цели </a:t>
            </a:r>
            <a:r>
              <a:rPr lang="ru-RU" b="1" i="1" dirty="0" smtClean="0">
                <a:latin typeface="Times New Roman" pitchFamily="18" charset="0"/>
                <a:cs typeface="Times New Roman" pitchFamily="18" charset="0"/>
              </a:rPr>
              <a:t>их </a:t>
            </a:r>
          </a:p>
          <a:p>
            <a:r>
              <a:rPr lang="ru-RU" b="1" i="1" dirty="0" smtClean="0">
                <a:latin typeface="Times New Roman" pitchFamily="18" charset="0"/>
                <a:cs typeface="Times New Roman" pitchFamily="18" charset="0"/>
              </a:rPr>
              <a:t>использования</a:t>
            </a:r>
            <a:endParaRPr lang="ru-RU" b="1" i="1" dirty="0">
              <a:latin typeface="Times New Roman" pitchFamily="18" charset="0"/>
              <a:cs typeface="Times New Roman" pitchFamily="18" charset="0"/>
            </a:endParaRPr>
          </a:p>
        </p:txBody>
      </p:sp>
      <p:sp>
        <p:nvSpPr>
          <p:cNvPr id="7172" name="AutoShape 8"/>
          <p:cNvSpPr>
            <a:spLocks noChangeArrowheads="1"/>
          </p:cNvSpPr>
          <p:nvPr/>
        </p:nvSpPr>
        <p:spPr bwMode="auto">
          <a:xfrm>
            <a:off x="3352800" y="3505200"/>
            <a:ext cx="25908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Субвенции (от лат.</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a:t>
            </a:r>
          </a:p>
          <a:p>
            <a:r>
              <a:rPr lang="en-US" b="1" dirty="0">
                <a:latin typeface="Times New Roman" pitchFamily="18" charset="0"/>
                <a:cs typeface="Times New Roman" pitchFamily="18" charset="0"/>
              </a:rPr>
              <a:t>venire</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 - </a:t>
            </a:r>
            <a:r>
              <a:rPr lang="ru-RU" b="1" dirty="0">
                <a:latin typeface="Times New Roman" pitchFamily="18" charset="0"/>
                <a:cs typeface="Times New Roman" pitchFamily="18" charset="0"/>
              </a:rPr>
              <a:t>приходить на</a:t>
            </a:r>
          </a:p>
          <a:p>
            <a:r>
              <a:rPr lang="ru-RU" b="1" dirty="0">
                <a:latin typeface="Times New Roman" pitchFamily="18" charset="0"/>
                <a:cs typeface="Times New Roman" pitchFamily="18" charset="0"/>
              </a:rPr>
              <a:t>помощь)</a:t>
            </a:r>
          </a:p>
          <a:p>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фи-</a:t>
            </a:r>
          </a:p>
          <a:p>
            <a:r>
              <a:rPr lang="ru-RU" b="1" i="1" dirty="0">
                <a:latin typeface="Times New Roman" pitchFamily="18" charset="0"/>
                <a:cs typeface="Times New Roman" pitchFamily="18" charset="0"/>
              </a:rPr>
              <a:t>нансирование «передан-</a:t>
            </a:r>
          </a:p>
          <a:p>
            <a:r>
              <a:rPr lang="ru-RU" b="1" i="1" dirty="0">
                <a:latin typeface="Times New Roman" pitchFamily="18" charset="0"/>
                <a:cs typeface="Times New Roman" pitchFamily="18" charset="0"/>
              </a:rPr>
              <a:t>ных» другим публично-</a:t>
            </a:r>
          </a:p>
          <a:p>
            <a:r>
              <a:rPr lang="ru-RU" b="1" i="1" dirty="0">
                <a:latin typeface="Times New Roman" pitchFamily="18" charset="0"/>
                <a:cs typeface="Times New Roman" pitchFamily="18" charset="0"/>
              </a:rPr>
              <a:t>правовым образованиям</a:t>
            </a:r>
          </a:p>
          <a:p>
            <a:r>
              <a:rPr lang="ru-RU" b="1" i="1" dirty="0">
                <a:latin typeface="Times New Roman" pitchFamily="18" charset="0"/>
                <a:cs typeface="Times New Roman" pitchFamily="18" charset="0"/>
              </a:rPr>
              <a:t>полномочий</a:t>
            </a:r>
          </a:p>
        </p:txBody>
      </p:sp>
      <p:sp>
        <p:nvSpPr>
          <p:cNvPr id="7173" name="AutoShape 9"/>
          <p:cNvSpPr>
            <a:spLocks noChangeArrowheads="1"/>
          </p:cNvSpPr>
          <p:nvPr/>
        </p:nvSpPr>
        <p:spPr bwMode="auto">
          <a:xfrm>
            <a:off x="6172200" y="3505200"/>
            <a:ext cx="27432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Субсидии (от лат. </a:t>
            </a:r>
          </a:p>
          <a:p>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Subsiduim</a:t>
            </a:r>
            <a:r>
              <a:rPr lang="ru-RU" b="1" dirty="0">
                <a:latin typeface="Times New Roman" pitchFamily="18" charset="0"/>
                <a:cs typeface="Times New Roman" pitchFamily="18" charset="0"/>
              </a:rPr>
              <a:t>» - поддержка)</a:t>
            </a: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усло-</a:t>
            </a:r>
          </a:p>
          <a:p>
            <a:r>
              <a:rPr lang="ru-RU" b="1" i="1" dirty="0">
                <a:latin typeface="Times New Roman" pitchFamily="18" charset="0"/>
                <a:cs typeface="Times New Roman" pitchFamily="18" charset="0"/>
              </a:rPr>
              <a:t>виях долевого софинанси-</a:t>
            </a:r>
          </a:p>
          <a:p>
            <a:r>
              <a:rPr lang="ru-RU" b="1" i="1" dirty="0">
                <a:latin typeface="Times New Roman" pitchFamily="18" charset="0"/>
                <a:cs typeface="Times New Roman" pitchFamily="18" charset="0"/>
              </a:rPr>
              <a:t>рования расходов других</a:t>
            </a:r>
          </a:p>
          <a:p>
            <a:r>
              <a:rPr lang="ru-RU" b="1" i="1" dirty="0">
                <a:latin typeface="Times New Roman" pitchFamily="18" charset="0"/>
                <a:cs typeface="Times New Roman" pitchFamily="18" charset="0"/>
              </a:rPr>
              <a:t>бюджетов</a:t>
            </a:r>
          </a:p>
        </p:txBody>
      </p:sp>
      <p:sp>
        <p:nvSpPr>
          <p:cNvPr id="7174" name="Line 10"/>
          <p:cNvSpPr>
            <a:spLocks noChangeShapeType="1"/>
          </p:cNvSpPr>
          <p:nvPr/>
        </p:nvSpPr>
        <p:spPr bwMode="auto">
          <a:xfrm flipV="1">
            <a:off x="1651000" y="2895600"/>
            <a:ext cx="1168400" cy="62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5" name="Line 11"/>
          <p:cNvSpPr>
            <a:spLocks noChangeShapeType="1"/>
          </p:cNvSpPr>
          <p:nvPr/>
        </p:nvSpPr>
        <p:spPr bwMode="auto">
          <a:xfrm flipH="1" flipV="1">
            <a:off x="6324600" y="2895600"/>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6" name="Line 13"/>
          <p:cNvSpPr>
            <a:spLocks noChangeShapeType="1"/>
          </p:cNvSpPr>
          <p:nvPr/>
        </p:nvSpPr>
        <p:spPr bwMode="auto">
          <a:xfrm>
            <a:off x="4572000" y="2895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2" name="Прямоугольник 1"/>
          <p:cNvSpPr/>
          <p:nvPr/>
        </p:nvSpPr>
        <p:spPr>
          <a:xfrm>
            <a:off x="228600" y="152400"/>
            <a:ext cx="8686800" cy="461665"/>
          </a:xfrm>
          <a:prstGeom prst="rect">
            <a:avLst/>
          </a:prstGeom>
        </p:spPr>
        <p:txBody>
          <a:bodyPr wrap="square">
            <a:spAutoFit/>
          </a:bodyPr>
          <a:lstStyle/>
          <a:p>
            <a:pPr algn="ctr"/>
            <a:r>
              <a:rPr lang="ru-RU" sz="2400" b="1" dirty="0"/>
              <a:t>ДОХОДЫ БЮДЖЕТА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90600" y="228600"/>
            <a:ext cx="8153400" cy="1295400"/>
          </a:xfrm>
          <a:noFill/>
          <a:scene3d>
            <a:camera prst="orthographicFront"/>
            <a:lightRig rig="threePt" dir="t"/>
          </a:scene3d>
          <a:sp3d>
            <a:bevelT/>
          </a:sp3d>
        </p:spPr>
        <p:txBody>
          <a:bodyPr>
            <a:noAutofit/>
          </a:bodyPr>
          <a:lstStyle/>
          <a:p>
            <a:pPr algn="ctr" eaLnBrk="1" hangingPunct="1"/>
            <a:r>
              <a:rPr lang="ru-RU" sz="2400" b="1" dirty="0" smtClean="0">
                <a:solidFill>
                  <a:schemeClr val="tx1"/>
                </a:solidFill>
                <a:latin typeface="Times New Roman" pitchFamily="18" charset="0"/>
              </a:rPr>
              <a:t> Распределение налогов, уплачиваемых жителями Малопургинского района между бюджетами бюджетной системы</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sp>
        <p:nvSpPr>
          <p:cNvPr id="9219" name="AutoShape 4"/>
          <p:cNvSpPr>
            <a:spLocks noChangeArrowheads="1"/>
          </p:cNvSpPr>
          <p:nvPr/>
        </p:nvSpPr>
        <p:spPr bwMode="auto">
          <a:xfrm>
            <a:off x="609600" y="4953000"/>
            <a:ext cx="1676400" cy="838200"/>
          </a:xfrm>
          <a:prstGeom prst="flowChartProcess">
            <a:avLst/>
          </a:prstGeom>
          <a:solidFill>
            <a:srgbClr val="00B0F0">
              <a:alpha val="83000"/>
            </a:srgbClr>
          </a:solidFill>
          <a:ln w="9525">
            <a:solidFill>
              <a:srgbClr val="00B0F0"/>
            </a:solidFill>
            <a:miter lim="800000"/>
            <a:headEnd/>
            <a:tailEnd/>
          </a:ln>
          <a:scene3d>
            <a:camera prst="orthographicFront"/>
            <a:lightRig rig="threePt" dir="t"/>
          </a:scene3d>
          <a:sp3d>
            <a:bevelT/>
          </a:sp3d>
        </p:spPr>
        <p:txBody>
          <a:bodyPr wrap="none" anchor="ctr"/>
          <a:lstStyle/>
          <a:p>
            <a:pPr algn="ctr"/>
            <a:r>
              <a:rPr lang="ru-RU" b="1" dirty="0"/>
              <a:t>Налог на доходы</a:t>
            </a:r>
          </a:p>
          <a:p>
            <a:pPr algn="ctr"/>
            <a:r>
              <a:rPr lang="ru-RU" b="1" dirty="0"/>
              <a:t>физических лиц</a:t>
            </a:r>
          </a:p>
        </p:txBody>
      </p:sp>
      <p:sp>
        <p:nvSpPr>
          <p:cNvPr id="9220" name="AutoShape 5"/>
          <p:cNvSpPr>
            <a:spLocks noChangeArrowheads="1"/>
          </p:cNvSpPr>
          <p:nvPr/>
        </p:nvSpPr>
        <p:spPr bwMode="auto">
          <a:xfrm>
            <a:off x="2590800" y="4953000"/>
            <a:ext cx="1600200" cy="838200"/>
          </a:xfrm>
          <a:prstGeom prst="flowChartProcess">
            <a:avLst/>
          </a:prstGeom>
          <a:solidFill>
            <a:srgbClr val="FF9900">
              <a:alpha val="83920"/>
            </a:srgbClr>
          </a:solidFill>
          <a:ln w="9525">
            <a:solidFill>
              <a:srgbClr val="FFC000"/>
            </a:solidFill>
            <a:miter lim="800000"/>
            <a:headEnd/>
            <a:tailEnd/>
          </a:ln>
          <a:scene3d>
            <a:camera prst="orthographicFront"/>
            <a:lightRig rig="threePt" dir="t"/>
          </a:scene3d>
          <a:sp3d>
            <a:bevelT/>
          </a:sp3d>
        </p:spPr>
        <p:txBody>
          <a:bodyPr wrap="none" anchor="ctr"/>
          <a:lstStyle/>
          <a:p>
            <a:pPr algn="ctr"/>
            <a:r>
              <a:rPr lang="ru-RU" b="1" dirty="0"/>
              <a:t>Транспортный</a:t>
            </a:r>
          </a:p>
          <a:p>
            <a:pPr algn="ctr"/>
            <a:r>
              <a:rPr lang="ru-RU" b="1" dirty="0"/>
              <a:t> налог</a:t>
            </a:r>
          </a:p>
        </p:txBody>
      </p:sp>
      <p:sp>
        <p:nvSpPr>
          <p:cNvPr id="9221" name="AutoShape 6"/>
          <p:cNvSpPr>
            <a:spLocks noChangeArrowheads="1"/>
          </p:cNvSpPr>
          <p:nvPr/>
        </p:nvSpPr>
        <p:spPr bwMode="auto">
          <a:xfrm>
            <a:off x="4572000" y="4953000"/>
            <a:ext cx="1752600" cy="838200"/>
          </a:xfrm>
          <a:prstGeom prst="flowChartProcess">
            <a:avLst/>
          </a:prstGeom>
          <a:solidFill>
            <a:srgbClr val="339933">
              <a:alpha val="70195"/>
            </a:srgbClr>
          </a:solidFill>
          <a:ln w="9525">
            <a:solidFill>
              <a:srgbClr val="92D050"/>
            </a:solidFill>
            <a:miter lim="800000"/>
            <a:headEnd/>
            <a:tailEnd/>
          </a:ln>
          <a:scene3d>
            <a:camera prst="orthographicFront"/>
            <a:lightRig rig="threePt" dir="t"/>
          </a:scene3d>
          <a:sp3d>
            <a:bevelT/>
          </a:sp3d>
        </p:spPr>
        <p:txBody>
          <a:bodyPr wrap="none" anchor="ctr"/>
          <a:lstStyle/>
          <a:p>
            <a:pPr algn="ctr"/>
            <a:r>
              <a:rPr lang="ru-RU" sz="1800" b="1" dirty="0"/>
              <a:t>Земельный </a:t>
            </a:r>
          </a:p>
          <a:p>
            <a:pPr algn="ctr"/>
            <a:r>
              <a:rPr lang="ru-RU" sz="1800" b="1" dirty="0"/>
              <a:t>налог</a:t>
            </a:r>
          </a:p>
        </p:txBody>
      </p:sp>
      <p:sp>
        <p:nvSpPr>
          <p:cNvPr id="9222" name="AutoShape 7"/>
          <p:cNvSpPr>
            <a:spLocks noChangeArrowheads="1"/>
          </p:cNvSpPr>
          <p:nvPr/>
        </p:nvSpPr>
        <p:spPr bwMode="auto">
          <a:xfrm>
            <a:off x="6629400" y="4953000"/>
            <a:ext cx="1752600" cy="838200"/>
          </a:xfrm>
          <a:prstGeom prst="flowChartProcess">
            <a:avLst/>
          </a:prstGeom>
          <a:solidFill>
            <a:srgbClr val="F88A74">
              <a:alpha val="72156"/>
            </a:srgbClr>
          </a:solidFill>
          <a:ln w="9525">
            <a:solidFill>
              <a:srgbClr val="F88A74"/>
            </a:solidFill>
            <a:miter lim="800000"/>
            <a:headEnd/>
            <a:tailEnd/>
          </a:ln>
          <a:scene3d>
            <a:camera prst="orthographicFront"/>
            <a:lightRig rig="threePt" dir="t"/>
          </a:scene3d>
          <a:sp3d>
            <a:bevelT/>
          </a:sp3d>
        </p:spPr>
        <p:txBody>
          <a:bodyPr wrap="none" anchor="ctr"/>
          <a:lstStyle/>
          <a:p>
            <a:pPr algn="ctr">
              <a:lnSpc>
                <a:spcPct val="90000"/>
              </a:lnSpc>
            </a:pPr>
            <a:r>
              <a:rPr lang="ru-RU" sz="1800" b="1" dirty="0"/>
              <a:t>Налог на </a:t>
            </a:r>
          </a:p>
          <a:p>
            <a:pPr algn="ctr">
              <a:lnSpc>
                <a:spcPct val="90000"/>
              </a:lnSpc>
            </a:pPr>
            <a:r>
              <a:rPr lang="ru-RU" sz="1800" b="1" dirty="0"/>
              <a:t>имущество </a:t>
            </a:r>
          </a:p>
          <a:p>
            <a:pPr algn="ctr">
              <a:lnSpc>
                <a:spcPct val="90000"/>
              </a:lnSpc>
            </a:pPr>
            <a:r>
              <a:rPr lang="ru-RU" sz="1800" b="1" dirty="0"/>
              <a:t>физических лиц</a:t>
            </a:r>
          </a:p>
        </p:txBody>
      </p:sp>
      <p:graphicFrame>
        <p:nvGraphicFramePr>
          <p:cNvPr id="29" name="Схема 28"/>
          <p:cNvGraphicFramePr/>
          <p:nvPr>
            <p:extLst>
              <p:ext uri="{D42A27DB-BD31-4B8C-83A1-F6EECF244321}">
                <p14:modId xmlns:p14="http://schemas.microsoft.com/office/powerpoint/2010/main" val="2177220555"/>
              </p:ext>
            </p:extLst>
          </p:nvPr>
        </p:nvGraphicFramePr>
        <p:xfrm>
          <a:off x="0" y="1066800"/>
          <a:ext cx="3124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Схема 31"/>
          <p:cNvGraphicFramePr/>
          <p:nvPr>
            <p:extLst>
              <p:ext uri="{D42A27DB-BD31-4B8C-83A1-F6EECF244321}">
                <p14:modId xmlns:p14="http://schemas.microsoft.com/office/powerpoint/2010/main" val="2257344617"/>
              </p:ext>
            </p:extLst>
          </p:nvPr>
        </p:nvGraphicFramePr>
        <p:xfrm>
          <a:off x="2438400" y="1524000"/>
          <a:ext cx="2971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5" name="Схема 34"/>
          <p:cNvGraphicFramePr/>
          <p:nvPr>
            <p:extLst>
              <p:ext uri="{D42A27DB-BD31-4B8C-83A1-F6EECF244321}">
                <p14:modId xmlns:p14="http://schemas.microsoft.com/office/powerpoint/2010/main" val="574627596"/>
              </p:ext>
            </p:extLst>
          </p:nvPr>
        </p:nvGraphicFramePr>
        <p:xfrm>
          <a:off x="5448300" y="1600200"/>
          <a:ext cx="2133600" cy="3048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457200"/>
            <a:ext cx="8229600" cy="2585323"/>
          </a:xfrm>
          <a:prstGeom prst="rect">
            <a:avLst/>
          </a:prstGeom>
        </p:spPr>
        <p:txBody>
          <a:bodyPr wrap="square">
            <a:spAutoFit/>
          </a:bodyPr>
          <a:lstStyle/>
          <a:p>
            <a:pPr algn="ctr"/>
            <a:r>
              <a:rPr lang="ru-RU" sz="2400" b="1" dirty="0"/>
              <a:t>Бюджет муниципального образования</a:t>
            </a:r>
          </a:p>
          <a:p>
            <a:pPr algn="ctr"/>
            <a:r>
              <a:rPr lang="ru-RU" sz="2400" b="1" dirty="0"/>
              <a:t>«Муниципальный округ </a:t>
            </a:r>
            <a:r>
              <a:rPr lang="ru-RU" sz="2400" b="1" dirty="0" err="1"/>
              <a:t>Малопургинский</a:t>
            </a:r>
            <a:r>
              <a:rPr lang="ru-RU" sz="2400" b="1" dirty="0"/>
              <a:t> район Удмуртской Республики</a:t>
            </a:r>
            <a:r>
              <a:rPr lang="ru-RU" sz="2400" b="1" dirty="0" smtClean="0"/>
              <a:t>»</a:t>
            </a:r>
            <a:endParaRPr lang="ru-RU" sz="2400" b="1" dirty="0"/>
          </a:p>
          <a:p>
            <a:pPr algn="ctr"/>
            <a:r>
              <a:rPr lang="ru-RU" sz="1800" b="1" i="1" dirty="0"/>
              <a:t>утвержден решением </a:t>
            </a:r>
            <a:r>
              <a:rPr lang="ru-RU" sz="1800" b="1" i="1" dirty="0"/>
              <a:t>Совета депутатов муниципального образования «Муниципальный округ </a:t>
            </a:r>
            <a:r>
              <a:rPr lang="ru-RU" sz="1800" b="1" i="1" dirty="0" err="1"/>
              <a:t>Малопургинский</a:t>
            </a:r>
            <a:r>
              <a:rPr lang="ru-RU" sz="1800" b="1" i="1" dirty="0"/>
              <a:t> район Удмуртской Республики» от 16 декабря 2021 года № 5-7-78 «О бюджете муниципального образования «Муниципальный округ </a:t>
            </a:r>
            <a:r>
              <a:rPr lang="ru-RU" sz="1800" b="1" i="1" dirty="0" err="1"/>
              <a:t>Малопургинский</a:t>
            </a:r>
            <a:r>
              <a:rPr lang="ru-RU" sz="1800" b="1" i="1" dirty="0"/>
              <a:t> район Удмуртской Республики» на 2022 год и на плановый период 2023 и 2024 годов</a:t>
            </a:r>
            <a:endParaRPr lang="ru-RU" sz="1800" b="1" i="1" dirty="0"/>
          </a:p>
        </p:txBody>
      </p:sp>
      <p:sp>
        <p:nvSpPr>
          <p:cNvPr id="3" name="Скругленный прямоугольник 2"/>
          <p:cNvSpPr/>
          <p:nvPr/>
        </p:nvSpPr>
        <p:spPr>
          <a:xfrm>
            <a:off x="775742" y="3352800"/>
            <a:ext cx="7774632" cy="2057400"/>
          </a:xfrm>
          <a:prstGeom prst="roundRect">
            <a:avLst/>
          </a:prstGeom>
          <a:gradFill>
            <a:gsLst>
              <a:gs pos="2000">
                <a:srgbClr val="809EC2">
                  <a:lumMod val="75000"/>
                </a:srgbClr>
              </a:gs>
              <a:gs pos="14000">
                <a:srgbClr val="C5B3F7"/>
              </a:gs>
              <a:gs pos="70000">
                <a:sysClr val="window" lastClr="FFFFFF"/>
              </a:gs>
              <a:gs pos="100000">
                <a:srgbClr val="A5B592"/>
              </a:gs>
            </a:gsLst>
            <a:lin ang="16200000" scaled="1"/>
          </a:gradFill>
          <a:ln w="25400" cap="flat" cmpd="sng" algn="ctr">
            <a:solidFill>
              <a:srgbClr val="002060"/>
            </a:solidFill>
            <a:prstDash val="solid"/>
          </a:ln>
          <a:effectLst>
            <a:glow rad="101600">
              <a:srgbClr val="E7BC29">
                <a:satMod val="175000"/>
                <a:alpha val="40000"/>
              </a:srgbClr>
            </a:glow>
            <a:innerShdw blurRad="114300">
              <a:prstClr val="black"/>
            </a:innerShdw>
            <a:reflection blurRad="6350" stA="50000" endA="300" endPos="5550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Публичные слушания по проекту бюджета муниципального образования </a:t>
            </a:r>
            <a:r>
              <a:rPr lang="ru-RU" sz="2000" b="1" kern="0" dirty="0">
                <a:solidFill>
                  <a:srgbClr val="002060"/>
                </a:solidFill>
                <a:cs typeface="Times New Roman" pitchFamily="18" charset="0"/>
              </a:rPr>
              <a:t>«Муниципальный округ </a:t>
            </a:r>
            <a:r>
              <a:rPr lang="ru-RU" sz="2000" b="1" kern="0" dirty="0" err="1">
                <a:solidFill>
                  <a:srgbClr val="002060"/>
                </a:solidFill>
                <a:cs typeface="Times New Roman" pitchFamily="18" charset="0"/>
              </a:rPr>
              <a:t>Малопургинский</a:t>
            </a:r>
            <a:r>
              <a:rPr lang="ru-RU" sz="2000" b="1" kern="0" dirty="0">
                <a:solidFill>
                  <a:srgbClr val="002060"/>
                </a:solidFill>
                <a:cs typeface="Times New Roman" pitchFamily="18" charset="0"/>
              </a:rPr>
              <a:t> район Удмуртской Республики» </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на </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2022 </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год и на плановый период </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2023 </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и </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2024 </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год проведены </a:t>
            </a:r>
          </a:p>
          <a:p>
            <a:pPr marL="0" marR="0" lvl="0" indent="0" algn="ctr" defTabSz="914400" eaLnBrk="1" fontAlgn="auto" latinLnBrk="0" hangingPunct="1">
              <a:lnSpc>
                <a:spcPct val="100000"/>
              </a:lnSpc>
              <a:spcBef>
                <a:spcPts val="0"/>
              </a:spcBef>
              <a:spcAft>
                <a:spcPts val="0"/>
              </a:spcAft>
              <a:buClrTx/>
              <a:buSzTx/>
              <a:buFontTx/>
              <a:buNone/>
              <a:tabLst/>
              <a:defRPr/>
            </a:pPr>
            <a:r>
              <a:rPr lang="ru-RU" sz="2000" b="1" kern="0" dirty="0" smtClean="0">
                <a:solidFill>
                  <a:srgbClr val="002060"/>
                </a:solidFill>
                <a:cs typeface="Times New Roman" pitchFamily="18" charset="0"/>
              </a:rPr>
              <a:t>15 декабря</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 2021 </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года.</a:t>
            </a:r>
          </a:p>
        </p:txBody>
      </p:sp>
    </p:spTree>
    <p:extLst>
      <p:ext uri="{BB962C8B-B14F-4D97-AF65-F5344CB8AC3E}">
        <p14:creationId xmlns:p14="http://schemas.microsoft.com/office/powerpoint/2010/main" val="1714407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28600"/>
            <a:ext cx="8458200" cy="1066800"/>
          </a:xfrm>
          <a:noFill/>
          <a:scene3d>
            <a:camera prst="orthographicFront"/>
            <a:lightRig rig="threePt" dir="t"/>
          </a:scene3d>
          <a:sp3d>
            <a:bevelT/>
          </a:sp3d>
        </p:spPr>
        <p:txBody>
          <a:bodyPr>
            <a:noAutofit/>
          </a:bodyPr>
          <a:lstStyle/>
          <a:p>
            <a:pPr algn="ctr">
              <a:lnSpc>
                <a:spcPct val="80000"/>
              </a:lnSpc>
            </a:pPr>
            <a:r>
              <a:rPr lang="ru-RU" sz="2000" b="1" dirty="0" smtClean="0">
                <a:solidFill>
                  <a:schemeClr val="tx1"/>
                </a:solidFill>
                <a:latin typeface="Times New Roman" pitchFamily="18" charset="0"/>
                <a:cs typeface="Times New Roman" pitchFamily="18" charset="0"/>
              </a:rPr>
              <a:t>Основные характеристики проекта бюджета муниципального образования «Муниципальный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Республики»</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на 2022 год и на плановый период 2023 и 2024 годов</a:t>
            </a:r>
            <a:br>
              <a:rPr lang="ru-RU" sz="2000" b="1" dirty="0" smtClean="0">
                <a:solidFill>
                  <a:schemeClr val="tx1"/>
                </a:solidFill>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1836013330"/>
              </p:ext>
            </p:extLst>
          </p:nvPr>
        </p:nvGraphicFramePr>
        <p:xfrm>
          <a:off x="304800" y="1447800"/>
          <a:ext cx="8686799" cy="4800600"/>
        </p:xfrm>
        <a:graphic>
          <a:graphicData uri="http://schemas.openxmlformats.org/drawingml/2006/table">
            <a:tbl>
              <a:tblPr firstRow="1" bandRow="1">
                <a:tableStyleId>{C4B1156A-380E-4F78-BDF5-A606A8083BF9}</a:tableStyleId>
              </a:tblPr>
              <a:tblGrid>
                <a:gridCol w="856107"/>
                <a:gridCol w="3051125"/>
                <a:gridCol w="1517657"/>
                <a:gridCol w="1517657"/>
                <a:gridCol w="1744253"/>
              </a:tblGrid>
              <a:tr h="1008575">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Показатель</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2022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2023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2024 год </a:t>
                      </a:r>
                    </a:p>
                    <a:p>
                      <a:pPr algn="ctr"/>
                      <a:r>
                        <a:rPr lang="ru-RU" sz="1800" dirty="0" smtClean="0">
                          <a:latin typeface="Times New Roman" pitchFamily="18" charset="0"/>
                          <a:cs typeface="Times New Roman" pitchFamily="18" charset="0"/>
                        </a:rPr>
                        <a:t>(тыс.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529929">
                <a:tc>
                  <a:txBody>
                    <a:bodyPr/>
                    <a:lstStyle/>
                    <a:p>
                      <a:pPr algn="ctr"/>
                      <a:r>
                        <a:rPr lang="ru-RU" sz="1800" b="1" dirty="0" smtClean="0">
                          <a:latin typeface="Times New Roman" pitchFamily="18" charset="0"/>
                          <a:cs typeface="Times New Roman" pitchFamily="18" charset="0"/>
                        </a:rPr>
                        <a:t>1</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a:t>
                      </a:r>
                      <a:r>
                        <a:rPr lang="ru-RU" sz="1800" b="1" baseline="0" dirty="0" smtClean="0">
                          <a:latin typeface="Times New Roman" pitchFamily="18" charset="0"/>
                          <a:cs typeface="Times New Roman" pitchFamily="18" charset="0"/>
                        </a:rPr>
                        <a:t> объем доходов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1 050 092,1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1 251 731,9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1 125 567,0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835">
                <a:tc>
                  <a:txBody>
                    <a:bodyPr/>
                    <a:lstStyle/>
                    <a:p>
                      <a:pPr algn="ctr"/>
                      <a:r>
                        <a:rPr lang="ru-RU" sz="1800" b="1" dirty="0" smtClean="0">
                          <a:latin typeface="Times New Roman" pitchFamily="18" charset="0"/>
                          <a:cs typeface="Times New Roman" pitchFamily="18" charset="0"/>
                        </a:rPr>
                        <a:t>2</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 объем расходов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1 073 871,3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1 251 731,9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1 125 567,0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9286">
                <a:tc>
                  <a:txBody>
                    <a:bodyPr/>
                    <a:lstStyle/>
                    <a:p>
                      <a:pPr algn="ctr"/>
                      <a:r>
                        <a:rPr lang="ru-RU" sz="1800" b="1" dirty="0" smtClean="0">
                          <a:latin typeface="Times New Roman" pitchFamily="18" charset="0"/>
                          <a:cs typeface="Times New Roman" pitchFamily="18" charset="0"/>
                        </a:rPr>
                        <a:t>3</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Верхний</a:t>
                      </a:r>
                      <a:r>
                        <a:rPr lang="ru-RU" sz="1800" b="1" baseline="0" dirty="0" smtClean="0">
                          <a:latin typeface="Times New Roman" pitchFamily="18" charset="0"/>
                          <a:cs typeface="Times New Roman" pitchFamily="18" charset="0"/>
                        </a:rPr>
                        <a:t> предел муниципального долга муниципального образования «Муниципальный округ </a:t>
                      </a:r>
                      <a:r>
                        <a:rPr lang="ru-RU" sz="1800" b="1" baseline="0" dirty="0" err="1" smtClean="0">
                          <a:latin typeface="Times New Roman" pitchFamily="18" charset="0"/>
                          <a:cs typeface="Times New Roman" pitchFamily="18" charset="0"/>
                        </a:rPr>
                        <a:t>Малопургинский</a:t>
                      </a:r>
                      <a:r>
                        <a:rPr lang="ru-RU" sz="1800" b="1" baseline="0" dirty="0" smtClean="0">
                          <a:latin typeface="Times New Roman" pitchFamily="18" charset="0"/>
                          <a:cs typeface="Times New Roman" pitchFamily="18" charset="0"/>
                        </a:rPr>
                        <a:t> район Удмуртской Республики»</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solidFill>
                          <a:schemeClr val="tx1"/>
                        </a:solidFill>
                        <a:latin typeface="Times New Roman" pitchFamily="18" charset="0"/>
                        <a:cs typeface="Times New Roman" pitchFamily="18" charset="0"/>
                      </a:endParaRPr>
                    </a:p>
                    <a:p>
                      <a:pPr algn="ctr"/>
                      <a:r>
                        <a:rPr lang="ru-RU" sz="1800" b="1" dirty="0" smtClean="0">
                          <a:solidFill>
                            <a:schemeClr val="tx1"/>
                          </a:solidFill>
                          <a:latin typeface="Times New Roman" pitchFamily="18" charset="0"/>
                          <a:cs typeface="Times New Roman" pitchFamily="18" charset="0"/>
                        </a:rPr>
                        <a:t>82 587,7</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solidFill>
                          <a:schemeClr val="tx1"/>
                        </a:solidFill>
                        <a:latin typeface="Times New Roman" pitchFamily="18" charset="0"/>
                        <a:cs typeface="Times New Roman" pitchFamily="18" charset="0"/>
                      </a:endParaRPr>
                    </a:p>
                    <a:p>
                      <a:pPr algn="ctr"/>
                      <a:r>
                        <a:rPr lang="ru-RU" sz="1800" b="1" dirty="0" smtClean="0">
                          <a:solidFill>
                            <a:schemeClr val="tx1"/>
                          </a:solidFill>
                          <a:latin typeface="Times New Roman" pitchFamily="18" charset="0"/>
                          <a:cs typeface="Times New Roman" pitchFamily="18" charset="0"/>
                        </a:rPr>
                        <a:t>82 587,7</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solidFill>
                          <a:schemeClr val="tx1"/>
                        </a:solidFill>
                        <a:latin typeface="Times New Roman" pitchFamily="18" charset="0"/>
                        <a:cs typeface="Times New Roman" pitchFamily="18" charset="0"/>
                      </a:endParaRPr>
                    </a:p>
                    <a:p>
                      <a:pPr algn="ctr"/>
                      <a:r>
                        <a:rPr lang="ru-RU" sz="1800" b="1" smtClean="0">
                          <a:solidFill>
                            <a:schemeClr val="tx1"/>
                          </a:solidFill>
                          <a:latin typeface="Times New Roman" pitchFamily="18" charset="0"/>
                          <a:cs typeface="Times New Roman" pitchFamily="18" charset="0"/>
                        </a:rPr>
                        <a:t>82 587,7</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581">
                <a:tc>
                  <a:txBody>
                    <a:bodyPr/>
                    <a:lstStyle/>
                    <a:p>
                      <a:pPr algn="ctr"/>
                      <a:r>
                        <a:rPr lang="ru-RU" sz="1800" b="1" dirty="0" smtClean="0">
                          <a:latin typeface="Times New Roman" pitchFamily="18" charset="0"/>
                          <a:cs typeface="Times New Roman" pitchFamily="18" charset="0"/>
                        </a:rPr>
                        <a:t>5</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ДЕФИЦИТ (-)/</a:t>
                      </a:r>
                    </a:p>
                    <a:p>
                      <a:pPr algn="l"/>
                      <a:r>
                        <a:rPr lang="ru-RU" sz="1800" b="1" dirty="0" smtClean="0">
                          <a:latin typeface="Times New Roman" pitchFamily="18" charset="0"/>
                          <a:cs typeface="Times New Roman" pitchFamily="18" charset="0"/>
                        </a:rPr>
                        <a:t>ПРОФИЦИТ (+)</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-23 779,2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0,0</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0,0</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5882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2267198482"/>
              </p:ext>
            </p:extLst>
          </p:nvPr>
        </p:nvGraphicFramePr>
        <p:xfrm>
          <a:off x="0" y="1447800"/>
          <a:ext cx="8534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idx="4294967295"/>
          </p:nvPr>
        </p:nvSpPr>
        <p:spPr>
          <a:xfrm>
            <a:off x="0" y="152400"/>
            <a:ext cx="8839200" cy="1066800"/>
          </a:xfrm>
          <a:noFill/>
          <a:scene3d>
            <a:camera prst="orthographicFront"/>
            <a:lightRig rig="threePt" dir="t"/>
          </a:scene3d>
          <a:sp3d>
            <a:bevelT/>
          </a:sp3d>
        </p:spPr>
        <p:txBody>
          <a:bodyPr>
            <a:normAutofit fontScale="90000"/>
          </a:bodyPr>
          <a:lstStyle/>
          <a:p>
            <a:pPr algn="ctr">
              <a:lnSpc>
                <a:spcPct val="80000"/>
              </a:lnSpc>
            </a:pPr>
            <a:r>
              <a:rPr lang="ru-RU" sz="2200" b="1" dirty="0" smtClean="0">
                <a:solidFill>
                  <a:schemeClr val="tx1"/>
                </a:solidFill>
                <a:latin typeface="Times New Roman" pitchFamily="18" charset="0"/>
                <a:cs typeface="Times New Roman" pitchFamily="18" charset="0"/>
              </a:rPr>
              <a:t>Динамика поступления налоговых и неналоговых доходов в бюджет муниципального образования «Муниципальный округ </a:t>
            </a:r>
            <a:r>
              <a:rPr lang="ru-RU" sz="2200" b="1" dirty="0" err="1" smtClean="0">
                <a:solidFill>
                  <a:schemeClr val="tx1"/>
                </a:solidFill>
                <a:latin typeface="Times New Roman" pitchFamily="18" charset="0"/>
                <a:cs typeface="Times New Roman" pitchFamily="18" charset="0"/>
              </a:rPr>
              <a:t>Малопургинский</a:t>
            </a:r>
            <a:r>
              <a:rPr lang="ru-RU" sz="2200" b="1" dirty="0" smtClean="0">
                <a:solidFill>
                  <a:schemeClr val="tx1"/>
                </a:solidFill>
                <a:latin typeface="Times New Roman" pitchFamily="18" charset="0"/>
                <a:cs typeface="Times New Roman" pitchFamily="18" charset="0"/>
              </a:rPr>
              <a:t> район Удмуртской </a:t>
            </a:r>
            <a:r>
              <a:rPr lang="ru-RU" sz="2200" dirty="0">
                <a:solidFill>
                  <a:schemeClr val="tx1"/>
                </a:solidFill>
                <a:latin typeface="Times New Roman" pitchFamily="18" charset="0"/>
                <a:cs typeface="Times New Roman" pitchFamily="18" charset="0"/>
              </a:rPr>
              <a:t>Р</a:t>
            </a:r>
            <a:r>
              <a:rPr lang="ru-RU" sz="2200" b="1" dirty="0" smtClean="0">
                <a:solidFill>
                  <a:schemeClr val="tx1"/>
                </a:solidFill>
                <a:latin typeface="Times New Roman" pitchFamily="18" charset="0"/>
                <a:cs typeface="Times New Roman" pitchFamily="18" charset="0"/>
              </a:rPr>
              <a:t>еспублики»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за 2014-2024 годы</a:t>
            </a:r>
            <a:r>
              <a:rPr lang="ru-RU" sz="2400" b="1" dirty="0" smtClean="0">
                <a:solidFill>
                  <a:schemeClr val="tx1"/>
                </a:solidFill>
                <a:latin typeface="Times New Roman" pitchFamily="18" charset="0"/>
                <a:cs typeface="Times New Roman" pitchFamily="18" charset="0"/>
              </a:rPr>
              <a:t/>
            </a:r>
            <a:br>
              <a:rPr lang="ru-RU" sz="24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тыс. рублей</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00450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28600"/>
            <a:ext cx="8229600" cy="1139825"/>
          </a:xfrm>
          <a:noFill/>
          <a:scene3d>
            <a:camera prst="orthographicFront"/>
            <a:lightRig rig="threePt" dir="t"/>
          </a:scene3d>
          <a:sp3d>
            <a:bevelT/>
          </a:sp3d>
        </p:spPr>
        <p:txBody>
          <a:bodyPr>
            <a:noAutofit/>
          </a:bodyPr>
          <a:lstStyle/>
          <a:p>
            <a:pPr algn="ctr">
              <a:lnSpc>
                <a:spcPct val="90000"/>
              </a:lnSpc>
            </a:pPr>
            <a:r>
              <a:rPr lang="ru-RU" sz="2200" b="1" dirty="0" smtClean="0">
                <a:solidFill>
                  <a:schemeClr val="tx1"/>
                </a:solidFill>
                <a:latin typeface="Times New Roman" pitchFamily="18" charset="0"/>
                <a:cs typeface="Times New Roman" pitchFamily="18" charset="0"/>
              </a:rPr>
              <a:t>Структура доходов бюджета муниципального образования «Муниципальный округ </a:t>
            </a:r>
            <a:r>
              <a:rPr lang="ru-RU" sz="2200" b="1" dirty="0" err="1" smtClean="0">
                <a:solidFill>
                  <a:schemeClr val="tx1"/>
                </a:solidFill>
                <a:latin typeface="Times New Roman" pitchFamily="18" charset="0"/>
                <a:cs typeface="Times New Roman" pitchFamily="18" charset="0"/>
              </a:rPr>
              <a:t>Малопургинский</a:t>
            </a:r>
            <a:r>
              <a:rPr lang="ru-RU" sz="2200" b="1" dirty="0" smtClean="0">
                <a:solidFill>
                  <a:schemeClr val="tx1"/>
                </a:solidFill>
                <a:latin typeface="Times New Roman" pitchFamily="18" charset="0"/>
                <a:cs typeface="Times New Roman" pitchFamily="18" charset="0"/>
              </a:rPr>
              <a:t> район Удмуртской Республики»  на 2022-2024 годы</a:t>
            </a:r>
            <a:endParaRPr lang="ru-RU" sz="2200" b="1" dirty="0">
              <a:solidFill>
                <a:schemeClr val="tx1"/>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1024652969"/>
              </p:ext>
            </p:extLst>
          </p:nvPr>
        </p:nvGraphicFramePr>
        <p:xfrm>
          <a:off x="0" y="1447800"/>
          <a:ext cx="2971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512547018"/>
              </p:ext>
            </p:extLst>
          </p:nvPr>
        </p:nvGraphicFramePr>
        <p:xfrm>
          <a:off x="3352800" y="762000"/>
          <a:ext cx="3352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634479693"/>
              </p:ext>
            </p:extLst>
          </p:nvPr>
        </p:nvGraphicFramePr>
        <p:xfrm>
          <a:off x="3276600" y="2590800"/>
          <a:ext cx="5715000" cy="4165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284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76200"/>
            <a:ext cx="8915400" cy="1368425"/>
          </a:xfrm>
          <a:noFill/>
          <a:scene3d>
            <a:camera prst="orthographicFront"/>
            <a:lightRig rig="threePt" dir="t"/>
          </a:scene3d>
          <a:sp3d>
            <a:bevelT/>
          </a:sp3d>
        </p:spPr>
        <p:txBody>
          <a:bodyPr>
            <a:noAutofit/>
          </a:bodyPr>
          <a:lstStyle/>
          <a:p>
            <a:pPr algn="ctr"/>
            <a:r>
              <a:rPr lang="ru-RU" sz="2000" b="1" dirty="0" smtClean="0">
                <a:solidFill>
                  <a:schemeClr val="tx1"/>
                </a:solidFill>
                <a:latin typeface="Times New Roman" pitchFamily="18" charset="0"/>
                <a:cs typeface="Times New Roman" pitchFamily="18" charset="0"/>
              </a:rPr>
              <a:t>Основные источники формирования налоговых и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неналоговых доходов бюджета муниципального образования «Муниципальный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a:t>
            </a:r>
            <a:r>
              <a:rPr lang="ru-RU" sz="2000" dirty="0" smtClean="0">
                <a:solidFill>
                  <a:schemeClr val="tx1"/>
                </a:solidFill>
                <a:latin typeface="Times New Roman" pitchFamily="18" charset="0"/>
                <a:cs typeface="Times New Roman" pitchFamily="18" charset="0"/>
              </a:rPr>
              <a:t>Р</a:t>
            </a:r>
            <a:r>
              <a:rPr lang="ru-RU" sz="2000" b="1" dirty="0" smtClean="0">
                <a:solidFill>
                  <a:schemeClr val="tx1"/>
                </a:solidFill>
                <a:latin typeface="Times New Roman" pitchFamily="18" charset="0"/>
                <a:cs typeface="Times New Roman" pitchFamily="18" charset="0"/>
              </a:rPr>
              <a:t>еспублики» в 2021 - 2024 годах</a:t>
            </a:r>
            <a:endParaRPr lang="ru-RU" sz="2000" b="1" dirty="0">
              <a:solidFill>
                <a:schemeClr val="tx1"/>
              </a:solidFill>
              <a:latin typeface="Times New Roman" pitchFamily="18"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2179482777"/>
              </p:ext>
            </p:extLst>
          </p:nvPr>
        </p:nvGraphicFramePr>
        <p:xfrm>
          <a:off x="152400" y="1330363"/>
          <a:ext cx="8763000" cy="5299037"/>
        </p:xfrm>
        <a:graphic>
          <a:graphicData uri="http://schemas.openxmlformats.org/drawingml/2006/table">
            <a:tbl>
              <a:tblPr>
                <a:tableStyleId>{616DA210-FB5B-4158-B5E0-FEB733F419BA}</a:tableStyleId>
              </a:tblPr>
              <a:tblGrid>
                <a:gridCol w="2671093"/>
                <a:gridCol w="889491"/>
                <a:gridCol w="819578"/>
                <a:gridCol w="729223"/>
                <a:gridCol w="750929"/>
                <a:gridCol w="734676"/>
                <a:gridCol w="720210"/>
                <a:gridCol w="762000"/>
                <a:gridCol w="685800"/>
              </a:tblGrid>
              <a:tr h="125330">
                <a:tc gridSpan="9">
                  <a:txBody>
                    <a:bodyPr/>
                    <a:lstStyle/>
                    <a:p>
                      <a:pPr algn="ctr" fontAlgn="b"/>
                      <a:r>
                        <a:rPr lang="ru-RU" sz="700" u="none" strike="noStrike" dirty="0">
                          <a:effectLst/>
                        </a:rPr>
                        <a:t> </a:t>
                      </a:r>
                      <a:endParaRPr lang="ru-RU" sz="700" b="0" i="0" u="none" strike="noStrike" dirty="0">
                        <a:effectLst/>
                        <a:latin typeface="Times New Roman"/>
                      </a:endParaRPr>
                    </a:p>
                  </a:txBody>
                  <a:tcPr marL="0" marR="0" marT="0" marB="0" anchor="b">
                    <a:cell3D prstMaterial="dkEdge">
                      <a:bevel w="50800" prst="hardEdge"/>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3107">
                <a:tc rowSpan="2">
                  <a:txBody>
                    <a:bodyPr/>
                    <a:lstStyle/>
                    <a:p>
                      <a:pPr algn="ctr" fontAlgn="ctr"/>
                      <a:r>
                        <a:rPr lang="ru-RU" sz="1600" b="1" u="none" strike="noStrike" dirty="0">
                          <a:effectLst/>
                          <a:latin typeface="Times New Roman" pitchFamily="18" charset="0"/>
                          <a:cs typeface="Times New Roman" pitchFamily="18" charset="0"/>
                        </a:rPr>
                        <a:t>Наименование</a:t>
                      </a:r>
                      <a:endParaRPr lang="ru-RU" sz="1600" b="1" i="0" u="none" strike="noStrike" dirty="0">
                        <a:effectLst/>
                        <a:latin typeface="Times New Roman" pitchFamily="18" charset="0"/>
                        <a:cs typeface="Times New Roman" pitchFamily="18" charset="0"/>
                      </a:endParaRPr>
                    </a:p>
                    <a:p>
                      <a:pPr algn="l" fontAlgn="b"/>
                      <a:r>
                        <a:rPr lang="ru-RU" sz="700" b="1" u="none" strike="noStrike" dirty="0">
                          <a:effectLst/>
                          <a:latin typeface="Times New Roman" pitchFamily="18" charset="0"/>
                          <a:cs typeface="Times New Roman" pitchFamily="18" charset="0"/>
                        </a:rPr>
                        <a:t> </a:t>
                      </a:r>
                      <a:endParaRPr lang="ru-RU" sz="7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gridSpan="2">
                  <a:txBody>
                    <a:bodyPr/>
                    <a:lstStyle/>
                    <a:p>
                      <a:pPr algn="ctr" fontAlgn="ctr"/>
                      <a:r>
                        <a:rPr lang="ru-RU" sz="1200" b="1" u="none" strike="noStrike" dirty="0" smtClean="0">
                          <a:effectLst/>
                          <a:latin typeface="Times New Roman" pitchFamily="18" charset="0"/>
                          <a:cs typeface="Times New Roman" pitchFamily="18" charset="0"/>
                        </a:rPr>
                        <a:t>2021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2022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2023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2024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r>
              <a:tr h="573113">
                <a:tc vMerge="1">
                  <a:txBody>
                    <a:bodyPr/>
                    <a:lstStyle/>
                    <a:p>
                      <a:pPr algn="l" fontAlgn="b"/>
                      <a:endParaRPr lang="ru-RU" sz="700" b="1" i="0" u="none" strike="noStrike" dirty="0">
                        <a:effectLst/>
                        <a:latin typeface="Times New Roman"/>
                      </a:endParaRPr>
                    </a:p>
                  </a:txBody>
                  <a:tcPr marL="0" marR="0" marT="0" marB="0" anchor="b"/>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p>
                    <a:p>
                      <a:pPr algn="ctr" fontAlgn="ctr"/>
                      <a:r>
                        <a:rPr lang="ru-RU" sz="800" b="1" u="none" strike="noStrike" dirty="0" smtClean="0">
                          <a:effectLst/>
                          <a:latin typeface="Times New Roman" pitchFamily="18" charset="0"/>
                          <a:cs typeface="Times New Roman" pitchFamily="18" charset="0"/>
                        </a:rPr>
                        <a:t>   (оценка)</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общему</a:t>
                      </a:r>
                    </a:p>
                    <a:p>
                      <a:pPr algn="ctr" fontAlgn="b"/>
                      <a:r>
                        <a:rPr lang="ru-RU" sz="700" b="1" u="none" strike="noStrike" dirty="0" smtClean="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a:t>
                      </a:r>
                    </a:p>
                    <a:p>
                      <a:pPr algn="ctr" fontAlgn="b"/>
                      <a:r>
                        <a:rPr lang="ru-RU" sz="700" b="1" u="none" strike="noStrike" dirty="0" smtClean="0">
                          <a:effectLst/>
                          <a:latin typeface="Times New Roman" pitchFamily="18" charset="0"/>
                          <a:cs typeface="Times New Roman" pitchFamily="18" charset="0"/>
                        </a:rPr>
                        <a:t>у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smtClean="0">
                          <a:effectLst/>
                          <a:latin typeface="Times New Roman" pitchFamily="18" charset="0"/>
                          <a:cs typeface="Times New Roman" pitchFamily="18" charset="0"/>
                        </a:rPr>
                        <a:t>Сумма</a:t>
                      </a:r>
                    </a:p>
                    <a:p>
                      <a:pPr algn="ctr" fontAlgn="ctr"/>
                      <a:r>
                        <a:rPr lang="ru-RU" sz="800" b="1" u="none" strike="noStrike" dirty="0" smtClean="0">
                          <a:effectLst/>
                          <a:latin typeface="Times New Roman" pitchFamily="18" charset="0"/>
                          <a:cs typeface="Times New Roman" pitchFamily="18" charset="0"/>
                        </a:rPr>
                        <a:t>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r>
                        <a:rPr lang="ru-RU" sz="800" b="1" u="none" strike="noStrike" dirty="0">
                          <a:effectLst/>
                          <a:latin typeface="Times New Roman" pitchFamily="18" charset="0"/>
                          <a:cs typeface="Times New Roman" pitchFamily="18" charset="0"/>
                        </a:rPr>
                        <a:t>(прогноз)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и неналоговые доходы, всего</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278 786,1</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295 040,5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298 067,6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308 071,2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в </a:t>
                      </a:r>
                      <a:r>
                        <a:rPr lang="ru-RU" sz="1100" b="1" u="none" strike="noStrike" dirty="0">
                          <a:effectLst/>
                          <a:latin typeface="Times New Roman" pitchFamily="18" charset="0"/>
                          <a:cs typeface="Times New Roman" pitchFamily="18" charset="0"/>
                        </a:rPr>
                        <a:t>том числе:</a:t>
                      </a: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a:solidFill>
                            <a:schemeClr val="tx1"/>
                          </a:solidFill>
                          <a:effectLst/>
                          <a:latin typeface="Times New Roman" pitchFamily="18" charset="0"/>
                          <a:cs typeface="Times New Roman" pitchFamily="18" charset="0"/>
                        </a:rPr>
                        <a:t> </a:t>
                      </a: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baseline="0" dirty="0" smtClean="0">
                          <a:solidFill>
                            <a:schemeClr val="tx1"/>
                          </a:solidFill>
                          <a:effectLst/>
                          <a:latin typeface="Times New Roman" pitchFamily="18" charset="0"/>
                          <a:cs typeface="Times New Roman" pitchFamily="18" charset="0"/>
                        </a:rPr>
                        <a:t>259 684,3</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93,1</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baseline="0" dirty="0" smtClean="0">
                          <a:solidFill>
                            <a:schemeClr val="tx1"/>
                          </a:solidFill>
                          <a:effectLst/>
                          <a:latin typeface="Times New Roman" pitchFamily="18" charset="0"/>
                          <a:cs typeface="Times New Roman" pitchFamily="18" charset="0"/>
                        </a:rPr>
                        <a:t>273 237,5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92,6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283 190,6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95,0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293 117,2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95,2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20904">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из </a:t>
                      </a:r>
                      <a:r>
                        <a:rPr lang="ru-RU" sz="1100" b="0" u="none" strike="noStrike" dirty="0">
                          <a:effectLst/>
                          <a:latin typeface="Times New Roman" pitchFamily="18" charset="0"/>
                          <a:cs typeface="Times New Roman" pitchFamily="18" charset="0"/>
                        </a:rPr>
                        <a:t>них:</a:t>
                      </a: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9862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 </a:t>
                      </a:r>
                      <a:r>
                        <a:rPr lang="ru-RU" sz="1100" b="0" u="none" strike="noStrike" dirty="0">
                          <a:effectLst/>
                          <a:latin typeface="Times New Roman" pitchFamily="18" charset="0"/>
                          <a:cs typeface="Times New Roman" pitchFamily="18" charset="0"/>
                        </a:rPr>
                        <a:t>на доходы физических лиц </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195 187</a:t>
                      </a:r>
                      <a:endParaRPr lang="ru-RU" sz="1100" b="0" i="0" u="none" strike="noStrike" baseline="0"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200 774</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68,0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208 805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217 157</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58980">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Акцизы</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34 300,7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36 128,5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36 824,6</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37 166,2</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 </a:t>
                      </a:r>
                      <a:r>
                        <a:rPr lang="ru-RU" sz="1100" b="0" u="none" strike="noStrike" dirty="0">
                          <a:effectLst/>
                          <a:latin typeface="Times New Roman" pitchFamily="18" charset="0"/>
                          <a:cs typeface="Times New Roman" pitchFamily="18" charset="0"/>
                        </a:rPr>
                        <a:t>на совокупный доход</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6 700,9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10 203</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10 611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11 034</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40092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a:t>
                      </a:r>
                      <a:r>
                        <a:rPr lang="ru-RU" sz="1100" b="0" u="none" strike="noStrike" dirty="0">
                          <a:effectLst/>
                          <a:latin typeface="Times New Roman" pitchFamily="18" charset="0"/>
                          <a:cs typeface="Times New Roman" pitchFamily="18" charset="0"/>
                        </a:rPr>
                        <a:t>, сборы и регулярные платежи за </a:t>
                      </a:r>
                      <a:r>
                        <a:rPr lang="ru-RU" sz="1100" b="0" u="none" strike="noStrike" dirty="0" smtClean="0">
                          <a:effectLst/>
                          <a:latin typeface="Times New Roman" pitchFamily="18" charset="0"/>
                          <a:cs typeface="Times New Roman" pitchFamily="18" charset="0"/>
                        </a:rPr>
                        <a:t>               пользование </a:t>
                      </a:r>
                      <a:r>
                        <a:rPr lang="ru-RU" sz="1100" b="0" u="none" strike="noStrike" dirty="0">
                          <a:effectLst/>
                          <a:latin typeface="Times New Roman" pitchFamily="18" charset="0"/>
                          <a:cs typeface="Times New Roman" pitchFamily="18" charset="0"/>
                        </a:rPr>
                        <a:t>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35834">
                <a:tc>
                  <a:txBody>
                    <a:bodyPr/>
                    <a:lstStyle/>
                    <a:p>
                      <a:pPr algn="l" fontAlgn="b">
                        <a:lnSpc>
                          <a:spcPct val="90000"/>
                        </a:lnSpc>
                      </a:pPr>
                      <a:r>
                        <a:rPr lang="ru-RU" sz="1100" b="0" i="0" u="none" strike="noStrike" dirty="0" smtClean="0">
                          <a:effectLst/>
                          <a:latin typeface="Times New Roman" pitchFamily="18" charset="0"/>
                          <a:cs typeface="Times New Roman" pitchFamily="18" charset="0"/>
                        </a:rPr>
                        <a:t>  Налоги на имущество</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20 866,7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23 530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24 244</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24 946</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kumimoji="0" lang="ru-RU" sz="1100" b="0" kern="1200" dirty="0" smtClean="0">
                          <a:solidFill>
                            <a:schemeClr val="tx1"/>
                          </a:solidFill>
                          <a:effectLst/>
                          <a:latin typeface="Times New Roman" panose="02020603050405020304" pitchFamily="18" charset="0"/>
                          <a:ea typeface="+mn-ea"/>
                          <a:cs typeface="Times New Roman" panose="02020603050405020304" pitchFamily="18" charset="0"/>
                        </a:rPr>
                        <a:t>  Налог</a:t>
                      </a:r>
                      <a:r>
                        <a:rPr kumimoji="0" lang="ru-RU" sz="1100" b="0" kern="1200" baseline="0" dirty="0" smtClean="0">
                          <a:solidFill>
                            <a:schemeClr val="tx1"/>
                          </a:solidFill>
                          <a:effectLst/>
                          <a:latin typeface="Times New Roman" panose="02020603050405020304" pitchFamily="18" charset="0"/>
                          <a:ea typeface="+mn-ea"/>
                          <a:cs typeface="Times New Roman" panose="02020603050405020304" pitchFamily="18" charset="0"/>
                        </a:rPr>
                        <a:t> на добычу общераспространенных полезных ископаемых</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76,2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Государственная </a:t>
                      </a:r>
                      <a:r>
                        <a:rPr lang="ru-RU" sz="1100" b="0" u="none" strike="noStrike" dirty="0">
                          <a:effectLst/>
                          <a:latin typeface="Times New Roman" pitchFamily="18" charset="0"/>
                          <a:cs typeface="Times New Roman" pitchFamily="18" charset="0"/>
                        </a:rPr>
                        <a:t>пошлина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2 552,8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2 601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2 705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2 813</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65336">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НЕНАЛОГОВЫЕ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19 101,8</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6,9</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21 803,0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7,4</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14 877</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5,0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14 954</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4,8</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6600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использования имущества, </a:t>
                      </a:r>
                      <a:r>
                        <a:rPr lang="ru-RU" sz="1100" b="0" u="none" strike="noStrike" dirty="0" smtClean="0">
                          <a:effectLst/>
                          <a:latin typeface="Times New Roman" pitchFamily="18" charset="0"/>
                          <a:cs typeface="Times New Roman" pitchFamily="18" charset="0"/>
                        </a:rPr>
                        <a:t>  находящегося </a:t>
                      </a:r>
                      <a:r>
                        <a:rPr lang="ru-RU" sz="1100" b="0" u="none" strike="noStrike" dirty="0">
                          <a:effectLst/>
                          <a:latin typeface="Times New Roman" pitchFamily="18" charset="0"/>
                          <a:cs typeface="Times New Roman" pitchFamily="18" charset="0"/>
                        </a:rPr>
                        <a:t>в государственной и </a:t>
                      </a:r>
                      <a:r>
                        <a:rPr lang="ru-RU" sz="1100" b="0" u="none" strike="noStrike" dirty="0" smtClean="0">
                          <a:effectLst/>
                          <a:latin typeface="Times New Roman" pitchFamily="18" charset="0"/>
                          <a:cs typeface="Times New Roman" pitchFamily="18" charset="0"/>
                        </a:rPr>
                        <a:t>  муниципальной </a:t>
                      </a:r>
                      <a:r>
                        <a:rPr lang="ru-RU" sz="1100" b="0" u="none" strike="noStrike" dirty="0">
                          <a:effectLst/>
                          <a:latin typeface="Times New Roman" pitchFamily="18" charset="0"/>
                          <a:cs typeface="Times New Roman" pitchFamily="18" charset="0"/>
                        </a:rPr>
                        <a:t>собственности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7 866,4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8 735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8 735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8 735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00490">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Платежи </a:t>
                      </a:r>
                      <a:r>
                        <a:rPr lang="ru-RU" sz="1100" b="0" u="none" strike="noStrike" dirty="0">
                          <a:effectLst/>
                          <a:latin typeface="Times New Roman" pitchFamily="18" charset="0"/>
                          <a:cs typeface="Times New Roman" pitchFamily="18" charset="0"/>
                        </a:rPr>
                        <a:t>за пользование 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311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311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323</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336</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24156">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оказания платных услуг и компенсации затрат государства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82,5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4847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продажи материальных и нематериальных активов</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8 140,6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11 000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baseline="0" dirty="0" smtClean="0">
                          <a:solidFill>
                            <a:schemeClr val="tx1"/>
                          </a:solidFill>
                          <a:effectLst/>
                          <a:latin typeface="Times New Roman" pitchFamily="18" charset="0"/>
                          <a:cs typeface="Times New Roman" pitchFamily="18" charset="0"/>
                        </a:rPr>
                        <a:t>4 000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4 000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3439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Штрафы</a:t>
                      </a:r>
                      <a:r>
                        <a:rPr lang="ru-RU" sz="1100" b="0" u="none" strike="noStrike" dirty="0">
                          <a:effectLst/>
                          <a:latin typeface="Times New Roman" pitchFamily="18" charset="0"/>
                          <a:cs typeface="Times New Roman" pitchFamily="18" charset="0"/>
                        </a:rPr>
                        <a:t>, санкции,возмещение ущерба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1 500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1 557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a:t>
                      </a:r>
                      <a:r>
                        <a:rPr lang="ru-RU" sz="1100" b="0" i="0" u="none" strike="noStrike" baseline="0" dirty="0" smtClean="0">
                          <a:solidFill>
                            <a:schemeClr val="tx1"/>
                          </a:solidFill>
                          <a:effectLst/>
                          <a:latin typeface="Times New Roman" pitchFamily="18" charset="0"/>
                          <a:cs typeface="Times New Roman" pitchFamily="18" charset="0"/>
                        </a:rPr>
                        <a:t> 619</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1 683</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bl>
          </a:graphicData>
        </a:graphic>
      </p:graphicFrame>
    </p:spTree>
    <p:extLst>
      <p:ext uri="{BB962C8B-B14F-4D97-AF65-F5344CB8AC3E}">
        <p14:creationId xmlns:p14="http://schemas.microsoft.com/office/powerpoint/2010/main" val="814587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534400" cy="914399"/>
          </a:xfrm>
          <a:noFill/>
          <a:scene3d>
            <a:camera prst="orthographicFront"/>
            <a:lightRig rig="threePt" dir="t"/>
          </a:scene3d>
          <a:sp3d>
            <a:bevelT/>
          </a:sp3d>
        </p:spPr>
        <p:txBody>
          <a:bodyPr>
            <a:noAutofit/>
          </a:bodyPr>
          <a:lstStyle/>
          <a:p>
            <a:pPr algn="ctr"/>
            <a:r>
              <a:rPr lang="ru-RU" sz="1800" b="1" dirty="0" smtClean="0">
                <a:solidFill>
                  <a:schemeClr val="tx1"/>
                </a:solidFill>
                <a:latin typeface="Times New Roman" pitchFamily="18" charset="0"/>
                <a:cs typeface="Times New Roman" pitchFamily="18" charset="0"/>
              </a:rPr>
              <a:t>Безвозмездные поступления  в бюджет муниципального образования «Муниципальный округ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 Удмуртской </a:t>
            </a:r>
            <a:r>
              <a:rPr lang="ru-RU" sz="1800" dirty="0">
                <a:solidFill>
                  <a:schemeClr val="tx1"/>
                </a:solidFill>
                <a:latin typeface="Times New Roman" pitchFamily="18" charset="0"/>
                <a:cs typeface="Times New Roman" pitchFamily="18" charset="0"/>
              </a:rPr>
              <a:t>Р</a:t>
            </a:r>
            <a:r>
              <a:rPr lang="ru-RU" sz="1800" b="1" dirty="0" smtClean="0">
                <a:solidFill>
                  <a:schemeClr val="tx1"/>
                </a:solidFill>
                <a:latin typeface="Times New Roman" pitchFamily="18" charset="0"/>
                <a:cs typeface="Times New Roman" pitchFamily="18" charset="0"/>
              </a:rPr>
              <a:t>еспублики» в 2022-2024 годах</a:t>
            </a:r>
            <a:endParaRPr lang="ru-RU" sz="18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491834632"/>
              </p:ext>
            </p:extLst>
          </p:nvPr>
        </p:nvGraphicFramePr>
        <p:xfrm>
          <a:off x="228600" y="1219200"/>
          <a:ext cx="8686799" cy="5356727"/>
        </p:xfrm>
        <a:graphic>
          <a:graphicData uri="http://schemas.openxmlformats.org/drawingml/2006/table">
            <a:tbl>
              <a:tblPr firstRow="1" bandRow="1">
                <a:tableStyleId>{00A15C55-8517-42AA-B614-E9B94910E393}</a:tableStyleId>
              </a:tblPr>
              <a:tblGrid>
                <a:gridCol w="2435553"/>
                <a:gridCol w="1055406"/>
                <a:gridCol w="1004841"/>
                <a:gridCol w="1105969"/>
                <a:gridCol w="974220"/>
                <a:gridCol w="974220"/>
                <a:gridCol w="1136590"/>
              </a:tblGrid>
              <a:tr h="316795">
                <a:tc rowSpan="2">
                  <a:txBody>
                    <a:bodyPr/>
                    <a:lstStyle/>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Наименование трансферта</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2022</a:t>
                      </a:r>
                      <a:r>
                        <a:rPr lang="ru-RU" sz="1600" baseline="0" dirty="0" smtClean="0">
                          <a:solidFill>
                            <a:schemeClr val="tx1"/>
                          </a:solidFill>
                          <a:latin typeface="Times New Roman" panose="02020603050405020304" pitchFamily="18" charset="0"/>
                          <a:cs typeface="Times New Roman" panose="02020603050405020304" pitchFamily="18" charset="0"/>
                        </a:rPr>
                        <a:t>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2023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solidFill>
                      <a:schemeClr val="accent5">
                        <a:lumMod val="75000"/>
                      </a:schemeClr>
                    </a:soli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2024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r>
              <a:tr h="902405">
                <a:tc vMerge="1">
                  <a:txBody>
                    <a:bodyPr/>
                    <a:lstStyle/>
                    <a:p>
                      <a:endParaRPr lang="ru-RU" dirty="0"/>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r>
              <a:tr h="517446">
                <a:tc>
                  <a:txBody>
                    <a:bodyPr/>
                    <a:lstStyle/>
                    <a:p>
                      <a:pPr>
                        <a:lnSpc>
                          <a:spcPct val="80000"/>
                        </a:lnSpc>
                      </a:pPr>
                      <a:r>
                        <a:rPr lang="ru-RU" sz="1400" b="1" dirty="0" smtClean="0">
                          <a:latin typeface="Times New Roman" panose="02020603050405020304" pitchFamily="18" charset="0"/>
                          <a:cs typeface="Times New Roman" panose="02020603050405020304" pitchFamily="18" charset="0"/>
                        </a:rPr>
                        <a:t>Безвозмездные пос-тупления из бюджета УР</a:t>
                      </a:r>
                      <a:endParaRPr lang="ru-RU" sz="1400" b="1" i="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618 024,7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81,9</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647 612,8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67,9</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629 076,1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77,0</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359">
                <a:tc>
                  <a:txBody>
                    <a:bodyPr/>
                    <a:lstStyle/>
                    <a:p>
                      <a:r>
                        <a:rPr lang="ru-RU" sz="1400" dirty="0" smtClean="0">
                          <a:latin typeface="Times New Roman" panose="02020603050405020304" pitchFamily="18" charset="0"/>
                          <a:cs typeface="Times New Roman" panose="02020603050405020304" pitchFamily="18" charset="0"/>
                        </a:rPr>
                        <a:t>Дотации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15,9</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18,6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359">
                <a:tc>
                  <a:txBody>
                    <a:bodyPr/>
                    <a:lstStyle/>
                    <a:p>
                      <a:r>
                        <a:rPr lang="ru-RU" sz="1400" dirty="0" smtClean="0">
                          <a:latin typeface="Times New Roman" panose="02020603050405020304" pitchFamily="18" charset="0"/>
                          <a:cs typeface="Times New Roman" panose="02020603050405020304" pitchFamily="18" charset="0"/>
                        </a:rPr>
                        <a:t>Субсидии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102 304,6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13,5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aseline="0" dirty="0" smtClean="0">
                          <a:solidFill>
                            <a:schemeClr val="tx1"/>
                          </a:solidFill>
                          <a:latin typeface="Times New Roman" panose="02020603050405020304" pitchFamily="18" charset="0"/>
                          <a:cs typeface="Times New Roman" panose="02020603050405020304" pitchFamily="18" charset="0"/>
                        </a:rPr>
                        <a:t>113 351,7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11,9</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77 074,7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9,4</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858">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всего </a:t>
                      </a:r>
                    </a:p>
                    <a:p>
                      <a:pPr>
                        <a:lnSpc>
                          <a:spcPct val="90000"/>
                        </a:lnSpc>
                      </a:pPr>
                      <a:r>
                        <a:rPr lang="ru-RU" sz="1400" dirty="0" smtClean="0">
                          <a:latin typeface="Times New Roman" panose="02020603050405020304" pitchFamily="18" charset="0"/>
                          <a:cs typeface="Times New Roman" panose="02020603050405020304" pitchFamily="18" charset="0"/>
                        </a:rPr>
                        <a:t>в том числе</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363 838,6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48,3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382 379,6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40,1</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400 146,9</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49,0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218">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на выполнение передаваемых</a:t>
                      </a:r>
                      <a:r>
                        <a:rPr lang="ru-RU" sz="1400" baseline="0" dirty="0" smtClean="0">
                          <a:latin typeface="Times New Roman" panose="02020603050405020304" pitchFamily="18" charset="0"/>
                          <a:cs typeface="Times New Roman" panose="02020603050405020304" pitchFamily="18" charset="0"/>
                        </a:rPr>
                        <a:t> полномочий УР</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358</a:t>
                      </a:r>
                      <a:r>
                        <a:rPr lang="ru-RU" sz="1400" b="0" baseline="0" dirty="0" smtClean="0">
                          <a:solidFill>
                            <a:schemeClr val="tx1"/>
                          </a:solidFill>
                          <a:latin typeface="Times New Roman" pitchFamily="18" charset="0"/>
                          <a:cs typeface="Times New Roman" pitchFamily="18" charset="0"/>
                        </a:rPr>
                        <a:t> 857,6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47,5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377 542,9</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39,6</a:t>
                      </a:r>
                      <a:endParaRPr lang="ru-RU" sz="14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395 149,4</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48,3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1420">
                <a:tc>
                  <a:txBody>
                    <a:bodyPr/>
                    <a:lstStyle/>
                    <a:p>
                      <a:pPr>
                        <a:lnSpc>
                          <a:spcPct val="90000"/>
                        </a:lnSpc>
                      </a:pPr>
                      <a:r>
                        <a:rPr lang="ru-RU" sz="1400" b="1" dirty="0" smtClean="0">
                          <a:latin typeface="Times New Roman" panose="02020603050405020304" pitchFamily="18" charset="0"/>
                          <a:cs typeface="Times New Roman" panose="02020603050405020304" pitchFamily="18" charset="0"/>
                        </a:rPr>
                        <a:t>Прочие безвозмездные поступления</a:t>
                      </a:r>
                      <a:endParaRPr lang="ru-RU"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137 026,9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306 051,5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32,1</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188 419,7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23,0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219">
                <a:tc>
                  <a:txBody>
                    <a:bodyPr/>
                    <a:lstStyle/>
                    <a:p>
                      <a:pPr algn="ctr"/>
                      <a:r>
                        <a:rPr lang="ru-RU" sz="1400" b="1" dirty="0" smtClean="0">
                          <a:latin typeface="Times New Roman" panose="02020603050405020304" pitchFamily="18" charset="0"/>
                          <a:cs typeface="Times New Roman" panose="02020603050405020304" pitchFamily="18" charset="0"/>
                        </a:rPr>
                        <a:t>Итого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755 051,6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953 664,3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817 495,8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709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880872"/>
          </a:xfrm>
        </p:spPr>
        <p: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бюджета</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056264205"/>
              </p:ext>
            </p:extLst>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95400" y="3052464"/>
            <a:ext cx="6553200" cy="461665"/>
          </a:xfrm>
          <a:prstGeom prst="rect">
            <a:avLst/>
          </a:prstGeom>
          <a:gradFill>
            <a:gsLst>
              <a:gs pos="0">
                <a:srgbClr val="FF66FF"/>
              </a:gs>
              <a:gs pos="51000">
                <a:schemeClr val="bg1"/>
              </a:gs>
              <a:gs pos="100000">
                <a:schemeClr val="accent1"/>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t>Расходы бюджета распределены по:</a:t>
            </a:r>
            <a:endParaRPr lang="ru-RU" sz="2400" b="1" dirty="0"/>
          </a:p>
        </p:txBody>
      </p:sp>
      <p:sp>
        <p:nvSpPr>
          <p:cNvPr id="6" name="Овал 5"/>
          <p:cNvSpPr/>
          <p:nvPr/>
        </p:nvSpPr>
        <p:spPr>
          <a:xfrm>
            <a:off x="523875" y="3962400"/>
            <a:ext cx="25527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4 главным распорядителям</a:t>
            </a:r>
            <a:endParaRPr lang="ru-RU" b="1" dirty="0">
              <a:solidFill>
                <a:schemeClr val="tx1"/>
              </a:solidFill>
              <a:latin typeface="Times New Roman" pitchFamily="18" charset="0"/>
              <a:cs typeface="Times New Roman" pitchFamily="18" charset="0"/>
            </a:endParaRPr>
          </a:p>
        </p:txBody>
      </p:sp>
      <p:sp>
        <p:nvSpPr>
          <p:cNvPr id="7" name="Овал 6"/>
          <p:cNvSpPr/>
          <p:nvPr/>
        </p:nvSpPr>
        <p:spPr>
          <a:xfrm>
            <a:off x="3505200" y="3962400"/>
            <a:ext cx="25146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a:t>
            </a:r>
            <a:r>
              <a:rPr lang="ru-RU" b="1" dirty="0">
                <a:solidFill>
                  <a:schemeClr val="tx1"/>
                </a:solidFill>
                <a:latin typeface="Times New Roman" pitchFamily="18" charset="0"/>
                <a:cs typeface="Times New Roman" pitchFamily="18" charset="0"/>
              </a:rPr>
              <a:t>2</a:t>
            </a:r>
            <a:r>
              <a:rPr lang="ru-RU" b="1" dirty="0" smtClean="0">
                <a:solidFill>
                  <a:schemeClr val="tx1"/>
                </a:solidFill>
                <a:latin typeface="Times New Roman" pitchFamily="18" charset="0"/>
                <a:cs typeface="Times New Roman" pitchFamily="18" charset="0"/>
              </a:rPr>
              <a:t> разделам бюджетной классификации</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6324600" y="3962400"/>
            <a:ext cx="25146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a:t>
            </a:r>
            <a:r>
              <a:rPr lang="ru-RU" b="1" dirty="0" smtClean="0">
                <a:solidFill>
                  <a:schemeClr val="tx1"/>
                </a:solidFill>
                <a:latin typeface="Times New Roman" pitchFamily="18" charset="0"/>
                <a:cs typeface="Times New Roman" pitchFamily="18" charset="0"/>
              </a:rPr>
              <a:t>4 муниципальным программам</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и непрограммным направлениям</a:t>
            </a:r>
            <a:endParaRPr lang="ru-RU" b="1"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p:nvPr/>
        </p:nvCxnSpPr>
        <p:spPr>
          <a:xfrm flipH="1">
            <a:off x="2438400" y="3514129"/>
            <a:ext cx="1524000" cy="524471"/>
          </a:xfrm>
          <a:prstGeom prst="line">
            <a:avLst/>
          </a:prstGeom>
          <a:ln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724400" y="3514129"/>
            <a:ext cx="0" cy="448271"/>
          </a:xfrm>
          <a:prstGeom prst="line">
            <a:avLst/>
          </a:prstGeom>
          <a:ln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0"/>
          </p:cNvCxnSpPr>
          <p:nvPr/>
        </p:nvCxnSpPr>
        <p:spPr>
          <a:xfrm>
            <a:off x="6477000" y="3514129"/>
            <a:ext cx="1104900" cy="448271"/>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447800"/>
            <a:ext cx="8229600" cy="400110"/>
          </a:xfrm>
          <a:prstGeom prst="rect">
            <a:avLst/>
          </a:prstGeom>
          <a:noFill/>
        </p:spPr>
        <p:txBody>
          <a:bodyPr wrap="square" rtlCol="0">
            <a:spAutoFit/>
          </a:bodyPr>
          <a:lstStyle/>
          <a:p>
            <a:pPr lvl="0"/>
            <a:r>
              <a:rPr lang="ru-RU" sz="2000" b="1" u="sng" dirty="0">
                <a:solidFill>
                  <a:schemeClr val="tx2">
                    <a:lumMod val="60000"/>
                    <a:lumOff val="40000"/>
                  </a:schemeClr>
                </a:solidFill>
                <a:cs typeface="Times New Roman" panose="02020603050405020304" pitchFamily="18" charset="0"/>
              </a:rPr>
              <a:t>Расходы бюджета </a:t>
            </a:r>
            <a:r>
              <a:rPr lang="ru-RU" sz="2000" b="1" dirty="0">
                <a:cs typeface="Times New Roman" panose="02020603050405020304" pitchFamily="18" charset="0"/>
              </a:rPr>
              <a:t>– выплачиваемые из бюджета денежные средства</a:t>
            </a:r>
          </a:p>
        </p:txBody>
      </p:sp>
    </p:spTree>
    <p:extLst>
      <p:ext uri="{BB962C8B-B14F-4D97-AF65-F5344CB8AC3E}">
        <p14:creationId xmlns:p14="http://schemas.microsoft.com/office/powerpoint/2010/main" val="2085700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 y="76200"/>
            <a:ext cx="8458200" cy="788987"/>
          </a:xfrm>
        </p:spPr>
        <p:txBody>
          <a:bodyPr>
            <a:noAutofit/>
          </a:bodyPr>
          <a:lstStyle/>
          <a:p>
            <a:pPr marL="0" indent="0" algn="ctr">
              <a:buNone/>
            </a:pPr>
            <a:r>
              <a:rPr lang="ru-RU" sz="1800" dirty="0">
                <a:solidFill>
                  <a:schemeClr val="tx1"/>
                </a:solidFill>
                <a:latin typeface="Times New Roman" panose="02020603050405020304" pitchFamily="18" charset="0"/>
                <a:cs typeface="Times New Roman" panose="02020603050405020304" pitchFamily="18" charset="0"/>
              </a:rPr>
              <a:t>Р</a:t>
            </a:r>
            <a:r>
              <a:rPr lang="ru-RU" sz="1800" b="1" dirty="0" smtClean="0">
                <a:solidFill>
                  <a:schemeClr val="tx1"/>
                </a:solidFill>
                <a:latin typeface="Times New Roman" panose="02020603050405020304" pitchFamily="18" charset="0"/>
                <a:cs typeface="Times New Roman" panose="02020603050405020304" pitchFamily="18" charset="0"/>
              </a:rPr>
              <a:t>асходы бюджета муниципального образования «Муниципальный округ </a:t>
            </a:r>
            <a:r>
              <a:rPr lang="ru-RU" sz="18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1800" b="1" dirty="0" smtClean="0">
                <a:solidFill>
                  <a:schemeClr val="tx1"/>
                </a:solidFill>
                <a:latin typeface="Times New Roman" panose="02020603050405020304" pitchFamily="18" charset="0"/>
                <a:cs typeface="Times New Roman" panose="02020603050405020304" pitchFamily="18" charset="0"/>
              </a:rPr>
              <a:t> район </a:t>
            </a:r>
            <a:r>
              <a:rPr lang="ru-RU" sz="1800" dirty="0">
                <a:solidFill>
                  <a:schemeClr val="tx1"/>
                </a:solidFill>
                <a:latin typeface="Times New Roman" panose="02020603050405020304" pitchFamily="18" charset="0"/>
                <a:cs typeface="Times New Roman" panose="02020603050405020304" pitchFamily="18" charset="0"/>
              </a:rPr>
              <a:t>У</a:t>
            </a:r>
            <a:r>
              <a:rPr lang="ru-RU" sz="1800" b="1" dirty="0" smtClean="0">
                <a:solidFill>
                  <a:schemeClr val="tx1"/>
                </a:solidFill>
                <a:latin typeface="Times New Roman" panose="02020603050405020304" pitchFamily="18" charset="0"/>
                <a:cs typeface="Times New Roman" panose="02020603050405020304" pitchFamily="18" charset="0"/>
              </a:rPr>
              <a:t>дмуртской </a:t>
            </a:r>
            <a:r>
              <a:rPr lang="ru-RU" sz="1800" dirty="0">
                <a:solidFill>
                  <a:schemeClr val="tx1"/>
                </a:solidFill>
                <a:latin typeface="Times New Roman" panose="02020603050405020304" pitchFamily="18" charset="0"/>
                <a:cs typeface="Times New Roman" panose="02020603050405020304" pitchFamily="18" charset="0"/>
              </a:rPr>
              <a:t>Р</a:t>
            </a:r>
            <a:r>
              <a:rPr lang="ru-RU" sz="1800" b="1" dirty="0" smtClean="0">
                <a:solidFill>
                  <a:schemeClr val="tx1"/>
                </a:solidFill>
                <a:latin typeface="Times New Roman" panose="02020603050405020304" pitchFamily="18" charset="0"/>
                <a:cs typeface="Times New Roman" panose="02020603050405020304" pitchFamily="18" charset="0"/>
              </a:rPr>
              <a:t>еспублики» в 2022 году по направлениям</a:t>
            </a:r>
            <a:endParaRPr lang="ru-RU" sz="1800" dirty="0">
              <a:solidFill>
                <a:schemeClr val="tx1"/>
              </a:solidFill>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441491860"/>
              </p:ext>
            </p:extLst>
          </p:nvPr>
        </p:nvGraphicFramePr>
        <p:xfrm>
          <a:off x="-9525" y="1143000"/>
          <a:ext cx="83058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Скругленный прямоугольник 2"/>
          <p:cNvSpPr/>
          <p:nvPr/>
        </p:nvSpPr>
        <p:spPr>
          <a:xfrm>
            <a:off x="7100886" y="2107226"/>
            <a:ext cx="1905000" cy="1352550"/>
          </a:xfrm>
          <a:prstGeom prst="roundRect">
            <a:avLst/>
          </a:prstGeom>
          <a:gradFill flip="none" rotWithShape="1">
            <a:gsLst>
              <a:gs pos="0">
                <a:srgbClr val="FFCCFF"/>
              </a:gs>
              <a:gs pos="37000">
                <a:srgbClr val="CCFFFF"/>
              </a:gs>
              <a:gs pos="94167">
                <a:schemeClr val="bg2">
                  <a:lumMod val="75000"/>
                </a:schemeClr>
              </a:gs>
              <a:gs pos="67000">
                <a:srgbClr val="E9DA88"/>
              </a:gs>
              <a:gs pos="92000">
                <a:schemeClr val="bg2">
                  <a:lumMod val="75000"/>
                </a:scheme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038974" y="2306448"/>
            <a:ext cx="2028825" cy="954107"/>
          </a:xfrm>
          <a:prstGeom prst="rect">
            <a:avLst/>
          </a:prstGeom>
          <a:noFill/>
        </p:spPr>
        <p:txBody>
          <a:bodyPr wrap="square" rtlCol="0">
            <a:spAutoFit/>
          </a:bodyPr>
          <a:lstStyle/>
          <a:p>
            <a:pPr algn="ctr"/>
            <a:r>
              <a:rPr lang="ru-RU" sz="1400" b="1" dirty="0" smtClean="0"/>
              <a:t>РАСХОДЫ СОЦИАЛЬНОЙ НАПРАВЛЕННОСТИ </a:t>
            </a:r>
          </a:p>
          <a:p>
            <a:pPr algn="ctr"/>
            <a:r>
              <a:rPr lang="ru-RU" sz="1400" b="1" dirty="0" smtClean="0"/>
              <a:t>(771 762,3 тыс. рублей</a:t>
            </a:r>
            <a:r>
              <a:rPr lang="ru-RU" sz="1300" b="1" dirty="0" smtClean="0"/>
              <a:t>)</a:t>
            </a:r>
            <a:endParaRPr lang="ru-RU" sz="1300" b="1" dirty="0"/>
          </a:p>
        </p:txBody>
      </p:sp>
      <p:sp>
        <p:nvSpPr>
          <p:cNvPr id="6" name="TextBox 5"/>
          <p:cNvSpPr txBox="1"/>
          <p:nvPr/>
        </p:nvSpPr>
        <p:spPr>
          <a:xfrm>
            <a:off x="5972174" y="1002298"/>
            <a:ext cx="1571625" cy="307777"/>
          </a:xfrm>
          <a:prstGeom prst="rect">
            <a:avLst/>
          </a:prstGeom>
          <a:noFill/>
        </p:spPr>
        <p:txBody>
          <a:bodyPr wrap="square" rtlCol="0">
            <a:spAutoFit/>
          </a:bodyPr>
          <a:lstStyle/>
          <a:p>
            <a:r>
              <a:rPr lang="ru-RU" sz="1400" b="1" dirty="0" smtClean="0"/>
              <a:t>Тыс. рублей</a:t>
            </a:r>
            <a:endParaRPr lang="ru-RU" sz="1400" b="1" dirty="0"/>
          </a:p>
        </p:txBody>
      </p:sp>
      <p:sp>
        <p:nvSpPr>
          <p:cNvPr id="7" name="Скругленный прямоугольник 6"/>
          <p:cNvSpPr/>
          <p:nvPr/>
        </p:nvSpPr>
        <p:spPr>
          <a:xfrm>
            <a:off x="257175" y="4495800"/>
            <a:ext cx="8686800" cy="2185979"/>
          </a:xfrm>
          <a:prstGeom prst="roundRect">
            <a:avLst/>
          </a:prstGeom>
          <a:gradFill>
            <a:gsLst>
              <a:gs pos="0">
                <a:srgbClr val="FF66FF"/>
              </a:gs>
              <a:gs pos="21000">
                <a:schemeClr val="bg1"/>
              </a:gs>
              <a:gs pos="100000">
                <a:schemeClr val="accent1"/>
              </a:gs>
            </a:gsLst>
            <a:lin ang="18900000" scaled="1"/>
          </a:gradFill>
          <a:ln>
            <a:solidFill>
              <a:schemeClr val="tx1"/>
            </a:solidFill>
            <a:prstDash val="solid"/>
          </a:ln>
          <a:effectLst>
            <a:glow rad="63500">
              <a:schemeClr val="accent1">
                <a:satMod val="175000"/>
                <a:alpha val="40000"/>
              </a:schemeClr>
            </a:glow>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В проекте бюджета на 2022 год и на плановый период 2023 и 2024 годов сохранилась социальная направленность бюджета муниципального образования «Муниципальный округ </a:t>
            </a:r>
            <a:r>
              <a:rPr lang="ru-RU" sz="18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1800" b="1" dirty="0" smtClean="0">
                <a:solidFill>
                  <a:schemeClr val="tx1"/>
                </a:solidFill>
                <a:latin typeface="Times New Roman" panose="02020603050405020304" pitchFamily="18" charset="0"/>
                <a:cs typeface="Times New Roman" panose="02020603050405020304" pitchFamily="18" charset="0"/>
              </a:rPr>
              <a:t> район Удмуртской Республики». 71,9 % всех расходов бюджета на 2022 год – это расходы на финансирование социальной сферы (образование, культуру, социальную политику, физическую культуру и спорт) (2023 год – 78,0%, 2024 год – 75,5%)</a:t>
            </a:r>
            <a:endParaRPr lang="ru-RU" sz="18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658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i?id=211289141-04-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55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457200" y="277813"/>
            <a:ext cx="8229600" cy="865187"/>
          </a:xfrm>
          <a:noFill/>
          <a:scene3d>
            <a:camera prst="orthographicFront"/>
            <a:lightRig rig="threePt" dir="t"/>
          </a:scene3d>
          <a:sp3d>
            <a:bevelT/>
          </a:sp3d>
        </p:spPr>
        <p:txBody>
          <a:bodyPr>
            <a:normAutofit/>
          </a:bodyPr>
          <a:lstStyle/>
          <a:p>
            <a:pPr algn="ctr" eaLnBrk="1" hangingPunct="1"/>
            <a:r>
              <a:rPr lang="ru-RU" sz="3800" b="1" dirty="0" smtClean="0">
                <a:solidFill>
                  <a:schemeClr val="tx1"/>
                </a:solidFill>
                <a:latin typeface="Times New Roman" pitchFamily="18" charset="0"/>
              </a:rPr>
              <a:t>Что такое бюджет?</a:t>
            </a:r>
          </a:p>
        </p:txBody>
      </p:sp>
      <p:sp>
        <p:nvSpPr>
          <p:cNvPr id="4100" name="Rectangle 3"/>
          <p:cNvSpPr>
            <a:spLocks noGrp="1" noChangeArrowheads="1"/>
          </p:cNvSpPr>
          <p:nvPr>
            <p:ph sz="quarter" idx="13"/>
          </p:nvPr>
        </p:nvSpPr>
        <p:spPr>
          <a:xfrm>
            <a:off x="457200" y="1143000"/>
            <a:ext cx="8229600" cy="4983163"/>
          </a:xfrm>
        </p:spPr>
        <p:txBody>
          <a:bodyPr>
            <a:normAutofit fontScale="92500"/>
          </a:bodyPr>
          <a:lstStyle/>
          <a:p>
            <a:pPr algn="ctr" eaLnBrk="1" hangingPunct="1">
              <a:buFont typeface="Wingdings" pitchFamily="2" charset="2"/>
              <a:buNone/>
            </a:pPr>
            <a:r>
              <a:rPr lang="ru-RU" dirty="0" smtClean="0"/>
              <a:t/>
            </a:r>
            <a:br>
              <a:rPr lang="ru-RU" dirty="0" smtClean="0"/>
            </a:br>
            <a:endParaRPr lang="ru-RU" dirty="0" smtClean="0"/>
          </a:p>
          <a:p>
            <a:pPr algn="ctr" eaLnBrk="1" hangingPunct="1">
              <a:buFont typeface="Wingdings" pitchFamily="2" charset="2"/>
              <a:buNone/>
            </a:pPr>
            <a:r>
              <a:rPr lang="ru-RU" sz="3400" b="1" u="sng" dirty="0" smtClean="0">
                <a:solidFill>
                  <a:srgbClr val="FF0000"/>
                </a:solidFill>
                <a:latin typeface="Times New Roman" pitchFamily="18" charset="0"/>
              </a:rPr>
              <a:t>Бюджет</a:t>
            </a:r>
            <a:r>
              <a:rPr lang="ru-RU" sz="3400" dirty="0" smtClean="0">
                <a:solidFill>
                  <a:srgbClr val="FF0000"/>
                </a:solidFill>
                <a:latin typeface="Times New Roman" pitchFamily="18" charset="0"/>
              </a:rPr>
              <a:t> </a:t>
            </a:r>
            <a:r>
              <a:rPr lang="ru-RU" sz="3400" dirty="0" smtClean="0">
                <a:solidFill>
                  <a:schemeClr val="tx1"/>
                </a:solidFill>
                <a:latin typeface="Times New Roman" pitchFamily="18" charset="0"/>
              </a:rPr>
              <a:t>—</a:t>
            </a:r>
            <a:r>
              <a:rPr lang="ru-RU" sz="3400" dirty="0" smtClean="0">
                <a:latin typeface="Times New Roman" pitchFamily="18" charset="0"/>
              </a:rPr>
              <a:t> </a:t>
            </a:r>
            <a:r>
              <a:rPr lang="ru-RU" sz="3400" b="1" dirty="0" smtClean="0">
                <a:solidFill>
                  <a:schemeClr val="tx1"/>
                </a:solidFill>
                <a:latin typeface="Times New Roman" pitchFamily="18" charset="0"/>
              </a:rPr>
              <a:t>(от старонормандского bougette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r>
              <a:rPr lang="ru-RU" sz="3400" dirty="0" smtClean="0">
                <a:solidFill>
                  <a:schemeClr val="tx1"/>
                </a:solidFill>
                <a:latin typeface="Times New Roman" pitchFamily="18" charset="0"/>
              </a:rPr>
              <a:t>.</a:t>
            </a:r>
          </a:p>
          <a:p>
            <a:pPr eaLnBrk="1" hangingPunct="1">
              <a:buFont typeface="Wingdings" pitchFamily="2" charset="2"/>
              <a:buNone/>
            </a:pPr>
            <a:endParaRPr lang="ru-RU" sz="3400" dirty="0" smtClean="0">
              <a:solidFill>
                <a:srgbClr val="990000"/>
              </a:solidFill>
              <a:latin typeface="Times New Roman" pitchFamily="18" charset="0"/>
            </a:endParaRPr>
          </a:p>
          <a:p>
            <a:pPr eaLnBrk="1" hangingPunct="1">
              <a:buFont typeface="Wingdings" pitchFamily="2" charset="2"/>
              <a:buNone/>
            </a:pPr>
            <a:r>
              <a:rPr lang="ru-RU" sz="2100" dirty="0" smtClean="0">
                <a:solidFill>
                  <a:srgbClr val="990000"/>
                </a:solidFill>
                <a:latin typeface="Times New Roman" pitchFamily="18" charset="0"/>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00050" y="228600"/>
            <a:ext cx="8229600" cy="728472"/>
          </a:xfrm>
        </p:spPr>
        <p:txBody>
          <a:bodyPr>
            <a:noAutofit/>
          </a:bodyPr>
          <a:lstStyle/>
          <a:p>
            <a:pPr marL="0" indent="0" algn="ctr">
              <a:buNone/>
            </a:pPr>
            <a:r>
              <a:rPr lang="ru-RU" sz="2200" b="1" dirty="0">
                <a:solidFill>
                  <a:schemeClr val="tx1"/>
                </a:solidFill>
                <a:latin typeface="Times New Roman" panose="02020603050405020304" pitchFamily="18" charset="0"/>
                <a:cs typeface="Times New Roman" panose="02020603050405020304" pitchFamily="18" charset="0"/>
              </a:rPr>
              <a:t>Расходы социальной направленности бюджета муниципального образования </a:t>
            </a:r>
            <a:r>
              <a:rPr lang="ru-RU" sz="2200" b="1" dirty="0" smtClean="0">
                <a:solidFill>
                  <a:schemeClr val="tx1"/>
                </a:solidFill>
                <a:latin typeface="Times New Roman" panose="02020603050405020304" pitchFamily="18" charset="0"/>
                <a:cs typeface="Times New Roman" panose="02020603050405020304" pitchFamily="18" charset="0"/>
              </a:rPr>
              <a:t>«Муниципальный округ </a:t>
            </a:r>
            <a:r>
              <a:rPr lang="ru-RU" sz="22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2200" b="1" dirty="0" smtClean="0">
                <a:solidFill>
                  <a:schemeClr val="tx1"/>
                </a:solidFill>
                <a:latin typeface="Times New Roman" panose="02020603050405020304" pitchFamily="18" charset="0"/>
                <a:cs typeface="Times New Roman" panose="02020603050405020304" pitchFamily="18" charset="0"/>
              </a:rPr>
              <a:t> район Удмуртской </a:t>
            </a:r>
            <a:r>
              <a:rPr lang="ru-RU" sz="2200" dirty="0">
                <a:solidFill>
                  <a:schemeClr val="tx1"/>
                </a:solidFill>
                <a:latin typeface="Times New Roman" panose="02020603050405020304" pitchFamily="18" charset="0"/>
                <a:cs typeface="Times New Roman" panose="02020603050405020304" pitchFamily="18" charset="0"/>
              </a:rPr>
              <a:t>Р</a:t>
            </a:r>
            <a:r>
              <a:rPr lang="ru-RU" sz="2200" b="1" dirty="0" smtClean="0">
                <a:solidFill>
                  <a:schemeClr val="tx1"/>
                </a:solidFill>
                <a:latin typeface="Times New Roman" panose="02020603050405020304" pitchFamily="18" charset="0"/>
                <a:cs typeface="Times New Roman" panose="02020603050405020304" pitchFamily="18" charset="0"/>
              </a:rPr>
              <a:t>еспублики» </a:t>
            </a:r>
            <a:r>
              <a:rPr lang="ru-RU" sz="2200" b="1" dirty="0">
                <a:solidFill>
                  <a:schemeClr val="tx1"/>
                </a:solidFill>
                <a:latin typeface="Times New Roman" panose="02020603050405020304" pitchFamily="18" charset="0"/>
                <a:cs typeface="Times New Roman" panose="02020603050405020304" pitchFamily="18" charset="0"/>
              </a:rPr>
              <a:t>на </a:t>
            </a:r>
            <a:r>
              <a:rPr lang="ru-RU" sz="2200" b="1" dirty="0" smtClean="0">
                <a:solidFill>
                  <a:schemeClr val="tx1"/>
                </a:solidFill>
                <a:latin typeface="Times New Roman" panose="02020603050405020304" pitchFamily="18" charset="0"/>
                <a:cs typeface="Times New Roman" panose="02020603050405020304" pitchFamily="18" charset="0"/>
              </a:rPr>
              <a:t>2022 </a:t>
            </a:r>
            <a:r>
              <a:rPr lang="ru-RU" sz="2200" b="1" dirty="0">
                <a:solidFill>
                  <a:schemeClr val="tx1"/>
                </a:solidFill>
                <a:latin typeface="Times New Roman" panose="02020603050405020304" pitchFamily="18" charset="0"/>
                <a:cs typeface="Times New Roman" panose="02020603050405020304" pitchFamily="18" charset="0"/>
              </a:rPr>
              <a:t>год</a:t>
            </a:r>
            <a:endParaRPr lang="ru-RU" sz="22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673081311"/>
              </p:ext>
            </p:extLst>
          </p:nvPr>
        </p:nvGraphicFramePr>
        <p:xfrm>
          <a:off x="228600" y="2037972"/>
          <a:ext cx="8610600" cy="459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 y="3596788"/>
            <a:ext cx="2590800" cy="400110"/>
          </a:xfrm>
          <a:prstGeom prst="rect">
            <a:avLst/>
          </a:prstGeom>
          <a:noFill/>
        </p:spPr>
        <p:txBody>
          <a:bodyPr wrap="square" rtlCol="0">
            <a:spAutoFit/>
          </a:bodyPr>
          <a:lstStyle/>
          <a:p>
            <a:pPr algn="ctr"/>
            <a:r>
              <a:rPr lang="ru-RU" sz="2000" b="1" dirty="0" smtClean="0"/>
              <a:t>Образование 75,0%</a:t>
            </a:r>
            <a:endParaRPr lang="ru-RU" sz="2000" b="1" dirty="0"/>
          </a:p>
        </p:txBody>
      </p:sp>
      <p:sp>
        <p:nvSpPr>
          <p:cNvPr id="7" name="TextBox 6"/>
          <p:cNvSpPr txBox="1"/>
          <p:nvPr/>
        </p:nvSpPr>
        <p:spPr>
          <a:xfrm>
            <a:off x="381000" y="5966193"/>
            <a:ext cx="2589052" cy="400110"/>
          </a:xfrm>
          <a:prstGeom prst="rect">
            <a:avLst/>
          </a:prstGeom>
          <a:noFill/>
        </p:spPr>
        <p:txBody>
          <a:bodyPr wrap="square" rtlCol="0">
            <a:spAutoFit/>
          </a:bodyPr>
          <a:lstStyle/>
          <a:p>
            <a:pPr algn="ctr"/>
            <a:r>
              <a:rPr lang="ru-RU" sz="2000" b="1" dirty="0" smtClean="0"/>
              <a:t>Культура 19,2%</a:t>
            </a:r>
            <a:endParaRPr lang="ru-RU" sz="2000" b="1" dirty="0"/>
          </a:p>
        </p:txBody>
      </p:sp>
      <p:sp>
        <p:nvSpPr>
          <p:cNvPr id="8" name="TextBox 7"/>
          <p:cNvSpPr txBox="1"/>
          <p:nvPr/>
        </p:nvSpPr>
        <p:spPr>
          <a:xfrm>
            <a:off x="5791200" y="5941191"/>
            <a:ext cx="3238500" cy="707886"/>
          </a:xfrm>
          <a:prstGeom prst="rect">
            <a:avLst/>
          </a:prstGeom>
          <a:noFill/>
        </p:spPr>
        <p:txBody>
          <a:bodyPr wrap="square" rtlCol="0">
            <a:spAutoFit/>
          </a:bodyPr>
          <a:lstStyle/>
          <a:p>
            <a:pPr algn="ctr"/>
            <a:r>
              <a:rPr lang="ru-RU" sz="2000" b="1" dirty="0" smtClean="0"/>
              <a:t>Социальная </a:t>
            </a:r>
          </a:p>
          <a:p>
            <a:pPr algn="ctr"/>
            <a:r>
              <a:rPr lang="ru-RU" sz="2000" b="1" dirty="0" smtClean="0"/>
              <a:t>политика  2,3 %</a:t>
            </a:r>
            <a:endParaRPr lang="ru-RU" sz="2000" b="1" dirty="0"/>
          </a:p>
        </p:txBody>
      </p:sp>
      <p:sp>
        <p:nvSpPr>
          <p:cNvPr id="9" name="TextBox 8"/>
          <p:cNvSpPr txBox="1"/>
          <p:nvPr/>
        </p:nvSpPr>
        <p:spPr>
          <a:xfrm>
            <a:off x="6134100" y="3429000"/>
            <a:ext cx="2895600" cy="954107"/>
          </a:xfrm>
          <a:prstGeom prst="rect">
            <a:avLst/>
          </a:prstGeom>
          <a:noFill/>
        </p:spPr>
        <p:txBody>
          <a:bodyPr wrap="square" rtlCol="0">
            <a:spAutoFit/>
          </a:bodyPr>
          <a:lstStyle/>
          <a:p>
            <a:pPr algn="ctr"/>
            <a:r>
              <a:rPr lang="ru-RU" sz="2000" b="1" u="sng" dirty="0" smtClean="0"/>
              <a:t>Физическая культура и спорт 3,5 %</a:t>
            </a:r>
          </a:p>
          <a:p>
            <a:pPr algn="ctr"/>
            <a:endParaRPr lang="ru-RU" dirty="0"/>
          </a:p>
        </p:txBody>
      </p:sp>
      <p:sp>
        <p:nvSpPr>
          <p:cNvPr id="11" name="TextBox 10"/>
          <p:cNvSpPr txBox="1"/>
          <p:nvPr/>
        </p:nvSpPr>
        <p:spPr>
          <a:xfrm>
            <a:off x="2819400" y="1447800"/>
            <a:ext cx="3657600" cy="1323439"/>
          </a:xfrm>
          <a:prstGeom prst="rect">
            <a:avLst/>
          </a:prstGeom>
          <a:noFill/>
        </p:spPr>
        <p:txBody>
          <a:bodyPr wrap="square" rtlCol="0">
            <a:spAutoFit/>
          </a:bodyPr>
          <a:lstStyle/>
          <a:p>
            <a:pPr algn="ctr"/>
            <a:r>
              <a:rPr lang="ru-RU" sz="2000" b="1" u="sng" dirty="0"/>
              <a:t>Расходы бюджета </a:t>
            </a:r>
            <a:endParaRPr lang="ru-RU" sz="2000" b="1" u="sng" dirty="0" smtClean="0"/>
          </a:p>
          <a:p>
            <a:pPr algn="ctr"/>
            <a:r>
              <a:rPr lang="ru-RU" sz="2000" b="1" u="sng" dirty="0" smtClean="0"/>
              <a:t>ВСЕГО</a:t>
            </a:r>
            <a:endParaRPr lang="ru-RU" sz="2000" b="1" u="sng" dirty="0"/>
          </a:p>
          <a:p>
            <a:pPr algn="ctr"/>
            <a:r>
              <a:rPr lang="ru-RU" sz="2000" b="1" u="sng" dirty="0" smtClean="0"/>
              <a:t>1 073 871,3 тыс</a:t>
            </a:r>
            <a:r>
              <a:rPr lang="ru-RU" sz="2000" b="1" u="sng" dirty="0"/>
              <a:t>. рублей</a:t>
            </a:r>
          </a:p>
          <a:p>
            <a:endParaRPr lang="ru-RU" sz="2000" dirty="0"/>
          </a:p>
        </p:txBody>
      </p:sp>
      <p:sp>
        <p:nvSpPr>
          <p:cNvPr id="12" name="Стрелка вправо 11"/>
          <p:cNvSpPr/>
          <p:nvPr/>
        </p:nvSpPr>
        <p:spPr>
          <a:xfrm rot="20772032">
            <a:off x="6006997" y="3112395"/>
            <a:ext cx="673815" cy="295024"/>
          </a:xfrm>
          <a:prstGeom prst="rightArrow">
            <a:avLst/>
          </a:prstGeom>
          <a:gradFill flip="none" rotWithShape="1">
            <a:gsLst>
              <a:gs pos="0">
                <a:schemeClr val="accent1"/>
              </a:gs>
              <a:gs pos="52000">
                <a:schemeClr val="accent1">
                  <a:tint val="44500"/>
                  <a:satMod val="160000"/>
                </a:schemeClr>
              </a:gs>
              <a:gs pos="100000">
                <a:srgbClr val="FF0000"/>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18193448">
            <a:off x="6191590" y="4498179"/>
            <a:ext cx="276492" cy="838200"/>
          </a:xfrm>
          <a:prstGeom prst="downArrow">
            <a:avLst/>
          </a:prstGeom>
          <a:gradFill>
            <a:gsLst>
              <a:gs pos="0">
                <a:srgbClr val="FF0000"/>
              </a:gs>
              <a:gs pos="59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6619392">
            <a:off x="2722580" y="2862764"/>
            <a:ext cx="304800" cy="75732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3783559">
            <a:off x="2771962" y="4524284"/>
            <a:ext cx="284180" cy="74388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86334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38200"/>
          </a:xfrm>
          <a:noFill/>
          <a:scene3d>
            <a:camera prst="orthographicFront"/>
            <a:lightRig rig="threePt" dir="t"/>
          </a:scene3d>
          <a:sp3d>
            <a:bevelT/>
          </a:sp3d>
        </p:spPr>
        <p:txBody>
          <a:bodyPr>
            <a:normAutofit/>
          </a:bodyPr>
          <a:lstStyle/>
          <a:p>
            <a:pPr algn="ctr">
              <a:lnSpc>
                <a:spcPct val="80000"/>
              </a:lnSpc>
            </a:pPr>
            <a:r>
              <a:rPr lang="ru-RU" sz="2000" b="1" dirty="0" smtClean="0">
                <a:solidFill>
                  <a:schemeClr val="tx1"/>
                </a:solidFill>
                <a:latin typeface="Times New Roman" pitchFamily="18" charset="0"/>
                <a:cs typeface="Times New Roman" pitchFamily="18" charset="0"/>
              </a:rPr>
              <a:t>Расходы бюджета муниципального образования «Муниципальный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a:t>
            </a:r>
            <a:r>
              <a:rPr lang="ru-RU" sz="2000" dirty="0">
                <a:solidFill>
                  <a:schemeClr val="tx1"/>
                </a:solidFill>
                <a:latin typeface="Times New Roman" pitchFamily="18" charset="0"/>
                <a:cs typeface="Times New Roman" pitchFamily="18" charset="0"/>
              </a:rPr>
              <a:t>Р</a:t>
            </a:r>
            <a:r>
              <a:rPr lang="ru-RU" sz="2000" b="1" dirty="0" smtClean="0">
                <a:solidFill>
                  <a:schemeClr val="tx1"/>
                </a:solidFill>
                <a:latin typeface="Times New Roman" pitchFamily="18" charset="0"/>
                <a:cs typeface="Times New Roman" pitchFamily="18" charset="0"/>
              </a:rPr>
              <a:t>еспублики» по разделам в 2021-2024 годах</a:t>
            </a:r>
            <a:endParaRPr lang="ru-RU" sz="2000" b="1"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3"/>
            <p:extLst>
              <p:ext uri="{D42A27DB-BD31-4B8C-83A1-F6EECF244321}">
                <p14:modId xmlns:p14="http://schemas.microsoft.com/office/powerpoint/2010/main" val="4148331974"/>
              </p:ext>
            </p:extLst>
          </p:nvPr>
        </p:nvGraphicFramePr>
        <p:xfrm>
          <a:off x="304800" y="1110733"/>
          <a:ext cx="8686799" cy="5138989"/>
        </p:xfrm>
        <a:graphic>
          <a:graphicData uri="http://schemas.openxmlformats.org/drawingml/2006/table">
            <a:tbl>
              <a:tblPr firstRow="1" bandRow="1">
                <a:tableStyleId>{10A1B5D5-9B99-4C35-A422-299274C87663}</a:tableStyleId>
              </a:tblPr>
              <a:tblGrid>
                <a:gridCol w="868680"/>
                <a:gridCol w="3079863"/>
                <a:gridCol w="1184564"/>
                <a:gridCol w="1184564"/>
                <a:gridCol w="1184564"/>
                <a:gridCol w="1184564"/>
              </a:tblGrid>
              <a:tr h="379972">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Раздел</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2021 год (оценка)</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2022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2023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300" b="1" dirty="0" smtClean="0">
                          <a:solidFill>
                            <a:schemeClr val="tx1"/>
                          </a:solidFill>
                          <a:latin typeface="Times New Roman" panose="02020603050405020304" pitchFamily="18" charset="0"/>
                          <a:cs typeface="Times New Roman" panose="02020603050405020304" pitchFamily="18" charset="0"/>
                        </a:rPr>
                        <a:t>2024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r>
              <a:tr h="490495">
                <a:tc>
                  <a:txBody>
                    <a:bodyPr/>
                    <a:lstStyle/>
                    <a:p>
                      <a:pPr>
                        <a:lnSpc>
                          <a:spcPct val="70000"/>
                        </a:lnSpc>
                      </a:pP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800" b="1" dirty="0" smtClean="0">
                          <a:solidFill>
                            <a:schemeClr val="tx1"/>
                          </a:solidFill>
                          <a:latin typeface="Times New Roman" panose="02020603050405020304" pitchFamily="18" charset="0"/>
                          <a:cs typeface="Times New Roman" panose="02020603050405020304" pitchFamily="18" charset="0"/>
                        </a:rPr>
                        <a:t>Всего</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1 220 771,9</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1 073 871,3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1 251 731,9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1 125 567,0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897">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01</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Обшегосударственные</a:t>
                      </a:r>
                      <a:r>
                        <a:rPr lang="ru-RU" sz="1400" baseline="0" dirty="0" smtClean="0">
                          <a:solidFill>
                            <a:schemeClr val="tx1"/>
                          </a:solidFill>
                          <a:latin typeface="Times New Roman" panose="02020603050405020304" pitchFamily="18" charset="0"/>
                          <a:cs typeface="Times New Roman" panose="02020603050405020304" pitchFamily="18" charset="0"/>
                        </a:rPr>
                        <a:t> вопросы</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148</a:t>
                      </a:r>
                      <a:r>
                        <a:rPr lang="ru-RU" sz="1200" baseline="0" dirty="0" smtClean="0">
                          <a:solidFill>
                            <a:schemeClr val="tx1"/>
                          </a:solidFill>
                          <a:latin typeface="Times New Roman" panose="02020603050405020304" pitchFamily="18" charset="0"/>
                          <a:cs typeface="Times New Roman" panose="02020603050405020304" pitchFamily="18" charset="0"/>
                        </a:rPr>
                        <a:t> 468,0</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137 968,6</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130 949,1</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131 046,1</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itchFamily="18" charset="0"/>
                          <a:cs typeface="Times New Roman" pitchFamily="18" charset="0"/>
                        </a:rPr>
                        <a:t>02</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solidFill>
                            <a:schemeClr val="tx1"/>
                          </a:solidFill>
                          <a:latin typeface="Times New Roman" pitchFamily="18" charset="0"/>
                          <a:cs typeface="Times New Roman" pitchFamily="18" charset="0"/>
                        </a:rPr>
                        <a:t>Национальная оборона</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2 200,2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1 381,9</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1 430,8</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1 481,1</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638">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Национальная безопасность</a:t>
                      </a:r>
                      <a:r>
                        <a:rPr lang="ru-RU" sz="1400" baseline="0" dirty="0" smtClean="0">
                          <a:solidFill>
                            <a:schemeClr val="tx1"/>
                          </a:solidFill>
                          <a:latin typeface="Times New Roman" panose="02020603050405020304" pitchFamily="18" charset="0"/>
                          <a:cs typeface="Times New Roman" panose="02020603050405020304" pitchFamily="18" charset="0"/>
                        </a:rPr>
                        <a:t> и правоохранительная деятельность</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2 039,9</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7 139,5</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7 139,5</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7 139,5</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162">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04 </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Национальная</a:t>
                      </a:r>
                      <a:r>
                        <a:rPr lang="ru-RU" sz="1400" baseline="0" dirty="0" smtClean="0">
                          <a:solidFill>
                            <a:schemeClr val="tx1"/>
                          </a:solidFill>
                          <a:latin typeface="Times New Roman" panose="02020603050405020304" pitchFamily="18" charset="0"/>
                          <a:cs typeface="Times New Roman" panose="02020603050405020304" pitchFamily="18" charset="0"/>
                        </a:rPr>
                        <a:t> экономика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120 017,1</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56 746,7</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47 079,0</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78 484,7</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05</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Жилищно-коммунальное</a:t>
                      </a:r>
                      <a:r>
                        <a:rPr lang="ru-RU" sz="1400" baseline="0" dirty="0" smtClean="0">
                          <a:solidFill>
                            <a:schemeClr val="tx1"/>
                          </a:solidFill>
                          <a:latin typeface="Times New Roman" panose="02020603050405020304" pitchFamily="18" charset="0"/>
                          <a:cs typeface="Times New Roman" panose="02020603050405020304" pitchFamily="18" charset="0"/>
                        </a:rPr>
                        <a:t> хозяйство</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66 803,6</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97 447,8</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72 343,2</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29 011,3</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itchFamily="18" charset="0"/>
                          <a:cs typeface="Times New Roman" pitchFamily="18" charset="0"/>
                        </a:rPr>
                        <a:t>06</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solidFill>
                            <a:schemeClr val="tx1"/>
                          </a:solidFill>
                          <a:latin typeface="Times New Roman" pitchFamily="18" charset="0"/>
                          <a:cs typeface="Times New Roman" pitchFamily="18" charset="0"/>
                        </a:rPr>
                        <a:t>Охрана окружающей среды</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532,55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100,0</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100,0</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100,0</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07</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Образование</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720 591,3</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578 650,0</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843 001,2</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756 707,1</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08</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Культура и кинематография</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98 629,8</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148 120,9</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111 867,6</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71 999,9</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95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Социальная политика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45 520,4</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17 656,1</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17 682,0</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17 707,8</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026">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11</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Физическая культура и спорт</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5 322,5</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27 335,3</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3 645,0</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3 645,0</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624">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12</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Средства массовой информации</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244,5</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Times New Roman"/>
                        </a:rPr>
                        <a:t>244,5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Times New Roman"/>
                        </a:rPr>
                        <a:t>244,5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Times New Roman"/>
                        </a:rPr>
                        <a:t>244,5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035">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4 400,0</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1080,0</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5 000,0</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rgbClr val="000000"/>
                          </a:solidFill>
                          <a:effectLst/>
                          <a:latin typeface="Times New Roman"/>
                        </a:rPr>
                        <a:t>5 000,0</a:t>
                      </a:r>
                      <a:endParaRPr lang="ru-RU" sz="12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998">
                <a:tc>
                  <a:txBody>
                    <a:bodyPr/>
                    <a:lstStyle/>
                    <a:p>
                      <a:pPr algn="ctr">
                        <a:lnSpc>
                          <a:spcPct val="70000"/>
                        </a:lnSpc>
                      </a:pP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Условно-утвержденные расходы</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11 250,0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23 000,0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620000" y="802957"/>
            <a:ext cx="1447800" cy="307777"/>
          </a:xfrm>
          <a:prstGeom prst="rect">
            <a:avLst/>
          </a:prstGeom>
          <a:noFill/>
        </p:spPr>
        <p:txBody>
          <a:bodyPr wrap="square" rtlCol="0">
            <a:spAutoFit/>
          </a:bodyPr>
          <a:lstStyle/>
          <a:p>
            <a:r>
              <a:rPr lang="ru-RU" sz="1400" b="1" dirty="0" smtClean="0"/>
              <a:t>     Тыс. рублей</a:t>
            </a:r>
            <a:endParaRPr lang="ru-RU" sz="1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650" y="13900"/>
            <a:ext cx="8686800" cy="990600"/>
          </a:xfrm>
          <a:noFill/>
          <a:scene3d>
            <a:camera prst="orthographicFront"/>
            <a:lightRig rig="threePt" dir="t"/>
          </a:scene3d>
          <a:sp3d>
            <a:bevelT/>
          </a:sp3d>
        </p:spPr>
        <p:txBody>
          <a:bodyPr>
            <a:noAutofit/>
          </a:bodyPr>
          <a:lstStyle/>
          <a:p>
            <a:pPr marL="0" indent="0" algn="ctr">
              <a:lnSpc>
                <a:spcPct val="90000"/>
              </a:lnSpc>
              <a:buNone/>
            </a:pPr>
            <a:r>
              <a:rPr lang="ru-RU" sz="2000" b="1" dirty="0" smtClean="0">
                <a:solidFill>
                  <a:schemeClr val="tx1"/>
                </a:solidFill>
                <a:latin typeface="Times New Roman" pitchFamily="18" charset="0"/>
                <a:cs typeface="Times New Roman" pitchFamily="18" charset="0"/>
              </a:rPr>
              <a:t>Структура расходов бюджета муниципального образования «Муниципальный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a:t>
            </a:r>
            <a:r>
              <a:rPr lang="ru-RU" sz="2000" dirty="0">
                <a:solidFill>
                  <a:schemeClr val="tx1"/>
                </a:solidFill>
                <a:latin typeface="Times New Roman" pitchFamily="18" charset="0"/>
                <a:cs typeface="Times New Roman" pitchFamily="18" charset="0"/>
              </a:rPr>
              <a:t>Р</a:t>
            </a:r>
            <a:r>
              <a:rPr lang="ru-RU" sz="2000" b="1" dirty="0" smtClean="0">
                <a:solidFill>
                  <a:schemeClr val="tx1"/>
                </a:solidFill>
                <a:latin typeface="Times New Roman" pitchFamily="18" charset="0"/>
                <a:cs typeface="Times New Roman" pitchFamily="18" charset="0"/>
              </a:rPr>
              <a:t>еспублики» по разделам</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в 2021-2024 годах в % к общему объему расходов</a:t>
            </a:r>
            <a:endParaRPr lang="ru-RU" sz="2000" b="1" dirty="0">
              <a:solidFill>
                <a:schemeClr val="tx1"/>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3"/>
            <p:extLst>
              <p:ext uri="{D42A27DB-BD31-4B8C-83A1-F6EECF244321}">
                <p14:modId xmlns:p14="http://schemas.microsoft.com/office/powerpoint/2010/main" val="2388699246"/>
              </p:ext>
            </p:extLst>
          </p:nvPr>
        </p:nvGraphicFramePr>
        <p:xfrm>
          <a:off x="152400" y="1371600"/>
          <a:ext cx="8686799" cy="5046949"/>
        </p:xfrm>
        <a:graphic>
          <a:graphicData uri="http://schemas.openxmlformats.org/drawingml/2006/table">
            <a:tbl>
              <a:tblPr firstRow="1" bandRow="1">
                <a:tableStyleId>{93296810-A885-4BE3-A3E7-6D5BEEA58F35}</a:tableStyleId>
              </a:tblPr>
              <a:tblGrid>
                <a:gridCol w="804334"/>
                <a:gridCol w="3539066"/>
                <a:gridCol w="1206500"/>
                <a:gridCol w="1045633"/>
                <a:gridCol w="1045633"/>
                <a:gridCol w="1045633"/>
              </a:tblGrid>
              <a:tr h="442323">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Раздел</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a:t>
                      </a:r>
                      <a:r>
                        <a:rPr lang="en-US" sz="1600" b="1" dirty="0" smtClean="0">
                          <a:solidFill>
                            <a:schemeClr val="tx1"/>
                          </a:solidFill>
                          <a:latin typeface="Times New Roman" panose="02020603050405020304" pitchFamily="18" charset="0"/>
                          <a:cs typeface="Times New Roman" panose="02020603050405020304" pitchFamily="18" charset="0"/>
                        </a:rPr>
                        <a:t>2</a:t>
                      </a:r>
                      <a:r>
                        <a:rPr lang="ru-RU" sz="1600" b="1" dirty="0" smtClean="0">
                          <a:solidFill>
                            <a:schemeClr val="tx1"/>
                          </a:solidFill>
                          <a:latin typeface="Times New Roman" panose="02020603050405020304" pitchFamily="18" charset="0"/>
                          <a:cs typeface="Times New Roman" panose="02020603050405020304" pitchFamily="18" charset="0"/>
                        </a:rPr>
                        <a:t>1 год</a:t>
                      </a:r>
                      <a:endParaRPr lang="en-US" sz="16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en-US" sz="1600" b="1" dirty="0" smtClean="0">
                          <a:solidFill>
                            <a:schemeClr val="tx1"/>
                          </a:solidFill>
                          <a:latin typeface="Times New Roman" panose="02020603050405020304" pitchFamily="18" charset="0"/>
                          <a:cs typeface="Times New Roman" panose="02020603050405020304" pitchFamily="18" charset="0"/>
                        </a:rPr>
                        <a:t>(</a:t>
                      </a:r>
                      <a:r>
                        <a:rPr lang="ru-RU" sz="1600" b="1" dirty="0" smtClean="0">
                          <a:solidFill>
                            <a:schemeClr val="tx1"/>
                          </a:solidFill>
                          <a:latin typeface="Times New Roman" panose="02020603050405020304" pitchFamily="18" charset="0"/>
                          <a:cs typeface="Times New Roman" panose="02020603050405020304" pitchFamily="18" charset="0"/>
                        </a:rPr>
                        <a:t>оценка)</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2022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2023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2024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r>
              <a:tr h="423246">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600" b="1" dirty="0" smtClean="0">
                          <a:latin typeface="Times New Roman" panose="02020603050405020304" pitchFamily="18" charset="0"/>
                          <a:cs typeface="Times New Roman" panose="02020603050405020304" pitchFamily="18" charset="0"/>
                        </a:rPr>
                        <a:t>Всего</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12,9</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10,5</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11,6</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14">
                <a:tc>
                  <a:txBody>
                    <a:bodyPr/>
                    <a:lstStyle/>
                    <a:p>
                      <a:pPr algn="ctr">
                        <a:lnSpc>
                          <a:spcPct val="70000"/>
                        </a:lnSpc>
                      </a:pPr>
                      <a:r>
                        <a:rPr lang="ru-RU" sz="1400" b="1" dirty="0" smtClean="0">
                          <a:latin typeface="Times New Roman" pitchFamily="18" charset="0"/>
                          <a:cs typeface="Times New Roman" pitchFamily="18" charset="0"/>
                        </a:rPr>
                        <a:t>02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latin typeface="Times New Roman" pitchFamily="18" charset="0"/>
                          <a:cs typeface="Times New Roman" pitchFamily="18" charset="0"/>
                        </a:rPr>
                        <a:t>Национальная</a:t>
                      </a:r>
                      <a:r>
                        <a:rPr lang="ru-RU" sz="1400" b="0" baseline="0" dirty="0" smtClean="0">
                          <a:latin typeface="Times New Roman" pitchFamily="18" charset="0"/>
                          <a:cs typeface="Times New Roman" pitchFamily="18" charset="0"/>
                        </a:rPr>
                        <a:t> оборона</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43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0,2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0,7</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0,6</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0,6</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9,8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3,8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7,0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5,5</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9,1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2,6</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57">
                <a:tc>
                  <a:txBody>
                    <a:bodyPr/>
                    <a:lstStyle/>
                    <a:p>
                      <a:pPr algn="ctr">
                        <a:lnSpc>
                          <a:spcPct val="70000"/>
                        </a:lnSpc>
                      </a:pPr>
                      <a:r>
                        <a:rPr lang="ru-RU" sz="1400" b="1" dirty="0" smtClean="0">
                          <a:latin typeface="Times New Roman" pitchFamily="18" charset="0"/>
                          <a:cs typeface="Times New Roman"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400" b="0" dirty="0" smtClean="0">
                          <a:latin typeface="Times New Roman" pitchFamily="18" charset="0"/>
                          <a:cs typeface="Times New Roman" pitchFamily="18" charset="0"/>
                        </a:rPr>
                        <a:t>Охрана окружающей среды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59,0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53,9</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67,3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67,3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9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13,8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8,9</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3,7</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1,6</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9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2,5</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9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175">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212">
                <a:tc>
                  <a:txBody>
                    <a:bodyPr/>
                    <a:lstStyle/>
                    <a:p>
                      <a:pPr>
                        <a:lnSpc>
                          <a:spcPct val="70000"/>
                        </a:lnSpc>
                      </a:pP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0,9</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867650" y="1004500"/>
            <a:ext cx="1066800" cy="276999"/>
          </a:xfrm>
          <a:prstGeom prst="rect">
            <a:avLst/>
          </a:prstGeom>
          <a:noFill/>
        </p:spPr>
        <p:txBody>
          <a:bodyPr wrap="square" rtlCol="0">
            <a:spAutoFit/>
          </a:bodyPr>
          <a:lstStyle/>
          <a:p>
            <a:r>
              <a:rPr lang="ru-RU" sz="1200" b="1" dirty="0" smtClean="0"/>
              <a:t>Тыс. рублей</a:t>
            </a:r>
            <a:endParaRPr lang="ru-RU" sz="1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1143000"/>
          </a:xfrm>
          <a:noFill/>
          <a:scene3d>
            <a:camera prst="orthographicFront"/>
            <a:lightRig rig="threePt" dir="t"/>
          </a:scene3d>
          <a:sp3d>
            <a:bevelT/>
          </a:sp3d>
        </p:spPr>
        <p:txBody>
          <a:bodyPr>
            <a:noAutofit/>
          </a:bodyPr>
          <a:lstStyle/>
          <a:p>
            <a:pPr algn="ctr">
              <a:lnSpc>
                <a:spcPct val="90000"/>
              </a:lnSpc>
            </a:pPr>
            <a:r>
              <a:rPr lang="ru-RU" sz="2000" b="1" dirty="0" smtClean="0">
                <a:solidFill>
                  <a:schemeClr val="tx1"/>
                </a:solidFill>
                <a:latin typeface="Times New Roman" pitchFamily="18" charset="0"/>
                <a:cs typeface="Times New Roman" pitchFamily="18" charset="0"/>
              </a:rPr>
              <a:t>Расходы бюджета муниципального образования «Муниципальный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республики» в расчете на душу населения в 202</a:t>
            </a:r>
            <a:r>
              <a:rPr lang="ru-RU" sz="2000" b="1" dirty="0">
                <a:solidFill>
                  <a:schemeClr val="tx1"/>
                </a:solidFill>
                <a:latin typeface="Times New Roman" pitchFamily="18" charset="0"/>
                <a:cs typeface="Times New Roman" pitchFamily="18" charset="0"/>
              </a:rPr>
              <a:t>2</a:t>
            </a:r>
            <a:r>
              <a:rPr lang="ru-RU" sz="2000" b="1" dirty="0" smtClean="0">
                <a:solidFill>
                  <a:schemeClr val="tx1"/>
                </a:solidFill>
                <a:latin typeface="Times New Roman" pitchFamily="18" charset="0"/>
                <a:cs typeface="Times New Roman" pitchFamily="18" charset="0"/>
              </a:rPr>
              <a:t> году</a:t>
            </a:r>
            <a:endParaRPr lang="ru-RU" sz="20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37790856"/>
              </p:ext>
            </p:extLst>
          </p:nvPr>
        </p:nvGraphicFramePr>
        <p:xfrm>
          <a:off x="457200" y="1523999"/>
          <a:ext cx="2590800"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190875" y="1676400"/>
            <a:ext cx="5562600" cy="990600"/>
          </a:xfrm>
          <a:prstGeom prst="rect">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b="1"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b="1" i="1" dirty="0" err="1" smtClean="0">
                <a:effectLst>
                  <a:innerShdw blurRad="63500" dist="50800" dir="13500000">
                    <a:prstClr val="black">
                      <a:alpha val="50000"/>
                    </a:prstClr>
                  </a:innerShdw>
                </a:effectLst>
                <a:latin typeface="Times New Roman" pitchFamily="18" charset="0"/>
                <a:cs typeface="Times New Roman" pitchFamily="18" charset="0"/>
              </a:rPr>
              <a:t>Муниципальтный</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 округ </a:t>
            </a:r>
            <a:r>
              <a:rPr lang="ru-RU" b="1" i="1" dirty="0" err="1" smtClean="0">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приходится на одного жителя района</a:t>
            </a:r>
            <a:endParaRPr lang="ru-RU" b="1"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2410872002"/>
              </p:ext>
            </p:extLst>
          </p:nvPr>
        </p:nvGraphicFramePr>
        <p:xfrm>
          <a:off x="457200" y="2743200"/>
          <a:ext cx="2667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p:cNvSpPr/>
          <p:nvPr/>
        </p:nvSpPr>
        <p:spPr>
          <a:xfrm>
            <a:off x="3190875" y="2895600"/>
            <a:ext cx="5562600" cy="990600"/>
          </a:xfrm>
          <a:prstGeom prst="rect">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«Муниципальный округ </a:t>
            </a:r>
            <a:r>
              <a:rPr lang="ru-RU" i="1" dirty="0" err="1" smtClean="0">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smtClean="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образование</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p14="http://schemas.microsoft.com/office/powerpoint/2010/main" val="4158402351"/>
              </p:ext>
            </p:extLst>
          </p:nvPr>
        </p:nvGraphicFramePr>
        <p:xfrm>
          <a:off x="762000" y="5334000"/>
          <a:ext cx="2286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Прямоугольник 11"/>
          <p:cNvSpPr/>
          <p:nvPr/>
        </p:nvSpPr>
        <p:spPr>
          <a:xfrm>
            <a:off x="3200400" y="5562600"/>
            <a:ext cx="5562600" cy="1066800"/>
          </a:xfrm>
          <a:prstGeom prst="rect">
            <a:avLst/>
          </a:prstGeom>
          <a:gradFill>
            <a:gsLst>
              <a:gs pos="0">
                <a:srgbClr val="00B05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i="1" dirty="0">
                <a:effectLst>
                  <a:innerShdw blurRad="63500" dist="50800" dir="13500000">
                    <a:prstClr val="black">
                      <a:alpha val="50000"/>
                    </a:prstClr>
                  </a:innerShdw>
                </a:effectLst>
                <a:latin typeface="Times New Roman" pitchFamily="18" charset="0"/>
                <a:cs typeface="Times New Roman" pitchFamily="18" charset="0"/>
              </a:rPr>
              <a:t>«Муниципальный округ </a:t>
            </a:r>
            <a:r>
              <a:rPr lang="ru-RU" i="1" dirty="0" err="1">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a:t>
            </a:r>
            <a:r>
              <a:rPr lang="ru-RU" i="1" dirty="0" smtClean="0">
                <a:effectLst>
                  <a:innerShdw blurRad="63500" dist="50800" dir="13500000">
                    <a:prstClr val="black">
                      <a:alpha val="50000"/>
                    </a:prstClr>
                  </a:innerShdw>
                </a:effectLst>
                <a:latin typeface="Times New Roman" pitchFamily="18" charset="0"/>
                <a:cs typeface="Times New Roman" pitchFamily="18" charset="0"/>
              </a:rPr>
              <a:t>на решение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общегосударственных вопросов</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6" name="Содержимое 3"/>
          <p:cNvGraphicFramePr>
            <a:graphicFrameLocks/>
          </p:cNvGraphicFramePr>
          <p:nvPr>
            <p:extLst>
              <p:ext uri="{D42A27DB-BD31-4B8C-83A1-F6EECF244321}">
                <p14:modId xmlns:p14="http://schemas.microsoft.com/office/powerpoint/2010/main" val="2895145373"/>
              </p:ext>
            </p:extLst>
          </p:nvPr>
        </p:nvGraphicFramePr>
        <p:xfrm>
          <a:off x="762000" y="4010025"/>
          <a:ext cx="22860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Прямоугольник 17"/>
          <p:cNvSpPr/>
          <p:nvPr/>
        </p:nvSpPr>
        <p:spPr>
          <a:xfrm>
            <a:off x="3190875" y="4191000"/>
            <a:ext cx="5562600" cy="990600"/>
          </a:xfrm>
          <a:prstGeom prst="rect">
            <a:avLst/>
          </a:prstGeom>
          <a:gradFill>
            <a:gsLst>
              <a:gs pos="0">
                <a:srgbClr val="FFFF0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i="1" dirty="0">
                <a:effectLst>
                  <a:innerShdw blurRad="63500" dist="50800" dir="13500000">
                    <a:prstClr val="black">
                      <a:alpha val="50000"/>
                    </a:prstClr>
                  </a:innerShdw>
                </a:effectLst>
                <a:latin typeface="Times New Roman" pitchFamily="18" charset="0"/>
                <a:cs typeface="Times New Roman" pitchFamily="18" charset="0"/>
              </a:rPr>
              <a:t>«Муниципальный округ </a:t>
            </a:r>
            <a:r>
              <a:rPr lang="ru-RU" i="1" dirty="0" err="1">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a:t>
            </a:r>
            <a:r>
              <a:rPr lang="ru-RU" i="1" dirty="0" smtClean="0">
                <a:effectLst>
                  <a:innerShdw blurRad="63500" dist="50800" dir="13500000">
                    <a:prstClr val="black">
                      <a:alpha val="50000"/>
                    </a:prstClr>
                  </a:innerShdw>
                </a:effectLst>
                <a:latin typeface="Times New Roman" pitchFamily="18" charset="0"/>
                <a:cs typeface="Times New Roman" pitchFamily="18" charset="0"/>
              </a:rPr>
              <a:t>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культуру</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686800" cy="990600"/>
          </a:xfrm>
        </p:spPr>
        <p:txBody>
          <a:bodyPr>
            <a:normAutofit/>
          </a:bodyPr>
          <a:lstStyle/>
          <a:p>
            <a:pPr marL="0" indent="0" algn="ctr">
              <a:buNone/>
            </a:pPr>
            <a:r>
              <a:rPr lang="ru-RU" sz="2400" b="1" dirty="0">
                <a:solidFill>
                  <a:schemeClr val="tx1"/>
                </a:solidFill>
                <a:latin typeface="Times New Roman" pitchFamily="18" charset="0"/>
                <a:cs typeface="Times New Roman" pitchFamily="18" charset="0"/>
              </a:rPr>
              <a:t>Основные направления расходов в области </a:t>
            </a:r>
            <a:r>
              <a:rPr lang="ru-RU" sz="2400" b="1" dirty="0" smtClean="0">
                <a:solidFill>
                  <a:schemeClr val="tx1"/>
                </a:solidFill>
                <a:latin typeface="Times New Roman" pitchFamily="18" charset="0"/>
                <a:cs typeface="Times New Roman" pitchFamily="18" charset="0"/>
              </a:rPr>
              <a:t>образования </a:t>
            </a: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202</a:t>
            </a:r>
            <a:r>
              <a:rPr lang="ru-RU" sz="2400" b="1" dirty="0">
                <a:solidFill>
                  <a:schemeClr val="tx1"/>
                </a:solidFill>
                <a:latin typeface="Times New Roman" pitchFamily="18" charset="0"/>
                <a:cs typeface="Times New Roman" pitchFamily="18" charset="0"/>
              </a:rPr>
              <a:t>2</a:t>
            </a:r>
            <a:r>
              <a:rPr lang="ru-RU" sz="2400" b="1" dirty="0" smtClean="0">
                <a:solidFill>
                  <a:schemeClr val="tx1"/>
                </a:solidFill>
                <a:latin typeface="Times New Roman" pitchFamily="18" charset="0"/>
                <a:cs typeface="Times New Roman" pitchFamily="18" charset="0"/>
              </a:rPr>
              <a:t> году</a:t>
            </a:r>
            <a:endParaRPr lang="ru-RU" sz="2400" dirty="0">
              <a:solidFill>
                <a:schemeClr val="tx1"/>
              </a:solidFill>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779273159"/>
              </p:ext>
            </p:extLst>
          </p:nvPr>
        </p:nvGraphicFramePr>
        <p:xfrm>
          <a:off x="304800" y="2209800"/>
          <a:ext cx="8686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1600200"/>
            <a:ext cx="8763000" cy="400110"/>
          </a:xfrm>
          <a:prstGeom prst="rect">
            <a:avLst/>
          </a:prstGeom>
          <a:solidFill>
            <a:srgbClr val="FFC000"/>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itchFamily="18" charset="0"/>
                <a:cs typeface="Times New Roman" pitchFamily="18" charset="0"/>
              </a:rPr>
              <a:t>Расходы на образование, всего </a:t>
            </a:r>
            <a:r>
              <a:rPr lang="ru-RU" sz="2000" b="1" i="1" dirty="0" smtClean="0">
                <a:solidFill>
                  <a:schemeClr val="tx1"/>
                </a:solidFill>
                <a:latin typeface="Times New Roman" pitchFamily="18" charset="0"/>
                <a:cs typeface="Times New Roman" pitchFamily="18" charset="0"/>
              </a:rPr>
              <a:t>578 650,0 </a:t>
            </a:r>
            <a:r>
              <a:rPr lang="ru-RU" sz="2000" b="1" i="1" dirty="0" smtClean="0">
                <a:latin typeface="Times New Roman" pitchFamily="18" charset="0"/>
                <a:cs typeface="Times New Roman" pitchFamily="18" charset="0"/>
              </a:rPr>
              <a:t>тыс. рублей, в том числе:</a:t>
            </a:r>
            <a:endParaRPr lang="ru-RU"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8870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38328"/>
            <a:ext cx="8686800" cy="957072"/>
          </a:xfrm>
        </p:spPr>
        <p:txBody>
          <a:bodyPr>
            <a:normAutofit fontScale="90000"/>
          </a:bodyPr>
          <a:lstStyle/>
          <a:p>
            <a:pPr marL="0" indent="0">
              <a:buNone/>
            </a:pPr>
            <a:r>
              <a:rPr lang="ru-RU" sz="2400" b="1" dirty="0">
                <a:solidFill>
                  <a:schemeClr val="tx1"/>
                </a:solidFill>
                <a:latin typeface="Times New Roman" pitchFamily="18" charset="0"/>
                <a:cs typeface="Times New Roman" pitchFamily="18" charset="0"/>
              </a:rPr>
              <a:t>Основные направления расходов в области культуры </a:t>
            </a:r>
            <a:r>
              <a:rPr lang="ru-RU" sz="2400" b="1" dirty="0" smtClean="0">
                <a:solidFill>
                  <a:schemeClr val="tx1"/>
                </a:solidFill>
                <a:latin typeface="Times New Roman" pitchFamily="18" charset="0"/>
                <a:cs typeface="Times New Roman" pitchFamily="18" charset="0"/>
              </a:rPr>
              <a:t>в 202</a:t>
            </a:r>
            <a:r>
              <a:rPr lang="ru-RU" sz="2400" b="1" dirty="0">
                <a:solidFill>
                  <a:schemeClr val="tx1"/>
                </a:solidFill>
                <a:latin typeface="Times New Roman" pitchFamily="18" charset="0"/>
                <a:cs typeface="Times New Roman" pitchFamily="18" charset="0"/>
              </a:rPr>
              <a:t>2</a:t>
            </a:r>
            <a:r>
              <a:rPr lang="ru-RU" sz="2400" b="1" dirty="0" smtClean="0">
                <a:solidFill>
                  <a:schemeClr val="tx1"/>
                </a:solidFill>
                <a:latin typeface="Times New Roman" pitchFamily="18" charset="0"/>
                <a:cs typeface="Times New Roman" pitchFamily="18" charset="0"/>
              </a:rPr>
              <a:t> </a:t>
            </a:r>
            <a:r>
              <a:rPr lang="ru-RU" sz="2400" b="1" dirty="0">
                <a:solidFill>
                  <a:schemeClr val="tx1"/>
                </a:solidFill>
                <a:latin typeface="Times New Roman" pitchFamily="18" charset="0"/>
                <a:cs typeface="Times New Roman" pitchFamily="18" charset="0"/>
              </a:rPr>
              <a:t>году</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endParaRPr lang="ru-RU" sz="24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677011896"/>
              </p:ext>
            </p:extLst>
          </p:nvPr>
        </p:nvGraphicFramePr>
        <p:xfrm>
          <a:off x="200025" y="1647826"/>
          <a:ext cx="8686800" cy="5002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399" y="1171545"/>
            <a:ext cx="8743951" cy="400110"/>
          </a:xfrm>
          <a:prstGeom prst="rect">
            <a:avLst/>
          </a:prstGeom>
          <a:solidFill>
            <a:srgbClr val="FFC000"/>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anose="02020603050405020304" pitchFamily="18" charset="0"/>
                <a:cs typeface="Times New Roman" panose="02020603050405020304" pitchFamily="18" charset="0"/>
              </a:rPr>
              <a:t>Расходы на культуру всего </a:t>
            </a:r>
            <a:r>
              <a:rPr lang="ru-RU" sz="2000" b="1" i="1" dirty="0" smtClean="0">
                <a:solidFill>
                  <a:schemeClr val="tx1"/>
                </a:solidFill>
                <a:latin typeface="Times New Roman" panose="02020603050405020304" pitchFamily="18" charset="0"/>
                <a:cs typeface="Times New Roman" panose="02020603050405020304" pitchFamily="18" charset="0"/>
              </a:rPr>
              <a:t>148 120,9 </a:t>
            </a:r>
            <a:r>
              <a:rPr lang="ru-RU" sz="2000" b="1" i="1" dirty="0" smtClean="0">
                <a:latin typeface="Times New Roman" panose="02020603050405020304" pitchFamily="18" charset="0"/>
                <a:cs typeface="Times New Roman" panose="02020603050405020304" pitchFamily="18" charset="0"/>
              </a:rPr>
              <a:t>тыс. рублей, в том числе:</a:t>
            </a:r>
            <a:endParaRPr lang="ru-RU"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809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62128"/>
            <a:ext cx="8686800" cy="804672"/>
          </a:xfrm>
        </p:spPr>
        <p:txBody>
          <a:bodyPr>
            <a:normAutofit fontScale="90000"/>
          </a:bodyPr>
          <a:lstStyle/>
          <a:p>
            <a:pPr marL="0" indent="0" algn="ctr">
              <a:buNone/>
            </a:pPr>
            <a:r>
              <a:rPr lang="ru-RU" sz="2400" b="1" dirty="0">
                <a:solidFill>
                  <a:schemeClr val="tx1"/>
                </a:solidFill>
                <a:latin typeface="Times New Roman" pitchFamily="18" charset="0"/>
                <a:cs typeface="Times New Roman" pitchFamily="18" charset="0"/>
              </a:rPr>
              <a:t>Основные направления расходов в области социальной политики в </a:t>
            </a:r>
            <a:r>
              <a:rPr lang="ru-RU" sz="2400" b="1" dirty="0" smtClean="0">
                <a:solidFill>
                  <a:schemeClr val="tx1"/>
                </a:solidFill>
                <a:latin typeface="Times New Roman" pitchFamily="18" charset="0"/>
                <a:cs typeface="Times New Roman" pitchFamily="18" charset="0"/>
              </a:rPr>
              <a:t>202</a:t>
            </a:r>
            <a:r>
              <a:rPr lang="ru-RU" sz="2400" b="1" dirty="0">
                <a:solidFill>
                  <a:schemeClr val="tx1"/>
                </a:solidFill>
                <a:latin typeface="Times New Roman" pitchFamily="18" charset="0"/>
                <a:cs typeface="Times New Roman" pitchFamily="18" charset="0"/>
              </a:rPr>
              <a:t>2</a:t>
            </a:r>
            <a:r>
              <a:rPr lang="ru-RU" sz="2400" b="1" dirty="0" smtClean="0">
                <a:solidFill>
                  <a:schemeClr val="tx1"/>
                </a:solidFill>
                <a:latin typeface="Times New Roman" pitchFamily="18" charset="0"/>
                <a:cs typeface="Times New Roman" pitchFamily="18" charset="0"/>
              </a:rPr>
              <a:t> году</a:t>
            </a:r>
            <a:endParaRPr lang="ru-RU" dirty="0">
              <a:solidFill>
                <a:schemeClr val="tx1"/>
              </a:solidFill>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877764763"/>
              </p:ext>
            </p:extLst>
          </p:nvPr>
        </p:nvGraphicFramePr>
        <p:xfrm>
          <a:off x="228600" y="1556266"/>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1148834"/>
            <a:ext cx="8686800" cy="369332"/>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800" b="1" i="1" dirty="0" smtClean="0">
                <a:latin typeface="Times New Roman" pitchFamily="18" charset="0"/>
                <a:cs typeface="Times New Roman" pitchFamily="18" charset="0"/>
              </a:rPr>
              <a:t>Общий объем расходов на социальную политику 17 656,1 тыс. рублей</a:t>
            </a:r>
            <a:endParaRPr lang="ru-RU"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772072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a:bodyPr>
          <a:lstStyle/>
          <a:p>
            <a:pPr algn="ctr"/>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202</a:t>
            </a:r>
            <a:r>
              <a:rPr lang="ru-RU" sz="2400" b="1" dirty="0">
                <a:solidFill>
                  <a:srgbClr val="000000"/>
                </a:solidFill>
                <a:latin typeface="Times New Roman" pitchFamily="18" charset="0"/>
                <a:cs typeface="Times New Roman" pitchFamily="18" charset="0"/>
              </a:rPr>
              <a:t>2</a:t>
            </a:r>
            <a:r>
              <a:rPr lang="ru-RU" sz="2400" b="1" dirty="0" smtClean="0">
                <a:solidFill>
                  <a:srgbClr val="000000"/>
                </a:solidFill>
                <a:latin typeface="Times New Roman" pitchFamily="18" charset="0"/>
                <a:cs typeface="Times New Roman" pitchFamily="18" charset="0"/>
              </a:rPr>
              <a:t> году.</a:t>
            </a:r>
            <a:endParaRPr lang="ru-RU" sz="2400" b="1" dirty="0">
              <a:solidFill>
                <a:srgbClr val="000000"/>
              </a:solidFill>
              <a:latin typeface="Times New Roman" pitchFamily="18" charset="0"/>
              <a:cs typeface="Times New Roman" pitchFamily="18" charset="0"/>
            </a:endParaRPr>
          </a:p>
        </p:txBody>
      </p:sp>
      <p:graphicFrame>
        <p:nvGraphicFramePr>
          <p:cNvPr id="14" name="Объект 13"/>
          <p:cNvGraphicFramePr>
            <a:graphicFrameLocks noGrp="1"/>
          </p:cNvGraphicFramePr>
          <p:nvPr>
            <p:ph sz="quarter" idx="13"/>
            <p:extLst>
              <p:ext uri="{D42A27DB-BD31-4B8C-83A1-F6EECF244321}">
                <p14:modId xmlns:p14="http://schemas.microsoft.com/office/powerpoint/2010/main" val="3548616288"/>
              </p:ext>
            </p:extLst>
          </p:nvPr>
        </p:nvGraphicFramePr>
        <p:xfrm>
          <a:off x="228600" y="1143000"/>
          <a:ext cx="8686799" cy="5340955"/>
        </p:xfrm>
        <a:graphic>
          <a:graphicData uri="http://schemas.openxmlformats.org/drawingml/2006/table">
            <a:tbl>
              <a:tblPr firstRow="1" bandRow="1">
                <a:tableStyleId>{10A1B5D5-9B99-4C35-A422-299274C87663}</a:tableStyleId>
              </a:tblPr>
              <a:tblGrid>
                <a:gridCol w="4343400"/>
                <a:gridCol w="2971800"/>
                <a:gridCol w="1371599"/>
              </a:tblGrid>
              <a:tr h="762000">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793528">
                <a:tc>
                  <a:txBody>
                    <a:bodyPr/>
                    <a:lstStyle/>
                    <a:p>
                      <a:r>
                        <a:rPr lang="ru-RU" sz="1300" b="1" dirty="0" smtClean="0">
                          <a:latin typeface="Times New Roman" panose="02020603050405020304" pitchFamily="18" charset="0"/>
                          <a:cs typeface="Times New Roman" panose="02020603050405020304" pitchFamily="18" charset="0"/>
                        </a:rPr>
                        <a:t>Компенсация части родительской платы за содержание ребенка</a:t>
                      </a:r>
                      <a:r>
                        <a:rPr lang="ru-RU" sz="1300" b="1" baseline="0" dirty="0" smtClean="0">
                          <a:latin typeface="Times New Roman" panose="02020603050405020304" pitchFamily="18" charset="0"/>
                          <a:cs typeface="Times New Roman" panose="02020603050405020304" pitchFamily="18" charset="0"/>
                        </a:rPr>
                        <a:t> в детских садах</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На первого ребенка (20%) – 285</a:t>
                      </a:r>
                    </a:p>
                    <a:p>
                      <a:pPr algn="ctr"/>
                      <a:r>
                        <a:rPr lang="ru-RU" sz="1300" dirty="0" smtClean="0">
                          <a:solidFill>
                            <a:schemeClr val="tx1"/>
                          </a:solidFill>
                          <a:latin typeface="Times New Roman" panose="02020603050405020304" pitchFamily="18" charset="0"/>
                          <a:cs typeface="Times New Roman" panose="02020603050405020304" pitchFamily="18" charset="0"/>
                        </a:rPr>
                        <a:t>На второго ребенка</a:t>
                      </a:r>
                      <a:r>
                        <a:rPr lang="ru-RU" sz="1300" baseline="0" dirty="0" smtClean="0">
                          <a:solidFill>
                            <a:schemeClr val="tx1"/>
                          </a:solidFill>
                          <a:latin typeface="Times New Roman" panose="02020603050405020304" pitchFamily="18" charset="0"/>
                          <a:cs typeface="Times New Roman" panose="02020603050405020304" pitchFamily="18" charset="0"/>
                        </a:rPr>
                        <a:t> (50%) -455</a:t>
                      </a:r>
                    </a:p>
                    <a:p>
                      <a:pPr algn="ctr"/>
                      <a:r>
                        <a:rPr lang="ru-RU" sz="1300" baseline="0" dirty="0" smtClean="0">
                          <a:solidFill>
                            <a:schemeClr val="tx1"/>
                          </a:solidFill>
                          <a:latin typeface="Times New Roman" panose="02020603050405020304" pitchFamily="18" charset="0"/>
                          <a:cs typeface="Times New Roman" panose="02020603050405020304" pitchFamily="18" charset="0"/>
                        </a:rPr>
                        <a:t>На третьего и посл. детей (70%)-260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1 813,0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832">
                <a:tc>
                  <a:txBody>
                    <a:bodyPr/>
                    <a:lstStyle/>
                    <a:p>
                      <a:r>
                        <a:rPr lang="ru-RU" sz="1300" b="1" dirty="0" smtClean="0">
                          <a:latin typeface="Times New Roman" panose="02020603050405020304" pitchFamily="18" charset="0"/>
                          <a:cs typeface="Times New Roman" panose="02020603050405020304" pitchFamily="18" charset="0"/>
                        </a:rPr>
                        <a:t>Доплата к пенсии муниципальных служащих</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57 </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1 </a:t>
                      </a:r>
                      <a:r>
                        <a:rPr lang="ru-RU" sz="1300" dirty="0" smtClean="0">
                          <a:solidFill>
                            <a:schemeClr val="tx1"/>
                          </a:solidFill>
                          <a:latin typeface="Times New Roman" panose="02020603050405020304" pitchFamily="18" charset="0"/>
                          <a:cs typeface="Times New Roman" panose="02020603050405020304" pitchFamily="18" charset="0"/>
                        </a:rPr>
                        <a:t>800,0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938">
                <a:tc>
                  <a:txBody>
                    <a:bodyPr/>
                    <a:lstStyle/>
                    <a:p>
                      <a:r>
                        <a:rPr lang="ru-RU" sz="1300" b="1" dirty="0" smtClean="0">
                          <a:latin typeface="Times New Roman" panose="02020603050405020304" pitchFamily="18" charset="0"/>
                          <a:cs typeface="Times New Roman" panose="02020603050405020304" pitchFamily="18" charset="0"/>
                        </a:rPr>
                        <a:t>Поддержка многодетных семей</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Питание</a:t>
                      </a:r>
                      <a:r>
                        <a:rPr lang="ru-RU" sz="1300" baseline="0" dirty="0" smtClean="0">
                          <a:solidFill>
                            <a:schemeClr val="tx1"/>
                          </a:solidFill>
                          <a:latin typeface="Times New Roman" panose="02020603050405020304" pitchFamily="18" charset="0"/>
                          <a:cs typeface="Times New Roman" panose="02020603050405020304" pitchFamily="18" charset="0"/>
                        </a:rPr>
                        <a:t> – 849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1</a:t>
                      </a:r>
                      <a:r>
                        <a:rPr lang="ru-RU" sz="1300" dirty="0" smtClean="0">
                          <a:solidFill>
                            <a:schemeClr val="tx1"/>
                          </a:solidFill>
                          <a:latin typeface="Times New Roman" panose="02020603050405020304" pitchFamily="18" charset="0"/>
                          <a:cs typeface="Times New Roman" panose="02020603050405020304" pitchFamily="18" charset="0"/>
                        </a:rPr>
                        <a:t>3</a:t>
                      </a:r>
                      <a:r>
                        <a:rPr lang="ru-RU" sz="1300" baseline="0" dirty="0" smtClean="0">
                          <a:solidFill>
                            <a:schemeClr val="tx1"/>
                          </a:solidFill>
                          <a:latin typeface="Times New Roman" panose="02020603050405020304" pitchFamily="18" charset="0"/>
                          <a:cs typeface="Times New Roman" panose="02020603050405020304" pitchFamily="18" charset="0"/>
                        </a:rPr>
                        <a:t> 537,5</a:t>
                      </a:r>
                      <a:endParaRPr lang="ru-RU" sz="1300" b="1"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857">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Поддержка</a:t>
                      </a:r>
                      <a:r>
                        <a:rPr lang="ru-RU" sz="1300" b="1" baseline="0" dirty="0" smtClean="0">
                          <a:solidFill>
                            <a:schemeClr val="tx1"/>
                          </a:solidFill>
                          <a:latin typeface="Times New Roman" panose="02020603050405020304" pitchFamily="18" charset="0"/>
                          <a:cs typeface="Times New Roman" panose="02020603050405020304" pitchFamily="18" charset="0"/>
                        </a:rPr>
                        <a:t> молодых специалистов</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6</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240,0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473">
                <a:tc>
                  <a:txBody>
                    <a:bodyPr/>
                    <a:lstStyle/>
                    <a:p>
                      <a:endParaRPr lang="en-US" sz="1300" b="1" dirty="0" smtClean="0">
                        <a:latin typeface="Times New Roman" panose="02020603050405020304" pitchFamily="18" charset="0"/>
                        <a:cs typeface="Times New Roman" panose="02020603050405020304" pitchFamily="18" charset="0"/>
                      </a:endParaRPr>
                    </a:p>
                    <a:p>
                      <a:r>
                        <a:rPr lang="ru-RU" sz="1300" b="1" dirty="0" smtClean="0">
                          <a:latin typeface="Times New Roman" panose="02020603050405020304" pitchFamily="18" charset="0"/>
                          <a:cs typeface="Times New Roman" panose="02020603050405020304" pitchFamily="18" charset="0"/>
                        </a:rPr>
                        <a:t>Обеспечение жильем молодых семей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9</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dirty="0" smtClean="0">
                          <a:solidFill>
                            <a:schemeClr val="tx1"/>
                          </a:solidFill>
                          <a:latin typeface="Times New Roman" panose="02020603050405020304" pitchFamily="18" charset="0"/>
                          <a:cs typeface="Times New Roman" panose="02020603050405020304" pitchFamily="18" charset="0"/>
                        </a:rPr>
                        <a:t>100,0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6327">
                <a:tc>
                  <a:txBody>
                    <a:bodyPr/>
                    <a:lstStyle/>
                    <a:p>
                      <a:r>
                        <a:rPr lang="ru-RU" sz="1300" b="1" dirty="0" smtClean="0">
                          <a:latin typeface="Times New Roman" panose="02020603050405020304" pitchFamily="18" charset="0"/>
                          <a:cs typeface="Times New Roman" panose="02020603050405020304" pitchFamily="18" charset="0"/>
                        </a:rPr>
                        <a:t>Денежная компенсация расходов по оплате жилых помещений и коммунальных услуг (отопление, освещение) работникам муниципальных организаций (образования</a:t>
                      </a:r>
                      <a:r>
                        <a:rPr lang="ru-RU" sz="1300" b="1" baseline="0" dirty="0" smtClean="0">
                          <a:latin typeface="Times New Roman" panose="02020603050405020304" pitchFamily="18" charset="0"/>
                          <a:cs typeface="Times New Roman" panose="02020603050405020304" pitchFamily="18" charset="0"/>
                        </a:rPr>
                        <a:t> и культуры)</a:t>
                      </a:r>
                      <a:r>
                        <a:rPr lang="ru-RU" sz="1300" b="1" dirty="0" smtClean="0">
                          <a:latin typeface="Times New Roman" panose="02020603050405020304" pitchFamily="18" charset="0"/>
                          <a:cs typeface="Times New Roman" panose="02020603050405020304" pitchFamily="18" charset="0"/>
                        </a:rPr>
                        <a:t> муниципального образования "</a:t>
                      </a:r>
                      <a:r>
                        <a:rPr lang="ru-RU" sz="1300" b="1" dirty="0" err="1" smtClean="0">
                          <a:latin typeface="Times New Roman" panose="02020603050405020304" pitchFamily="18" charset="0"/>
                          <a:cs typeface="Times New Roman" panose="02020603050405020304" pitchFamily="18" charset="0"/>
                        </a:rPr>
                        <a:t>Малопургинский</a:t>
                      </a:r>
                      <a:r>
                        <a:rPr lang="ru-RU" sz="1300" b="1" dirty="0" smtClean="0">
                          <a:latin typeface="Times New Roman" panose="02020603050405020304" pitchFamily="18" charset="0"/>
                          <a:cs typeface="Times New Roman" panose="02020603050405020304" pitchFamily="18" charset="0"/>
                        </a:rPr>
                        <a:t> район", проживающим и работающим в сельских населенных пунктах</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en-US" sz="1300" dirty="0" smtClean="0">
                          <a:solidFill>
                            <a:schemeClr val="tx1"/>
                          </a:solidFill>
                          <a:latin typeface="Times New Roman" panose="02020603050405020304" pitchFamily="18" charset="0"/>
                          <a:cs typeface="Times New Roman" panose="02020603050405020304" pitchFamily="18" charset="0"/>
                        </a:rPr>
                        <a:t>1 </a:t>
                      </a:r>
                      <a:r>
                        <a:rPr lang="ru-RU" sz="1300" dirty="0" smtClean="0">
                          <a:solidFill>
                            <a:schemeClr val="tx1"/>
                          </a:solidFill>
                          <a:latin typeface="Times New Roman" panose="02020603050405020304" pitchFamily="18" charset="0"/>
                          <a:cs typeface="Times New Roman" panose="02020603050405020304" pitchFamily="18" charset="0"/>
                        </a:rPr>
                        <a:t>257</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dirty="0" smtClean="0">
                          <a:solidFill>
                            <a:schemeClr val="tx1"/>
                          </a:solidFill>
                          <a:latin typeface="Times New Roman" panose="02020603050405020304" pitchFamily="18" charset="0"/>
                          <a:cs typeface="Times New Roman" panose="02020603050405020304" pitchFamily="18" charset="0"/>
                        </a:rPr>
                        <a:t>21 417,1</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1213309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a:bodyPr>
          <a:lstStyle/>
          <a:p>
            <a:pPr algn="ctr"/>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202</a:t>
            </a:r>
            <a:r>
              <a:rPr lang="ru-RU" sz="2400" b="1" dirty="0">
                <a:solidFill>
                  <a:srgbClr val="000000"/>
                </a:solidFill>
                <a:latin typeface="Times New Roman" pitchFamily="18" charset="0"/>
                <a:cs typeface="Times New Roman" pitchFamily="18" charset="0"/>
              </a:rPr>
              <a:t>2</a:t>
            </a:r>
            <a:r>
              <a:rPr lang="ru-RU" sz="2400" b="1" dirty="0" smtClean="0">
                <a:solidFill>
                  <a:srgbClr val="000000"/>
                </a:solidFill>
                <a:latin typeface="Times New Roman" pitchFamily="18" charset="0"/>
                <a:cs typeface="Times New Roman" pitchFamily="18" charset="0"/>
              </a:rPr>
              <a:t> году (продолжение)</a:t>
            </a:r>
            <a:endParaRPr lang="ru-RU" sz="2400" b="1" dirty="0">
              <a:solidFill>
                <a:srgbClr val="000000"/>
              </a:solidFill>
              <a:latin typeface="Times New Roman" pitchFamily="18" charset="0"/>
              <a:cs typeface="Times New Roman" pitchFamily="18" charset="0"/>
            </a:endParaRPr>
          </a:p>
        </p:txBody>
      </p:sp>
      <p:graphicFrame>
        <p:nvGraphicFramePr>
          <p:cNvPr id="14" name="Объект 13"/>
          <p:cNvGraphicFramePr>
            <a:graphicFrameLocks noGrp="1"/>
          </p:cNvGraphicFramePr>
          <p:nvPr>
            <p:ph sz="quarter" idx="13"/>
            <p:extLst>
              <p:ext uri="{D42A27DB-BD31-4B8C-83A1-F6EECF244321}">
                <p14:modId xmlns:p14="http://schemas.microsoft.com/office/powerpoint/2010/main" val="4117672438"/>
              </p:ext>
            </p:extLst>
          </p:nvPr>
        </p:nvGraphicFramePr>
        <p:xfrm>
          <a:off x="228600" y="1447800"/>
          <a:ext cx="8686799" cy="4282440"/>
        </p:xfrm>
        <a:graphic>
          <a:graphicData uri="http://schemas.openxmlformats.org/drawingml/2006/table">
            <a:tbl>
              <a:tblPr firstRow="1" bandRow="1">
                <a:tableStyleId>{10A1B5D5-9B99-4C35-A422-299274C87663}</a:tableStyleId>
              </a:tblPr>
              <a:tblGrid>
                <a:gridCol w="5410200"/>
                <a:gridCol w="1905000"/>
                <a:gridCol w="1371599"/>
              </a:tblGrid>
              <a:tr h="762000">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381000">
                <a:tc>
                  <a:txBody>
                    <a:bodyPr/>
                    <a:lstStyle/>
                    <a:p>
                      <a:r>
                        <a:rPr lang="ru-RU" sz="1300" b="1" dirty="0" smtClean="0">
                          <a:latin typeface="Times New Roman" panose="02020603050405020304" pitchFamily="18" charset="0"/>
                          <a:cs typeface="Times New Roman" panose="02020603050405020304" pitchFamily="18" charset="0"/>
                        </a:rPr>
                        <a:t>Питание в дошкольных 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solidFill>
                            <a:schemeClr val="tx1"/>
                          </a:solidFill>
                          <a:latin typeface="Times New Roman" panose="02020603050405020304" pitchFamily="18" charset="0"/>
                          <a:cs typeface="Times New Roman" panose="02020603050405020304" pitchFamily="18" charset="0"/>
                        </a:rPr>
                        <a:t>1</a:t>
                      </a:r>
                      <a:r>
                        <a:rPr lang="ru-RU" sz="1300" b="0" baseline="0" dirty="0" smtClean="0">
                          <a:solidFill>
                            <a:schemeClr val="tx1"/>
                          </a:solidFill>
                          <a:latin typeface="Times New Roman" panose="02020603050405020304" pitchFamily="18" charset="0"/>
                          <a:cs typeface="Times New Roman" panose="02020603050405020304" pitchFamily="18" charset="0"/>
                        </a:rPr>
                        <a:t> 759</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10 984,3</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Питание обучающихся с ограниченными возможностями здоровья в муниципальных общеобразовательных организациях за счет средств местного бюджета</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54</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727,2</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Питание в общеобразовательных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solidFill>
                            <a:schemeClr val="tx1"/>
                          </a:solidFill>
                          <a:latin typeface="Times New Roman" panose="02020603050405020304" pitchFamily="18" charset="0"/>
                          <a:cs typeface="Times New Roman" panose="02020603050405020304" pitchFamily="18" charset="0"/>
                        </a:rPr>
                        <a:t>1 9</a:t>
                      </a:r>
                      <a:r>
                        <a:rPr lang="ru-RU" sz="1300" b="0" dirty="0" smtClean="0">
                          <a:solidFill>
                            <a:schemeClr val="tx1"/>
                          </a:solidFill>
                          <a:latin typeface="Times New Roman" panose="02020603050405020304" pitchFamily="18" charset="0"/>
                          <a:cs typeface="Times New Roman" panose="02020603050405020304" pitchFamily="18" charset="0"/>
                        </a:rPr>
                        <a:t>10</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27 183,3</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Предоставление мер социальной поддержки по освобождению от родительской платы за присмотр и уход за детьми-инвалидами, детьми-сиротами и детьми, оставшимся без попечения родителей, обучающимися в муниципальных образовательных организациях, реализующих основную общеобразовательную программу дошкольного образования, а также родителей, если один или оба из них являются инвалидами первой или второй группы и не имеют других доходов, кроме пенсии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28</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solidFill>
                            <a:schemeClr val="tx1"/>
                          </a:solidFill>
                          <a:latin typeface="Times New Roman" panose="02020603050405020304" pitchFamily="18" charset="0"/>
                          <a:cs typeface="Times New Roman" panose="02020603050405020304" pitchFamily="18" charset="0"/>
                        </a:rPr>
                        <a:t>170</a:t>
                      </a:r>
                      <a:r>
                        <a:rPr lang="ru-RU" sz="1300" b="0" dirty="0" smtClean="0">
                          <a:solidFill>
                            <a:schemeClr val="tx1"/>
                          </a:solidFill>
                          <a:latin typeface="Times New Roman" panose="02020603050405020304" pitchFamily="18" charset="0"/>
                          <a:cs typeface="Times New Roman" panose="02020603050405020304" pitchFamily="18" charset="0"/>
                        </a:rPr>
                        <a:t>,0 (местный бюджет)</a:t>
                      </a:r>
                    </a:p>
                    <a:p>
                      <a:pPr algn="ctr"/>
                      <a:endParaRPr lang="ru-RU" sz="1300" b="0" dirty="0" smtClean="0">
                        <a:solidFill>
                          <a:schemeClr val="tx1"/>
                        </a:solidFill>
                        <a:latin typeface="Times New Roman" panose="02020603050405020304" pitchFamily="18" charset="0"/>
                        <a:cs typeface="Times New Roman" panose="02020603050405020304" pitchFamily="18" charset="0"/>
                      </a:endParaRPr>
                    </a:p>
                    <a:p>
                      <a:pPr algn="ctr"/>
                      <a:r>
                        <a:rPr lang="ru-RU" sz="1300" b="0" dirty="0" smtClean="0">
                          <a:solidFill>
                            <a:schemeClr val="tx1"/>
                          </a:solidFill>
                          <a:latin typeface="Times New Roman" panose="02020603050405020304" pitchFamily="18" charset="0"/>
                          <a:cs typeface="Times New Roman" panose="02020603050405020304" pitchFamily="18" charset="0"/>
                        </a:rPr>
                        <a:t>73,6 (бюджет</a:t>
                      </a:r>
                      <a:r>
                        <a:rPr lang="ru-RU" sz="1300" b="0" baseline="0" dirty="0" smtClean="0">
                          <a:solidFill>
                            <a:schemeClr val="tx1"/>
                          </a:solidFill>
                          <a:latin typeface="Times New Roman" panose="02020603050405020304" pitchFamily="18" charset="0"/>
                          <a:cs typeface="Times New Roman" panose="02020603050405020304" pitchFamily="18" charset="0"/>
                        </a:rPr>
                        <a:t> УР)</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2852574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305800" cy="788987"/>
          </a:xfrm>
          <a:noFill/>
          <a:scene3d>
            <a:camera prst="orthographicFront"/>
            <a:lightRig rig="threePt" dir="t"/>
          </a:scene3d>
          <a:sp3d>
            <a:bevelT/>
          </a:sp3d>
        </p:spPr>
        <p:txBody>
          <a:bodyPr/>
          <a:lstStyle/>
          <a:p>
            <a:pPr algn="ctr"/>
            <a:r>
              <a:rPr lang="ru-RU" sz="2400" b="1" dirty="0" smtClean="0">
                <a:solidFill>
                  <a:schemeClr val="tx1"/>
                </a:solidFill>
                <a:latin typeface="Times New Roman" pitchFamily="18" charset="0"/>
                <a:cs typeface="Times New Roman" pitchFamily="18" charset="0"/>
              </a:rPr>
              <a:t>Что такое дорожные фонды?</a:t>
            </a:r>
            <a:endParaRPr lang="ru-RU" sz="2400" b="1" dirty="0">
              <a:solidFill>
                <a:schemeClr val="tx1"/>
              </a:solidFill>
              <a:latin typeface="Times New Roman" pitchFamily="18" charset="0"/>
              <a:cs typeface="Times New Roman" pitchFamily="18" charset="0"/>
            </a:endParaRPr>
          </a:p>
        </p:txBody>
      </p:sp>
      <p:pic>
        <p:nvPicPr>
          <p:cNvPr id="1028" name="Picture 4"/>
          <p:cNvPicPr>
            <a:picLocks noGrp="1" noChangeAspect="1" noChangeArrowheads="1"/>
          </p:cNvPicPr>
          <p:nvPr>
            <p:ph sz="quarter" idx="13"/>
          </p:nvPr>
        </p:nvPicPr>
        <p:blipFill>
          <a:blip r:embed="rId2">
            <a:extLst>
              <a:ext uri="{BEBA8EAE-BF5A-486C-A8C5-ECC9F3942E4B}">
                <a14:imgProps xmlns:a14="http://schemas.microsoft.com/office/drawing/2010/main">
                  <a14:imgLayer r:embed="rId3">
                    <a14:imgEffect>
                      <a14:sharpenSoften amount="50000"/>
                    </a14:imgEffect>
                    <a14:imgEffect>
                      <a14:brightnessContrast bright="-9000" contrast="31000"/>
                    </a14:imgEffect>
                  </a14:imgLayer>
                </a14:imgProps>
              </a:ext>
            </a:extLst>
          </a:blip>
          <a:stretch>
            <a:fillRect/>
          </a:stretch>
        </p:blipFill>
        <p:spPr bwMode="auto">
          <a:xfrm>
            <a:off x="685800" y="762000"/>
            <a:ext cx="8038212" cy="5486400"/>
          </a:xfrm>
          <a:prstGeom prst="roundRect">
            <a:avLst>
              <a:gd name="adj" fmla="val 8594"/>
            </a:avLst>
          </a:prstGeom>
          <a:noFill/>
          <a:ln>
            <a:noFill/>
          </a:ln>
          <a:effectLst>
            <a:glow rad="101600">
              <a:schemeClr val="accent2">
                <a:satMod val="175000"/>
                <a:alpha val="40000"/>
              </a:schemeClr>
            </a:glo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28600" y="1143000"/>
            <a:ext cx="8686800" cy="5486400"/>
          </a:xfrm>
        </p:spPr>
        <p:txBody>
          <a:bodyPr>
            <a:normAutofit fontScale="92500" lnSpcReduction="10000"/>
          </a:bodyPr>
          <a:lstStyle/>
          <a:p>
            <a:pPr>
              <a:buClrTx/>
            </a:pPr>
            <a:r>
              <a:rPr lang="ru-RU" sz="2000" b="1" u="sng" dirty="0" smtClean="0">
                <a:solidFill>
                  <a:srgbClr val="FF0000"/>
                </a:solidFill>
              </a:rPr>
              <a:t>Бюджет муниципального образования </a:t>
            </a:r>
            <a:r>
              <a:rPr lang="ru-RU" sz="2000" dirty="0" smtClean="0">
                <a:solidFill>
                  <a:schemeClr val="tx1"/>
                </a:solidFill>
              </a:rPr>
              <a:t>– фонд денежных средств, предназначенный для финансирования функций, отнесенных к предметам ведения местного самоуправления</a:t>
            </a:r>
            <a:endParaRPr lang="ru-RU" sz="2000" dirty="0">
              <a:solidFill>
                <a:schemeClr val="tx1"/>
              </a:solidFill>
            </a:endParaRPr>
          </a:p>
          <a:p>
            <a:pPr>
              <a:buClrTx/>
            </a:pPr>
            <a:r>
              <a:rPr lang="ru-RU" sz="2000" b="1" u="sng" dirty="0" smtClean="0">
                <a:solidFill>
                  <a:srgbClr val="FF0000"/>
                </a:solidFill>
              </a:rPr>
              <a:t>Муниципальный долг </a:t>
            </a:r>
            <a:r>
              <a:rPr lang="ru-RU" sz="2000" dirty="0" smtClean="0">
                <a:solidFill>
                  <a:schemeClr val="tx1"/>
                </a:solidFill>
              </a:rPr>
              <a:t>– обязательства государства (района) по полученным кредитам, предоставленным гарантиям перед кредиторами по обязательствам заемщиков</a:t>
            </a:r>
          </a:p>
          <a:p>
            <a:pPr>
              <a:buClrTx/>
            </a:pPr>
            <a:r>
              <a:rPr lang="ru-RU" sz="2000" b="1" u="sng" dirty="0">
                <a:solidFill>
                  <a:srgbClr val="FF0000"/>
                </a:solidFill>
              </a:rPr>
              <a:t>Муниципальное учреждение </a:t>
            </a:r>
            <a:r>
              <a:rPr lang="ru-RU" sz="2000" dirty="0">
                <a:solidFill>
                  <a:schemeClr val="tx1"/>
                </a:solidFill>
              </a:rPr>
              <a:t>—</a:t>
            </a:r>
            <a:r>
              <a:rPr lang="ru-RU" sz="2000" b="1" dirty="0">
                <a:solidFill>
                  <a:schemeClr val="tx1"/>
                </a:solidFill>
              </a:rPr>
              <a:t> </a:t>
            </a:r>
            <a:r>
              <a:rPr lang="ru-RU" sz="2000" dirty="0">
                <a:solidFill>
                  <a:schemeClr val="tx1"/>
                </a:solidFill>
              </a:rPr>
              <a:t>некоммерческая организация, созданная Российской Федерацией, субъектом Российской Федерации или муниципальным образованием для оказания муниципальных</a:t>
            </a:r>
            <a:r>
              <a:rPr lang="ru-RU" sz="2000" b="1" dirty="0">
                <a:solidFill>
                  <a:schemeClr val="tx1"/>
                </a:solidFill>
              </a:rPr>
              <a:t> </a:t>
            </a:r>
            <a:r>
              <a:rPr lang="ru-RU" sz="2000" dirty="0">
                <a:solidFill>
                  <a:schemeClr val="tx1"/>
                </a:solidFill>
              </a:rPr>
              <a:t>услуг, выполнения работ.</a:t>
            </a:r>
          </a:p>
          <a:p>
            <a:pPr>
              <a:buClrTx/>
            </a:pPr>
            <a:r>
              <a:rPr lang="ru-RU" sz="2000" b="1" u="sng" dirty="0">
                <a:solidFill>
                  <a:srgbClr val="FF0000"/>
                </a:solidFill>
              </a:rPr>
              <a:t>Муниципальная программа </a:t>
            </a:r>
            <a:r>
              <a:rPr lang="ru-RU" sz="2000" dirty="0">
                <a:solidFill>
                  <a:schemeClr val="tx1"/>
                </a:solidFill>
              </a:rPr>
              <a:t>— комплекс мероприятий и инструментов муниципальной политики, обеспечивающих в рамках реализации ключевых муниципальных функций достижение приоритетов и целей политики в сфере социально-экономического развития.</a:t>
            </a:r>
          </a:p>
          <a:p>
            <a:pPr>
              <a:buClrTx/>
            </a:pPr>
            <a:r>
              <a:rPr lang="ru-RU" sz="2000" b="1" u="sng" dirty="0">
                <a:solidFill>
                  <a:srgbClr val="FF0000"/>
                </a:solidFill>
              </a:rPr>
              <a:t>Муниципальные услуги (работы) </a:t>
            </a:r>
            <a:r>
              <a:rPr lang="ru-RU" sz="2000" dirty="0">
                <a:solidFill>
                  <a:schemeClr val="tx1"/>
                </a:solidFill>
              </a:rPr>
              <a:t>– работы (услуги),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r>
              <a:rPr lang="ru-RU" sz="2000" dirty="0" smtClean="0">
                <a:solidFill>
                  <a:schemeClr val="tx1"/>
                </a:solidFill>
              </a:rPr>
              <a:t>.</a:t>
            </a:r>
            <a:endParaRPr lang="ru-RU" sz="2000" dirty="0">
              <a:solidFill>
                <a:schemeClr val="tx1"/>
              </a:solidFill>
            </a:endParaRPr>
          </a:p>
        </p:txBody>
      </p:sp>
    </p:spTree>
    <p:extLst>
      <p:ext uri="{BB962C8B-B14F-4D97-AF65-F5344CB8AC3E}">
        <p14:creationId xmlns:p14="http://schemas.microsoft.com/office/powerpoint/2010/main" val="856058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09599"/>
          </a:xfrm>
          <a:noFill/>
          <a:scene3d>
            <a:camera prst="orthographicFront"/>
            <a:lightRig rig="threePt" dir="t"/>
          </a:scene3d>
          <a:sp3d>
            <a:bevelT/>
          </a:sp3d>
        </p:spPr>
        <p:txBody>
          <a:bodyPr/>
          <a:lstStyle/>
          <a:p>
            <a:pPr algn="ctr"/>
            <a:r>
              <a:rPr lang="ru-RU" sz="2400" b="1" dirty="0">
                <a:solidFill>
                  <a:schemeClr val="tx1"/>
                </a:solidFill>
                <a:latin typeface="Times New Roman" pitchFamily="18" charset="0"/>
                <a:cs typeface="Times New Roman" pitchFamily="18" charset="0"/>
              </a:rPr>
              <a:t>Р</a:t>
            </a:r>
            <a:r>
              <a:rPr lang="ru-RU" sz="2400" b="1" dirty="0" smtClean="0">
                <a:solidFill>
                  <a:schemeClr val="tx1"/>
                </a:solidFill>
                <a:latin typeface="Times New Roman" pitchFamily="18" charset="0"/>
                <a:cs typeface="Times New Roman" pitchFamily="18" charset="0"/>
              </a:rPr>
              <a:t>асходы дорожного фонда в 202</a:t>
            </a:r>
            <a:r>
              <a:rPr lang="ru-RU" sz="2400" b="1" dirty="0">
                <a:solidFill>
                  <a:schemeClr val="tx1"/>
                </a:solidFill>
                <a:latin typeface="Times New Roman" pitchFamily="18" charset="0"/>
                <a:cs typeface="Times New Roman" pitchFamily="18" charset="0"/>
              </a:rPr>
              <a:t>2</a:t>
            </a:r>
            <a:r>
              <a:rPr lang="ru-RU" sz="2400" b="1" dirty="0" smtClean="0">
                <a:solidFill>
                  <a:schemeClr val="tx1"/>
                </a:solidFill>
                <a:latin typeface="Times New Roman" pitchFamily="18" charset="0"/>
                <a:cs typeface="Times New Roman" pitchFamily="18" charset="0"/>
              </a:rPr>
              <a:t> - 202</a:t>
            </a:r>
            <a:r>
              <a:rPr lang="ru-RU" sz="2400" b="1" dirty="0">
                <a:solidFill>
                  <a:schemeClr val="tx1"/>
                </a:solidFill>
                <a:latin typeface="Times New Roman" pitchFamily="18" charset="0"/>
                <a:cs typeface="Times New Roman" pitchFamily="18" charset="0"/>
              </a:rPr>
              <a:t>4</a:t>
            </a:r>
            <a:r>
              <a:rPr lang="ru-RU" sz="2400" b="1" dirty="0" smtClean="0">
                <a:solidFill>
                  <a:schemeClr val="tx1"/>
                </a:solidFill>
                <a:latin typeface="Times New Roman" pitchFamily="18" charset="0"/>
                <a:cs typeface="Times New Roman" pitchFamily="18" charset="0"/>
              </a:rPr>
              <a:t> годах</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304800" y="914400"/>
            <a:ext cx="8686800" cy="5867400"/>
          </a:xfrm>
          <a:noFill/>
          <a:effectLst/>
          <a:scene3d>
            <a:camera prst="orthographicFront"/>
            <a:lightRig rig="threePt" dir="t"/>
          </a:scene3d>
          <a:sp3d>
            <a:bevelT/>
          </a:sp3d>
        </p:spPr>
        <p:txBody>
          <a:bodyPr/>
          <a:lstStyle/>
          <a:p>
            <a:pPr marL="0" indent="747713" algn="ctr">
              <a:buNone/>
            </a:pPr>
            <a:r>
              <a:rPr lang="ru-RU" sz="2000" dirty="0" smtClean="0">
                <a:solidFill>
                  <a:schemeClr val="tx1"/>
                </a:solidFill>
                <a:latin typeface="Times New Roman" pitchFamily="18" charset="0"/>
                <a:cs typeface="Times New Roman" pitchFamily="18" charset="0"/>
              </a:rPr>
              <a:t>Прогнозный объем расходов дорожного фонда на 202</a:t>
            </a:r>
            <a:r>
              <a:rPr lang="ru-RU" sz="2000" dirty="0">
                <a:solidFill>
                  <a:schemeClr val="tx1"/>
                </a:solidFill>
                <a:latin typeface="Times New Roman" pitchFamily="18" charset="0"/>
                <a:cs typeface="Times New Roman" pitchFamily="18" charset="0"/>
              </a:rPr>
              <a:t>2</a:t>
            </a:r>
            <a:r>
              <a:rPr lang="ru-RU" sz="2000" dirty="0" smtClean="0">
                <a:solidFill>
                  <a:schemeClr val="tx1"/>
                </a:solidFill>
                <a:latin typeface="Times New Roman" pitchFamily="18" charset="0"/>
                <a:cs typeface="Times New Roman" pitchFamily="18" charset="0"/>
              </a:rPr>
              <a:t> год составит   45 208,0 тыс. рублей, на 202</a:t>
            </a:r>
            <a:r>
              <a:rPr lang="ru-RU" sz="2000" dirty="0">
                <a:solidFill>
                  <a:schemeClr val="tx1"/>
                </a:solidFill>
                <a:latin typeface="Times New Roman" pitchFamily="18" charset="0"/>
                <a:cs typeface="Times New Roman" pitchFamily="18" charset="0"/>
              </a:rPr>
              <a:t>3</a:t>
            </a:r>
            <a:r>
              <a:rPr lang="ru-RU" sz="2000" dirty="0" smtClean="0">
                <a:solidFill>
                  <a:schemeClr val="tx1"/>
                </a:solidFill>
                <a:latin typeface="Times New Roman" pitchFamily="18" charset="0"/>
                <a:cs typeface="Times New Roman" pitchFamily="18" charset="0"/>
              </a:rPr>
              <a:t> год – 44 267,7 тыс. рублей и на 202</a:t>
            </a:r>
            <a:r>
              <a:rPr lang="ru-RU" sz="2000" dirty="0">
                <a:solidFill>
                  <a:schemeClr val="tx1"/>
                </a:solidFill>
                <a:latin typeface="Times New Roman" pitchFamily="18" charset="0"/>
                <a:cs typeface="Times New Roman" pitchFamily="18" charset="0"/>
              </a:rPr>
              <a:t>4</a:t>
            </a:r>
            <a:r>
              <a:rPr lang="ru-RU" sz="2000" dirty="0" smtClean="0">
                <a:solidFill>
                  <a:schemeClr val="tx1"/>
                </a:solidFill>
                <a:latin typeface="Times New Roman" pitchFamily="18" charset="0"/>
                <a:cs typeface="Times New Roman" pitchFamily="18" charset="0"/>
              </a:rPr>
              <a:t> год 75 673,4 тыс. рублей (формируется за счет доходов от поступления акцизов на нефтепродукты и межбюджетных субсидий из бюджета УР).</a:t>
            </a:r>
          </a:p>
          <a:p>
            <a:pPr marL="0" indent="747713" algn="ctr">
              <a:buNone/>
            </a:pPr>
            <a:endParaRPr lang="ru-RU" sz="2000" dirty="0" smtClean="0">
              <a:solidFill>
                <a:schemeClr val="tx1"/>
              </a:solidFill>
              <a:latin typeface="Times New Roman" pitchFamily="18" charset="0"/>
              <a:cs typeface="Times New Roman" pitchFamily="18" charset="0"/>
            </a:endParaRPr>
          </a:p>
          <a:p>
            <a:pPr marL="0" indent="747713" algn="ctr">
              <a:buNone/>
            </a:pPr>
            <a:r>
              <a:rPr lang="ru-RU" sz="2000" dirty="0" smtClean="0">
                <a:solidFill>
                  <a:schemeClr val="tx1"/>
                </a:solidFill>
                <a:latin typeface="Times New Roman" pitchFamily="18" charset="0"/>
                <a:cs typeface="Times New Roman" pitchFamily="18" charset="0"/>
              </a:rPr>
              <a:t>Средства дорожного фонда планируется расходовать на:</a:t>
            </a:r>
          </a:p>
          <a:p>
            <a:pPr marL="0" indent="747713" algn="ctr">
              <a:buNone/>
            </a:pPr>
            <a:endParaRPr lang="ru-RU" sz="2400" b="1" u="sng" dirty="0">
              <a:latin typeface="Times New Roman" pitchFamily="18" charset="0"/>
              <a:cs typeface="Times New Roman" pitchFamily="18" charset="0"/>
            </a:endParaRPr>
          </a:p>
        </p:txBody>
      </p:sp>
      <p:sp>
        <p:nvSpPr>
          <p:cNvPr id="5" name="Скругленный прямоугольник 4"/>
          <p:cNvSpPr/>
          <p:nvPr/>
        </p:nvSpPr>
        <p:spPr>
          <a:xfrm>
            <a:off x="304800" y="3048000"/>
            <a:ext cx="8229600" cy="35052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u="sng" dirty="0" smtClean="0">
                <a:solidFill>
                  <a:schemeClr val="tx1"/>
                </a:solidFill>
                <a:latin typeface="Times New Roman" pitchFamily="18" charset="0"/>
                <a:cs typeface="Times New Roman" pitchFamily="18" charset="0"/>
              </a:rPr>
              <a:t>45 208,0 тыс. рублей в 202</a:t>
            </a:r>
            <a:r>
              <a:rPr lang="ru-RU" sz="2000" b="1" u="sng" dirty="0">
                <a:solidFill>
                  <a:schemeClr val="tx1"/>
                </a:solidFill>
                <a:latin typeface="Times New Roman" pitchFamily="18" charset="0"/>
                <a:cs typeface="Times New Roman" pitchFamily="18" charset="0"/>
              </a:rPr>
              <a:t>2</a:t>
            </a:r>
            <a:r>
              <a:rPr lang="ru-RU" sz="2000" b="1" u="sng" dirty="0" smtClean="0">
                <a:solidFill>
                  <a:schemeClr val="tx1"/>
                </a:solidFill>
                <a:latin typeface="Times New Roman" pitchFamily="18" charset="0"/>
                <a:cs typeface="Times New Roman" pitchFamily="18" charset="0"/>
              </a:rPr>
              <a:t> году</a:t>
            </a:r>
          </a:p>
          <a:p>
            <a:pPr algn="ctr"/>
            <a:r>
              <a:rPr lang="en-US" sz="2000" b="1" u="sng" dirty="0" smtClean="0">
                <a:solidFill>
                  <a:schemeClr val="tx1"/>
                </a:solidFill>
                <a:latin typeface="Times New Roman" pitchFamily="18" charset="0"/>
                <a:cs typeface="Times New Roman" pitchFamily="18" charset="0"/>
              </a:rPr>
              <a:t> </a:t>
            </a:r>
            <a:r>
              <a:rPr lang="ru-RU" sz="2000" b="1" u="sng" dirty="0" smtClean="0">
                <a:solidFill>
                  <a:schemeClr val="tx1"/>
                </a:solidFill>
                <a:latin typeface="Times New Roman" pitchFamily="18" charset="0"/>
                <a:cs typeface="Times New Roman" pitchFamily="18" charset="0"/>
              </a:rPr>
              <a:t>44 267,7 тыс. рублей в 202</a:t>
            </a:r>
            <a:r>
              <a:rPr lang="ru-RU" sz="2000" b="1" u="sng" dirty="0">
                <a:solidFill>
                  <a:schemeClr val="tx1"/>
                </a:solidFill>
                <a:latin typeface="Times New Roman" pitchFamily="18" charset="0"/>
                <a:cs typeface="Times New Roman" pitchFamily="18" charset="0"/>
              </a:rPr>
              <a:t>3</a:t>
            </a:r>
            <a:r>
              <a:rPr lang="ru-RU" sz="2000" b="1" u="sng" dirty="0" smtClean="0">
                <a:solidFill>
                  <a:schemeClr val="tx1"/>
                </a:solidFill>
                <a:latin typeface="Times New Roman" pitchFamily="18" charset="0"/>
                <a:cs typeface="Times New Roman" pitchFamily="18" charset="0"/>
              </a:rPr>
              <a:t> году</a:t>
            </a:r>
          </a:p>
          <a:p>
            <a:pPr algn="ctr"/>
            <a:r>
              <a:rPr lang="ru-RU" sz="2000" b="1" u="sng" dirty="0" smtClean="0">
                <a:solidFill>
                  <a:schemeClr val="tx1"/>
                </a:solidFill>
                <a:latin typeface="Times New Roman" pitchFamily="18" charset="0"/>
                <a:cs typeface="Times New Roman" pitchFamily="18" charset="0"/>
              </a:rPr>
              <a:t>75 673,4 тыс. рублей в 202</a:t>
            </a:r>
            <a:r>
              <a:rPr lang="ru-RU" sz="2000" b="1" u="sng" dirty="0">
                <a:solidFill>
                  <a:schemeClr val="tx1"/>
                </a:solidFill>
                <a:latin typeface="Times New Roman" pitchFamily="18" charset="0"/>
                <a:cs typeface="Times New Roman" pitchFamily="18" charset="0"/>
              </a:rPr>
              <a:t>4</a:t>
            </a:r>
            <a:r>
              <a:rPr lang="ru-RU" sz="2000" b="1" u="sng" dirty="0" smtClean="0">
                <a:solidFill>
                  <a:schemeClr val="tx1"/>
                </a:solidFill>
                <a:latin typeface="Times New Roman" pitchFamily="18" charset="0"/>
                <a:cs typeface="Times New Roman" pitchFamily="18" charset="0"/>
              </a:rPr>
              <a:t> году</a:t>
            </a:r>
          </a:p>
          <a:p>
            <a:pPr>
              <a:buFontTx/>
              <a:buChar char="-"/>
            </a:pPr>
            <a:r>
              <a:rPr lang="ru-RU" sz="1400" b="1" dirty="0" smtClean="0">
                <a:solidFill>
                  <a:srgbClr val="FF0000"/>
                </a:solidFill>
                <a:latin typeface="Times New Roman" pitchFamily="18" charset="0"/>
                <a:cs typeface="Times New Roman" pitchFamily="18" charset="0"/>
              </a:rPr>
              <a:t> проектирование, проведение государственной экспертизы  проектно-сметной  документации, строительство, реконструкцию, капитальный ремонт, ремонт и содержание  автомобильных дорог местного значения;</a:t>
            </a:r>
          </a:p>
          <a:p>
            <a:r>
              <a:rPr lang="ru-RU" sz="1400" b="1" dirty="0" smtClean="0">
                <a:solidFill>
                  <a:srgbClr val="FF0000"/>
                </a:solidFill>
                <a:latin typeface="Times New Roman" pitchFamily="18" charset="0"/>
                <a:cs typeface="Times New Roman" pitchFamily="18" charset="0"/>
              </a:rPr>
              <a:t>- оформление права муниципальной собственности на автомобильные дороги общего пользования местного значения и земельные участки под ними;</a:t>
            </a:r>
          </a:p>
          <a:p>
            <a:r>
              <a:rPr lang="ru-RU" sz="1400" b="1" dirty="0" smtClean="0">
                <a:solidFill>
                  <a:srgbClr val="FF0000"/>
                </a:solidFill>
                <a:latin typeface="Times New Roman" pitchFamily="18" charset="0"/>
                <a:cs typeface="Times New Roman" pitchFamily="18" charset="0"/>
              </a:rPr>
              <a:t>- приобретение дорожно-эксплуатационной техники и другого имущества, необходимого для строительства, ремонта дорог общего пользования местного значения;</a:t>
            </a:r>
          </a:p>
          <a:p>
            <a:r>
              <a:rPr lang="ru-RU" sz="1400" b="1" dirty="0" smtClean="0">
                <a:solidFill>
                  <a:srgbClr val="FF0000"/>
                </a:solidFill>
                <a:latin typeface="Times New Roman" pitchFamily="18" charset="0"/>
                <a:cs typeface="Times New Roman" pitchFamily="18" charset="0"/>
              </a:rPr>
              <a:t>- установку и обслуживание стационарных комплексов фотовидеофиксации нарушений правил дорожного движения на улично-дорожной сети.</a:t>
            </a: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85799"/>
          </a:xfrm>
          <a:noFill/>
          <a:scene3d>
            <a:camera prst="orthographicFront"/>
            <a:lightRig rig="threePt" dir="t"/>
          </a:scene3d>
          <a:sp3d>
            <a:bevelT/>
          </a:sp3d>
        </p:spPr>
        <p:txBody>
          <a:bodyPr>
            <a:noAutofit/>
          </a:bodyPr>
          <a:lstStyle/>
          <a:p>
            <a:pPr algn="ctr">
              <a:lnSpc>
                <a:spcPct val="90000"/>
              </a:lnSpc>
            </a:pPr>
            <a:r>
              <a:rPr lang="ru-RU" sz="2000" b="1" dirty="0" smtClean="0">
                <a:solidFill>
                  <a:schemeClr val="tx1"/>
                </a:solidFill>
                <a:latin typeface="Times New Roman" pitchFamily="18" charset="0"/>
                <a:cs typeface="Times New Roman" pitchFamily="18" charset="0"/>
              </a:rPr>
              <a:t>Расходы муниципального образования «Муниципальный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a:t>
            </a:r>
            <a:r>
              <a:rPr lang="ru-RU" sz="2000" dirty="0">
                <a:solidFill>
                  <a:schemeClr val="tx1"/>
                </a:solidFill>
                <a:latin typeface="Times New Roman" pitchFamily="18" charset="0"/>
                <a:cs typeface="Times New Roman" pitchFamily="18" charset="0"/>
              </a:rPr>
              <a:t>Р</a:t>
            </a:r>
            <a:r>
              <a:rPr lang="ru-RU" sz="2000" b="1" dirty="0" smtClean="0">
                <a:solidFill>
                  <a:schemeClr val="tx1"/>
                </a:solidFill>
                <a:latin typeface="Times New Roman" pitchFamily="18" charset="0"/>
                <a:cs typeface="Times New Roman" pitchFamily="18" charset="0"/>
              </a:rPr>
              <a:t>еспублики»  в 202</a:t>
            </a:r>
            <a:r>
              <a:rPr lang="ru-RU" sz="2000" b="1" dirty="0">
                <a:solidFill>
                  <a:schemeClr val="tx1"/>
                </a:solidFill>
                <a:latin typeface="Times New Roman" pitchFamily="18" charset="0"/>
                <a:cs typeface="Times New Roman" pitchFamily="18" charset="0"/>
              </a:rPr>
              <a:t>2</a:t>
            </a:r>
            <a:r>
              <a:rPr lang="ru-RU" sz="2000" b="1" dirty="0" smtClean="0">
                <a:solidFill>
                  <a:schemeClr val="tx1"/>
                </a:solidFill>
                <a:latin typeface="Times New Roman" pitchFamily="18" charset="0"/>
                <a:cs typeface="Times New Roman" pitchFamily="18" charset="0"/>
              </a:rPr>
              <a:t> году на реализацию муниципальных программ</a:t>
            </a:r>
            <a:endParaRPr lang="ru-RU" sz="20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699742406"/>
              </p:ext>
            </p:extLst>
          </p:nvPr>
        </p:nvGraphicFramePr>
        <p:xfrm>
          <a:off x="228600" y="1219200"/>
          <a:ext cx="8686798" cy="5446369"/>
        </p:xfrm>
        <a:graphic>
          <a:graphicData uri="http://schemas.openxmlformats.org/drawingml/2006/table">
            <a:tbl>
              <a:tblPr firstRow="1" bandRow="1">
                <a:tableStyleId>{93296810-A885-4BE3-A3E7-6D5BEEA58F35}</a:tableStyleId>
              </a:tblPr>
              <a:tblGrid>
                <a:gridCol w="1295400"/>
                <a:gridCol w="5181600"/>
                <a:gridCol w="2209798"/>
              </a:tblGrid>
              <a:tr h="450001">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a:t>
                      </a:r>
                    </a:p>
                    <a:p>
                      <a:pPr algn="ctr"/>
                      <a:r>
                        <a:rPr lang="ru-RU" sz="1600" b="1" dirty="0" smtClean="0">
                          <a:solidFill>
                            <a:schemeClr val="tx1"/>
                          </a:solidFill>
                          <a:latin typeface="Times New Roman" pitchFamily="18" charset="0"/>
                          <a:cs typeface="Times New Roman" pitchFamily="18" charset="0"/>
                        </a:rPr>
                        <a:t>программы</a:t>
                      </a:r>
                      <a:endParaRPr lang="ru-RU"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Наименование программы</a:t>
                      </a:r>
                      <a:endParaRPr lang="ru-RU"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Сумма (тыс.</a:t>
                      </a:r>
                      <a:r>
                        <a:rPr lang="ru-RU" sz="1600" baseline="0" dirty="0" smtClean="0">
                          <a:solidFill>
                            <a:schemeClr val="tx1"/>
                          </a:solidFill>
                          <a:latin typeface="Times New Roman" panose="02020603050405020304" pitchFamily="18" charset="0"/>
                          <a:cs typeface="Times New Roman" panose="02020603050405020304" pitchFamily="18" charset="0"/>
                        </a:rPr>
                        <a:t> руб.)</a:t>
                      </a:r>
                      <a:endParaRPr lang="ru-RU"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365760">
                <a:tc>
                  <a:txBody>
                    <a:bodyPr/>
                    <a:lstStyle/>
                    <a:p>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Всего</a:t>
                      </a:r>
                      <a:r>
                        <a:rPr lang="ru-RU" sz="1600" b="1" baseline="0" dirty="0" smtClean="0">
                          <a:latin typeface="Times New Roman" panose="02020603050405020304" pitchFamily="18" charset="0"/>
                          <a:cs typeface="Times New Roman" panose="02020603050405020304" pitchFamily="18" charset="0"/>
                        </a:rPr>
                        <a:t> расходов на реализацию программ</a:t>
                      </a:r>
                      <a:endParaRPr lang="ru-RU" sz="16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1 027 931,9</a:t>
                      </a:r>
                      <a:endParaRPr lang="ru-RU" sz="16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a:r>
                        <a:rPr lang="ru-RU" sz="1400" b="1" dirty="0" smtClean="0">
                          <a:latin typeface="Times New Roman" panose="02020603050405020304" pitchFamily="18" charset="0"/>
                          <a:cs typeface="Times New Roman" panose="02020603050405020304" pitchFamily="18" charset="0"/>
                        </a:rPr>
                        <a:t>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anose="02020603050405020304" pitchFamily="18" charset="0"/>
                          <a:cs typeface="Times New Roman" panose="02020603050405020304" pitchFamily="18" charset="0"/>
                        </a:rPr>
                        <a:t>Развитие образования и воспитания в муниципальном образовании "Муниципальный округ </a:t>
                      </a:r>
                      <a:r>
                        <a:rPr lang="ru-RU" sz="1400" u="none" strike="noStrike" dirty="0" err="1" smtClean="0">
                          <a:effectLst/>
                          <a:latin typeface="Times New Roman" panose="02020603050405020304" pitchFamily="18" charset="0"/>
                          <a:cs typeface="Times New Roman" panose="02020603050405020304" pitchFamily="18" charset="0"/>
                        </a:rPr>
                        <a:t>Малопургинский</a:t>
                      </a:r>
                      <a:r>
                        <a:rPr lang="ru-RU" sz="14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547 418,2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625">
                <a:tc>
                  <a:txBody>
                    <a:bodyPr/>
                    <a:lstStyle/>
                    <a:p>
                      <a:pPr algn="ctr"/>
                      <a:r>
                        <a:rPr lang="ru-RU" sz="1400" b="1" dirty="0" smtClean="0">
                          <a:latin typeface="Times New Roman" panose="02020603050405020304" pitchFamily="18" charset="0"/>
                          <a:cs typeface="Times New Roman" panose="02020603050405020304" pitchFamily="18" charset="0"/>
                        </a:rPr>
                        <a:t>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anose="02020603050405020304" pitchFamily="18" charset="0"/>
                          <a:cs typeface="Times New Roman" panose="02020603050405020304" pitchFamily="18" charset="0"/>
                        </a:rPr>
                        <a:t>Охрана  здоровья и формирование здорового образа жизни населения муниципального образования "Муниципальный округ </a:t>
                      </a:r>
                      <a:r>
                        <a:rPr lang="ru-RU" sz="1400" u="none" strike="noStrike" dirty="0" err="1" smtClean="0">
                          <a:effectLst/>
                          <a:latin typeface="Times New Roman" panose="02020603050405020304" pitchFamily="18" charset="0"/>
                          <a:cs typeface="Times New Roman" panose="02020603050405020304" pitchFamily="18" charset="0"/>
                        </a:rPr>
                        <a:t>Малопургинский</a:t>
                      </a:r>
                      <a:r>
                        <a:rPr lang="ru-RU" sz="14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3 645,0</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1542">
                <a:tc>
                  <a:txBody>
                    <a:bodyPr/>
                    <a:lstStyle/>
                    <a:p>
                      <a:pPr algn="ctr"/>
                      <a:r>
                        <a:rPr lang="ru-RU" sz="1400" b="1" dirty="0" smtClean="0">
                          <a:latin typeface="Times New Roman" panose="02020603050405020304" pitchFamily="18" charset="0"/>
                          <a:cs typeface="Times New Roman" panose="02020603050405020304" pitchFamily="18" charset="0"/>
                        </a:rPr>
                        <a:t>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anose="02020603050405020304" pitchFamily="18" charset="0"/>
                          <a:cs typeface="Times New Roman" panose="02020603050405020304" pitchFamily="18" charset="0"/>
                        </a:rPr>
                        <a:t>Развитие культуры  в </a:t>
                      </a:r>
                      <a:r>
                        <a:rPr lang="ru-RU" sz="1400" u="none" strike="noStrike" dirty="0" err="1" smtClean="0">
                          <a:effectLst/>
                          <a:latin typeface="Times New Roman" panose="02020603050405020304" pitchFamily="18" charset="0"/>
                          <a:cs typeface="Times New Roman" panose="02020603050405020304" pitchFamily="18" charset="0"/>
                        </a:rPr>
                        <a:t>Малопургинском</a:t>
                      </a:r>
                      <a:r>
                        <a:rPr lang="ru-RU" sz="1400" u="none" strike="noStrike" dirty="0" smtClean="0">
                          <a:effectLst/>
                          <a:latin typeface="Times New Roman" panose="02020603050405020304" pitchFamily="18" charset="0"/>
                          <a:cs typeface="Times New Roman" panose="02020603050405020304" pitchFamily="18" charset="0"/>
                        </a:rPr>
                        <a:t> районе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115 819,9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982">
                <a:tc>
                  <a:txBody>
                    <a:bodyPr/>
                    <a:lstStyle/>
                    <a:p>
                      <a:pPr algn="ctr"/>
                      <a:r>
                        <a:rPr lang="ru-RU" sz="1400" b="1" dirty="0" smtClean="0">
                          <a:latin typeface="Times New Roman" panose="02020603050405020304" pitchFamily="18" charset="0"/>
                          <a:cs typeface="Times New Roman" panose="02020603050405020304" pitchFamily="18" charset="0"/>
                        </a:rPr>
                        <a:t>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anose="02020603050405020304" pitchFamily="18" charset="0"/>
                          <a:cs typeface="Times New Roman" panose="02020603050405020304" pitchFamily="18" charset="0"/>
                        </a:rPr>
                        <a:t>Социальная активность и поддержка  населения муниципального образования "Муниципальный округ </a:t>
                      </a:r>
                      <a:r>
                        <a:rPr lang="ru-RU" sz="1400" u="none" strike="noStrike" dirty="0" err="1" smtClean="0">
                          <a:effectLst/>
                          <a:latin typeface="Times New Roman" panose="02020603050405020304" pitchFamily="18" charset="0"/>
                          <a:cs typeface="Times New Roman" panose="02020603050405020304" pitchFamily="18" charset="0"/>
                        </a:rPr>
                        <a:t>Малопургинский</a:t>
                      </a:r>
                      <a:r>
                        <a:rPr lang="ru-RU" sz="14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14 224,9</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1128">
                <a:tc>
                  <a:txBody>
                    <a:bodyPr/>
                    <a:lstStyle/>
                    <a:p>
                      <a:pPr algn="ctr"/>
                      <a:r>
                        <a:rPr lang="ru-RU" sz="1400" b="1" dirty="0" smtClean="0">
                          <a:latin typeface="Times New Roman" panose="02020603050405020304" pitchFamily="18" charset="0"/>
                          <a:cs typeface="Times New Roman" panose="02020603050405020304" pitchFamily="18" charset="0"/>
                        </a:rPr>
                        <a:t>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anose="02020603050405020304" pitchFamily="18" charset="0"/>
                          <a:cs typeface="Times New Roman" panose="02020603050405020304" pitchFamily="18" charset="0"/>
                        </a:rPr>
                        <a:t>Создание условий для устойчивого экономического развития муниципального образования "Муниципальный округ </a:t>
                      </a:r>
                      <a:r>
                        <a:rPr lang="ru-RU" sz="1400" u="none" strike="noStrike" dirty="0" err="1" smtClean="0">
                          <a:effectLst/>
                          <a:latin typeface="Times New Roman" panose="02020603050405020304" pitchFamily="18" charset="0"/>
                          <a:cs typeface="Times New Roman" panose="02020603050405020304" pitchFamily="18" charset="0"/>
                        </a:rPr>
                        <a:t>Малопургинский</a:t>
                      </a:r>
                      <a:r>
                        <a:rPr lang="ru-RU" sz="14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2 081,3</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108">
                <a:tc>
                  <a:txBody>
                    <a:bodyPr/>
                    <a:lstStyle/>
                    <a:p>
                      <a:pPr algn="ctr"/>
                      <a:r>
                        <a:rPr lang="ru-RU" sz="1400" b="1" dirty="0" smtClean="0">
                          <a:latin typeface="Times New Roman" panose="02020603050405020304" pitchFamily="18" charset="0"/>
                          <a:cs typeface="Times New Roman" panose="02020603050405020304" pitchFamily="18" charset="0"/>
                        </a:rPr>
                        <a:t>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anose="02020603050405020304" pitchFamily="18" charset="0"/>
                          <a:cs typeface="Times New Roman" panose="02020603050405020304" pitchFamily="18" charset="0"/>
                        </a:rPr>
                        <a:t>Обеспечение  безопасности на территории  муниципального образования "Муниципальный округ </a:t>
                      </a:r>
                      <a:r>
                        <a:rPr lang="ru-RU" sz="1400" u="none" strike="noStrike" dirty="0" err="1" smtClean="0">
                          <a:effectLst/>
                          <a:latin typeface="Times New Roman" panose="02020603050405020304" pitchFamily="18" charset="0"/>
                          <a:cs typeface="Times New Roman" panose="02020603050405020304" pitchFamily="18" charset="0"/>
                        </a:rPr>
                        <a:t>Малопургинский</a:t>
                      </a:r>
                      <a:r>
                        <a:rPr lang="ru-RU" sz="14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6 898,5</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561">
                <a:tc>
                  <a:txBody>
                    <a:bodyPr/>
                    <a:lstStyle/>
                    <a:p>
                      <a:pPr algn="ctr"/>
                      <a:r>
                        <a:rPr lang="ru-RU" sz="1400" b="1" dirty="0" smtClean="0">
                          <a:latin typeface="Times New Roman" panose="02020603050405020304" pitchFamily="18" charset="0"/>
                          <a:cs typeface="Times New Roman" panose="02020603050405020304" pitchFamily="18" charset="0"/>
                        </a:rPr>
                        <a:t>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80000"/>
                        </a:lnSpc>
                      </a:pPr>
                      <a:r>
                        <a:rPr lang="ru-RU" sz="1400" u="none" strike="noStrike" dirty="0" smtClean="0">
                          <a:effectLst/>
                          <a:latin typeface="Times New Roman" panose="02020603050405020304" pitchFamily="18" charset="0"/>
                          <a:cs typeface="Times New Roman" panose="02020603050405020304" pitchFamily="18" charset="0"/>
                        </a:rPr>
                        <a:t>Муниципальное  хозяйство муниципального образования "Муниципальный округ </a:t>
                      </a:r>
                      <a:r>
                        <a:rPr lang="ru-RU" sz="1400" u="none" strike="noStrike" dirty="0" err="1" smtClean="0">
                          <a:effectLst/>
                          <a:latin typeface="Times New Roman" panose="02020603050405020304" pitchFamily="18" charset="0"/>
                          <a:cs typeface="Times New Roman" panose="02020603050405020304" pitchFamily="18" charset="0"/>
                        </a:rPr>
                        <a:t>Малопургинский</a:t>
                      </a:r>
                      <a:r>
                        <a:rPr lang="ru-RU" sz="14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228 692,0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990600"/>
          </a:xfrm>
          <a:noFill/>
          <a:scene3d>
            <a:camera prst="orthographicFront"/>
            <a:lightRig rig="threePt" dir="t"/>
          </a:scene3d>
          <a:sp3d>
            <a:bevelT/>
          </a:sp3d>
        </p:spPr>
        <p:txBody>
          <a:bodyPr>
            <a:noAutofit/>
          </a:bodyPr>
          <a:lstStyle/>
          <a:p>
            <a:pPr algn="ctr"/>
            <a:r>
              <a:rPr lang="ru-RU" sz="2000" b="1" dirty="0">
                <a:solidFill>
                  <a:schemeClr val="tx1"/>
                </a:solidFill>
                <a:latin typeface="Times New Roman" pitchFamily="18" charset="0"/>
                <a:cs typeface="Times New Roman" pitchFamily="18" charset="0"/>
              </a:rPr>
              <a:t>Расходы муниципального образования </a:t>
            </a:r>
            <a:r>
              <a:rPr lang="ru-RU" sz="2000" b="1" dirty="0" smtClean="0">
                <a:solidFill>
                  <a:schemeClr val="tx1"/>
                </a:solidFill>
                <a:latin typeface="Times New Roman" pitchFamily="18" charset="0"/>
                <a:cs typeface="Times New Roman" pitchFamily="18" charset="0"/>
              </a:rPr>
              <a:t>«Муниципальный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республики»  </a:t>
            </a:r>
            <a:r>
              <a:rPr lang="ru-RU" sz="2000" b="1" dirty="0">
                <a:solidFill>
                  <a:schemeClr val="tx1"/>
                </a:solidFill>
                <a:latin typeface="Times New Roman" pitchFamily="18" charset="0"/>
                <a:cs typeface="Times New Roman" pitchFamily="18" charset="0"/>
              </a:rPr>
              <a:t>в </a:t>
            </a:r>
            <a:r>
              <a:rPr lang="ru-RU" sz="2000" b="1" dirty="0" smtClean="0">
                <a:solidFill>
                  <a:schemeClr val="tx1"/>
                </a:solidFill>
                <a:latin typeface="Times New Roman" pitchFamily="18" charset="0"/>
                <a:cs typeface="Times New Roman" pitchFamily="18" charset="0"/>
              </a:rPr>
              <a:t>202</a:t>
            </a:r>
            <a:r>
              <a:rPr lang="ru-RU" sz="2000" b="1" dirty="0">
                <a:solidFill>
                  <a:schemeClr val="tx1"/>
                </a:solidFill>
                <a:latin typeface="Times New Roman" pitchFamily="18" charset="0"/>
                <a:cs typeface="Times New Roman" pitchFamily="18" charset="0"/>
              </a:rPr>
              <a:t>2</a:t>
            </a:r>
            <a:r>
              <a:rPr lang="ru-RU" sz="2000" b="1" dirty="0" smtClean="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году на реализацию муниципальных программ </a:t>
            </a:r>
            <a:r>
              <a:rPr lang="ru-RU" sz="2000" b="1" dirty="0" smtClean="0">
                <a:solidFill>
                  <a:schemeClr val="tx1"/>
                </a:solidFill>
                <a:latin typeface="Times New Roman" pitchFamily="18" charset="0"/>
                <a:cs typeface="Times New Roman" pitchFamily="18" charset="0"/>
              </a:rPr>
              <a:t>(продолжение) </a:t>
            </a:r>
            <a:endParaRPr lang="ru-RU" sz="2000" dirty="0">
              <a:solidFill>
                <a:schemeClr val="tx1"/>
              </a:solidFill>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3255492486"/>
              </p:ext>
            </p:extLst>
          </p:nvPr>
        </p:nvGraphicFramePr>
        <p:xfrm>
          <a:off x="152400" y="1295400"/>
          <a:ext cx="8686798" cy="5449210"/>
        </p:xfrm>
        <a:graphic>
          <a:graphicData uri="http://schemas.openxmlformats.org/drawingml/2006/table">
            <a:tbl>
              <a:tblPr firstRow="1" bandRow="1">
                <a:tableStyleId>{93296810-A885-4BE3-A3E7-6D5BEEA58F35}</a:tableStyleId>
              </a:tblPr>
              <a:tblGrid>
                <a:gridCol w="1295400"/>
                <a:gridCol w="5181600"/>
                <a:gridCol w="2209798"/>
              </a:tblGrid>
              <a:tr h="502920">
                <a:tc>
                  <a:txBody>
                    <a:bodyPr/>
                    <a:lstStyle/>
                    <a:p>
                      <a:pPr algn="ctr"/>
                      <a:r>
                        <a:rPr lang="ru-RU" sz="1600" dirty="0" smtClean="0">
                          <a:solidFill>
                            <a:schemeClr val="tx1"/>
                          </a:solidFill>
                          <a:latin typeface="Times New Roman" pitchFamily="18" charset="0"/>
                          <a:cs typeface="Times New Roman" pitchFamily="18" charset="0"/>
                        </a:rPr>
                        <a:t>№ программы</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600" dirty="0" smtClean="0">
                          <a:solidFill>
                            <a:schemeClr val="tx1"/>
                          </a:solidFill>
                          <a:latin typeface="Times New Roman" pitchFamily="18" charset="0"/>
                          <a:cs typeface="Times New Roman" pitchFamily="18" charset="0"/>
                        </a:rPr>
                        <a:t>Наименование программы</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600" dirty="0" smtClean="0">
                          <a:solidFill>
                            <a:schemeClr val="tx1"/>
                          </a:solidFill>
                          <a:latin typeface="Times New Roman" pitchFamily="18" charset="0"/>
                          <a:cs typeface="Times New Roman" pitchFamily="18" charset="0"/>
                        </a:rPr>
                        <a:t>Сумма (тыс. руб.)</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690105">
                <a:tc>
                  <a:txBody>
                    <a:bodyPr/>
                    <a:lstStyle/>
                    <a:p>
                      <a:pPr algn="ctr"/>
                      <a:r>
                        <a:rPr lang="ru-RU" sz="1400" dirty="0" smtClean="0">
                          <a:latin typeface="Times New Roman" pitchFamily="18" charset="0"/>
                          <a:cs typeface="Times New Roman" pitchFamily="18" charset="0"/>
                        </a:rPr>
                        <a:t>8</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itchFamily="18" charset="0"/>
                          <a:cs typeface="Times New Roman" pitchFamily="18" charset="0"/>
                        </a:rPr>
                        <a:t>Энергосбережение и повышение энергетической эффективности муниципального образования "Муниципальный округ </a:t>
                      </a:r>
                      <a:r>
                        <a:rPr lang="ru-RU" sz="1400" u="none" strike="noStrike" dirty="0" err="1" smtClean="0">
                          <a:effectLst/>
                          <a:latin typeface="Times New Roman" pitchFamily="18" charset="0"/>
                          <a:cs typeface="Times New Roman" pitchFamily="18" charset="0"/>
                        </a:rPr>
                        <a:t>Малопургинский</a:t>
                      </a:r>
                      <a:r>
                        <a:rPr lang="ru-RU" sz="1400" u="none" strike="noStrike" dirty="0" smtClean="0">
                          <a:effectLst/>
                          <a:latin typeface="Times New Roman" pitchFamily="18" charset="0"/>
                          <a:cs typeface="Times New Roman"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itchFamily="18" charset="0"/>
                          <a:cs typeface="Times New Roman" pitchFamily="18" charset="0"/>
                        </a:rPr>
                        <a:t>125</a:t>
                      </a:r>
                      <a:r>
                        <a:rPr lang="ru-RU" sz="1400" dirty="0" smtClean="0">
                          <a:latin typeface="Times New Roman" pitchFamily="18" charset="0"/>
                          <a:cs typeface="Times New Roman" pitchFamily="18" charset="0"/>
                        </a:rPr>
                        <a:t>,0</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4">
                <a:tc>
                  <a:txBody>
                    <a:bodyPr/>
                    <a:lstStyle/>
                    <a:p>
                      <a:pPr algn="ctr"/>
                      <a:r>
                        <a:rPr lang="ru-RU" sz="1400" dirty="0" smtClean="0">
                          <a:latin typeface="Times New Roman" pitchFamily="18" charset="0"/>
                          <a:cs typeface="Times New Roman" pitchFamily="18" charset="0"/>
                        </a:rPr>
                        <a:t>9</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u="none" strike="noStrike" dirty="0" smtClean="0">
                          <a:effectLst/>
                          <a:latin typeface="Times New Roman" pitchFamily="18" charset="0"/>
                          <a:cs typeface="Times New Roman" pitchFamily="18" charset="0"/>
                        </a:rPr>
                        <a:t>Муниципальное</a:t>
                      </a:r>
                      <a:r>
                        <a:rPr lang="ru-RU" sz="1400" u="none" strike="noStrike" baseline="0" dirty="0" smtClean="0">
                          <a:effectLst/>
                          <a:latin typeface="Times New Roman" pitchFamily="18" charset="0"/>
                          <a:cs typeface="Times New Roman" pitchFamily="18" charset="0"/>
                        </a:rPr>
                        <a:t> управление</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137 627,6</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248">
                <a:tc>
                  <a:txBody>
                    <a:bodyPr/>
                    <a:lstStyle/>
                    <a:p>
                      <a:pPr algn="ctr"/>
                      <a:r>
                        <a:rPr lang="ru-RU" sz="1400" b="0" dirty="0" smtClean="0">
                          <a:latin typeface="Times New Roman" pitchFamily="18" charset="0"/>
                          <a:cs typeface="Times New Roman" pitchFamily="18" charset="0"/>
                        </a:rPr>
                        <a:t>10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0" i="0" u="none" strike="noStrike" dirty="0" smtClean="0">
                          <a:effectLst/>
                          <a:latin typeface="Times New Roman" pitchFamily="18" charset="0"/>
                          <a:cs typeface="Times New Roman" pitchFamily="18" charset="0"/>
                        </a:rPr>
                        <a:t>Охрана окружающей среды муниципального образования "Муниципальный округ </a:t>
                      </a:r>
                      <a:r>
                        <a:rPr lang="ru-RU" sz="1400" b="0" i="0" u="none" strike="noStrike" dirty="0" err="1" smtClean="0">
                          <a:effectLst/>
                          <a:latin typeface="Times New Roman" pitchFamily="18" charset="0"/>
                          <a:cs typeface="Times New Roman" pitchFamily="18" charset="0"/>
                        </a:rPr>
                        <a:t>Малопургинский</a:t>
                      </a:r>
                      <a:r>
                        <a:rPr lang="ru-RU" sz="1400" b="0" i="0" u="none" strike="noStrike" dirty="0" smtClean="0">
                          <a:effectLst/>
                          <a:latin typeface="Times New Roman" pitchFamily="18" charset="0"/>
                          <a:cs typeface="Times New Roman"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latin typeface="Times New Roman" pitchFamily="18" charset="0"/>
                          <a:cs typeface="Times New Roman" pitchFamily="18" charset="0"/>
                        </a:rPr>
                        <a:t>903,5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248">
                <a:tc>
                  <a:txBody>
                    <a:bodyPr/>
                    <a:lstStyle/>
                    <a:p>
                      <a:pPr algn="ctr"/>
                      <a:r>
                        <a:rPr lang="ru-RU" sz="1400" dirty="0" smtClean="0">
                          <a:latin typeface="Times New Roman" pitchFamily="18" charset="0"/>
                          <a:cs typeface="Times New Roman" pitchFamily="18" charset="0"/>
                        </a:rPr>
                        <a:t>11</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u="none" strike="noStrike" dirty="0" smtClean="0">
                          <a:effectLst/>
                          <a:latin typeface="Times New Roman" pitchFamily="18" charset="0"/>
                          <a:cs typeface="Times New Roman" pitchFamily="18" charset="0"/>
                        </a:rPr>
                        <a:t>Профилактика правонарушений и безнадзорности в муниципальном образовании "Муниципальный округ </a:t>
                      </a:r>
                      <a:r>
                        <a:rPr lang="ru-RU" sz="1400" u="none" strike="noStrike" dirty="0" err="1" smtClean="0">
                          <a:effectLst/>
                          <a:latin typeface="Times New Roman" pitchFamily="18" charset="0"/>
                          <a:cs typeface="Times New Roman" pitchFamily="18" charset="0"/>
                        </a:rPr>
                        <a:t>Малопургинский</a:t>
                      </a:r>
                      <a:r>
                        <a:rPr lang="ru-RU" sz="1400" u="none" strike="noStrike" dirty="0" smtClean="0">
                          <a:effectLst/>
                          <a:latin typeface="Times New Roman" pitchFamily="18" charset="0"/>
                          <a:cs typeface="Times New Roman"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361,0</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654">
                <a:tc>
                  <a:txBody>
                    <a:bodyPr/>
                    <a:lstStyle/>
                    <a:p>
                      <a:pPr algn="ctr"/>
                      <a:r>
                        <a:rPr lang="ru-RU" sz="1400" dirty="0" smtClean="0">
                          <a:latin typeface="Times New Roman" pitchFamily="18" charset="0"/>
                          <a:cs typeface="Times New Roman" pitchFamily="18" charset="0"/>
                        </a:rPr>
                        <a:t>12</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u="none" strike="noStrike" dirty="0" smtClean="0">
                          <a:effectLst/>
                          <a:latin typeface="Times New Roman" pitchFamily="18" charset="0"/>
                          <a:cs typeface="Times New Roman" pitchFamily="18" charset="0"/>
                        </a:rPr>
                        <a:t>Противодействие коррупции в муниципальном образовании "Муниципальный округ </a:t>
                      </a:r>
                      <a:r>
                        <a:rPr lang="ru-RU" sz="1400" u="none" strike="noStrike" dirty="0" err="1" smtClean="0">
                          <a:effectLst/>
                          <a:latin typeface="Times New Roman" pitchFamily="18" charset="0"/>
                          <a:cs typeface="Times New Roman" pitchFamily="18" charset="0"/>
                        </a:rPr>
                        <a:t>Малопургинский</a:t>
                      </a:r>
                      <a:r>
                        <a:rPr lang="ru-RU" sz="1400" u="none" strike="noStrike" dirty="0" smtClean="0">
                          <a:effectLst/>
                          <a:latin typeface="Times New Roman" pitchFamily="18" charset="0"/>
                          <a:cs typeface="Times New Roman"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10,0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561">
                <a:tc>
                  <a:txBody>
                    <a:bodyPr/>
                    <a:lstStyle/>
                    <a:p>
                      <a:pPr algn="ctr"/>
                      <a:r>
                        <a:rPr lang="ru-RU" sz="1400" dirty="0" smtClean="0">
                          <a:latin typeface="Times New Roman" pitchFamily="18" charset="0"/>
                          <a:cs typeface="Times New Roman" pitchFamily="18" charset="0"/>
                        </a:rPr>
                        <a:t>13</a:t>
                      </a:r>
                      <a:endParaRPr lang="ru-RU" sz="14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u="none" strike="noStrike" dirty="0" smtClean="0">
                          <a:effectLst/>
                          <a:latin typeface="Times New Roman" pitchFamily="18" charset="0"/>
                          <a:cs typeface="Times New Roman" pitchFamily="18" charset="0"/>
                        </a:rPr>
                        <a:t>Комплексные меры противодействия злоупотреблению наркотиками и их незаконному обороту в </a:t>
                      </a:r>
                      <a:r>
                        <a:rPr lang="ru-RU" sz="1400" u="none" strike="noStrike" dirty="0" err="1" smtClean="0">
                          <a:effectLst/>
                          <a:latin typeface="Times New Roman" pitchFamily="18" charset="0"/>
                          <a:cs typeface="Times New Roman" pitchFamily="18" charset="0"/>
                        </a:rPr>
                        <a:t>Малопургинском</a:t>
                      </a:r>
                      <a:r>
                        <a:rPr lang="ru-RU" sz="1400" u="none" strike="noStrike" dirty="0" smtClean="0">
                          <a:effectLst/>
                          <a:latin typeface="Times New Roman" pitchFamily="18" charset="0"/>
                          <a:cs typeface="Times New Roman" pitchFamily="18" charset="0"/>
                        </a:rPr>
                        <a:t> районе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75,0</a:t>
                      </a:r>
                      <a:endParaRPr lang="ru-RU" sz="14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3481">
                <a:tc>
                  <a:txBody>
                    <a:bodyPr/>
                    <a:lstStyle/>
                    <a:p>
                      <a:pPr algn="ctr"/>
                      <a:r>
                        <a:rPr lang="ru-RU" sz="1400" dirty="0" smtClean="0">
                          <a:latin typeface="Times New Roman" pitchFamily="18" charset="0"/>
                          <a:cs typeface="Times New Roman" pitchFamily="18" charset="0"/>
                        </a:rPr>
                        <a:t>14</a:t>
                      </a:r>
                      <a:endParaRPr lang="ru-RU" sz="14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u="none" strike="noStrike" dirty="0" smtClean="0">
                          <a:effectLst/>
                          <a:latin typeface="Times New Roman" pitchFamily="18" charset="0"/>
                          <a:cs typeface="Times New Roman" pitchFamily="18" charset="0"/>
                        </a:rPr>
                        <a:t>Профилактика природно-очаговых инфекций в муниципальном образовании "Муниципальный округ </a:t>
                      </a:r>
                      <a:r>
                        <a:rPr lang="ru-RU" sz="1400" u="none" strike="noStrike" dirty="0" err="1" smtClean="0">
                          <a:effectLst/>
                          <a:latin typeface="Times New Roman" pitchFamily="18" charset="0"/>
                          <a:cs typeface="Times New Roman" pitchFamily="18" charset="0"/>
                        </a:rPr>
                        <a:t>Малопургинский</a:t>
                      </a:r>
                      <a:r>
                        <a:rPr lang="ru-RU" sz="1400" u="none" strike="noStrike" dirty="0" smtClean="0">
                          <a:effectLst/>
                          <a:latin typeface="Times New Roman" pitchFamily="18" charset="0"/>
                          <a:cs typeface="Times New Roman" pitchFamily="18" charset="0"/>
                        </a:rPr>
                        <a:t> район Удмуртской Республики" на 2021 - 2030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50,0</a:t>
                      </a:r>
                      <a:endParaRPr lang="ru-RU" sz="14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0641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4115896500"/>
              </p:ext>
            </p:extLst>
          </p:nvPr>
        </p:nvGraphicFramePr>
        <p:xfrm>
          <a:off x="3429000" y="2106508"/>
          <a:ext cx="5328592" cy="360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p:cNvSpPr>
            <a:spLocks noGrp="1"/>
          </p:cNvSpPr>
          <p:nvPr>
            <p:ph type="title"/>
          </p:nvPr>
        </p:nvSpPr>
        <p:spPr>
          <a:xfrm>
            <a:off x="1371600" y="152400"/>
            <a:ext cx="7315200" cy="1143000"/>
          </a:xfrm>
        </p:spPr>
        <p:txBody>
          <a:bodyPr>
            <a:normAutofit fontScale="90000"/>
          </a:bodyPr>
          <a:lstStyle/>
          <a:p>
            <a:r>
              <a:rPr lang="ru-RU" sz="2400" b="1" dirty="0" smtClean="0">
                <a:solidFill>
                  <a:schemeClr val="tx1"/>
                </a:solidFill>
              </a:rPr>
              <a:t>Источники финансирования дефицита бюджета</a:t>
            </a:r>
            <a:br>
              <a:rPr lang="ru-RU" sz="2400" b="1" dirty="0" smtClean="0">
                <a:solidFill>
                  <a:schemeClr val="tx1"/>
                </a:solidFill>
              </a:rPr>
            </a:br>
            <a:r>
              <a:rPr lang="ru-RU" sz="2400" b="1" dirty="0" smtClean="0">
                <a:solidFill>
                  <a:schemeClr val="tx1"/>
                </a:solidFill>
              </a:rPr>
              <a:t>муниципального образования «Муниципальный округ </a:t>
            </a:r>
            <a:r>
              <a:rPr lang="ru-RU" sz="2400" b="1" dirty="0" err="1" smtClean="0">
                <a:solidFill>
                  <a:schemeClr val="tx1"/>
                </a:solidFill>
              </a:rPr>
              <a:t>Малопургинский</a:t>
            </a:r>
            <a:r>
              <a:rPr lang="ru-RU" sz="2400" b="1" dirty="0" smtClean="0">
                <a:solidFill>
                  <a:schemeClr val="tx1"/>
                </a:solidFill>
              </a:rPr>
              <a:t> район Удмуртской Республики» на 2022 год</a:t>
            </a:r>
            <a:endParaRPr lang="ru-RU" sz="2400" b="1" dirty="0">
              <a:solidFill>
                <a:schemeClr val="tx1"/>
              </a:solidFill>
            </a:endParaRPr>
          </a:p>
        </p:txBody>
      </p:sp>
      <p:sp>
        <p:nvSpPr>
          <p:cNvPr id="10" name="Скругленный прямоугольник 9"/>
          <p:cNvSpPr/>
          <p:nvPr/>
        </p:nvSpPr>
        <p:spPr>
          <a:xfrm>
            <a:off x="244265" y="2991076"/>
            <a:ext cx="4104456" cy="1562472"/>
          </a:xfrm>
          <a:prstGeom prst="roundRect">
            <a:avLst/>
          </a:prstGeom>
          <a:solidFill>
            <a:srgbClr val="B3D8EF"/>
          </a:solidFill>
          <a:ln>
            <a:prstDash val="soli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7033"/>
                </a:solidFill>
                <a:latin typeface="Times New Roman" panose="02020603050405020304" pitchFamily="18" charset="0"/>
                <a:cs typeface="Times New Roman" panose="02020603050405020304" pitchFamily="18" charset="0"/>
              </a:rPr>
              <a:t>Источники внутреннего финансирования дефицита бюджета </a:t>
            </a:r>
          </a:p>
          <a:p>
            <a:pPr algn="ctr"/>
            <a:r>
              <a:rPr lang="ru-RU" sz="2000" dirty="0">
                <a:solidFill>
                  <a:srgbClr val="007033"/>
                </a:solidFill>
                <a:latin typeface="Times New Roman" panose="02020603050405020304" pitchFamily="18" charset="0"/>
                <a:cs typeface="Times New Roman" panose="02020603050405020304" pitchFamily="18" charset="0"/>
              </a:rPr>
              <a:t>в</a:t>
            </a:r>
            <a:r>
              <a:rPr lang="ru-RU" sz="2000" dirty="0" smtClean="0">
                <a:solidFill>
                  <a:srgbClr val="007033"/>
                </a:solidFill>
                <a:latin typeface="Times New Roman" panose="02020603050405020304" pitchFamily="18" charset="0"/>
                <a:cs typeface="Times New Roman" panose="02020603050405020304" pitchFamily="18" charset="0"/>
              </a:rPr>
              <a:t>сего 23 779,2 тыс. руб.</a:t>
            </a:r>
            <a:endParaRPr lang="ru-RU" sz="2000" dirty="0">
              <a:solidFill>
                <a:srgbClr val="007033"/>
              </a:solidFill>
              <a:latin typeface="Times New Roman" panose="02020603050405020304" pitchFamily="18" charset="0"/>
              <a:cs typeface="Times New Roman" panose="02020603050405020304" pitchFamily="18" charset="0"/>
            </a:endParaRPr>
          </a:p>
        </p:txBody>
      </p:sp>
      <p:sp>
        <p:nvSpPr>
          <p:cNvPr id="6" name="Стрелка вправо 5"/>
          <p:cNvSpPr/>
          <p:nvPr/>
        </p:nvSpPr>
        <p:spPr>
          <a:xfrm rot="19246747">
            <a:off x="4417158" y="2845443"/>
            <a:ext cx="635663" cy="224121"/>
          </a:xfrm>
          <a:prstGeom prst="rightArrow">
            <a:avLst>
              <a:gd name="adj1" fmla="val 50000"/>
              <a:gd name="adj2" fmla="val 742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4511155" y="3647539"/>
            <a:ext cx="507702" cy="24954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5093910" y="3253329"/>
            <a:ext cx="3373815" cy="1143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Получение кредитов от кредитных организаций  82 587,7 тыс. руб.</a:t>
            </a:r>
            <a:endParaRPr lang="ru-RU" b="1" dirty="0">
              <a:solidFill>
                <a:schemeClr val="tx1"/>
              </a:solidFill>
              <a:latin typeface="Times New Roman" pitchFamily="18" charset="0"/>
              <a:cs typeface="Times New Roman" pitchFamily="18" charset="0"/>
            </a:endParaRPr>
          </a:p>
        </p:txBody>
      </p:sp>
      <p:sp>
        <p:nvSpPr>
          <p:cNvPr id="9" name="Стрелка вниз 8"/>
          <p:cNvSpPr/>
          <p:nvPr/>
        </p:nvSpPr>
        <p:spPr>
          <a:xfrm rot="18167545">
            <a:off x="4594391" y="4363718"/>
            <a:ext cx="253851" cy="609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02474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 (продолжение)</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28600" y="1143000"/>
            <a:ext cx="8686800" cy="5486400"/>
          </a:xfrm>
        </p:spPr>
        <p:txBody>
          <a:bodyPr>
            <a:normAutofit fontScale="85000" lnSpcReduction="20000"/>
          </a:bodyPr>
          <a:lstStyle/>
          <a:p>
            <a:pPr>
              <a:buClr>
                <a:srgbClr val="FF0000"/>
              </a:buClr>
            </a:pPr>
            <a:r>
              <a:rPr lang="ru-RU" sz="2000" b="1" u="sng" dirty="0">
                <a:solidFill>
                  <a:schemeClr val="accent1"/>
                </a:solidFill>
              </a:rPr>
              <a:t>Государственное (муниципальное) </a:t>
            </a:r>
            <a:r>
              <a:rPr lang="ru-RU" sz="2000" b="1" u="sng" dirty="0" smtClean="0">
                <a:solidFill>
                  <a:schemeClr val="accent1"/>
                </a:solidFill>
              </a:rPr>
              <a:t>учреждение </a:t>
            </a:r>
            <a:r>
              <a:rPr lang="ru-RU" sz="2000" b="1" dirty="0" smtClean="0">
                <a:solidFill>
                  <a:schemeClr val="tx1"/>
                </a:solidFill>
              </a:rPr>
              <a:t>-</a:t>
            </a:r>
            <a:r>
              <a:rPr lang="ru-RU" sz="2000" b="1" dirty="0" smtClean="0"/>
              <a:t> </a:t>
            </a:r>
            <a:r>
              <a:rPr lang="ru-RU" sz="2000" dirty="0" smtClean="0">
                <a:solidFill>
                  <a:schemeClr val="tx1"/>
                </a:solidFill>
              </a:rPr>
              <a:t>некоммерческая </a:t>
            </a:r>
            <a:r>
              <a:rPr lang="ru-RU" sz="2000" dirty="0">
                <a:solidFill>
                  <a:schemeClr val="tx1"/>
                </a:solidFill>
              </a:rPr>
              <a:t>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a:t>
            </a:r>
            <a:r>
              <a:rPr lang="ru-RU" sz="2000" b="1" dirty="0">
                <a:solidFill>
                  <a:schemeClr val="tx1"/>
                </a:solidFill>
              </a:rPr>
              <a:t> </a:t>
            </a:r>
            <a:r>
              <a:rPr lang="ru-RU" sz="2000" dirty="0">
                <a:solidFill>
                  <a:schemeClr val="tx1"/>
                </a:solidFill>
              </a:rPr>
              <a:t>услуг, выполнения работ:</a:t>
            </a:r>
          </a:p>
          <a:p>
            <a:pPr>
              <a:buClr>
                <a:srgbClr val="FF0000"/>
              </a:buClr>
            </a:pPr>
            <a:r>
              <a:rPr lang="ru-RU" sz="2000" b="1" u="sng" dirty="0">
                <a:solidFill>
                  <a:schemeClr val="accent1"/>
                </a:solidFill>
              </a:rPr>
              <a:t>Бюджетное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p>
          <a:p>
            <a:pPr>
              <a:buClr>
                <a:srgbClr val="FF0000"/>
              </a:buClr>
            </a:pPr>
            <a:r>
              <a:rPr lang="ru-RU" sz="2000" b="1" u="sng" dirty="0">
                <a:solidFill>
                  <a:schemeClr val="accent1"/>
                </a:solidFill>
              </a:rPr>
              <a:t>Автономное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p>
          <a:p>
            <a:pPr>
              <a:buClr>
                <a:srgbClr val="FF0000"/>
              </a:buClr>
            </a:pPr>
            <a:r>
              <a:rPr lang="ru-RU" sz="2000" b="1" u="sng" dirty="0">
                <a:solidFill>
                  <a:schemeClr val="accent1"/>
                </a:solidFill>
              </a:rPr>
              <a:t>Казенное учреждение </a:t>
            </a:r>
            <a:r>
              <a:rPr lang="ru-RU" sz="2000" dirty="0">
                <a:solidFill>
                  <a:schemeClr val="accent1"/>
                </a:solidFill>
              </a:rPr>
              <a:t> </a:t>
            </a:r>
            <a:r>
              <a:rPr lang="ru-RU" sz="2000" dirty="0" smtClean="0">
                <a:solidFill>
                  <a:schemeClr val="tx1"/>
                </a:solidFill>
              </a:rPr>
              <a:t>- в </a:t>
            </a:r>
            <a:r>
              <a:rPr lang="ru-RU" sz="2000" dirty="0">
                <a:solidFill>
                  <a:schemeClr val="tx1"/>
                </a:solidFill>
              </a:rPr>
              <a:t>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sz="2000" b="1" dirty="0">
              <a:solidFill>
                <a:schemeClr val="tx1"/>
              </a:solidFill>
            </a:endParaRPr>
          </a:p>
          <a:p>
            <a:pPr marL="0" indent="0">
              <a:buClrTx/>
              <a:buNone/>
            </a:pPr>
            <a:endParaRPr lang="ru-RU" sz="2000" dirty="0">
              <a:solidFill>
                <a:schemeClr val="tx1"/>
              </a:solidFill>
            </a:endParaRPr>
          </a:p>
        </p:txBody>
      </p:sp>
    </p:spTree>
    <p:extLst>
      <p:ext uri="{BB962C8B-B14F-4D97-AF65-F5344CB8AC3E}">
        <p14:creationId xmlns:p14="http://schemas.microsoft.com/office/powerpoint/2010/main" val="63922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12787"/>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Бюджетный процесс</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768801611"/>
              </p:ext>
            </p:extLst>
          </p:nvPr>
        </p:nvGraphicFramePr>
        <p:xfrm>
          <a:off x="2895600" y="1447800"/>
          <a:ext cx="6248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 y="1905000"/>
            <a:ext cx="3124200" cy="4216539"/>
          </a:xfrm>
          <a:prstGeom prst="rect">
            <a:avLst/>
          </a:prstGeom>
          <a:noFill/>
        </p:spPr>
        <p:txBody>
          <a:bodyPr wrap="square" rtlCol="0">
            <a:spAutoFit/>
          </a:bodyPr>
          <a:lstStyle/>
          <a:p>
            <a:r>
              <a:rPr lang="ru-RU" sz="2000" b="1" i="1" u="sng" dirty="0" smtClean="0">
                <a:solidFill>
                  <a:schemeClr val="bg2">
                    <a:lumMod val="50000"/>
                  </a:schemeClr>
                </a:solidFill>
              </a:rPr>
              <a:t>Бюджетный процесс </a:t>
            </a:r>
            <a:r>
              <a:rPr lang="ru-RU" sz="1800" dirty="0" smtClean="0"/>
              <a:t>- </a:t>
            </a:r>
            <a:r>
              <a:rPr lang="ru-RU" sz="1800" dirty="0"/>
              <a:t>это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а также по осуществлению бюджетного учета, составлению, проверке, рассмотрению и утверждению бюджетной отчетности</a:t>
            </a:r>
          </a:p>
          <a:p>
            <a:endParaRPr lang="ru-RU" dirty="0"/>
          </a:p>
        </p:txBody>
      </p:sp>
    </p:spTree>
    <p:extLst>
      <p:ext uri="{BB962C8B-B14F-4D97-AF65-F5344CB8AC3E}">
        <p14:creationId xmlns:p14="http://schemas.microsoft.com/office/powerpoint/2010/main" val="259211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76200"/>
            <a:ext cx="8686800" cy="1286256"/>
          </a:xfrm>
        </p:spPr>
        <p:txBody>
          <a:bodyPr>
            <a:normAutofit/>
          </a:bodyPr>
          <a:lstStyle/>
          <a:p>
            <a:pPr algn="ctr"/>
            <a:r>
              <a:rPr lang="ru-RU" sz="2200" b="1" dirty="0" smtClean="0">
                <a:solidFill>
                  <a:schemeClr val="tx1"/>
                </a:solidFill>
                <a:latin typeface="Times New Roman" pitchFamily="18" charset="0"/>
                <a:cs typeface="Times New Roman" panose="02020603050405020304" pitchFamily="18" charset="0"/>
              </a:rPr>
              <a:t>Основные направления бюджетной политики на 2022 год и на плановый период 2023 и 2024 годов</a:t>
            </a:r>
            <a:r>
              <a:rPr lang="ru-RU" sz="2200" b="1" dirty="0" smtClean="0">
                <a:latin typeface="Times New Roman" pitchFamily="18" charset="0"/>
                <a:cs typeface="Times New Roman" panose="02020603050405020304" pitchFamily="18" charset="0"/>
              </a:rPr>
              <a:t/>
            </a:r>
            <a:br>
              <a:rPr lang="ru-RU" sz="2200" b="1" dirty="0" smtClean="0">
                <a:latin typeface="Times New Roman" pitchFamily="18" charset="0"/>
                <a:cs typeface="Times New Roman" panose="02020603050405020304" pitchFamily="18" charset="0"/>
              </a:rPr>
            </a:br>
            <a:r>
              <a:rPr lang="ru-RU" sz="1600" b="1" dirty="0" smtClean="0">
                <a:solidFill>
                  <a:schemeClr val="tx1"/>
                </a:solidFill>
                <a:latin typeface="Times New Roman" pitchFamily="18" charset="0"/>
                <a:cs typeface="Times New Roman" pitchFamily="18" charset="0"/>
              </a:rPr>
              <a:t>(установлены Постановлением Главы муниципального образования «Муниципальный округ </a:t>
            </a:r>
            <a:r>
              <a:rPr lang="ru-RU" sz="1600" b="1" dirty="0" err="1" smtClean="0">
                <a:solidFill>
                  <a:schemeClr val="tx1"/>
                </a:solidFill>
                <a:latin typeface="Times New Roman" pitchFamily="18" charset="0"/>
                <a:cs typeface="Times New Roman" pitchFamily="18" charset="0"/>
              </a:rPr>
              <a:t>Малопургинский</a:t>
            </a:r>
            <a:r>
              <a:rPr lang="ru-RU" sz="1600" b="1" dirty="0" smtClean="0">
                <a:solidFill>
                  <a:schemeClr val="tx1"/>
                </a:solidFill>
                <a:latin typeface="Times New Roman" pitchFamily="18" charset="0"/>
                <a:cs typeface="Times New Roman" pitchFamily="18" charset="0"/>
              </a:rPr>
              <a:t> район Удмуртской </a:t>
            </a:r>
            <a:r>
              <a:rPr lang="ru-RU" sz="1600" dirty="0">
                <a:solidFill>
                  <a:schemeClr val="tx1"/>
                </a:solidFill>
                <a:latin typeface="Times New Roman" pitchFamily="18" charset="0"/>
                <a:cs typeface="Times New Roman" pitchFamily="18" charset="0"/>
              </a:rPr>
              <a:t>Р</a:t>
            </a:r>
            <a:r>
              <a:rPr lang="ru-RU" sz="1600" b="1" dirty="0" smtClean="0">
                <a:solidFill>
                  <a:schemeClr val="tx1"/>
                </a:solidFill>
                <a:latin typeface="Times New Roman" pitchFamily="18" charset="0"/>
                <a:cs typeface="Times New Roman" pitchFamily="18" charset="0"/>
              </a:rPr>
              <a:t>еспублики» от 26 ноября 2021 года № </a:t>
            </a:r>
            <a:r>
              <a:rPr lang="ru-RU" sz="1600" b="1" dirty="0">
                <a:solidFill>
                  <a:schemeClr val="tx1"/>
                </a:solidFill>
                <a:latin typeface="Times New Roman" pitchFamily="18" charset="0"/>
                <a:cs typeface="Times New Roman" pitchFamily="18" charset="0"/>
              </a:rPr>
              <a:t>1</a:t>
            </a:r>
            <a:r>
              <a:rPr lang="ru-RU" sz="1600" b="1" dirty="0" smtClean="0">
                <a:solidFill>
                  <a:schemeClr val="tx1"/>
                </a:solidFill>
                <a:latin typeface="Times New Roman" pitchFamily="18" charset="0"/>
                <a:cs typeface="Times New Roman" pitchFamily="18" charset="0"/>
              </a:rPr>
              <a:t>)</a:t>
            </a:r>
            <a:endParaRPr lang="ru-RU" sz="1600" b="1" dirty="0">
              <a:solidFill>
                <a:schemeClr val="tx1"/>
              </a:solidFill>
              <a:latin typeface="Times New Roman" pitchFamily="18" charset="0"/>
              <a:cs typeface="Times New Roman" pitchFamily="18" charset="0"/>
            </a:endParaRPr>
          </a:p>
        </p:txBody>
      </p:sp>
      <p:graphicFrame>
        <p:nvGraphicFramePr>
          <p:cNvPr id="8" name="Объект 7"/>
          <p:cNvGraphicFramePr>
            <a:graphicFrameLocks noGrp="1"/>
          </p:cNvGraphicFramePr>
          <p:nvPr>
            <p:ph sz="quarter" idx="13"/>
            <p:extLst>
              <p:ext uri="{D42A27DB-BD31-4B8C-83A1-F6EECF244321}">
                <p14:modId xmlns:p14="http://schemas.microsoft.com/office/powerpoint/2010/main" val="175241612"/>
              </p:ext>
            </p:extLst>
          </p:nvPr>
        </p:nvGraphicFramePr>
        <p:xfrm>
          <a:off x="152400" y="15240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705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420100" cy="957072"/>
          </a:xfrm>
        </p:spPr>
        <p:txBody>
          <a:bodyPr>
            <a:noAutofit/>
          </a:bodyPr>
          <a:lstStyle/>
          <a:p>
            <a:pPr algn="ctr"/>
            <a:r>
              <a:rPr lang="ru-RU" sz="20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latin typeface="Times New Roman" pitchFamily="18" charset="0"/>
                <a:cs typeface="Times New Roman" panose="02020603050405020304" pitchFamily="18" charset="0"/>
              </a:rPr>
              <a:t>2022 </a:t>
            </a:r>
            <a:r>
              <a:rPr lang="ru-RU" sz="2000" b="1" dirty="0">
                <a:solidFill>
                  <a:schemeClr val="tx1"/>
                </a:solidFill>
                <a:latin typeface="Times New Roman" pitchFamily="18" charset="0"/>
                <a:cs typeface="Times New Roman" panose="02020603050405020304" pitchFamily="18" charset="0"/>
              </a:rPr>
              <a:t>год и на плановый период </a:t>
            </a:r>
            <a:r>
              <a:rPr lang="ru-RU" sz="2000" b="1" dirty="0" smtClean="0">
                <a:solidFill>
                  <a:schemeClr val="tx1"/>
                </a:solidFill>
                <a:latin typeface="Times New Roman" pitchFamily="18" charset="0"/>
                <a:cs typeface="Times New Roman" panose="02020603050405020304" pitchFamily="18" charset="0"/>
              </a:rPr>
              <a:t>2023 </a:t>
            </a:r>
            <a:r>
              <a:rPr lang="ru-RU" sz="2000" b="1" dirty="0">
                <a:solidFill>
                  <a:schemeClr val="tx1"/>
                </a:solidFill>
                <a:latin typeface="Times New Roman" pitchFamily="18" charset="0"/>
                <a:cs typeface="Times New Roman" panose="02020603050405020304" pitchFamily="18" charset="0"/>
              </a:rPr>
              <a:t>и </a:t>
            </a:r>
            <a:r>
              <a:rPr lang="ru-RU" sz="2000" b="1" dirty="0" smtClean="0">
                <a:solidFill>
                  <a:schemeClr val="tx1"/>
                </a:solidFill>
                <a:latin typeface="Times New Roman" pitchFamily="18" charset="0"/>
                <a:cs typeface="Times New Roman" panose="02020603050405020304" pitchFamily="18" charset="0"/>
              </a:rPr>
              <a:t>2024 годов (продолжение)</a:t>
            </a:r>
            <a:endParaRPr 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572288862"/>
              </p:ext>
            </p:extLst>
          </p:nvPr>
        </p:nvGraphicFramePr>
        <p:xfrm>
          <a:off x="228600" y="10668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66700" y="1676400"/>
            <a:ext cx="8686800" cy="5047536"/>
          </a:xfrm>
          <a:prstGeom prst="rect">
            <a:avLst/>
          </a:prstGeom>
          <a:solidFill>
            <a:srgbClr val="CCFF99">
              <a:alpha val="40000"/>
            </a:srgbClr>
          </a:solidFill>
        </p:spPr>
        <p:txBody>
          <a:bodyPr wrap="square" rtlCol="0">
            <a:spAutoFit/>
          </a:bodyPr>
          <a:lstStyle/>
          <a:p>
            <a:pPr marL="285750" indent="-285750" algn="just">
              <a:buFont typeface="Wingdings" pitchFamily="2" charset="2"/>
              <a:buChar char="§"/>
            </a:pPr>
            <a:r>
              <a:rPr lang="ru-RU" sz="1400" b="1" i="1" dirty="0"/>
              <a:t>приоритетов, направлений и механизмов развития экономики и социальной сферы, определенных Стратегией социально-экономического </a:t>
            </a:r>
            <a:r>
              <a:rPr lang="ru-RU" sz="1400" b="1" i="1" dirty="0" smtClean="0"/>
              <a:t>развития </a:t>
            </a:r>
            <a:r>
              <a:rPr lang="ru-RU" sz="1400" b="1" i="1" dirty="0" err="1" smtClean="0"/>
              <a:t>Малопургинского</a:t>
            </a:r>
            <a:r>
              <a:rPr lang="ru-RU" sz="1400" b="1" i="1" dirty="0" smtClean="0"/>
              <a:t> района на период до 2030 года;</a:t>
            </a:r>
            <a:endParaRPr lang="ru-RU" sz="1400" b="1" i="1" dirty="0"/>
          </a:p>
          <a:p>
            <a:pPr marL="285750" indent="-285750" algn="just">
              <a:buFont typeface="Wingdings" pitchFamily="2" charset="2"/>
              <a:buChar char="§"/>
            </a:pPr>
            <a:r>
              <a:rPr lang="ru-RU" sz="1400" b="1" i="1" dirty="0">
                <a:solidFill>
                  <a:srgbClr val="7030A0"/>
                </a:solidFill>
              </a:rPr>
              <a:t>ожидаемого исполнения бюджета за </a:t>
            </a:r>
            <a:r>
              <a:rPr lang="ru-RU" sz="1400" b="1" i="1" dirty="0" smtClean="0">
                <a:solidFill>
                  <a:srgbClr val="7030A0"/>
                </a:solidFill>
              </a:rPr>
              <a:t>2021 </a:t>
            </a:r>
            <a:r>
              <a:rPr lang="ru-RU" sz="1400" b="1" i="1" dirty="0">
                <a:solidFill>
                  <a:srgbClr val="7030A0"/>
                </a:solidFill>
              </a:rPr>
              <a:t>год и прогноза показателей социально-экономического развития муниципального образования </a:t>
            </a:r>
            <a:r>
              <a:rPr lang="ru-RU" sz="1400" b="1" i="1" dirty="0" smtClean="0">
                <a:solidFill>
                  <a:srgbClr val="7030A0"/>
                </a:solidFill>
              </a:rPr>
              <a:t>«Муниципальный округ </a:t>
            </a:r>
            <a:r>
              <a:rPr lang="ru-RU" sz="1400" b="1" i="1" dirty="0" err="1" smtClean="0">
                <a:solidFill>
                  <a:srgbClr val="7030A0"/>
                </a:solidFill>
              </a:rPr>
              <a:t>Малопургинский</a:t>
            </a:r>
            <a:r>
              <a:rPr lang="ru-RU" sz="1400" b="1" i="1" dirty="0" smtClean="0">
                <a:solidFill>
                  <a:srgbClr val="7030A0"/>
                </a:solidFill>
              </a:rPr>
              <a:t> район Удмуртской Республики» </a:t>
            </a:r>
            <a:r>
              <a:rPr lang="ru-RU" sz="1400" b="1" i="1" dirty="0">
                <a:solidFill>
                  <a:srgbClr val="7030A0"/>
                </a:solidFill>
              </a:rPr>
              <a:t>на </a:t>
            </a:r>
            <a:r>
              <a:rPr lang="ru-RU" sz="1400" b="1" i="1" dirty="0" smtClean="0">
                <a:solidFill>
                  <a:srgbClr val="7030A0"/>
                </a:solidFill>
              </a:rPr>
              <a:t>2022 </a:t>
            </a:r>
            <a:r>
              <a:rPr lang="ru-RU" sz="1400" b="1" i="1" dirty="0">
                <a:solidFill>
                  <a:srgbClr val="7030A0"/>
                </a:solidFill>
              </a:rPr>
              <a:t>год и на плановый период </a:t>
            </a:r>
            <a:r>
              <a:rPr lang="ru-RU" sz="1400" b="1" i="1" dirty="0" smtClean="0">
                <a:solidFill>
                  <a:srgbClr val="7030A0"/>
                </a:solidFill>
              </a:rPr>
              <a:t>2023 </a:t>
            </a:r>
            <a:r>
              <a:rPr lang="ru-RU" sz="1400" b="1" i="1" dirty="0">
                <a:solidFill>
                  <a:srgbClr val="7030A0"/>
                </a:solidFill>
              </a:rPr>
              <a:t>и </a:t>
            </a:r>
            <a:r>
              <a:rPr lang="ru-RU" sz="1400" b="1" i="1" dirty="0" smtClean="0">
                <a:solidFill>
                  <a:srgbClr val="7030A0"/>
                </a:solidFill>
              </a:rPr>
              <a:t>2024 </a:t>
            </a:r>
            <a:r>
              <a:rPr lang="ru-RU" sz="1400" b="1" i="1" dirty="0">
                <a:solidFill>
                  <a:srgbClr val="7030A0"/>
                </a:solidFill>
              </a:rPr>
              <a:t>годов;</a:t>
            </a:r>
          </a:p>
          <a:p>
            <a:pPr marL="285750" indent="-285750" algn="just">
              <a:buFont typeface="Wingdings" pitchFamily="2" charset="2"/>
              <a:buChar char="§"/>
            </a:pPr>
            <a:r>
              <a:rPr lang="ru-RU" sz="1400" b="1" i="1" dirty="0"/>
              <a:t>сохранения достигнутого соотношения средней заработной платы отдельных </a:t>
            </a:r>
            <a:r>
              <a:rPr lang="ru-RU" sz="1400" b="1" i="1" dirty="0" smtClean="0"/>
              <a:t>категорий </a:t>
            </a:r>
            <a:r>
              <a:rPr lang="ru-RU" sz="1400" b="1" i="1" dirty="0"/>
              <a:t>работников бюджетной сферы к среднемесячному доходу от трудовой </a:t>
            </a:r>
            <a:r>
              <a:rPr lang="ru-RU" sz="1400" b="1" i="1" dirty="0" smtClean="0"/>
              <a:t>деятельности</a:t>
            </a:r>
            <a:r>
              <a:rPr lang="ru-RU" sz="1400" b="1" i="1" dirty="0"/>
              <a:t>;</a:t>
            </a:r>
          </a:p>
          <a:p>
            <a:pPr marL="285750" indent="-285750" algn="just">
              <a:buFont typeface="Wingdings" pitchFamily="2" charset="2"/>
              <a:buChar char="§"/>
            </a:pPr>
            <a:r>
              <a:rPr lang="ru-RU" sz="1400" b="1" i="1" dirty="0">
                <a:solidFill>
                  <a:srgbClr val="7030A0"/>
                </a:solidFill>
              </a:rPr>
              <a:t>индексации в плановом периоде фондов оплаты труда категорий работников </a:t>
            </a:r>
            <a:r>
              <a:rPr lang="ru-RU" sz="1400" b="1" i="1" dirty="0" smtClean="0">
                <a:solidFill>
                  <a:srgbClr val="7030A0"/>
                </a:solidFill>
              </a:rPr>
              <a:t>бюджетной </a:t>
            </a:r>
            <a:r>
              <a:rPr lang="ru-RU" sz="1400" b="1" i="1" dirty="0">
                <a:solidFill>
                  <a:srgbClr val="7030A0"/>
                </a:solidFill>
              </a:rPr>
              <a:t>сферы, которые не подпадают под действие региональных «дорожных карт» по заработной плате работников бюджетной сферы в отраслях образования и культуры, утвержденных Правительством Удмуртской Республики;</a:t>
            </a:r>
          </a:p>
          <a:p>
            <a:pPr marL="285750" indent="-285750" algn="just">
              <a:buFont typeface="Wingdings" pitchFamily="2" charset="2"/>
              <a:buChar char="§"/>
            </a:pPr>
            <a:r>
              <a:rPr lang="ru-RU" sz="1400" b="1" i="1" dirty="0"/>
              <a:t>повышения с 1 января очередного финансового года минимального размера оплаты труда, устанавливаемого федеральным законом в текущем году и исчисляемого исходя из величины медианной заработной платы, рассчитанной Федеральной службой государственной статистики за предыдущий </a:t>
            </a:r>
            <a:r>
              <a:rPr lang="ru-RU" sz="1400" b="1" i="1" dirty="0" smtClean="0"/>
              <a:t>год;</a:t>
            </a:r>
          </a:p>
          <a:p>
            <a:pPr marL="285750" indent="-285750" algn="just">
              <a:buFont typeface="Wingdings" pitchFamily="2" charset="2"/>
              <a:buChar char="§"/>
            </a:pPr>
            <a:r>
              <a:rPr lang="ru-RU" sz="1400" b="1" i="1" dirty="0">
                <a:solidFill>
                  <a:srgbClr val="7030A0"/>
                </a:solidFill>
              </a:rPr>
              <a:t>предоставления социальных выплат и льгот отдельным категориям граждан, </a:t>
            </a:r>
            <a:r>
              <a:rPr lang="ru-RU" sz="1400" b="1" i="1" dirty="0" smtClean="0">
                <a:solidFill>
                  <a:srgbClr val="7030A0"/>
                </a:solidFill>
              </a:rPr>
              <a:t>установленных </a:t>
            </a:r>
            <a:r>
              <a:rPr lang="ru-RU" sz="1400" b="1" i="1" dirty="0">
                <a:solidFill>
                  <a:srgbClr val="7030A0"/>
                </a:solidFill>
              </a:rPr>
              <a:t>нормативными правовыми актами Удмуртской Республики и </a:t>
            </a:r>
            <a:r>
              <a:rPr lang="ru-RU" sz="1400" b="1" i="1" dirty="0" smtClean="0">
                <a:solidFill>
                  <a:srgbClr val="7030A0"/>
                </a:solidFill>
              </a:rPr>
              <a:t>муниципального </a:t>
            </a:r>
            <a:r>
              <a:rPr lang="ru-RU" sz="1400" b="1" i="1" dirty="0">
                <a:solidFill>
                  <a:srgbClr val="7030A0"/>
                </a:solidFill>
              </a:rPr>
              <a:t>образования </a:t>
            </a:r>
            <a:r>
              <a:rPr lang="ru-RU" sz="1400" b="1" i="1" dirty="0" smtClean="0">
                <a:solidFill>
                  <a:srgbClr val="7030A0"/>
                </a:solidFill>
              </a:rPr>
              <a:t>«Муниципальный округ </a:t>
            </a:r>
            <a:r>
              <a:rPr lang="ru-RU" sz="1400" b="1" i="1" dirty="0" err="1" smtClean="0">
                <a:solidFill>
                  <a:srgbClr val="7030A0"/>
                </a:solidFill>
              </a:rPr>
              <a:t>Малопургинский</a:t>
            </a:r>
            <a:r>
              <a:rPr lang="ru-RU" sz="1400" b="1" i="1" dirty="0" smtClean="0">
                <a:solidFill>
                  <a:srgbClr val="7030A0"/>
                </a:solidFill>
              </a:rPr>
              <a:t> район Удмуртской Республики» </a:t>
            </a:r>
            <a:r>
              <a:rPr lang="ru-RU" sz="1400" b="1" i="1" dirty="0">
                <a:solidFill>
                  <a:srgbClr val="7030A0"/>
                </a:solidFill>
              </a:rPr>
              <a:t>с учетом адресности и критериев </a:t>
            </a:r>
            <a:r>
              <a:rPr lang="ru-RU" sz="1400" b="1" i="1" dirty="0" smtClean="0">
                <a:solidFill>
                  <a:srgbClr val="7030A0"/>
                </a:solidFill>
              </a:rPr>
              <a:t>нуждаемости;</a:t>
            </a:r>
          </a:p>
          <a:p>
            <a:pPr marL="285750" indent="-285750" algn="just">
              <a:buFont typeface="Wingdings" pitchFamily="2" charset="2"/>
              <a:buChar char="§"/>
            </a:pPr>
            <a:r>
              <a:rPr lang="ru-RU" sz="1400" b="1" i="1" dirty="0"/>
              <a:t>обеспечения требуемого уровня </a:t>
            </a:r>
            <a:r>
              <a:rPr lang="ru-RU" sz="1400" b="1" i="1" dirty="0" err="1"/>
              <a:t>софинансирования</a:t>
            </a:r>
            <a:r>
              <a:rPr lang="ru-RU" sz="1400" b="1" i="1" dirty="0"/>
              <a:t> мероприятий, реализуемых в рамках национальных </a:t>
            </a:r>
            <a:r>
              <a:rPr lang="ru-RU" sz="1400" b="1" i="1" dirty="0" smtClean="0"/>
              <a:t>проектов;</a:t>
            </a:r>
          </a:p>
          <a:p>
            <a:pPr marL="285750" indent="-285750" algn="just">
              <a:buFont typeface="Wingdings" pitchFamily="2" charset="2"/>
              <a:buChar char="§"/>
            </a:pPr>
            <a:r>
              <a:rPr lang="ru-RU" sz="1400" b="1" i="1" dirty="0">
                <a:solidFill>
                  <a:srgbClr val="7030A0"/>
                </a:solidFill>
              </a:rPr>
              <a:t>объема целевых межбюджетных трансфертов, предоставляемых из бюджета </a:t>
            </a:r>
            <a:r>
              <a:rPr lang="ru-RU" sz="1400" b="1" i="1" dirty="0" smtClean="0">
                <a:solidFill>
                  <a:srgbClr val="7030A0"/>
                </a:solidFill>
              </a:rPr>
              <a:t>Удмуртской Республики.</a:t>
            </a:r>
            <a:endParaRPr lang="ru-RU" sz="1400" b="1" i="1" dirty="0">
              <a:solidFill>
                <a:srgbClr val="7030A0"/>
              </a:solidFill>
            </a:endParaRPr>
          </a:p>
        </p:txBody>
      </p:sp>
    </p:spTree>
    <p:extLst>
      <p:ext uri="{BB962C8B-B14F-4D97-AF65-F5344CB8AC3E}">
        <p14:creationId xmlns:p14="http://schemas.microsoft.com/office/powerpoint/2010/main" val="2799586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458200" cy="728472"/>
          </a:xfrm>
        </p:spPr>
        <p:txBody>
          <a:bodyPr>
            <a:noAutofit/>
          </a:bodyPr>
          <a:lstStyle/>
          <a:p>
            <a:pPr algn="ctr"/>
            <a:r>
              <a:rPr lang="ru-RU" sz="20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latin typeface="Times New Roman" pitchFamily="18" charset="0"/>
                <a:cs typeface="Times New Roman" panose="02020603050405020304" pitchFamily="18" charset="0"/>
              </a:rPr>
              <a:t>2022 </a:t>
            </a:r>
            <a:r>
              <a:rPr lang="ru-RU" sz="2000" b="1" dirty="0">
                <a:solidFill>
                  <a:schemeClr val="tx1"/>
                </a:solidFill>
                <a:latin typeface="Times New Roman" pitchFamily="18" charset="0"/>
                <a:cs typeface="Times New Roman" panose="02020603050405020304" pitchFamily="18" charset="0"/>
              </a:rPr>
              <a:t>год и на плановый период </a:t>
            </a:r>
            <a:r>
              <a:rPr lang="ru-RU" sz="2000" b="1" dirty="0" smtClean="0">
                <a:solidFill>
                  <a:schemeClr val="tx1"/>
                </a:solidFill>
                <a:latin typeface="Times New Roman" pitchFamily="18" charset="0"/>
                <a:cs typeface="Times New Roman" panose="02020603050405020304" pitchFamily="18" charset="0"/>
              </a:rPr>
              <a:t>2023 </a:t>
            </a:r>
            <a:r>
              <a:rPr lang="ru-RU" sz="2000" b="1" dirty="0">
                <a:solidFill>
                  <a:schemeClr val="tx1"/>
                </a:solidFill>
                <a:latin typeface="Times New Roman" pitchFamily="18" charset="0"/>
                <a:cs typeface="Times New Roman" panose="02020603050405020304" pitchFamily="18" charset="0"/>
              </a:rPr>
              <a:t>и </a:t>
            </a:r>
            <a:r>
              <a:rPr lang="ru-RU" sz="2000" b="1" dirty="0" smtClean="0">
                <a:solidFill>
                  <a:schemeClr val="tx1"/>
                </a:solidFill>
                <a:latin typeface="Times New Roman" pitchFamily="18" charset="0"/>
                <a:cs typeface="Times New Roman" panose="02020603050405020304" pitchFamily="18" charset="0"/>
              </a:rPr>
              <a:t>2024 годов (</a:t>
            </a:r>
            <a:r>
              <a:rPr lang="ru-RU" sz="2000" b="1" dirty="0">
                <a:solidFill>
                  <a:schemeClr val="tx1"/>
                </a:solidFill>
                <a:latin typeface="Times New Roman" pitchFamily="18" charset="0"/>
                <a:cs typeface="Times New Roman" panose="02020603050405020304" pitchFamily="18" charset="0"/>
              </a:rPr>
              <a:t>продолжение)</a:t>
            </a:r>
            <a:endParaRPr lang="ru-RU" sz="20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414429710"/>
              </p:ext>
            </p:extLst>
          </p:nvPr>
        </p:nvGraphicFramePr>
        <p:xfrm>
          <a:off x="228600" y="10668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8600" y="1600200"/>
            <a:ext cx="8763000" cy="5262979"/>
          </a:xfrm>
          <a:prstGeom prst="rect">
            <a:avLst/>
          </a:prstGeom>
          <a:solidFill>
            <a:srgbClr val="CCFF99">
              <a:alpha val="33000"/>
            </a:srgbClr>
          </a:solidFill>
        </p:spPr>
        <p:txBody>
          <a:bodyPr wrap="square" rtlCol="0">
            <a:spAutoFit/>
          </a:bodyPr>
          <a:lstStyle/>
          <a:p>
            <a:pPr marL="285750" indent="-285750" algn="just">
              <a:buFont typeface="Wingdings" pitchFamily="2" charset="2"/>
              <a:buChar char="§"/>
            </a:pPr>
            <a:r>
              <a:rPr lang="ru-RU" b="1" i="1" dirty="0"/>
              <a:t>расширения применения проектных принципов управления</a:t>
            </a:r>
            <a:r>
              <a:rPr lang="ru-RU" b="1" i="1" dirty="0" smtClean="0"/>
              <a:t>;</a:t>
            </a:r>
          </a:p>
          <a:p>
            <a:pPr marL="285750" indent="-285750" algn="just">
              <a:buFont typeface="Wingdings" pitchFamily="2" charset="2"/>
              <a:buChar char="§"/>
            </a:pPr>
            <a:r>
              <a:rPr lang="ru-RU" b="1" i="1" dirty="0">
                <a:solidFill>
                  <a:srgbClr val="7030A0"/>
                </a:solidFill>
              </a:rPr>
              <a:t>оптимизации деятельности органов местного самоуправления муниципального об-</a:t>
            </a:r>
            <a:r>
              <a:rPr lang="ru-RU" b="1" i="1" dirty="0" err="1">
                <a:solidFill>
                  <a:srgbClr val="7030A0"/>
                </a:solidFill>
              </a:rPr>
              <a:t>разования</a:t>
            </a:r>
            <a:r>
              <a:rPr lang="ru-RU" b="1" i="1" dirty="0">
                <a:solidFill>
                  <a:srgbClr val="7030A0"/>
                </a:solidFill>
              </a:rPr>
              <a:t> </a:t>
            </a:r>
            <a:r>
              <a:rPr lang="ru-RU" b="1" i="1" dirty="0" smtClean="0">
                <a:solidFill>
                  <a:srgbClr val="7030A0"/>
                </a:solidFill>
              </a:rPr>
              <a:t>«Муниципальный округ </a:t>
            </a:r>
            <a:r>
              <a:rPr lang="ru-RU" b="1" i="1" dirty="0" err="1" smtClean="0">
                <a:solidFill>
                  <a:srgbClr val="7030A0"/>
                </a:solidFill>
              </a:rPr>
              <a:t>Малопургинский</a:t>
            </a:r>
            <a:r>
              <a:rPr lang="ru-RU" b="1" i="1" dirty="0" smtClean="0">
                <a:solidFill>
                  <a:srgbClr val="7030A0"/>
                </a:solidFill>
              </a:rPr>
              <a:t> район Удмуртской Республики» </a:t>
            </a:r>
            <a:r>
              <a:rPr lang="ru-RU" b="1" i="1" dirty="0">
                <a:solidFill>
                  <a:srgbClr val="7030A0"/>
                </a:solidFill>
              </a:rPr>
              <a:t>за счет повышения эффективности использования финансовых, кадровых и информационно-коммуникационных </a:t>
            </a:r>
            <a:r>
              <a:rPr lang="ru-RU" b="1" i="1" dirty="0" smtClean="0">
                <a:solidFill>
                  <a:srgbClr val="7030A0"/>
                </a:solidFill>
              </a:rPr>
              <a:t>ресурсов;</a:t>
            </a:r>
            <a:endParaRPr lang="ru-RU" b="1" i="1" dirty="0">
              <a:solidFill>
                <a:srgbClr val="7030A0"/>
              </a:solidFill>
            </a:endParaRPr>
          </a:p>
          <a:p>
            <a:pPr marL="285750" indent="-285750" algn="just">
              <a:buFont typeface="Wingdings" pitchFamily="2" charset="2"/>
              <a:buChar char="§"/>
            </a:pPr>
            <a:r>
              <a:rPr lang="ru-RU" b="1" i="1" dirty="0"/>
              <a:t>реализации планов мероприятий («дорожных карт») по совершенствованию управления расходами органов местного самоуправления муниципального образования </a:t>
            </a:r>
            <a:r>
              <a:rPr lang="ru-RU" b="1" i="1" dirty="0" smtClean="0"/>
              <a:t>«Муниципальный округ </a:t>
            </a:r>
            <a:r>
              <a:rPr lang="ru-RU" b="1" i="1" dirty="0" err="1" smtClean="0"/>
              <a:t>Малопургинский</a:t>
            </a:r>
            <a:r>
              <a:rPr lang="ru-RU" b="1" i="1" dirty="0" smtClean="0"/>
              <a:t> район Удмуртской Республики»;</a:t>
            </a:r>
            <a:endParaRPr lang="ru-RU" b="1" i="1" dirty="0"/>
          </a:p>
          <a:p>
            <a:pPr marL="285750" indent="-285750" algn="just">
              <a:buFont typeface="Wingdings" pitchFamily="2" charset="2"/>
              <a:buChar char="§"/>
            </a:pPr>
            <a:r>
              <a:rPr lang="ru-RU" b="1" i="1" dirty="0">
                <a:solidFill>
                  <a:srgbClr val="7030A0"/>
                </a:solidFill>
              </a:rPr>
              <a:t>автоматизации процесса осуществления малых закупок с использованием функционала автоматизированной информационной системы «</a:t>
            </a:r>
            <a:r>
              <a:rPr lang="en-US" b="1" i="1" dirty="0">
                <a:solidFill>
                  <a:srgbClr val="7030A0"/>
                </a:solidFill>
              </a:rPr>
              <a:t>WEB</a:t>
            </a:r>
            <a:r>
              <a:rPr lang="ru-RU" b="1" i="1" dirty="0">
                <a:solidFill>
                  <a:srgbClr val="7030A0"/>
                </a:solidFill>
              </a:rPr>
              <a:t>-торги КС»;</a:t>
            </a:r>
          </a:p>
          <a:p>
            <a:pPr marL="285750" indent="-285750" algn="just">
              <a:buFont typeface="Wingdings" pitchFamily="2" charset="2"/>
              <a:buChar char="§"/>
            </a:pPr>
            <a:r>
              <a:rPr lang="ru-RU" b="1" i="1" dirty="0" smtClean="0"/>
              <a:t>совершенствования </a:t>
            </a:r>
            <a:r>
              <a:rPr lang="ru-RU" b="1" i="1" dirty="0"/>
              <a:t>системы формирования и финансового обеспечения выполнения муниципальных заданий на оказание муниципальных услуг (работ) муниципальными учреждениями муниципального образования «Муниципальный округ </a:t>
            </a:r>
            <a:r>
              <a:rPr lang="ru-RU" b="1" i="1" dirty="0" err="1"/>
              <a:t>Малопургинский</a:t>
            </a:r>
            <a:r>
              <a:rPr lang="ru-RU" b="1" i="1" dirty="0"/>
              <a:t> район Удмуртской Республики</a:t>
            </a:r>
            <a:r>
              <a:rPr lang="ru-RU" b="1" i="1" dirty="0" smtClean="0"/>
              <a:t>»;</a:t>
            </a:r>
            <a:endParaRPr lang="ru-RU" b="1" i="1" dirty="0"/>
          </a:p>
          <a:p>
            <a:pPr marL="285750" indent="-285750" algn="just">
              <a:buFont typeface="Wingdings" pitchFamily="2" charset="2"/>
              <a:buChar char="§"/>
            </a:pPr>
            <a:r>
              <a:rPr lang="ru-RU" b="1" i="1" dirty="0">
                <a:solidFill>
                  <a:srgbClr val="7030A0"/>
                </a:solidFill>
              </a:rPr>
              <a:t>оперативного освоения средств федерального бюджета и бюджета Удмуртской </a:t>
            </a:r>
            <a:r>
              <a:rPr lang="ru-RU" b="1" i="1" dirty="0" err="1">
                <a:solidFill>
                  <a:srgbClr val="7030A0"/>
                </a:solidFill>
              </a:rPr>
              <a:t>Рес</a:t>
            </a:r>
            <a:r>
              <a:rPr lang="ru-RU" b="1" i="1" dirty="0">
                <a:solidFill>
                  <a:srgbClr val="7030A0"/>
                </a:solidFill>
              </a:rPr>
              <a:t>-публики, в том числе поступивших в рамках реализации национальных </a:t>
            </a:r>
            <a:r>
              <a:rPr lang="ru-RU" b="1" i="1" dirty="0" smtClean="0">
                <a:solidFill>
                  <a:srgbClr val="7030A0"/>
                </a:solidFill>
              </a:rPr>
              <a:t>проектов;</a:t>
            </a:r>
          </a:p>
          <a:p>
            <a:pPr marL="285750" indent="-285750" algn="just">
              <a:buFont typeface="Wingdings" pitchFamily="2" charset="2"/>
              <a:buChar char="§"/>
            </a:pPr>
            <a:r>
              <a:rPr lang="ru-RU" b="1" i="1" dirty="0">
                <a:solidFill>
                  <a:srgbClr val="7030A0"/>
                </a:solidFill>
              </a:rPr>
              <a:t>недопущения принятия новых расходных обязательств, не обеспеченных </a:t>
            </a:r>
            <a:r>
              <a:rPr lang="ru-RU" b="1" i="1" dirty="0" smtClean="0">
                <a:solidFill>
                  <a:srgbClr val="7030A0"/>
                </a:solidFill>
              </a:rPr>
              <a:t>источниками </a:t>
            </a:r>
            <a:r>
              <a:rPr lang="ru-RU" b="1" i="1" dirty="0">
                <a:solidFill>
                  <a:srgbClr val="7030A0"/>
                </a:solidFill>
              </a:rPr>
              <a:t>финансирования</a:t>
            </a:r>
            <a:r>
              <a:rPr lang="ru-RU" b="1" i="1" dirty="0" smtClean="0">
                <a:solidFill>
                  <a:srgbClr val="7030A0"/>
                </a:solidFill>
              </a:rPr>
              <a:t>;</a:t>
            </a:r>
          </a:p>
          <a:p>
            <a:pPr marL="285750" indent="-285750" algn="just">
              <a:buFont typeface="Wingdings" pitchFamily="2" charset="2"/>
              <a:buChar char="§"/>
            </a:pPr>
            <a:r>
              <a:rPr lang="ru-RU" b="1" i="1" dirty="0"/>
              <a:t>дальнейшего развития контрактной системы в сфере закупок товаров, работ, услуг для обеспечения муниципальных нужд муниципального образования </a:t>
            </a:r>
            <a:r>
              <a:rPr lang="ru-RU" b="1" i="1" dirty="0" smtClean="0"/>
              <a:t>«Муниципальный округ </a:t>
            </a:r>
            <a:r>
              <a:rPr lang="ru-RU" b="1" i="1" dirty="0" err="1" smtClean="0"/>
              <a:t>Малопургинский</a:t>
            </a:r>
            <a:r>
              <a:rPr lang="ru-RU" b="1" i="1" dirty="0" smtClean="0"/>
              <a:t> район Удмуртской Республики».</a:t>
            </a:r>
            <a:endParaRPr lang="ru-RU" b="1" i="1" dirty="0"/>
          </a:p>
        </p:txBody>
      </p:sp>
    </p:spTree>
    <p:extLst>
      <p:ext uri="{BB962C8B-B14F-4D97-AF65-F5344CB8AC3E}">
        <p14:creationId xmlns:p14="http://schemas.microsoft.com/office/powerpoint/2010/main" val="1058774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15186</TotalTime>
  <Words>5088</Words>
  <Application>Microsoft Office PowerPoint</Application>
  <PresentationFormat>Экран (4:3)</PresentationFormat>
  <Paragraphs>1298</Paragraphs>
  <Slides>43</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Воздушный поток</vt:lpstr>
      <vt:lpstr>Муниципальное образование  «Муниципальный округ Малопургинский район  Удмуртской Республики»</vt:lpstr>
      <vt:lpstr>Основные характеристики муниципального образования «Муниципальный округ Малопургинский район  Удмуртской Республики»</vt:lpstr>
      <vt:lpstr>Что такое бюджет?</vt:lpstr>
      <vt:lpstr>Азбука бюджета</vt:lpstr>
      <vt:lpstr>Азбука бюджета (продолжение)</vt:lpstr>
      <vt:lpstr>Бюджетный процесс</vt:lpstr>
      <vt:lpstr>Основные направления бюджетной политики на 2022 год и на плановый период 2023 и 2024 годов (установлены Постановлением Главы муниципального образования «Муниципальный округ Малопургинский район Удмуртской Республики» от 26 ноября 2021 года № 1)</vt:lpstr>
      <vt:lpstr>Основные направления бюджетной политики на 2022 год и на плановый период 2023 и 2024 годов (продолжение)</vt:lpstr>
      <vt:lpstr>Основные направления бюджетной политики на 2022 год и на плановый период 2023 и 2024 годов (продолжение)</vt:lpstr>
      <vt:lpstr>Основные направления бюджетной политики на 2022 год и на плановый период 2023 и 2024 годов (продолжение)</vt:lpstr>
      <vt:lpstr>Основные направления налоговой политики на 2022 год и на плановый период 2023 и 2024 годов (установлены Постановлением  Главы муниципального образования «Муниципальный округ Малопургинский район Удмуртской Республики» от 26 ноября 2021 года № 1) </vt:lpstr>
      <vt:lpstr>Основа формирования проекта бюджета</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Презентация PowerPoint</vt:lpstr>
      <vt:lpstr>ДОХОДЫ – РАСХОДЫ = ДЕФИЦИТ (ПРОФИЦИТ)</vt:lpstr>
      <vt:lpstr>ДОХОДЫ БЮДЖЕТА</vt:lpstr>
      <vt:lpstr>Презентация PowerPoint</vt:lpstr>
      <vt:lpstr> Распределение налогов, уплачиваемых жителями Малопургинского района между бюджетами бюджетной системы </vt:lpstr>
      <vt:lpstr>Презентация PowerPoint</vt:lpstr>
      <vt:lpstr>Основные характеристики проекта бюджета муниципального образования «Муниципальный округ Малопургинский район Удмуртской Республики» на 2022 год и на плановый период 2023 и 2024 годов                                                                                                                     </vt:lpstr>
      <vt:lpstr>Динамика поступления налоговых и неналоговых доходов в бюджет муниципального образования «Муниципальный округ Малопургинский район Удмуртской Республики»  за 2014-2024 годы                                                                                                  тыс. рублей                                                                                                                                                                                            </vt:lpstr>
      <vt:lpstr>Структура доходов бюджета муниципального образования «Муниципальный округ Малопургинский район Удмуртской Республики»  на 2022-2024 годы</vt:lpstr>
      <vt:lpstr>Основные источники формирования налоговых и  неналоговых доходов бюджета муниципального образования «Муниципальный округ Малопургинский район Удмуртской Республики» в 2021 - 2024 годах</vt:lpstr>
      <vt:lpstr>Безвозмездные поступления  в бюджет муниципального образования «Муниципальный округ Малопургинский район Удмуртской Республики» в 2022-2024 годах</vt:lpstr>
      <vt:lpstr>Расходы бюджета</vt:lpstr>
      <vt:lpstr>Расходы бюджета муниципального образования «Муниципальный округ Малопургинский район Удмуртской Республики» в 2022 году по направлениям</vt:lpstr>
      <vt:lpstr>Расходы социальной направленности бюджета муниципального образования «Муниципальный округ Малопургинский район Удмуртской Республики» на 2022 год</vt:lpstr>
      <vt:lpstr>Расходы бюджета муниципального образования «Муниципальный округ Малопургинский район Удмуртской Республики» по разделам в 2021-2024 годах</vt:lpstr>
      <vt:lpstr>Структура расходов бюджета муниципального образования «Муниципальный округ Малопургинский район Удмуртской Республики» по разделам в 2021-2024 годах в % к общему объему расходов</vt:lpstr>
      <vt:lpstr>Расходы бюджета муниципального образования «Муниципальный округ Малопургинский район Удмуртской республики» в расчете на душу населения в 2022 году</vt:lpstr>
      <vt:lpstr>Основные направления расходов в области образования в 2022 году</vt:lpstr>
      <vt:lpstr>Основные направления расходов в области культуры в 2022 году </vt:lpstr>
      <vt:lpstr>Основные направления расходов в области социальной политики в 2022 году</vt:lpstr>
      <vt:lpstr>Сведения о мерах социальной поддержки отдельных целевых групп в 2022 году.</vt:lpstr>
      <vt:lpstr>Сведения о мерах социальной поддержки отдельных целевых групп в 2022 году (продолжение)</vt:lpstr>
      <vt:lpstr>Что такое дорожные фонды?</vt:lpstr>
      <vt:lpstr>Расходы дорожного фонда в 2022 - 2024 годах</vt:lpstr>
      <vt:lpstr>Расходы муниципального образования «Муниципальный округ Малопургинский  район Удмуртской Республики»  в 2022 году на реализацию муниципальных программ</vt:lpstr>
      <vt:lpstr>Расходы муниципального образования «Муниципальный округ Малопургинский  район Удмуртской республики»  в 2022 году на реализацию муниципальных программ (продолжение) </vt:lpstr>
      <vt:lpstr>Источники финансирования дефицита бюджета муниципального образования «Муниципальный округ Малопургинский район Удмуртской Республики» на 2022 год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ovk1963@yandex.ru</cp:lastModifiedBy>
  <cp:revision>1327</cp:revision>
  <cp:lastPrinted>2021-12-15T07:36:25Z</cp:lastPrinted>
  <dcterms:created xsi:type="dcterms:W3CDTF">1601-01-01T00:00:00Z</dcterms:created>
  <dcterms:modified xsi:type="dcterms:W3CDTF">2021-12-20T06:26:11Z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