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20"/>
  </p:notesMasterIdLst>
  <p:sldIdLst>
    <p:sldId id="256" r:id="rId2"/>
    <p:sldId id="321" r:id="rId3"/>
    <p:sldId id="322" r:id="rId4"/>
    <p:sldId id="323" r:id="rId5"/>
    <p:sldId id="324" r:id="rId6"/>
    <p:sldId id="325" r:id="rId7"/>
    <p:sldId id="332" r:id="rId8"/>
    <p:sldId id="326" r:id="rId9"/>
    <p:sldId id="327" r:id="rId10"/>
    <p:sldId id="328" r:id="rId11"/>
    <p:sldId id="329" r:id="rId12"/>
    <p:sldId id="330" r:id="rId13"/>
    <p:sldId id="339" r:id="rId14"/>
    <p:sldId id="340" r:id="rId15"/>
    <p:sldId id="341" r:id="rId16"/>
    <p:sldId id="342" r:id="rId17"/>
    <p:sldId id="337" r:id="rId18"/>
    <p:sldId id="338" r:id="rId1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5FC"/>
    <a:srgbClr val="CCECFF"/>
    <a:srgbClr val="4768C5"/>
    <a:srgbClr val="C5B3F7"/>
    <a:srgbClr val="F1F466"/>
    <a:srgbClr val="DFCBDE"/>
    <a:srgbClr val="FFFF66"/>
    <a:srgbClr val="CAE8AA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370" autoAdjust="0"/>
  </p:normalViewPr>
  <p:slideViewPr>
    <p:cSldViewPr>
      <p:cViewPr>
        <p:scale>
          <a:sx n="70" d="100"/>
          <a:sy n="70" d="100"/>
        </p:scale>
        <p:origin x="-153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6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1F46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C5B3F7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5.8069361169303377E-2"/>
                  <c:y val="-3.838969550771471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934341062871727"/>
                  <c:y val="-0.215568931773701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210538.1</c:v>
                </c:pt>
                <c:pt idx="1">
                  <c:v>23914.400000000001</c:v>
                </c:pt>
                <c:pt idx="2">
                  <c:v>1004917.3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271384346187495"/>
          <c:y val="0.12146898183969779"/>
          <c:w val="0.36297832963187293"/>
          <c:h val="0.44917209048290935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64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517532582342861"/>
          <c:y val="0.34048178433188769"/>
          <c:w val="0.42235449926557339"/>
          <c:h val="0.58429956651974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</c:dPt>
          <c:dPt>
            <c:idx val="1"/>
            <c:bubble3D val="0"/>
            <c:spPr>
              <a:solidFill>
                <a:srgbClr val="C5B3F7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7.3397418729789235E-2"/>
                  <c:y val="-0.1732427635365541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308319458573579E-2"/>
                  <c:y val="6.410840394654099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774239140676533E-2"/>
                  <c:y val="-6.067729359239065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57634996824662E-2"/>
                  <c:y val="-0.1190003026937202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035736594346112E-2"/>
                  <c:y val="-7.155332644745662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2216884586674372E-2"/>
                  <c:y val="2.9742672263080821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1275735028534275E-3"/>
                  <c:y val="-2.165455221953184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5477900416762293E-2"/>
                  <c:y val="-2.985816546452909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4734403473701125E-2"/>
                  <c:y val="7.605502299181955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Расходы социальной направленности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Расходы на обеспечение безопасности</c:v>
                </c:pt>
                <c:pt idx="4">
                  <c:v>Охрана окружающей среды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Обслуживание мун. долга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963116.6</c:v>
                </c:pt>
                <c:pt idx="1">
                  <c:v>102901.3</c:v>
                </c:pt>
                <c:pt idx="2">
                  <c:v>962.5</c:v>
                </c:pt>
                <c:pt idx="3">
                  <c:v>7504.6</c:v>
                </c:pt>
                <c:pt idx="4">
                  <c:v>461.6</c:v>
                </c:pt>
                <c:pt idx="5">
                  <c:v>73980.2</c:v>
                </c:pt>
                <c:pt idx="6">
                  <c:v>73075.3</c:v>
                </c:pt>
                <c:pt idx="7">
                  <c:v>647.5</c:v>
                </c:pt>
                <c:pt idx="8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88889691540847"/>
          <c:y val="0.16142226704693402"/>
          <c:w val="0.23740181559873827"/>
          <c:h val="0.77141822478488331"/>
        </c:manualLayout>
      </c:layout>
      <c:overlay val="1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B94FB-DD05-4B0D-9795-06F7BB9876F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12527-6D19-46BB-9517-10FA1ED40900}" type="pres">
      <dgm:prSet presAssocID="{C30B94FB-DD05-4B0D-9795-06F7BB9876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0ED87-0E8F-42D9-A55E-A1F2B3679649}" type="presOf" srcId="{C30B94FB-DD05-4B0D-9795-06F7BB9876F2}" destId="{2EB12527-6D19-46BB-9517-10FA1ED40900}" srcOrd="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0.00056</cdr:x>
      <cdr:y>0.10935</cdr:y>
    </cdr:from>
    <cdr:to>
      <cdr:x>0.32658</cdr:x>
      <cdr:y>0.16817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355" y="537507"/>
          <a:ext cx="2549071" cy="289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1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6043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5" Type="http://schemas.openxmlformats.org/officeDocument/2006/relationships/chart" Target="../charts/chart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557944" y="1600200"/>
            <a:ext cx="8077200" cy="4114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dirty="0">
                <a:latin typeface="Times New Roman" pitchFamily="18" charset="0"/>
              </a:rPr>
              <a:t>(Исполнение бюджета муниципального образования </a:t>
            </a:r>
            <a:r>
              <a:rPr lang="ru-RU" sz="2400" b="1" i="1" dirty="0" smtClean="0">
                <a:latin typeface="Times New Roman" pitchFamily="18" charset="0"/>
              </a:rPr>
              <a:t>«Муниципальный округ </a:t>
            </a:r>
            <a:r>
              <a:rPr lang="ru-RU" sz="2400" b="1" i="1" dirty="0" err="1" smtClean="0">
                <a:latin typeface="Times New Roman" pitchFamily="18" charset="0"/>
              </a:rPr>
              <a:t>Малопургинский</a:t>
            </a:r>
            <a:r>
              <a:rPr lang="ru-RU" sz="2400" b="1" i="1" dirty="0" smtClean="0">
                <a:latin typeface="Times New Roman" pitchFamily="18" charset="0"/>
              </a:rPr>
              <a:t> район Удмуртской Республики» </a:t>
            </a:r>
            <a:r>
              <a:rPr lang="ru-RU" sz="2400" b="1" i="1" dirty="0">
                <a:latin typeface="Times New Roman" pitchFamily="18" charset="0"/>
              </a:rPr>
              <a:t>за </a:t>
            </a:r>
            <a:r>
              <a:rPr lang="ru-RU" sz="2400" b="1" i="1" dirty="0" smtClean="0">
                <a:latin typeface="Times New Roman" pitchFamily="18" charset="0"/>
              </a:rPr>
              <a:t>9 месяцев 20</a:t>
            </a:r>
            <a:r>
              <a:rPr lang="en-US" sz="2400" b="1" i="1" dirty="0" smtClean="0">
                <a:latin typeface="Times New Roman" pitchFamily="18" charset="0"/>
              </a:rPr>
              <a:t>2</a:t>
            </a:r>
            <a:r>
              <a:rPr lang="ru-RU" sz="2400" b="1" i="1" dirty="0">
                <a:latin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года</a:t>
            </a:r>
            <a:r>
              <a:rPr lang="ru-RU" sz="24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0344" y="381000"/>
            <a:ext cx="7772400" cy="1143000"/>
          </a:xfrm>
          <a:noFill/>
          <a:ln>
            <a:solidFill>
              <a:schemeClr val="accent1"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образование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«Муниципальный округ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Малопургинский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Удмуртской Республики»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410200"/>
            <a:ext cx="8278688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      427820,УР, с.Малая Пурга, пл.Победы,д.1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 Минагулова Р.Р.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 » по разделам и подразделам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9 месяцев 2023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года, тыс. руб. (продолжение)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81187235"/>
              </p:ext>
            </p:extLst>
          </p:nvPr>
        </p:nvGraphicFramePr>
        <p:xfrm>
          <a:off x="228601" y="1524001"/>
          <a:ext cx="8610600" cy="50947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36121"/>
                <a:gridCol w="4245503"/>
                <a:gridCol w="1614488"/>
                <a:gridCol w="1614488"/>
              </a:tblGrid>
              <a:tr h="46484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01.10.2023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955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12 377,7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9331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9331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11 664,7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7 145,9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955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580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119 373,1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73 980,2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906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755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114 854,7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71 025,0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755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4 376,2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2 955,1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663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118 589,4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73 075,3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663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31 836,1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17 562,9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667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65 712,1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39 133,7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667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18 624,9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15 199,4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955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24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муниципального образования 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«Муниципальный округ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Малопургинский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 Удмуртской Республики»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разделам и подразделам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 9 месяцев 2023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года, тыс. руб. (продолжение)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24350876"/>
              </p:ext>
            </p:extLst>
          </p:nvPr>
        </p:nvGraphicFramePr>
        <p:xfrm>
          <a:off x="228596" y="1600194"/>
          <a:ext cx="8686803" cy="502920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46176"/>
                <a:gridCol w="4283075"/>
                <a:gridCol w="1628776"/>
                <a:gridCol w="1628776"/>
              </a:tblGrid>
              <a:tr h="45349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01.10.2023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1 272 410,4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865 316,1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143 396,9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105 774,4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993 121,7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684 857,7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49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50 250,0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34 667,9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1 063,6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84 578,3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39 001,9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110 089,9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72 366,6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107 048,1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69 953,1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3 041,8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2 413,6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27 215,2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19 431,7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1 884,9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10 073,1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9 013,0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5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15 257,2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9 037,7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 »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разделам и подразделам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9 месяцев 2023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года, тыс. руб. (продолжение)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34214753"/>
              </p:ext>
            </p:extLst>
          </p:nvPr>
        </p:nvGraphicFramePr>
        <p:xfrm>
          <a:off x="228600" y="1752601"/>
          <a:ext cx="8686798" cy="28052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46176"/>
                <a:gridCol w="4283072"/>
                <a:gridCol w="1628775"/>
                <a:gridCol w="1628775"/>
              </a:tblGrid>
              <a:tr h="48428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01.10.2023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931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31 546,9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6 002,1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931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31 546,9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931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0027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670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2 811,0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647,5</a:t>
                      </a: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3398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647,5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User\Desktop\Новая папка\5ada8a87b9b6625be4455220d3544b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495800"/>
            <a:ext cx="3028950" cy="2266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10217838_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4495800"/>
            <a:ext cx="2971800" cy="2266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\270061580ddd7418aefbbfa86ee8f7de5ecafb2b366ebe379322b8a60b4fb0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13" y="4638675"/>
            <a:ext cx="2971799" cy="2124075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«Муниципальный округ </a:t>
            </a:r>
            <a:r>
              <a:rPr lang="ru-RU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по разделам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месяцев 2023 года,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% к общему объему</a:t>
            </a:r>
            <a:endParaRPr lang="ru-RU" sz="1800" dirty="0"/>
          </a:p>
        </p:txBody>
      </p:sp>
      <p:graphicFrame>
        <p:nvGraphicFramePr>
          <p:cNvPr id="13" name="Рисунок 1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55777640"/>
              </p:ext>
            </p:extLst>
          </p:nvPr>
        </p:nvGraphicFramePr>
        <p:xfrm>
          <a:off x="2286000" y="1676403"/>
          <a:ext cx="4724400" cy="502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92"/>
                <a:gridCol w="3097967"/>
                <a:gridCol w="851941"/>
              </a:tblGrid>
              <a:tr h="3766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F5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F5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F5FC"/>
                    </a:solidFill>
                  </a:tcPr>
                </a:tc>
              </a:tr>
              <a:tr h="30901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Обшегосударственные</a:t>
                      </a:r>
                      <a:r>
                        <a:rPr lang="ru-RU" sz="1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016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r>
                        <a:rPr lang="ru-RU" sz="1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4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682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34000" y="4953000"/>
            <a:ext cx="3352800" cy="1371599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147" name="Picture 3" descr="C:\Users\User\Desktop\Новая папка\5d0daed7-104d-55c7-b6fb-741feb41fd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1685393"/>
            <a:ext cx="1817371" cy="15150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\kd-vwYKkzYTHDjF-SQO8ONyYYRAKJPqVwIssbUGO8U3rMpp3EZDK9gfje_Pj7Wn4JenP4WSfZ3gz-sYQOogbV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22" y="3428944"/>
            <a:ext cx="1840234" cy="1524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Новая папка\IMG_2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5190593"/>
            <a:ext cx="1817371" cy="15150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Новая папка\b10ffa5125bfe5dbf5eee9cc1ff53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452" y="3428944"/>
            <a:ext cx="1802191" cy="1524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Новая папка\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21" y="5190592"/>
            <a:ext cx="1840234" cy="15150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Новая папка\31442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54" y="1676400"/>
            <a:ext cx="1840302" cy="15244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22870" cy="54864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</a:t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 месяцев 2023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2133600"/>
            <a:ext cx="85344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200" b="1" i="1" dirty="0" smtClean="0">
                <a:cs typeface="Times New Roman" panose="02020603050405020304" pitchFamily="18" charset="0"/>
              </a:rPr>
              <a:t>* Дошкольное образование 105 774,4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Общее образование 684 857,7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Дополнительное </a:t>
            </a:r>
            <a:r>
              <a:rPr lang="ru-RU" sz="2200" b="1" i="1" dirty="0">
                <a:cs typeface="Times New Roman" panose="02020603050405020304" pitchFamily="18" charset="0"/>
              </a:rPr>
              <a:t>образование </a:t>
            </a:r>
            <a:r>
              <a:rPr lang="ru-RU" sz="2200" b="1" i="1" dirty="0" smtClean="0">
                <a:cs typeface="Times New Roman" panose="02020603050405020304" pitchFamily="18" charset="0"/>
              </a:rPr>
              <a:t>детей 34 667,9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Молодежная </a:t>
            </a:r>
            <a:r>
              <a:rPr lang="ru-RU" sz="2200" b="1" i="1" dirty="0">
                <a:cs typeface="Times New Roman" panose="02020603050405020304" pitchFamily="18" charset="0"/>
              </a:rPr>
              <a:t>политика и оздоровление детей </a:t>
            </a:r>
            <a:r>
              <a:rPr lang="ru-RU" sz="2200" b="1" i="1" dirty="0" smtClean="0">
                <a:cs typeface="Times New Roman" panose="02020603050405020304" pitchFamily="18" charset="0"/>
              </a:rPr>
              <a:t>1014,1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Другие </a:t>
            </a:r>
            <a:r>
              <a:rPr lang="ru-RU" sz="2200" b="1" i="1" dirty="0">
                <a:cs typeface="Times New Roman" panose="02020603050405020304" pitchFamily="18" charset="0"/>
              </a:rPr>
              <a:t>вопросы в области образования </a:t>
            </a:r>
            <a:r>
              <a:rPr lang="ru-RU" sz="2200" b="1" i="1" dirty="0" smtClean="0">
                <a:cs typeface="Times New Roman" panose="02020603050405020304" pitchFamily="18" charset="0"/>
              </a:rPr>
              <a:t>39 001,9 тыс</a:t>
            </a:r>
            <a:r>
              <a:rPr lang="ru-RU" sz="2200" b="1" i="1" dirty="0">
                <a:cs typeface="Times New Roman" panose="02020603050405020304" pitchFamily="18" charset="0"/>
              </a:rPr>
              <a:t>. рублей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ru-RU" b="1" i="1" dirty="0"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ru-RU" i="1" dirty="0"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b="1" i="1" dirty="0"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b="1" i="1" dirty="0" smtClean="0">
                <a:cs typeface="Times New Roman" panose="02020603050405020304" pitchFamily="18" charset="0"/>
              </a:rPr>
              <a:t> 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900" y="1600200"/>
            <a:ext cx="8153400" cy="400110"/>
          </a:xfrm>
          <a:prstGeom prst="rect">
            <a:avLst/>
          </a:prstGeom>
          <a:solidFill>
            <a:srgbClr val="C5B3F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Расходы на образование, всего </a:t>
            </a:r>
            <a:r>
              <a:rPr lang="ru-RU" sz="2000" b="1" i="1" dirty="0" smtClean="0"/>
              <a:t>865 316,1 тыс</a:t>
            </a:r>
            <a:r>
              <a:rPr lang="ru-RU" sz="2000" b="1" i="1" dirty="0"/>
              <a:t>. рублей, в том числе</a:t>
            </a:r>
          </a:p>
        </p:txBody>
      </p:sp>
      <p:pic>
        <p:nvPicPr>
          <p:cNvPr id="8" name="Picture 2" descr="C:\Users\User\Desktop\Новая папка\145981df48f31134401caaf033420f77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4953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70" y="60960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месяцев 2023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00773" y="2286000"/>
            <a:ext cx="2730558" cy="37338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  <a:ln w="12700">
            <a:solidFill>
              <a:schemeClr val="tx1"/>
            </a:solidFill>
          </a:ln>
          <a:effectLst>
            <a:softEdge rad="762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601185" y="2286000"/>
            <a:ext cx="55995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Sitka Subheading" panose="02000505000000020004" pitchFamily="2" charset="0"/>
                <a:ea typeface="SimSun" panose="02010600030101010101" pitchFamily="2" charset="-122"/>
                <a:cs typeface="Times New Roman" pitchFamily="18" charset="0"/>
              </a:rPr>
              <a:t>Подпрограмма «Организация досуга и предоставление услуг организаций культуры, сохранение и популяризация объектов культурного наследия</a:t>
            </a:r>
            <a:r>
              <a:rPr lang="ru-RU" b="1" i="1" dirty="0" smtClean="0">
                <a:latin typeface="Sitka Subheading" panose="02000505000000020004" pitchFamily="2" charset="0"/>
                <a:ea typeface="SimSun" panose="02010600030101010101" pitchFamily="2" charset="-122"/>
                <a:cs typeface="Times New Roman" pitchFamily="18" charset="0"/>
              </a:rPr>
              <a:t>»      37 603,0 тыс</a:t>
            </a:r>
            <a:r>
              <a:rPr lang="ru-RU" b="1" i="1" dirty="0">
                <a:latin typeface="Sitka Subheading" panose="02000505000000020004" pitchFamily="2" charset="0"/>
                <a:ea typeface="SimSun" panose="02010600030101010101" pitchFamily="2" charset="-122"/>
                <a:cs typeface="Times New Roman" pitchFamily="18" charset="0"/>
              </a:rPr>
              <a:t>. </a:t>
            </a:r>
            <a:r>
              <a:rPr lang="ru-RU" b="1" i="1" dirty="0" smtClean="0">
                <a:latin typeface="Sitka Subheading" panose="02000505000000020004" pitchFamily="2" charset="0"/>
                <a:ea typeface="SimSun" panose="02010600030101010101" pitchFamily="2" charset="-122"/>
                <a:cs typeface="Times New Roman" pitchFamily="18" charset="0"/>
              </a:rPr>
              <a:t>рублей</a:t>
            </a:r>
            <a:endParaRPr lang="ru-RU" b="1" i="1" dirty="0">
              <a:latin typeface="Sitka Subheading" panose="02000505000000020004" pitchFamily="2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184" y="5105398"/>
            <a:ext cx="5791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Sitka Subheading" panose="02000505000000020004" pitchFamily="2" charset="0"/>
                <a:cs typeface="Times New Roman" pitchFamily="18" charset="0"/>
              </a:rPr>
              <a:t>Подпрограмма «Организация  библиотечного обслуживания  населения и обеспечение доступа </a:t>
            </a:r>
            <a:r>
              <a:rPr lang="ru-RU" b="1" i="1" dirty="0" smtClean="0">
                <a:latin typeface="Sitka Subheading" panose="02000505000000020004" pitchFamily="2" charset="0"/>
                <a:cs typeface="Times New Roman" pitchFamily="18" charset="0"/>
              </a:rPr>
              <a:t>к музейным </a:t>
            </a:r>
            <a:r>
              <a:rPr lang="ru-RU" b="1" i="1" dirty="0">
                <a:latin typeface="Sitka Subheading" panose="02000505000000020004" pitchFamily="2" charset="0"/>
                <a:cs typeface="Times New Roman" pitchFamily="18" charset="0"/>
              </a:rPr>
              <a:t>фондам» </a:t>
            </a:r>
            <a:r>
              <a:rPr lang="ru-RU" b="1" i="1" dirty="0" smtClean="0">
                <a:latin typeface="Sitka Subheading" panose="02000505000000020004" pitchFamily="2" charset="0"/>
                <a:cs typeface="Times New Roman" pitchFamily="18" charset="0"/>
              </a:rPr>
              <a:t>27 532,3 тыс</a:t>
            </a:r>
            <a:r>
              <a:rPr lang="ru-RU" b="1" i="1" dirty="0">
                <a:latin typeface="Sitka Subheading" panose="02000505000000020004" pitchFamily="2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Sitka Subheading" panose="02000505000000020004" pitchFamily="2" charset="0"/>
                <a:cs typeface="Times New Roman" pitchFamily="18" charset="0"/>
              </a:rPr>
              <a:t>рублей</a:t>
            </a:r>
            <a:endParaRPr lang="ru-RU" b="1" dirty="0">
              <a:latin typeface="Sitka Subheading" panose="02000505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281" y="3505200"/>
            <a:ext cx="5561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Sitka Subheading" panose="02000505000000020004" pitchFamily="2" charset="0"/>
                <a:cs typeface="Times New Roman" pitchFamily="18" charset="0"/>
              </a:rPr>
              <a:t>Подпрограмма «Развитие этнокультурного </a:t>
            </a:r>
            <a:r>
              <a:rPr lang="ru-RU" b="1" i="1" dirty="0" smtClean="0">
                <a:latin typeface="Sitka Subheading" panose="02000505000000020004" pitchFamily="2" charset="0"/>
                <a:cs typeface="Times New Roman" pitchFamily="18" charset="0"/>
              </a:rPr>
              <a:t>наследия района 2 423,8 тыс</a:t>
            </a:r>
            <a:r>
              <a:rPr lang="ru-RU" b="1" i="1" dirty="0">
                <a:latin typeface="Sitka Subheading" panose="02000505000000020004" pitchFamily="2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Sitka Subheading" panose="02000505000000020004" pitchFamily="2" charset="0"/>
                <a:cs typeface="Times New Roman" pitchFamily="18" charset="0"/>
              </a:rPr>
              <a:t>рублей</a:t>
            </a:r>
            <a:endParaRPr lang="ru-RU" b="1" i="1" dirty="0">
              <a:latin typeface="Sitka Subheading" panose="02000505000000020004" pitchFamily="2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1552545"/>
            <a:ext cx="754380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cs typeface="Times New Roman" panose="02020603050405020304" pitchFamily="18" charset="0"/>
              </a:rPr>
              <a:t>Расходы на культуру всего </a:t>
            </a:r>
            <a:r>
              <a:rPr lang="ru-RU" sz="2000" b="1" i="1" dirty="0" smtClean="0">
                <a:cs typeface="Times New Roman" panose="02020603050405020304" pitchFamily="18" charset="0"/>
              </a:rPr>
              <a:t>72 366,6 тыс</a:t>
            </a:r>
            <a:r>
              <a:rPr lang="ru-RU" sz="2000" b="1" i="1" dirty="0">
                <a:cs typeface="Times New Roman" panose="02020603050405020304" pitchFamily="18" charset="0"/>
              </a:rPr>
              <a:t>. рублей, </a:t>
            </a:r>
            <a:r>
              <a:rPr lang="ru-RU" sz="2000" b="1" i="1" dirty="0" smtClean="0"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cs typeface="Times New Roman" panose="02020603050405020304" pitchFamily="18" charset="0"/>
              </a:rPr>
              <a:t>том числе: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184" y="4257675"/>
            <a:ext cx="559958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Безопасность учреждений культуры </a:t>
            </a:r>
            <a:r>
              <a:rPr lang="ru-RU" b="1" i="1" dirty="0" err="1">
                <a:solidFill>
                  <a:schemeClr val="tx1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Малопургинского</a:t>
            </a:r>
            <a:r>
              <a:rPr lang="ru-RU" b="1" i="1" dirty="0">
                <a:solidFill>
                  <a:schemeClr val="tx1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района 100 тыс. рублей</a:t>
            </a:r>
            <a:endParaRPr lang="ru-RU" b="1" i="1" dirty="0">
              <a:solidFill>
                <a:schemeClr val="tx1"/>
              </a:solidFill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184" y="5945920"/>
            <a:ext cx="853128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Формирование современного облика сельских </a:t>
            </a:r>
            <a:r>
              <a:rPr lang="ru-RU" b="1" i="1" dirty="0" smtClean="0">
                <a:solidFill>
                  <a:schemeClr val="tx1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территорий 5 306,2 тыс. рублей</a:t>
            </a:r>
            <a:endParaRPr lang="ru-RU" b="1" i="1" dirty="0">
              <a:solidFill>
                <a:schemeClr val="tx1"/>
              </a:solidFill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65226"/>
            <a:ext cx="8229600" cy="9906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политики за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месяцев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557598"/>
            <a:ext cx="7467600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Общий объем расходов на социальную политику 19 431,7 тыс.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276600" y="1121529"/>
            <a:ext cx="12207860" cy="6433332"/>
            <a:chOff x="-4790621" y="1121529"/>
            <a:chExt cx="12207860" cy="6433332"/>
          </a:xfrm>
        </p:grpSpPr>
        <p:sp>
          <p:nvSpPr>
            <p:cNvPr id="5" name="Арка 4"/>
            <p:cNvSpPr/>
            <p:nvPr/>
          </p:nvSpPr>
          <p:spPr>
            <a:xfrm>
              <a:off x="-4790621" y="1121529"/>
              <a:ext cx="6433332" cy="6433332"/>
            </a:xfrm>
            <a:prstGeom prst="blockArc">
              <a:avLst>
                <a:gd name="adj1" fmla="val 18900000"/>
                <a:gd name="adj2" fmla="val 2700000"/>
                <a:gd name="adj3" fmla="val 336"/>
              </a:avLst>
            </a:prstGeom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958258" y="2237468"/>
              <a:ext cx="6458981" cy="434285"/>
            </a:xfrm>
            <a:custGeom>
              <a:avLst/>
              <a:gdLst>
                <a:gd name="connsiteX0" fmla="*/ 0 w 6458981"/>
                <a:gd name="connsiteY0" fmla="*/ 0 h 434285"/>
                <a:gd name="connsiteX1" fmla="*/ 6458981 w 6458981"/>
                <a:gd name="connsiteY1" fmla="*/ 0 h 434285"/>
                <a:gd name="connsiteX2" fmla="*/ 6458981 w 6458981"/>
                <a:gd name="connsiteY2" fmla="*/ 434285 h 434285"/>
                <a:gd name="connsiteX3" fmla="*/ 0 w 6458981"/>
                <a:gd name="connsiteY3" fmla="*/ 434285 h 434285"/>
                <a:gd name="connsiteX4" fmla="*/ 0 w 6458981"/>
                <a:gd name="connsiteY4" fmla="*/ 0 h 4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8981" h="434285">
                  <a:moveTo>
                    <a:pt x="0" y="0"/>
                  </a:moveTo>
                  <a:lnTo>
                    <a:pt x="6458981" y="0"/>
                  </a:lnTo>
                  <a:lnTo>
                    <a:pt x="6458981" y="434285"/>
                  </a:lnTo>
                  <a:lnTo>
                    <a:pt x="0" y="43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471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Компенсация части родительской платы за содержание ребенка в детских садах  1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533,2</a:t>
              </a: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тыс. рублей</a:t>
              </a:r>
              <a:endParaRPr lang="ru-RU" sz="1400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673395" y="2111812"/>
              <a:ext cx="542856" cy="542856"/>
            </a:xfrm>
            <a:prstGeom prst="ellipse">
              <a:avLst/>
            </a:prstGeom>
            <a:solidFill>
              <a:srgbClr val="AEF5FC"/>
            </a:solidFill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perspectiveContrastingRightFacing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385481" y="2934366"/>
              <a:ext cx="6031331" cy="434285"/>
            </a:xfrm>
            <a:custGeom>
              <a:avLst/>
              <a:gdLst>
                <a:gd name="connsiteX0" fmla="*/ 0 w 6065696"/>
                <a:gd name="connsiteY0" fmla="*/ 0 h 434285"/>
                <a:gd name="connsiteX1" fmla="*/ 6065696 w 6065696"/>
                <a:gd name="connsiteY1" fmla="*/ 0 h 434285"/>
                <a:gd name="connsiteX2" fmla="*/ 6065696 w 6065696"/>
                <a:gd name="connsiteY2" fmla="*/ 434285 h 434285"/>
                <a:gd name="connsiteX3" fmla="*/ 0 w 6065696"/>
                <a:gd name="connsiteY3" fmla="*/ 434285 h 434285"/>
                <a:gd name="connsiteX4" fmla="*/ 0 w 6065696"/>
                <a:gd name="connsiteY4" fmla="*/ 0 h 4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5696" h="434285">
                  <a:moveTo>
                    <a:pt x="0" y="0"/>
                  </a:moveTo>
                  <a:lnTo>
                    <a:pt x="6065696" y="0"/>
                  </a:lnTo>
                  <a:lnTo>
                    <a:pt x="6065696" y="434285"/>
                  </a:lnTo>
                  <a:lnTo>
                    <a:pt x="0" y="43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471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реализацию мероприятий  по обеспечению питанием обучающихся различных категорий  2 318,0 тыс. рублей</a:t>
              </a:r>
              <a:endParaRPr lang="ru-RU" sz="1400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066679" y="2763623"/>
              <a:ext cx="542856" cy="542856"/>
            </a:xfrm>
            <a:prstGeom prst="ellipse">
              <a:avLst/>
            </a:prstGeom>
            <a:solidFill>
              <a:srgbClr val="AEF5FC"/>
            </a:solidFill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perspectiveContrastingRightFacing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566672" y="3540612"/>
              <a:ext cx="5850178" cy="434285"/>
            </a:xfrm>
            <a:custGeom>
              <a:avLst/>
              <a:gdLst>
                <a:gd name="connsiteX0" fmla="*/ 0 w 5850178"/>
                <a:gd name="connsiteY0" fmla="*/ 0 h 434285"/>
                <a:gd name="connsiteX1" fmla="*/ 5850178 w 5850178"/>
                <a:gd name="connsiteY1" fmla="*/ 0 h 434285"/>
                <a:gd name="connsiteX2" fmla="*/ 5850178 w 5850178"/>
                <a:gd name="connsiteY2" fmla="*/ 434285 h 434285"/>
                <a:gd name="connsiteX3" fmla="*/ 0 w 5850178"/>
                <a:gd name="connsiteY3" fmla="*/ 434285 h 434285"/>
                <a:gd name="connsiteX4" fmla="*/ 0 w 5850178"/>
                <a:gd name="connsiteY4" fmla="*/ 0 h 4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0178" h="434285">
                  <a:moveTo>
                    <a:pt x="0" y="0"/>
                  </a:moveTo>
                  <a:lnTo>
                    <a:pt x="5850178" y="0"/>
                  </a:lnTo>
                  <a:lnTo>
                    <a:pt x="5850178" y="434285"/>
                  </a:lnTo>
                  <a:lnTo>
                    <a:pt x="0" y="43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471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Доплата к пенсии муниципальных служащих 1 381,0 тыс. рублей</a:t>
              </a:r>
              <a:endParaRPr lang="ru-RU" sz="1400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282197" y="3414955"/>
              <a:ext cx="542856" cy="542856"/>
            </a:xfrm>
            <a:prstGeom prst="ellipse">
              <a:avLst/>
            </a:prstGeom>
            <a:solidFill>
              <a:srgbClr val="AEF5FC"/>
            </a:solidFill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perspectiveContrastingRightFacing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635447" y="4192422"/>
              <a:ext cx="5781365" cy="434285"/>
            </a:xfrm>
            <a:custGeom>
              <a:avLst/>
              <a:gdLst>
                <a:gd name="connsiteX0" fmla="*/ 0 w 5781365"/>
                <a:gd name="connsiteY0" fmla="*/ 0 h 434285"/>
                <a:gd name="connsiteX1" fmla="*/ 5781365 w 5781365"/>
                <a:gd name="connsiteY1" fmla="*/ 0 h 434285"/>
                <a:gd name="connsiteX2" fmla="*/ 5781365 w 5781365"/>
                <a:gd name="connsiteY2" fmla="*/ 434285 h 434285"/>
                <a:gd name="connsiteX3" fmla="*/ 0 w 5781365"/>
                <a:gd name="connsiteY3" fmla="*/ 434285 h 434285"/>
                <a:gd name="connsiteX4" fmla="*/ 0 w 5781365"/>
                <a:gd name="connsiteY4" fmla="*/ 0 h 4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1365" h="434285">
                  <a:moveTo>
                    <a:pt x="0" y="0"/>
                  </a:moveTo>
                  <a:lnTo>
                    <a:pt x="5781365" y="0"/>
                  </a:lnTo>
                  <a:lnTo>
                    <a:pt x="5781365" y="434285"/>
                  </a:lnTo>
                  <a:lnTo>
                    <a:pt x="0" y="43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471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многодетных семей 4 876,5 тыс. рублей</a:t>
              </a:r>
              <a:endParaRPr lang="ru-RU" sz="1400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351010" y="4066766"/>
              <a:ext cx="542856" cy="542856"/>
            </a:xfrm>
            <a:prstGeom prst="ellipse">
              <a:avLst/>
            </a:prstGeom>
            <a:solidFill>
              <a:srgbClr val="AEF5FC"/>
            </a:solidFill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perspectiveContrastingRightFacing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566672" y="4844233"/>
              <a:ext cx="5850178" cy="434285"/>
            </a:xfrm>
            <a:custGeom>
              <a:avLst/>
              <a:gdLst>
                <a:gd name="connsiteX0" fmla="*/ 0 w 5850178"/>
                <a:gd name="connsiteY0" fmla="*/ 0 h 434285"/>
                <a:gd name="connsiteX1" fmla="*/ 5850178 w 5850178"/>
                <a:gd name="connsiteY1" fmla="*/ 0 h 434285"/>
                <a:gd name="connsiteX2" fmla="*/ 5850178 w 5850178"/>
                <a:gd name="connsiteY2" fmla="*/ 434285 h 434285"/>
                <a:gd name="connsiteX3" fmla="*/ 0 w 5850178"/>
                <a:gd name="connsiteY3" fmla="*/ 434285 h 434285"/>
                <a:gd name="connsiteX4" fmla="*/ 0 w 5850178"/>
                <a:gd name="connsiteY4" fmla="*/ 0 h 4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0178" h="434285">
                  <a:moveTo>
                    <a:pt x="0" y="0"/>
                  </a:moveTo>
                  <a:lnTo>
                    <a:pt x="5850178" y="0"/>
                  </a:lnTo>
                  <a:lnTo>
                    <a:pt x="5850178" y="434285"/>
                  </a:lnTo>
                  <a:lnTo>
                    <a:pt x="0" y="43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471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мероприятий по обеспечению жильем молодых семей         7 056,0 тыс. рублей</a:t>
              </a:r>
              <a:endParaRPr lang="ru-RU" sz="1400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282197" y="4718577"/>
              <a:ext cx="542856" cy="542856"/>
            </a:xfrm>
            <a:prstGeom prst="ellipse">
              <a:avLst/>
            </a:prstGeom>
            <a:solidFill>
              <a:srgbClr val="AEF5FC"/>
            </a:solidFill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perspectiveContrastingRightFacing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351270" y="5495566"/>
              <a:ext cx="6065696" cy="434285"/>
            </a:xfrm>
            <a:custGeom>
              <a:avLst/>
              <a:gdLst>
                <a:gd name="connsiteX0" fmla="*/ 0 w 6065696"/>
                <a:gd name="connsiteY0" fmla="*/ 0 h 434285"/>
                <a:gd name="connsiteX1" fmla="*/ 6065696 w 6065696"/>
                <a:gd name="connsiteY1" fmla="*/ 0 h 434285"/>
                <a:gd name="connsiteX2" fmla="*/ 6065696 w 6065696"/>
                <a:gd name="connsiteY2" fmla="*/ 434285 h 434285"/>
                <a:gd name="connsiteX3" fmla="*/ 0 w 6065696"/>
                <a:gd name="connsiteY3" fmla="*/ 434285 h 434285"/>
                <a:gd name="connsiteX4" fmla="*/ 0 w 6065696"/>
                <a:gd name="connsiteY4" fmla="*/ 0 h 4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5696" h="434285">
                  <a:moveTo>
                    <a:pt x="0" y="0"/>
                  </a:moveTo>
                  <a:lnTo>
                    <a:pt x="6065696" y="0"/>
                  </a:lnTo>
                  <a:lnTo>
                    <a:pt x="6065696" y="434285"/>
                  </a:lnTo>
                  <a:lnTo>
                    <a:pt x="0" y="434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471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поддержка старшего поколения 226,1 тыс. руб.</a:t>
              </a:r>
              <a:endParaRPr lang="ru-RU" sz="1400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66679" y="5369909"/>
              <a:ext cx="542856" cy="542856"/>
            </a:xfrm>
            <a:prstGeom prst="ellipse">
              <a:avLst/>
            </a:prstGeom>
            <a:solidFill>
              <a:srgbClr val="AEF5FC"/>
            </a:solidFill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perspectiveContrastingRightFacing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1051300" y="6124576"/>
              <a:ext cx="6339812" cy="577252"/>
            </a:xfrm>
            <a:custGeom>
              <a:avLst/>
              <a:gdLst>
                <a:gd name="connsiteX0" fmla="*/ 0 w 6339812"/>
                <a:gd name="connsiteY0" fmla="*/ 0 h 577252"/>
                <a:gd name="connsiteX1" fmla="*/ 6339812 w 6339812"/>
                <a:gd name="connsiteY1" fmla="*/ 0 h 577252"/>
                <a:gd name="connsiteX2" fmla="*/ 6339812 w 6339812"/>
                <a:gd name="connsiteY2" fmla="*/ 577252 h 577252"/>
                <a:gd name="connsiteX3" fmla="*/ 0 w 6339812"/>
                <a:gd name="connsiteY3" fmla="*/ 577252 h 577252"/>
                <a:gd name="connsiteX4" fmla="*/ 0 w 6339812"/>
                <a:gd name="connsiteY4" fmla="*/ 0 h 57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812" h="577252">
                  <a:moveTo>
                    <a:pt x="0" y="0"/>
                  </a:moveTo>
                  <a:lnTo>
                    <a:pt x="6339812" y="0"/>
                  </a:lnTo>
                  <a:lnTo>
                    <a:pt x="6339812" y="577252"/>
                  </a:lnTo>
                  <a:lnTo>
                    <a:pt x="0" y="577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4714" tIns="35560" rIns="35560" bIns="3556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Оказание материальной помощи гражданам за счет средств «Резервного фонда бюджета МО «Муниципальный округ </a:t>
              </a:r>
              <a:r>
                <a:rPr lang="ru-RU" sz="1400" b="0" i="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Малопургинский</a:t>
              </a: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Удмуртской Республики» 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261</a:t>
              </a:r>
              <a:r>
                <a:rPr lang="ru-RU" sz="1400" b="0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,0  тыс. рублей</a:t>
              </a:r>
              <a:endParaRPr lang="ru-RU" sz="1400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3395" y="6021720"/>
              <a:ext cx="542856" cy="542856"/>
            </a:xfrm>
            <a:prstGeom prst="ellipse">
              <a:avLst/>
            </a:prstGeom>
            <a:solidFill>
              <a:srgbClr val="AEF5FC"/>
            </a:solidFill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perspectiveContrastingRightFacing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Овал 22"/>
          <p:cNvSpPr/>
          <p:nvPr/>
        </p:nvSpPr>
        <p:spPr>
          <a:xfrm>
            <a:off x="762000" y="2200741"/>
            <a:ext cx="1539810" cy="130314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24723" y="5261193"/>
            <a:ext cx="1539810" cy="130314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9" name="Picture 9" descr="C:\Users\User\Desktop\Новая папка\1612454526_36-p-babushka-i-dedushka-risunok-dlya-detei-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0" y="3686382"/>
            <a:ext cx="1550443" cy="141901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8381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«Муниципальный округ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Удмуртской Республики» на реализацию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за 9 месяцев 2023 года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10506"/>
              </p:ext>
            </p:extLst>
          </p:nvPr>
        </p:nvGraphicFramePr>
        <p:xfrm>
          <a:off x="685800" y="1371600"/>
          <a:ext cx="8153400" cy="50640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0647"/>
                <a:gridCol w="6065366"/>
                <a:gridCol w="1587387"/>
              </a:tblGrid>
              <a:tr h="4833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959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реализацию программ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1 196 197,6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3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воспитания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586 068,3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 здоровья и формирование здорового образа жизни населения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3 629,2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9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68 493,9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3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активность и поддержка  населения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устойчивого экономического развития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2 630,4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3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 безопасности на территории 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 на 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67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8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 хозяйство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405 835,9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98107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«Муниципальный округ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Удмуртской Республики»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9 месяцев 2023 года (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80173"/>
              </p:ext>
            </p:extLst>
          </p:nvPr>
        </p:nvGraphicFramePr>
        <p:xfrm>
          <a:off x="685801" y="1371600"/>
          <a:ext cx="8077199" cy="53188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825"/>
                <a:gridCol w="6202135"/>
                <a:gridCol w="1370239"/>
              </a:tblGrid>
              <a:tr h="457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433,5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98 117,8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49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1 313,2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5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49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 наркотиками и их незаконному обороту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2021 - 2030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комфортной городской среды на территории муниципального образования "Муниципальный округ </a:t>
                      </a:r>
                      <a:r>
                        <a:rPr lang="ru-RU" sz="14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2022-2024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8 235,5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0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381000"/>
            <a:ext cx="8686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«Муниципальный округ </a:t>
            </a:r>
            <a:r>
              <a:rPr lang="ru-RU" sz="2800" b="1" dirty="0" err="1" smtClean="0">
                <a:solidFill>
                  <a:srgbClr val="002060"/>
                </a:solidFill>
              </a:rPr>
              <a:t>Малопургинский</a:t>
            </a:r>
            <a:r>
              <a:rPr lang="ru-RU" sz="2800" b="1" dirty="0" smtClean="0">
                <a:solidFill>
                  <a:srgbClr val="002060"/>
                </a:solidFill>
              </a:rPr>
              <a:t> район Удмуртской Республики»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800" b="1" i="1" dirty="0" smtClean="0">
                <a:solidFill>
                  <a:srgbClr val="0F6FC6">
                    <a:lumMod val="50000"/>
                  </a:srgbClr>
                </a:solidFill>
              </a:rPr>
              <a:t>утвержден </a:t>
            </a: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решением Совета депутатов муниципального образования «Муниципальный округ </a:t>
            </a:r>
            <a:r>
              <a:rPr lang="ru-RU" sz="1800" b="1" i="1" dirty="0" err="1">
                <a:solidFill>
                  <a:srgbClr val="0F6FC6">
                    <a:lumMod val="50000"/>
                  </a:srgbClr>
                </a:solidFill>
              </a:rPr>
              <a:t>Малопургинский</a:t>
            </a: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 район Удмуртской Республики» </a:t>
            </a:r>
          </a:p>
          <a:p>
            <a:pPr lvl="0" algn="ctr"/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от 16 декабря 2022 года № 13-3-235 «О бюджете муниципального образования «Муниципальный округ </a:t>
            </a:r>
            <a:r>
              <a:rPr lang="ru-RU" sz="1800" b="1" i="1" dirty="0" err="1">
                <a:solidFill>
                  <a:srgbClr val="0F6FC6">
                    <a:lumMod val="50000"/>
                  </a:srgbClr>
                </a:solidFill>
              </a:rPr>
              <a:t>Малопургинский</a:t>
            </a: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 район Удмуртской Республики» </a:t>
            </a:r>
          </a:p>
          <a:p>
            <a:pPr lvl="0" algn="ctr"/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на 2023 год и на плановый период 2024 и 2025 годов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5800" y="4419600"/>
            <a:ext cx="7927032" cy="1676400"/>
          </a:xfrm>
          <a:prstGeom prst="round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14000">
                <a:srgbClr val="C5B3F7"/>
              </a:gs>
              <a:gs pos="70000">
                <a:schemeClr val="bg1"/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«Муниципальный округ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на 2023 год и на плановый период 2024 и 2025 год проведены 06 декабря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2150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0" descr="C:\Users\User\Desktop\Новая папка\about_bud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800600"/>
            <a:ext cx="4419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37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еспублики»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688358"/>
              </p:ext>
            </p:extLst>
          </p:nvPr>
        </p:nvGraphicFramePr>
        <p:xfrm>
          <a:off x="242443" y="1905001"/>
          <a:ext cx="8686800" cy="380305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23900"/>
                <a:gridCol w="4457700"/>
                <a:gridCol w="1828800"/>
                <a:gridCol w="1676400"/>
              </a:tblGrid>
              <a:tr h="820338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2023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01.10.2023 год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260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1 771 731,1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1 239 369,8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260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335 119,4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234 452,5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326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1 436 611,7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004  917,3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260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1 839 752,8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1 222 771,5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42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-68 021,7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-16 598,3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5243" y="155775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т</a:t>
            </a:r>
            <a:r>
              <a:rPr lang="ru-RU" b="1" dirty="0" smtClean="0"/>
              <a:t>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71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User\Desktop\Новая папка\1646060528_65-damion-club-p-finansovaya-gramotnost-art-art-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4038600" cy="3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0772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«Муниципальный округ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Удмуртской Республики»  за 9 месяцев 2023 года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71946173"/>
              </p:ext>
            </p:extLst>
          </p:nvPr>
        </p:nvGraphicFramePr>
        <p:xfrm>
          <a:off x="457201" y="1600200"/>
          <a:ext cx="83058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8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915400" cy="9906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9 месяцев 2023 года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41732"/>
              </p:ext>
            </p:extLst>
          </p:nvPr>
        </p:nvGraphicFramePr>
        <p:xfrm>
          <a:off x="304800" y="1779033"/>
          <a:ext cx="8686800" cy="4850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609855"/>
                <a:gridCol w="1500177"/>
                <a:gridCol w="1576768"/>
              </a:tblGrid>
              <a:tr h="4190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01.10.2023 года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769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335 119,4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234 452,5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445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271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301 115,5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210 538,1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445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273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158 472,0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163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37 387,4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31 483,7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358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12 574,0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6 851,6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59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имущество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28 153,0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11 438,6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49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имущество, переходящего в порядке наследования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59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34 003,9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689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7 341,2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975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358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458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120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120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12 547,9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11 580,1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«Муниципальный округ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за  9 месяцев 2023 года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02047"/>
              </p:ext>
            </p:extLst>
          </p:nvPr>
        </p:nvGraphicFramePr>
        <p:xfrm>
          <a:off x="609600" y="1313688"/>
          <a:ext cx="8305800" cy="53157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57255"/>
                <a:gridCol w="2053244"/>
                <a:gridCol w="1895301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fontAlgn="b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01.10.2023 года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5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1 397 867,2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1 004 196,6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161 262,5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119 284,0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549 366,7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365 242,4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509 378,7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396 251,6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502 960,2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391 905,2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177 859,3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123 418,7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4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38 494,4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4 720,1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3573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значение, прошлых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9 083,9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9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лет, прочие безвозмездные поступления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-13 333,3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1 004 917,3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1917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«Муниципальный округ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Удмуртской Республики»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2023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99117"/>
              </p:ext>
            </p:extLst>
          </p:nvPr>
        </p:nvGraphicFramePr>
        <p:xfrm>
          <a:off x="-9525" y="1231900"/>
          <a:ext cx="914400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62000" y="5562600"/>
            <a:ext cx="8174370" cy="1143018"/>
          </a:xfrm>
          <a:prstGeom prst="roundRect">
            <a:avLst/>
          </a:prstGeom>
          <a:solidFill>
            <a:srgbClr val="AEF5FC"/>
          </a:solidFill>
          <a:ln>
            <a:solidFill>
              <a:schemeClr val="tx1"/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2023 года сохранилась социальная направленность бюджета муниципального образования «Муниципальный округ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Удмуртской Республики». 79 %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Новая папка\Image-2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466750"/>
            <a:ext cx="1583693" cy="990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Новая папка\96b7bdce5936165061ebbf70b7dbd2c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533550"/>
            <a:ext cx="1583694" cy="9143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Новая папка\sc569-baner-2017-01-11-ecologi2017-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73" y="1457225"/>
            <a:ext cx="1651298" cy="990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Новая папка\ден-92dd07e52d4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4624"/>
            <a:ext cx="1583693" cy="8953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Новая папка\vzaimodeistvie2019_1200_2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509877"/>
            <a:ext cx="1583693" cy="9097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ser\Desktop\Новая папка\menu_icon_6430-icon_bac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05" y="3514624"/>
            <a:ext cx="1640666" cy="904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\фото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05" y="2543075"/>
            <a:ext cx="1640665" cy="8955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314420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73" y="4519402"/>
            <a:ext cx="1651298" cy="9097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79162"/>
              </p:ext>
            </p:extLst>
          </p:nvPr>
        </p:nvGraphicFramePr>
        <p:xfrm>
          <a:off x="914400" y="647207"/>
          <a:ext cx="7818754" cy="491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2092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97930" cy="11430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социальной направленности бюджета муниципального образования «Муниципальный округ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9 месяцев 2023 года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882613"/>
              </p:ext>
            </p:extLst>
          </p:nvPr>
        </p:nvGraphicFramePr>
        <p:xfrm>
          <a:off x="1563146" y="1543608"/>
          <a:ext cx="62833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" name="Лист" r:id="rId3" imgW="4038488" imgH="1219312" progId="Excel.Sheet.8">
                  <p:embed/>
                </p:oleObj>
              </mc:Choice>
              <mc:Fallback>
                <p:oleObj name="Лист" r:id="rId3" imgW="4038488" imgH="121931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146" y="1543608"/>
                        <a:ext cx="6283325" cy="2076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/>
          </p:cNvSpPr>
          <p:nvPr/>
        </p:nvSpPr>
        <p:spPr bwMode="auto">
          <a:xfrm>
            <a:off x="6419021" y="2276562"/>
            <a:ext cx="360039" cy="1295400"/>
          </a:xfrm>
          <a:prstGeom prst="rightBrace">
            <a:avLst>
              <a:gd name="adj1" fmla="val 60417"/>
              <a:gd name="adj2" fmla="val 50398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6707698" y="2100944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ВСЕГО</a:t>
            </a:r>
          </a:p>
          <a:p>
            <a:pPr algn="ctr"/>
            <a:r>
              <a:rPr lang="ru-RU" sz="2400" b="1" dirty="0" smtClean="0"/>
              <a:t>1 222 771,5</a:t>
            </a:r>
            <a:endParaRPr lang="ru-RU" sz="2400" b="1" dirty="0"/>
          </a:p>
          <a:p>
            <a:pPr algn="ctr"/>
            <a:r>
              <a:rPr lang="ru-RU" sz="2400" b="1" dirty="0" smtClean="0"/>
              <a:t>тыс. рублей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6424" y="249224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78,8%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7555" y="3581487"/>
            <a:ext cx="324087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963 116,6тыс. рублей</a:t>
            </a:r>
            <a:endParaRPr lang="ru-RU" sz="2400" b="1" dirty="0"/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80975" y="4355737"/>
            <a:ext cx="2409825" cy="666606"/>
          </a:xfrm>
          <a:prstGeom prst="flowChartAlternateProcess">
            <a:avLst/>
          </a:prstGeom>
          <a:solidFill>
            <a:srgbClr val="C5B3F7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89,9 %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2352675" y="5505658"/>
            <a:ext cx="2544363" cy="666606"/>
          </a:xfrm>
          <a:prstGeom prst="flowChartAlternateProcess">
            <a:avLst/>
          </a:prstGeom>
          <a:solidFill>
            <a:srgbClr val="C5B3F7"/>
          </a:solidFill>
          <a:ln w="28575"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0,6 %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733631" y="4355737"/>
            <a:ext cx="2225681" cy="648071"/>
          </a:xfrm>
          <a:prstGeom prst="flowChartAlternateProcess">
            <a:avLst/>
          </a:prstGeom>
          <a:solidFill>
            <a:srgbClr val="C5B3F7"/>
          </a:solidFill>
          <a:ln w="28575"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2,0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5181600" y="5505658"/>
            <a:ext cx="1721141" cy="666606"/>
          </a:xfrm>
          <a:prstGeom prst="flowChartAlternateProcess">
            <a:avLst/>
          </a:prstGeom>
          <a:solidFill>
            <a:srgbClr val="C5B3F7"/>
          </a:solidFill>
          <a:ln w="28575"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cxnSp>
        <p:nvCxnSpPr>
          <p:cNvPr id="19" name="Прямая со стрелкой 18"/>
          <p:cNvCxnSpPr>
            <a:stCxn id="9" idx="2"/>
            <a:endCxn id="11" idx="0"/>
          </p:cNvCxnSpPr>
          <p:nvPr/>
        </p:nvCxnSpPr>
        <p:spPr>
          <a:xfrm flipH="1">
            <a:off x="3624857" y="4043152"/>
            <a:ext cx="903135" cy="146250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0" idx="3"/>
          </p:cNvCxnSpPr>
          <p:nvPr/>
        </p:nvCxnSpPr>
        <p:spPr>
          <a:xfrm flipH="1">
            <a:off x="2590800" y="4043152"/>
            <a:ext cx="1937192" cy="6458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</p:cNvCxnSpPr>
          <p:nvPr/>
        </p:nvCxnSpPr>
        <p:spPr>
          <a:xfrm>
            <a:off x="4527992" y="4043152"/>
            <a:ext cx="2205639" cy="73862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  <a:endCxn id="13" idx="0"/>
          </p:cNvCxnSpPr>
          <p:nvPr/>
        </p:nvCxnSpPr>
        <p:spPr>
          <a:xfrm>
            <a:off x="4527992" y="4043152"/>
            <a:ext cx="1514179" cy="146250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78" name="Picture 182" descr="C:\Users\User\Desktop\Новая папка\obrazovanie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07340"/>
            <a:ext cx="2514600" cy="17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2" name="Picture 186" descr="C:\Users\User\Desktop\Новая папка\DBK4tWm22CfXcI0dsQDcS-EGWwwVhNgGXV7q2RT5iNNGH9SHMkWLdrC22v52Ze7F6nF0tVbiwRXX5LQFPB2bune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99" y="5003808"/>
            <a:ext cx="2153601" cy="17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Новая папка\1186499_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980695"/>
            <a:ext cx="1724025" cy="17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3715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«Муниципальный округ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разделам и подразделам  за 9 месяцев 2023 года, тыс. руб.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058357"/>
              </p:ext>
            </p:extLst>
          </p:nvPr>
        </p:nvGraphicFramePr>
        <p:xfrm>
          <a:off x="228600" y="1600200"/>
          <a:ext cx="8686800" cy="51053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90600"/>
                <a:gridCol w="4291913"/>
                <a:gridCol w="1584754"/>
                <a:gridCol w="1819533"/>
              </a:tblGrid>
              <a:tr h="50203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01.10.2023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25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1 839 752,8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1 222 771,5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0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142 613,3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102 901,3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203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175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6090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36 628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25 825,4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905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1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9 417,2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6 459,1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0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0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698,2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68 023,0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0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1 646,7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0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1 646,7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9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4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64BDD2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16999</TotalTime>
  <Words>1788</Words>
  <Application>Microsoft Office PowerPoint</Application>
  <PresentationFormat>Экран (4:3)</PresentationFormat>
  <Paragraphs>501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Ясность</vt:lpstr>
      <vt:lpstr>Лист</vt:lpstr>
      <vt:lpstr>Муниципальное образование  «Муниципальный округ Малопургинский район  Удмуртской Республики»</vt:lpstr>
      <vt:lpstr>Презентация PowerPoint</vt:lpstr>
      <vt:lpstr>  Основные характеристики бюджета муниципального образования «Муниципальный округ Малопургинский район Удмуртской Республики»  </vt:lpstr>
      <vt:lpstr>Структура доходов бюджета муниципального образования «Муниципальный округ Малопургинский район  Удмуртской Республики»  за 9 месяцев 2023 года</vt:lpstr>
      <vt:lpstr> Основные источники формирования налоговых и  неналоговых доходов бюджета муниципального образования  «Муниципальный округ Малопургинский район Удмуртской Республики»  за 9 месяцев 2023 года                                                                                                                                                           тыс. руб.</vt:lpstr>
      <vt:lpstr>Безвозмездные поступления  в бюджет муниципального образования «Муниципальный округ Малопургинский район Удмуртской Республики» за  9 месяцев 2023 года                                                                                                                                                                                                                       тыс. руб. </vt:lpstr>
      <vt:lpstr>Структура расходов  бюджета муниципального образования «Муниципальный округ Малопургинский район Удмуртской Республики» за 9 месяцев 2023 года</vt:lpstr>
      <vt:lpstr> Расходы социальной направленности бюджета муниципального образования «Муниципальный округ Малопургинский район Удмуртской Республики»  за 9 месяцев 2023 года</vt:lpstr>
      <vt:lpstr> Расходы бюджета муниципального образования  «Муниципальный округ Малопургинский район Удмуртской Республики»  по разделам и подразделам  за 9 месяцев 2023 года, тыс. руб.                                                                                             </vt:lpstr>
      <vt:lpstr>Расходы бюджета муниципального образования  «Муниципальный округ Малопургинский район Удмуртской Республики » по разделам и подразделам за 9 месяцев 2023 года, тыс. руб. (продолжение)</vt:lpstr>
      <vt:lpstr>Расходы бюджета муниципального образования  «Муниципальный округ Малопургинский район Удмуртской Республики»  по разделам и подразделам  за 9 месяцев 2023 года, тыс. руб. (продолжение)</vt:lpstr>
      <vt:lpstr>Расходы бюджета муниципального образования  «Муниципальный округ Малопургинский район Удмуртской Республики » по разделам и подразделам  за 9 месяцев 2023 года, тыс. руб. (продолжение)</vt:lpstr>
      <vt:lpstr>Структура расходов бюджета муниципального образования «Муниципальный округ Малопургинский район Удмуртской Республики» по разделам за 9 месяцев 2023 года,  в % к общему объему</vt:lpstr>
      <vt:lpstr>Основные направления расходов в области образования  за 9 месяцев 2023 года </vt:lpstr>
      <vt:lpstr>Основные направления расходов в области культуры  за 9 месяцев 2023 года</vt:lpstr>
      <vt:lpstr>Основные направления расходов в области социальной  политики за 9 месяцев 2023 года</vt:lpstr>
      <vt:lpstr>Расходы муниципального образования «Муниципальный округ  Малопургинский  район Удмуртской Республики» на реализацию  муниципальных программ за 9 месяцев 2023 года</vt:lpstr>
      <vt:lpstr>Расходы муниципального образования «Муниципальный округ  Малопургинский  район Удмуртской Республики» на реализацию  муниципальных программ за 9 месяцев 2023 года (продолжение)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1567</cp:revision>
  <cp:lastPrinted>2023-10-16T05:03:15Z</cp:lastPrinted>
  <dcterms:created xsi:type="dcterms:W3CDTF">1601-01-01T00:00:00Z</dcterms:created>
  <dcterms:modified xsi:type="dcterms:W3CDTF">2023-10-23T04:32:40Z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