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sldIdLst>
    <p:sldId id="256" r:id="rId2"/>
    <p:sldId id="285" r:id="rId3"/>
    <p:sldId id="259" r:id="rId4"/>
    <p:sldId id="260" r:id="rId5"/>
    <p:sldId id="261" r:id="rId6"/>
    <p:sldId id="287" r:id="rId7"/>
    <p:sldId id="288" r:id="rId8"/>
    <p:sldId id="289" r:id="rId9"/>
    <p:sldId id="310" r:id="rId10"/>
    <p:sldId id="291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98" r:id="rId25"/>
    <p:sldId id="307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07502" y="1916832"/>
            <a:ext cx="8837640" cy="25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45720" bIns="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ВЛИЯНИЕ КУРЕНИЯ  </a:t>
            </a:r>
            <a:endParaRPr lang="ru-RU" sz="4000" b="1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 </a:t>
            </a:r>
            <a:r>
              <a:rPr lang="ru-RU" sz="4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СОСТОЯНИЕ ЗДОРОВЬЯ </a:t>
            </a:r>
            <a:r>
              <a:rPr lang="ru-RU" sz="40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ЧЕЛОВЕКА</a:t>
            </a:r>
            <a:endParaRPr lang="ru-RU" sz="40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7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066680" y="5257800"/>
            <a:ext cx="8075880" cy="149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8800" tIns="0" rIns="45720" bIns="0" anchor="b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735098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5085184"/>
            <a:ext cx="5976664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3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Трефилова Людмила Михайловна – психолог,</a:t>
            </a:r>
          </a:p>
          <a:p>
            <a:pPr marL="12700" algn="r">
              <a:lnSpc>
                <a:spcPct val="100000"/>
              </a:lnSpc>
              <a:spcBef>
                <a:spcPts val="53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Зубкова Надежда Витальевна – специалист по                    социальной работе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083" y="-649168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63688" y="544558"/>
            <a:ext cx="7128792" cy="734159"/>
          </a:xfrm>
        </p:spPr>
        <p:txBody>
          <a:bodyPr>
            <a:normAutofit fontScale="62500" lnSpcReduction="20000"/>
          </a:bodyPr>
          <a:lstStyle/>
          <a:p>
            <a:pPr marL="12700">
              <a:spcBef>
                <a:spcPts val="530"/>
              </a:spcBef>
            </a:pPr>
            <a:r>
              <a:rPr lang="ru-RU" b="1" spc="90" dirty="0">
                <a:solidFill>
                  <a:schemeClr val="bg1"/>
                </a:solidFill>
                <a:latin typeface="Arial"/>
                <a:cs typeface="Arial"/>
              </a:rPr>
              <a:t>Бюджетное </a:t>
            </a:r>
            <a:r>
              <a:rPr lang="ru-RU" b="1" spc="114" dirty="0">
                <a:solidFill>
                  <a:schemeClr val="bg1"/>
                </a:solidFill>
                <a:latin typeface="Arial"/>
                <a:cs typeface="Arial"/>
              </a:rPr>
              <a:t>учреждение </a:t>
            </a:r>
            <a:r>
              <a:rPr lang="ru-RU" b="1" spc="70" dirty="0">
                <a:solidFill>
                  <a:schemeClr val="bg1"/>
                </a:solidFill>
                <a:latin typeface="Arial"/>
                <a:cs typeface="Arial"/>
              </a:rPr>
              <a:t>здравоохранения </a:t>
            </a:r>
            <a:r>
              <a:rPr lang="ru-RU" b="1" spc="75" dirty="0">
                <a:solidFill>
                  <a:schemeClr val="bg1"/>
                </a:solidFill>
                <a:latin typeface="Arial"/>
                <a:cs typeface="Arial"/>
              </a:rPr>
              <a:t>Удмуртской</a:t>
            </a:r>
            <a:r>
              <a:rPr lang="ru-RU" b="1" spc="-2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90" dirty="0">
                <a:solidFill>
                  <a:schemeClr val="bg1"/>
                </a:solidFill>
                <a:latin typeface="Arial"/>
                <a:cs typeface="Arial"/>
              </a:rPr>
              <a:t>Республики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  <a:p>
            <a:pPr marL="14604" marR="5080" indent="6985">
              <a:lnSpc>
                <a:spcPct val="125000"/>
              </a:lnSpc>
            </a:pPr>
            <a:r>
              <a:rPr lang="ru-RU" b="1" spc="85" dirty="0">
                <a:solidFill>
                  <a:schemeClr val="bg1"/>
                </a:solidFill>
                <a:latin typeface="Arial"/>
                <a:cs typeface="Arial"/>
              </a:rPr>
              <a:t>«Республиканский </a:t>
            </a:r>
            <a:r>
              <a:rPr lang="ru-RU" b="1" spc="100" dirty="0">
                <a:solidFill>
                  <a:schemeClr val="bg1"/>
                </a:solidFill>
                <a:latin typeface="Arial"/>
                <a:cs typeface="Arial"/>
              </a:rPr>
              <a:t>центр </a:t>
            </a:r>
            <a:r>
              <a:rPr lang="ru-RU" b="1" spc="75" dirty="0">
                <a:solidFill>
                  <a:schemeClr val="bg1"/>
                </a:solidFill>
                <a:latin typeface="Arial"/>
                <a:cs typeface="Arial"/>
              </a:rPr>
              <a:t>общественного </a:t>
            </a:r>
            <a:r>
              <a:rPr lang="ru-RU" b="1" spc="40" dirty="0">
                <a:solidFill>
                  <a:schemeClr val="bg1"/>
                </a:solidFill>
                <a:latin typeface="Arial"/>
                <a:cs typeface="Arial"/>
              </a:rPr>
              <a:t>здоровья </a:t>
            </a:r>
            <a:r>
              <a:rPr lang="ru-RU" b="1" spc="160" dirty="0">
                <a:solidFill>
                  <a:schemeClr val="bg1"/>
                </a:solidFill>
                <a:latin typeface="Arial"/>
                <a:cs typeface="Arial"/>
              </a:rPr>
              <a:t>и </a:t>
            </a:r>
            <a:r>
              <a:rPr lang="ru-RU" b="1" spc="100" dirty="0">
                <a:solidFill>
                  <a:schemeClr val="bg1"/>
                </a:solidFill>
                <a:latin typeface="Arial"/>
                <a:cs typeface="Arial"/>
              </a:rPr>
              <a:t>медицинской  </a:t>
            </a:r>
            <a:r>
              <a:rPr lang="ru-RU" b="1" spc="90" dirty="0">
                <a:solidFill>
                  <a:schemeClr val="bg1"/>
                </a:solidFill>
                <a:latin typeface="Arial"/>
                <a:cs typeface="Arial"/>
              </a:rPr>
              <a:t>профилактики </a:t>
            </a:r>
            <a:r>
              <a:rPr lang="ru-RU" b="1" spc="75" dirty="0">
                <a:solidFill>
                  <a:schemeClr val="bg1"/>
                </a:solidFill>
                <a:latin typeface="Arial"/>
                <a:cs typeface="Arial"/>
              </a:rPr>
              <a:t>Министерства </a:t>
            </a:r>
            <a:r>
              <a:rPr lang="ru-RU" b="1" spc="70" dirty="0">
                <a:solidFill>
                  <a:schemeClr val="bg1"/>
                </a:solidFill>
                <a:latin typeface="Arial"/>
                <a:cs typeface="Arial"/>
              </a:rPr>
              <a:t>здравоохранения </a:t>
            </a:r>
            <a:r>
              <a:rPr lang="ru-RU" b="1" spc="75" dirty="0">
                <a:solidFill>
                  <a:schemeClr val="bg1"/>
                </a:solidFill>
                <a:latin typeface="Arial"/>
                <a:cs typeface="Arial"/>
              </a:rPr>
              <a:t>Удмуртской</a:t>
            </a:r>
            <a:r>
              <a:rPr lang="ru-RU" b="1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b="1" spc="80" dirty="0">
                <a:solidFill>
                  <a:schemeClr val="bg1"/>
                </a:solidFill>
                <a:latin typeface="Arial"/>
                <a:cs typeface="Arial"/>
              </a:rPr>
              <a:t>Республики»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77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 additive="repl">
                                        <p:cTn id="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155520"/>
            <a:ext cx="8228160" cy="12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0" y="404664"/>
            <a:ext cx="8892479" cy="36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/>
          <a:lstStyle/>
          <a:p>
            <a:pPr marL="438840" indent="-318600" algn="just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	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Курильщики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подвергают опасности не только себя, но и окружающих людей. В медицине появился даже термин </a:t>
            </a:r>
            <a:endParaRPr lang="ru-RU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438840" indent="-318600" algn="just">
              <a:lnSpc>
                <a:spcPct val="100000"/>
              </a:lnSpc>
            </a:pPr>
            <a:r>
              <a:rPr lang="ru-RU" sz="20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«</a:t>
            </a:r>
            <a:r>
              <a:rPr lang="ru-RU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пассивное курение». </a:t>
            </a:r>
            <a:endParaRPr lang="ru-RU" sz="200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438840" indent="-318600" algn="just">
              <a:lnSpc>
                <a:spcPct val="100000"/>
              </a:lnSpc>
            </a:pPr>
            <a:r>
              <a:rPr lang="ru-RU" sz="20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</a:t>
            </a:r>
            <a:r>
              <a:rPr lang="ru-RU" sz="20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Пассивное курение 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– вдыхание окружающего воздуха с содержащимися  в нем продуктами курения табака других людей. </a:t>
            </a:r>
          </a:p>
          <a:p>
            <a:pPr marL="438840" indent="-318600" algn="just">
              <a:lnSpc>
                <a:spcPct val="100000"/>
              </a:lnSpc>
            </a:pPr>
            <a:r>
              <a:rPr lang="ru-RU" sz="20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Пассивное курение происходит в тех случаях, когда курение происходит  в закрытом помещении.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редняя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концентрация никотина в организме некурящих людей после полуторачасового пребывания в накуренном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        и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непроветренном помещении увеличивается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8 раз</a:t>
            </a:r>
            <a:r>
              <a:rPr lang="ru-RU" sz="200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</a:p>
          <a:p>
            <a:pPr marL="438840" indent="-318600" algn="just"/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Научные </a:t>
            </a:r>
            <a:r>
              <a:rPr lang="ru-RU" sz="20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исследования 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показали, что </a:t>
            </a:r>
            <a:r>
              <a:rPr lang="ru-RU" sz="2000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пассивное курение повышает риск развития заболеваний, наступления инвалидности и смерти человека.</a:t>
            </a:r>
          </a:p>
          <a:p>
            <a:pPr marL="438840" indent="-318600" algn="just">
              <a:lnSpc>
                <a:spcPct val="100000"/>
              </a:lnSpc>
            </a:pP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артинки\taba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65392"/>
            <a:ext cx="3744250" cy="25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артинки\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5"/>
            <a:ext cx="3537296" cy="24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39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96300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Приемы преодоления внезапно возникающего желания закурить 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 от курения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16832"/>
            <a:ext cx="8569325" cy="4680519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400" dirty="0"/>
              <a:t>	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(Внимательно прочтите все приведенные ниже приемы, выберите 2-3 наиболее подходящие и доступные Вам, потренируйтесь с их выполнением до начала полного отказа от курения и активно пользуйтесь ими после отказа от курения).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Помните: одна сигарета может разрушить сразу все предыдущие усилия и достигнутые результаты по отказу от курения;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2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Вспомнить и повторить про себя или вслух свою установку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на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отказ от курения или обращение к себе: «Я бросил(а) курить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и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изменю свое решение. Никаких послаблений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и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компромиссов. Я больше не курю».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Мысленно оценить, насколько действительно в этой ситуации поможет сигарета, постараться подавить желание закурить;</a:t>
            </a:r>
          </a:p>
        </p:txBody>
      </p:sp>
    </p:spTree>
    <p:extLst>
      <p:ext uri="{BB962C8B-B14F-4D97-AF65-F5344CB8AC3E}">
        <p14:creationId xmlns:p14="http://schemas.microsoft.com/office/powerpoint/2010/main" val="35449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88641"/>
            <a:ext cx="8641655" cy="180049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Приемы преодоления внезапно возникающего желания закурить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отказа от курения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916832"/>
            <a:ext cx="8135938" cy="45358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800" dirty="0">
              <a:solidFill>
                <a:schemeClr val="folHlink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Посмотреть на часы в момент возникшего желания закурить, удержать себя на несколько минут;</a:t>
            </a:r>
          </a:p>
          <a:p>
            <a:pPr algn="just">
              <a:lnSpc>
                <a:spcPct val="80000"/>
              </a:lnSpc>
            </a:pPr>
            <a:endParaRPr lang="ru-RU" sz="22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Встать, начать двигаться, позвонить кому-нибудь по телефону, переменить занятие или обстановку, выйти на улицу;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Заранее подготовить для себя альтернативное курению приятное занятие, которым заняться при появлении желания закурить;</a:t>
            </a:r>
          </a:p>
          <a:p>
            <a:pPr algn="just">
              <a:lnSpc>
                <a:spcPct val="80000"/>
              </a:lnSpc>
            </a:pPr>
            <a:endParaRPr lang="ru-RU" sz="22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Использовать методику глубокого дыхания для преодоления стресса. </a:t>
            </a:r>
          </a:p>
          <a:p>
            <a:pPr algn="just">
              <a:lnSpc>
                <a:spcPct val="80000"/>
              </a:lnSpc>
            </a:pP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8278688" cy="10796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психологической самоподготовки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отказу от курения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628800"/>
            <a:ext cx="8569201" cy="522920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Решительно настройте себя на отказ от курения. Избегайте мыслей,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что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трудно осуществить.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Объявите о своем решении бросить курить членам семьи, ближайшим родственникам, друзьям, сотрудникам по работе. Предложите им, если они курят, присоединиться к Вашему решению. Можете заключить пари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кем-нибудь из них, что Вы исполните свое решение.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 и на рабочем месте уберите с глаз все предметы, связанные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курением (пепельницы, зажигалки, пачки сигарет, трубки, мундштуки).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носите сигареты с собой.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Оставшиеся дома или на работе сигареты соберите, разорвите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выбросите. Этот поступок позволит Вам проверить себя, насколько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Вы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решительно настроены на отказ от курения.</a:t>
            </a:r>
          </a:p>
        </p:txBody>
      </p:sp>
    </p:spTree>
    <p:extLst>
      <p:ext uri="{BB962C8B-B14F-4D97-AF65-F5344CB8AC3E}">
        <p14:creationId xmlns:p14="http://schemas.microsoft.com/office/powerpoint/2010/main" val="37309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24936" cy="864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психологической самоподготовки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отказу от курения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00808"/>
            <a:ext cx="8640638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Увеличьте физическую активность. Начните регулярные (не реже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3-5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 в неделю) занятия: это может быть быстрая ходьба, плаванье, бег, езда на велосипеде или другие виды физических нагрузок. Рекомендуемая продолжительность – не менее 20 минут.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Постарайтесь максимально занять свое свободное время.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Откладывайте деньги, которые Вы ежедневно тратили бы на сигареты. Награждайте себя – покупайте вещи, которые Вы хотели купить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по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мере накопления денег, сэкономленных на сигаретах.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Сдайте в чистку вашу верхнюю одежду, чтобы освободить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ее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табачного запаха.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Воспользуйтесь услугой стоматологов– профессиональной чисткой зубов. Оцените, как у вас очистятся зубы от табачной желтизны.</a:t>
            </a:r>
          </a:p>
        </p:txBody>
      </p:sp>
    </p:spTree>
    <p:extLst>
      <p:ext uri="{BB962C8B-B14F-4D97-AF65-F5344CB8AC3E}">
        <p14:creationId xmlns:p14="http://schemas.microsoft.com/office/powerpoint/2010/main" val="36517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12968" cy="11521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психологической самоподготовки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отказу от курения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700808"/>
            <a:ext cx="8785671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 по возможности избегать, хотя бы на время, общения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курильщиками, в особенности в ситуациях, когда они курят или могут закурить.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Постарайтесь внести изменения в своем жизненном распорядке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отношении моментов, обычно связанных у Вас с курением (во время утренней чашки кофе, после еды, в автомобильной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пробке»и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др.).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Старайтесь, чтобы ваши руки были чем-то заняты: можно держать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руках кистевой эспандер, четки, карандаш или другие предметы.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воспроизведения привычного поведения (взаимодействия руки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рта) вместо курения сигареты съешьте карамель, фрукты.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Употребляйте не менее 2 литров жидкости в сутки (если нет особых противопоказаний. Это способствует более быстрому выведению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из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 табачных токсинов.</a:t>
            </a:r>
          </a:p>
        </p:txBody>
      </p:sp>
    </p:spTree>
    <p:extLst>
      <p:ext uri="{BB962C8B-B14F-4D97-AF65-F5344CB8AC3E}">
        <p14:creationId xmlns:p14="http://schemas.microsoft.com/office/powerpoint/2010/main" val="34011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352159" cy="1260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Современные методы лечения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424936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Поведенческие методы: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метод самопомощи;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врачебные рекомендации;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групповые методы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психологической 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поддержки;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лечение гипнозом;</a:t>
            </a:r>
          </a:p>
          <a:p>
            <a:pPr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аверсионная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C:\Users\user\Desktop\отказ от курения\upl_1606546812_462922_st8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5057800" cy="284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40960" cy="1080790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Причины </a:t>
            </a:r>
            <a:r>
              <a:rPr lang="ru-RU" sz="3600" dirty="0" err="1">
                <a:solidFill>
                  <a:schemeClr val="tx2"/>
                </a:solidFill>
              </a:rPr>
              <a:t>закуривания</a:t>
            </a:r>
            <a:r>
              <a:rPr lang="ru-RU" sz="3600" dirty="0">
                <a:solidFill>
                  <a:schemeClr val="tx2"/>
                </a:solidFill>
              </a:rPr>
              <a:t> и курения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28775"/>
            <a:ext cx="8350250" cy="38576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tx2"/>
                </a:solidFill>
              </a:rPr>
              <a:t>	</a:t>
            </a:r>
            <a:r>
              <a:rPr lang="ru-RU">
                <a:solidFill>
                  <a:schemeClr val="tx2"/>
                </a:solidFill>
              </a:rPr>
              <a:t>Мнение взрослых курильщиков – </a:t>
            </a:r>
          </a:p>
          <a:p>
            <a:pPr>
              <a:buFontTx/>
              <a:buNone/>
            </a:pPr>
            <a:r>
              <a:rPr lang="ru-RU">
                <a:solidFill>
                  <a:schemeClr val="tx2"/>
                </a:solidFill>
              </a:rPr>
              <a:t>	курение помогает: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0000CC"/>
                </a:solidFill>
              </a:rPr>
              <a:t>Стимулировать умственную деятельность;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0000CC"/>
                </a:solidFill>
              </a:rPr>
              <a:t>Расслабиться;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0000CC"/>
                </a:solidFill>
              </a:rPr>
              <a:t>Получить удовольствие;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0000CC"/>
                </a:solidFill>
              </a:rPr>
              <a:t>Общаться;</a:t>
            </a:r>
          </a:p>
          <a:p>
            <a:pPr>
              <a:buFontTx/>
              <a:buChar char="-"/>
            </a:pPr>
            <a:r>
              <a:rPr lang="ru-RU" sz="2800">
                <a:solidFill>
                  <a:srgbClr val="0000CC"/>
                </a:solidFill>
              </a:rPr>
              <a:t>Снизить вес</a:t>
            </a:r>
          </a:p>
          <a:p>
            <a:pPr>
              <a:buFontTx/>
              <a:buChar char="-"/>
            </a:pPr>
            <a:endParaRPr lang="ru-RU" sz="2800">
              <a:solidFill>
                <a:srgbClr val="0000CC"/>
              </a:solidFill>
            </a:endParaRPr>
          </a:p>
          <a:p>
            <a:endParaRPr lang="ru-RU" sz="2800"/>
          </a:p>
        </p:txBody>
      </p:sp>
      <p:pic>
        <p:nvPicPr>
          <p:cNvPr id="25602" name="Picture 2" descr="C:\Users\user\Desktop\отказ от курения\bez-tabak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2"/>
            <a:ext cx="9144000" cy="68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20713"/>
            <a:ext cx="8640960" cy="5976937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1800" dirty="0"/>
              <a:t>	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Прочитайте перечисленные ниже возможные причины отказа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от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курения и выберите те, которые наиболее значимы для Вас.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Если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какой-то важной для Вас причины нет в списке, подпишите ее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sz="2000" b="1" i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1800" i="1" dirty="0">
                <a:solidFill>
                  <a:schemeClr val="folHlink"/>
                </a:solidFill>
              </a:rPr>
              <a:t>		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дает отказ от курения: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Избавление от ежедневной интоксикации организма;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Многократное уменьшение риска развития раковых заболеваний, болезней сердца, сосудов и легких;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год Вы значительно реже будете болеть гриппом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другими простудными заболеваниями;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Избавление от неприятного запаха изо рта, от волос, одежды, в своем доме и машине;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без одышки будете подниматься по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лестнице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</p:txBody>
      </p:sp>
      <p:pic>
        <p:nvPicPr>
          <p:cNvPr id="34818" name="Picture 2" descr="C:\Users\user\Desktop\отказ от курения\d2274914d1bfdd8d55b27ab26c7ae1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699792" cy="191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4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924944"/>
            <a:ext cx="8568952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Сохраните деньги в своем недельном, месячном и годовом бюджете на другие расходы;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Избавите близкое окружение от заболеваний органов дыхания;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Заметно меньше и позже образуются морщины на лице;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Избавитесь от утреннего кашля;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 уменьшите риск стать инвалидом и сократить свою жизнь на 10-20 лет;</a:t>
            </a:r>
          </a:p>
          <a:p>
            <a:pPr algn="just">
              <a:lnSpc>
                <a:spcPct val="80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Получите контроль над своим	поведением и над своей жизнью.</a:t>
            </a:r>
          </a:p>
          <a:p>
            <a:pPr>
              <a:lnSpc>
                <a:spcPct val="80000"/>
              </a:lnSpc>
            </a:pPr>
            <a:endParaRPr lang="ru-RU" sz="2800" dirty="0">
              <a:solidFill>
                <a:schemeClr val="folHlink"/>
              </a:solidFill>
            </a:endParaRPr>
          </a:p>
        </p:txBody>
      </p:sp>
      <p:pic>
        <p:nvPicPr>
          <p:cNvPr id="35842" name="Picture 2" descr="C:\Users\user\Desktop\отказ от курени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019"/>
            <a:ext cx="5028792" cy="26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04920" y="990720"/>
            <a:ext cx="8837640" cy="251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45720" bIns="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066680" y="5257800"/>
            <a:ext cx="8075880" cy="149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8800" tIns="0" rIns="45720" bIns="0" anchor="b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               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01439"/>
            <a:ext cx="85541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40" indent="-513000"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	                      </a:t>
            </a:r>
            <a:r>
              <a:rPr lang="ru-RU" sz="32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Предистория</a:t>
            </a:r>
            <a:endParaRPr lang="ru-RU" sz="3200" b="1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633240" indent="-513000" algn="ctr">
              <a:lnSpc>
                <a:spcPct val="100000"/>
              </a:lnSpc>
            </a:pPr>
            <a:endParaRPr lang="ru-RU" sz="32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633240" indent="-513000" algn="just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Из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истории известно, что табак был завезен в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Европу мореплавателем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Христофором Колумбом. А первую плантацию табака в Европе,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             по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иронии судьбы, вырастил врач Франциско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Гернандес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В это время считали, что табак обладает лечебными свойствами. Французский посол в Португалии Жан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Нико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даже послал зерна табака в подарок королеве Франции Екатерине Медичи. Впоследствии фамилия </a:t>
            </a:r>
            <a:r>
              <a:rPr lang="ru-RU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Нико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была использована в научном названии алкалоида табака никотина. Учитывая мнимые лечебные свойства табака, врачи рекомендовали курить даже людям, у которых было отвращение к нему. Поэтому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               в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конце XVI и в начале XVII века табак получил очень широкое распространение. Вскоре, однако, в нем разочаровались, но это </a:t>
            </a:r>
            <a:r>
              <a:rPr lang="ru-RU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                не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помешало дальнейшему увлечению курением.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/>
          <p:nvPr/>
        </p:nvPicPr>
        <p:blipFill>
          <a:blip r:embed="rId2"/>
          <a:stretch/>
        </p:blipFill>
        <p:spPr>
          <a:xfrm rot="21334200">
            <a:off x="6589029" y="5339147"/>
            <a:ext cx="2158200" cy="1341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7348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0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77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 additive="repl">
                                        <p:cTn id="9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set>
                                    <p:anim calcmode="lin" valueType="num">
                                      <p:cBhvr additive="repl">
                                        <p:cTn id="1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отказ от курения\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76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user\Desktop\отказ от курения\scre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24282"/>
              </p:ext>
            </p:extLst>
          </p:nvPr>
        </p:nvGraphicFramePr>
        <p:xfrm>
          <a:off x="1043608" y="260648"/>
          <a:ext cx="6912768" cy="657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DRAW" r:id="rId3" imgW="8859240" imgH="7339320" progId="CorelDraw.Graphic.8">
                  <p:embed/>
                </p:oleObj>
              </mc:Choice>
              <mc:Fallback>
                <p:oleObj name="CorelDRAW" r:id="rId3" imgW="8859240" imgH="733932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0648"/>
                        <a:ext cx="6912768" cy="6570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9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5" cy="4896544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 в отказе от курения гарантирован тогда, когда к моменту полного прекращения курения человек становиться уже                              не курящим человеком.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того, чтобы вредная привычка курения перестала существовать,                  ее необходимо погасить новой полезной привычкой – не курить. Наработка новой привычки требует определенное время и выполнение соответствующих поведенческих заданий, которые приводят к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деавтоматизации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курения и повышению условных рефлексов, запускающих сам процесс курения.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Наркотическая, никотиновая зависимость преодолевается организмом самостоятельно в течение 3-4 суток при полном отказе от употребления табака.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критерием достижения цели отказа от курения является появление чувства гордости и радости за то, что смогли это сделать.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Секреты успешного отказа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курения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82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35895" y="5052545"/>
            <a:ext cx="1008113" cy="243745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1" cy="3024335"/>
          </a:xfrm>
        </p:spPr>
        <p:txBody>
          <a:bodyPr>
            <a:normAutofit/>
          </a:bodyPr>
          <a:lstStyle/>
          <a:p>
            <a:pPr marL="182880" indent="0"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– это забава для дураков, потому что портить свое здоровье                       за свои же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собственныее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деньги – что может быть глупее. (Гете)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C:\Users\user\Desktop\отказ от курения\E0OcjQCX0AEPDF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091534" cy="307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8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457200" y="155520"/>
            <a:ext cx="8228160" cy="12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457200" y="476672"/>
            <a:ext cx="8228160" cy="25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/>
          <a:lstStyle/>
          <a:p>
            <a:pPr marL="438840" indent="-318600"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</a:t>
            </a:r>
            <a:r>
              <a:rPr lang="ru-RU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Я верю, что Россия сильная страна, </a:t>
            </a:r>
            <a:endParaRPr lang="ru-RU" sz="3600" b="1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orbel"/>
              <a:ea typeface="DejaVu Sans"/>
            </a:endParaRPr>
          </a:p>
          <a:p>
            <a:pPr marL="438840" indent="-318600"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и </a:t>
            </a:r>
            <a:r>
              <a:rPr lang="ru-RU" sz="36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все люди проживающие в этой стране смогут отказаться от  всех вредных привычек!!!</a:t>
            </a:r>
            <a:endParaRPr lang="ru-RU" sz="36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8840" indent="-318600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794" name="Picture 2" descr="C:\Users\user\Desktop\отказ от курения\1614778933_113-p-patrioticheskii-fon-dlya-prezentatsii-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048657" cy="36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3530205" flipH="1" flipV="1">
            <a:off x="8458193" y="-387424"/>
            <a:ext cx="506289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571280" y="3601720"/>
            <a:ext cx="1008832" cy="1153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6315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155520"/>
            <a:ext cx="8228160" cy="12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                    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-36513" y="1523880"/>
            <a:ext cx="5529111" cy="518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/>
          <a:lstStyle/>
          <a:p>
            <a:pPr marL="438840" indent="-318600" algn="just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наше время каждый второй человек курит. Много написано про курение: «Курение убивает»,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«Курение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способствует возникновению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рака»,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«Курение убивает мозг» можно привести тысяча примеров,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но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это никому не нужно. Люди, зная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             что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курение вредит, здоровью все равно курят по две, по три пачки в день.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8840" indent="-318600" algn="just">
              <a:lnSpc>
                <a:spcPct val="100000"/>
              </a:lnSpc>
            </a:pP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А ведь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каждая скуренная сигарета уменьшает человеку жизнь </a:t>
            </a:r>
            <a:r>
              <a:rPr lang="ru-RU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 15 минут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Теперь представьте что человек в день скурил 10 сигарет  т.е.  у него жизнь  </a:t>
            </a:r>
            <a:r>
              <a:rPr lang="ru-RU" sz="200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уменьшилась на 7 дней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ru-RU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это продолжается изо дня в дне, из года в год. </a:t>
            </a:r>
            <a:endParaRPr lang="ru-RU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8840" indent="-318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 descr="C:\Users\user\Desktop\отказ от курения\20130424xd-googlimag-tobacco-ind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97" y="1772816"/>
            <a:ext cx="3399882" cy="38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54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 - сложная психосоциальная привычка, нередко перерастающая в зависимость.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032" y="-675456"/>
            <a:ext cx="77724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5" y="-243408"/>
            <a:ext cx="6417734" cy="24340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155520"/>
            <a:ext cx="8228160" cy="12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898872" y="1196752"/>
            <a:ext cx="7344816" cy="26165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/>
          <a:lstStyle/>
          <a:p>
            <a:pPr marL="438840" indent="-318600"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</a:t>
            </a:r>
            <a:r>
              <a:rPr lang="ru-RU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Курильщики 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наносят себе большой материальный ущерб. Сколько денег ежегодно они пускают на ветер, в прямом смысле слова, которых хватило бы на приобретение полезных вещей! И еще: дурной запах изо рта, желтые зубы, грубый голос—все эти неизбежные последствия вреда курения не делают человека привлекательным.</a:t>
            </a:r>
            <a:endParaRPr lang="ru-RU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8840" indent="-318600" algn="just">
              <a:lnSpc>
                <a:spcPct val="100000"/>
              </a:lnSpc>
            </a:pPr>
            <a:endParaRPr lang="ru-RU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4"/>
          <p:cNvPicPr/>
          <p:nvPr/>
        </p:nvPicPr>
        <p:blipFill>
          <a:blip r:embed="rId2"/>
          <a:stretch/>
        </p:blipFill>
        <p:spPr>
          <a:xfrm>
            <a:off x="323528" y="4221088"/>
            <a:ext cx="2952328" cy="244827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tretch/>
        </p:blipFill>
        <p:spPr>
          <a:xfrm>
            <a:off x="5796136" y="3813328"/>
            <a:ext cx="2632024" cy="2856032"/>
          </a:xfrm>
          <a:prstGeom prst="rect">
            <a:avLst/>
          </a:prstGeom>
          <a:ln w="38160">
            <a:solidFill>
              <a:srgbClr val="FF0000"/>
            </a:solidFill>
            <a:rou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60648"/>
            <a:ext cx="8228160" cy="1146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/>
          <a:lstStyle/>
          <a:p>
            <a:pPr algn="ctr">
              <a:lnSpc>
                <a:spcPct val="100000"/>
              </a:lnSpc>
            </a:pPr>
            <a:r>
              <a:rPr lang="ru-RU" sz="80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Важно!!!</a:t>
            </a:r>
            <a:endParaRPr lang="ru-RU" sz="18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7200" y="2276872"/>
            <a:ext cx="8228160" cy="4122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/>
          <a:lstStyle/>
          <a:p>
            <a:pPr marL="438840" indent="-3186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8840" indent="-318600"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	</a:t>
            </a:r>
            <a:r>
              <a:rPr lang="ru-RU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Многочисленные 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медицинские исследования показали, что основной вред курения выражен в том, что табакокурение приводит 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 нарушению ритма сердечных сокращений, тормозит, затем парализует деятельность клеток центральной нервной системы. Наиболее значительный вред курения выражается в том, что способствует развитию таких опасных для жизни заболеваний: как инфаркт миокарда и рак легких.</a:t>
            </a:r>
            <a:endParaRPr lang="ru-RU" sz="2400" strike="noStrike" spc="-1" dirty="0"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38840" indent="-318600" algn="just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" name="Picture 3"/>
          <p:cNvPicPr/>
          <p:nvPr/>
        </p:nvPicPr>
        <p:blipFill>
          <a:blip r:embed="rId2"/>
          <a:stretch/>
        </p:blipFill>
        <p:spPr>
          <a:xfrm>
            <a:off x="380880" y="548680"/>
            <a:ext cx="1744200" cy="1852200"/>
          </a:xfrm>
          <a:prstGeom prst="rect">
            <a:avLst/>
          </a:prstGeom>
          <a:ln>
            <a:noFill/>
          </a:ln>
        </p:spPr>
      </p:pic>
      <p:pic>
        <p:nvPicPr>
          <p:cNvPr id="174" name="Picture 6"/>
          <p:cNvPicPr/>
          <p:nvPr/>
        </p:nvPicPr>
        <p:blipFill>
          <a:blip r:embed="rId3"/>
          <a:stretch/>
        </p:blipFill>
        <p:spPr>
          <a:xfrm>
            <a:off x="6843603" y="750862"/>
            <a:ext cx="1868400" cy="171396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90032" y="-99392"/>
            <a:ext cx="77724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367365" y="-315415"/>
            <a:ext cx="6417734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7120" y="5416620"/>
            <a:ext cx="1008112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48872" cy="273630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Ежегодно от болезней, связанных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курением, в России умирает 400 тыс. человек! Это численность целого города, такого как Иваново или Владимир.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user\Desktop\отказ от курения\Владим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7346"/>
            <a:ext cx="6908048" cy="37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9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отказ от курения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6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02275"/>
              </p:ext>
            </p:extLst>
          </p:nvPr>
        </p:nvGraphicFramePr>
        <p:xfrm>
          <a:off x="1115616" y="260648"/>
          <a:ext cx="6912768" cy="657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3" imgW="7476480" imgH="10142280" progId="CorelDraw.Graphic.8">
                  <p:embed/>
                </p:oleObj>
              </mc:Choice>
              <mc:Fallback>
                <p:oleObj name="CorelDRAW" r:id="rId3" imgW="7476480" imgH="1014228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0648"/>
                        <a:ext cx="6912768" cy="6572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67544" y="1988840"/>
            <a:ext cx="7992888" cy="24482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 (воробьи, голуби) погибают, если к их клюву всего лишь поднести стеклянную палочку, смоченную никотином.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Кролик погибает от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капли никотина.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Собака – от 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капли никотина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человека смертельная доза никотина составляет от 50 до 100 мг, или 2-3 капли.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Никотин – один из самых опасных ядов растительного происхождения!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картинки\1588588665_2-p-svetlie-foni-s-sigaretami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12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440</TotalTime>
  <Words>795</Words>
  <Application>Microsoft Office PowerPoint</Application>
  <PresentationFormat>Экран (4:3)</PresentationFormat>
  <Paragraphs>117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Волна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Ежегодно от болезней, связанных  с курением, в России умирает 400 тыс. человек! Это численность целого города, такого как Иваново или Владимир. </vt:lpstr>
      <vt:lpstr>Презентация PowerPoint</vt:lpstr>
      <vt:lpstr>Презентация PowerPoint</vt:lpstr>
      <vt:lpstr>Никотин – один из самых опасных ядов растительного происхождения!</vt:lpstr>
      <vt:lpstr>Презентация PowerPoint</vt:lpstr>
      <vt:lpstr>Приемы преодоления внезапно возникающего желания закурить после отказа от курения </vt:lpstr>
      <vt:lpstr>Приемы преодоления внезапно возникающего желания закурить после отказа от курения </vt:lpstr>
      <vt:lpstr>Правила психологической самоподготовки  к отказу от курения </vt:lpstr>
      <vt:lpstr>Правила психологической самоподготовки   к отказу от курения </vt:lpstr>
      <vt:lpstr>Правила психологической самоподготовки  к отказу от курения </vt:lpstr>
      <vt:lpstr>Современные методы лечения табакокурения</vt:lpstr>
      <vt:lpstr>Причины закуривания и курения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Секреты успешного отказа  от курения</vt:lpstr>
      <vt:lpstr>Курение – это забава для дураков, потому что портить свое здоровье                       за свои же собственныее деньги – что может быть глупее. (Гете)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КУРЕНИЯ И АЛКОГОЛЯ НА СОСТОЯНИЕ ЗДОРОВЬЯ ЧЕЛОВЕКА.</dc:title>
  <dc:creator>пользователь</dc:creator>
  <cp:lastModifiedBy>Соболева</cp:lastModifiedBy>
  <cp:revision>46</cp:revision>
  <dcterms:created xsi:type="dcterms:W3CDTF">2011-09-10T08:21:35Z</dcterms:created>
  <dcterms:modified xsi:type="dcterms:W3CDTF">2023-05-26T09:35:58Z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