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82" r:id="rId3"/>
    <p:sldId id="299" r:id="rId4"/>
    <p:sldId id="289" r:id="rId5"/>
    <p:sldId id="300" r:id="rId6"/>
    <p:sldId id="298" r:id="rId7"/>
    <p:sldId id="301" r:id="rId8"/>
    <p:sldId id="302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8D4"/>
    <a:srgbClr val="FA9CB2"/>
    <a:srgbClr val="FBABBE"/>
    <a:srgbClr val="E3B4A7"/>
    <a:srgbClr val="D7D2BB"/>
    <a:srgbClr val="8EC06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622" autoAdjust="0"/>
    <p:restoredTop sz="95423" autoAdjust="0"/>
  </p:normalViewPr>
  <p:slideViewPr>
    <p:cSldViewPr>
      <p:cViewPr>
        <p:scale>
          <a:sx n="60" d="100"/>
          <a:sy n="60" d="100"/>
        </p:scale>
        <p:origin x="-3084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430D1-7037-4828-88E7-5BFBD4C7CE0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5DB99-55BE-4017-AA40-247234217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1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428604"/>
            <a:ext cx="8286808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Министерство сельского хозяйства и продовольствия Удмуртской Республики 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1857364"/>
            <a:ext cx="821537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n w="0"/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Создание сельскохозяйственного потребительского кооператива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7" name="Рисунок 6" descr="kolazh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346425"/>
            <a:ext cx="8001056" cy="3055253"/>
          </a:xfrm>
          <a:prstGeom prst="rect">
            <a:avLst/>
          </a:prstGeom>
          <a:ln cap="rnd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24" y="428604"/>
            <a:ext cx="7500990" cy="78581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Федеральный закон от 18 декабря 1995 года №193-ФЗ </a:t>
            </a:r>
          </a:p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«О сельскохозяйственной кооперации»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7158" y="1357298"/>
            <a:ext cx="8429684" cy="22145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  <a:ea typeface="Times New Roman"/>
                <a:cs typeface="Times New Roman"/>
              </a:rPr>
              <a:t>Сельскохозяйственный кооператив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ea typeface="Times New Roman"/>
                <a:cs typeface="Times New Roman"/>
              </a:rPr>
              <a:t>- организация, созданная сельскохозяйственными товаропроизводителями и (или) ведущими личные подсобные хозяйства гражданами на основе добровольного членства для совместной производственной или иной хозяйственной деятельности, основанной на объединении их имущественных паевых взносов в целях удовлетворения материальных и иных потребностей членов кооператива</a:t>
            </a:r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786190"/>
            <a:ext cx="8429684" cy="26432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  <a:ea typeface="Times New Roman"/>
                <a:cs typeface="Times New Roman"/>
              </a:rPr>
              <a:t>Член кооператива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ea typeface="Times New Roman"/>
                <a:cs typeface="Times New Roman"/>
              </a:rPr>
              <a:t>– принимающее личное трудовое участие в деятельности производственного кооператива физическое лицо либо принимающее участие в хозяйственной деятельности потребительского кооператива физическое или юридическое лицо, удовлетворяющие требованиям настоящего Федерального закона и устава кооператива, внесшие паевой взнос в установленных уставом кооператива размере и порядке, принятые в кооператив с правом голоса и несущие по обязательствам кооператива субсидиарную ответственность</a:t>
            </a:r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2357430"/>
            <a:ext cx="8143932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Виды 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сельскохозяйственных потребительских кооперативов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3504" y="4929198"/>
            <a:ext cx="3500462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Перерабатывающие</a:t>
            </a:r>
            <a:r>
              <a:rPr lang="ru-RU" b="1" dirty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– переработка сельскохозяйственной продукции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57166"/>
            <a:ext cx="8296332" cy="17859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</a:rPr>
              <a:t>Потребительский кооператив образуется, если в его состав </a:t>
            </a:r>
            <a:r>
              <a:rPr lang="ru-RU" sz="2000" b="1" dirty="0" smtClean="0">
                <a:solidFill>
                  <a:srgbClr val="C00000"/>
                </a:solidFill>
                <a:latin typeface="Constantia" pitchFamily="18" charset="0"/>
              </a:rPr>
              <a:t>входит не менее двух юридических лиц или не менее пяти граждан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</a:rPr>
              <a:t>. При этом юридическое лицо, являющееся членом кооператива, имеет один голос при принятии решений общим собранием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3504" y="3143248"/>
            <a:ext cx="3500462" cy="15716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Сбытовые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(торговые) – продажа продукции, а также ее хранение, сортировка, упаковка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3143248"/>
            <a:ext cx="4429156" cy="15716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Снабженческие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– закупка и продажа (поставка) средств, необходимых для производственной деятельности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6" y="4929198"/>
            <a:ext cx="4500594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Обслуживающие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– оказание услуг: механизированные, агрохимические, мелиоративные,  транспортные, ремонтные, строительные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142852"/>
            <a:ext cx="8715436" cy="6500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285728"/>
            <a:ext cx="8215370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Этапы создания </a:t>
            </a:r>
            <a:r>
              <a:rPr lang="ru-RU" sz="2000" b="1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сельхозпотребкооператива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1928802"/>
            <a:ext cx="5643602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Определение: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-направление деятельности кооператива,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-размера паевого фонда,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-размера вступительных взносов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-потенциальных членов кооператива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0298" y="1000108"/>
            <a:ext cx="4429156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Организационный комитет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лица, желающие создать кооператив)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86512" y="1928802"/>
            <a:ext cx="2428892" cy="15001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Разработка проекта Устава кооператива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трелка углом 18"/>
          <p:cNvSpPr/>
          <p:nvPr/>
        </p:nvSpPr>
        <p:spPr>
          <a:xfrm rot="5400000">
            <a:off x="7179487" y="1250141"/>
            <a:ext cx="571504" cy="642942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 углом 21"/>
          <p:cNvSpPr/>
          <p:nvPr/>
        </p:nvSpPr>
        <p:spPr>
          <a:xfrm rot="5400000">
            <a:off x="1678761" y="1250141"/>
            <a:ext cx="571504" cy="642942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85852" y="3929066"/>
            <a:ext cx="6715172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Общее организационное собрание членов кооператива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4714876" y="1500174"/>
            <a:ext cx="428628" cy="4286280"/>
          </a:xfrm>
          <a:prstGeom prst="rightBrace">
            <a:avLst>
              <a:gd name="adj1" fmla="val 8333"/>
              <a:gd name="adj2" fmla="val 49117"/>
            </a:avLst>
          </a:prstGeom>
          <a:ln w="63500" cmpd="sng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500694" y="5429264"/>
            <a:ext cx="321471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3. Избрание правления (его состава) и наблюдательного совета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57356" y="4714884"/>
            <a:ext cx="5857916" cy="500066"/>
          </a:xfrm>
          <a:prstGeom prst="roundRect">
            <a:avLst/>
          </a:prstGeom>
          <a:solidFill>
            <a:srgbClr val="FCC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Основной документ - ПРОТОКОЛ – решения: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52764" y="5429264"/>
            <a:ext cx="2133616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2. Утверждение Устава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0034" y="5429264"/>
            <a:ext cx="250033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1. Создание кооператива и количество членов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142852"/>
            <a:ext cx="8715436" cy="6500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285728"/>
            <a:ext cx="8358246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Этапы регистрации </a:t>
            </a:r>
            <a:r>
              <a:rPr lang="ru-RU" b="1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сельхозпотребкооператива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1428736"/>
            <a:ext cx="8429684" cy="15716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1.Заявление о государственной регистрации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(налоговая инспекция)</a:t>
            </a:r>
          </a:p>
          <a:p>
            <a:pPr marL="342900" indent="-34290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2.Гарантийное письмо о юридическом адресе кооператива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lvl="0" indent="-34290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3. Квитанция об уплате государственной пошлины</a:t>
            </a:r>
          </a:p>
          <a:p>
            <a:pPr marL="342900" indent="-34290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4. Протокол общего организационного собрания членов кооператива </a:t>
            </a:r>
          </a:p>
          <a:p>
            <a:pPr marL="342900" lvl="0" indent="-34290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5. Устав кооператива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857232"/>
            <a:ext cx="8358246" cy="428628"/>
          </a:xfrm>
          <a:prstGeom prst="roundRect">
            <a:avLst/>
          </a:prstGeom>
          <a:solidFill>
            <a:srgbClr val="FCC8D4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Сбор, оформление и подача документов для регистрации: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596" y="3143248"/>
            <a:ext cx="8286808" cy="428628"/>
          </a:xfrm>
          <a:prstGeom prst="roundRect">
            <a:avLst/>
          </a:prstGeom>
          <a:solidFill>
            <a:srgbClr val="FCC8D4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Результат регистрации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(налоговая инспекция)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:</a:t>
            </a:r>
            <a:endParaRPr lang="ru-RU" i="1" dirty="0" smtClean="0">
              <a:solidFill>
                <a:schemeClr val="tx1"/>
              </a:solidFill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58" y="3714752"/>
            <a:ext cx="8429684" cy="12144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Свидетельство о государственно	</a:t>
            </a:r>
            <a:r>
              <a:rPr lang="ru-RU" b="1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й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регистрации,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Свидетельство  о постановке на учет в налоговом органе,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Выписка из единого государственного реестра юридических лиц,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Устав и протокол общего собрания с отметкой налогового органа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5072074"/>
            <a:ext cx="8429684" cy="785818"/>
          </a:xfrm>
          <a:prstGeom prst="roundRect">
            <a:avLst/>
          </a:prstGeom>
          <a:solidFill>
            <a:srgbClr val="FCC8D4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Постановка на учет в органах государственной статистики, внебюджетных фондах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(Фонд социального страхования РФ, Фонд пенсионного страхования РФ)</a:t>
            </a:r>
            <a:endParaRPr lang="ru-RU" altLang="ru-RU" i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7158" y="6000768"/>
            <a:ext cx="8358246" cy="500066"/>
          </a:xfrm>
          <a:prstGeom prst="roundRect">
            <a:avLst/>
          </a:prstGeom>
          <a:solidFill>
            <a:srgbClr val="FCC8D4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Открытие расчетного счета кооператива в банковском учреждении</a:t>
            </a:r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357166"/>
            <a:ext cx="8358246" cy="2000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Паевой взнос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- имущественный взнос члена кооператива в паевой фонд кооператива деньгами, земельными участками, земельными и имущественными долями либо иным имуществом или имущественными правами, имеющими денежную оценку.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Паевой взнос члена кооператива может быть обязательным и дополнительным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2500306"/>
            <a:ext cx="4214842" cy="22860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C00000"/>
                </a:solidFill>
                <a:latin typeface="Constantia" pitchFamily="18" charset="0"/>
              </a:rPr>
              <a:t>Обязательный паевой взнос </a:t>
            </a:r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</a:rPr>
              <a:t>- паевой взнос члена кооператива, вносимый в обязательном порядке и дающий право голоса и право на участие в деятельности кооператива, на пользование его услугами и льготами, предусмотренными уставом кооператива, и на получение полагающихся кооперативных выплат</a:t>
            </a:r>
            <a:endParaRPr lang="ru-RU" altLang="ru-RU" sz="15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6314" y="2500306"/>
            <a:ext cx="4000528" cy="22860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C00000"/>
                </a:solidFill>
                <a:latin typeface="Constantia" pitchFamily="18" charset="0"/>
              </a:rPr>
              <a:t>Дополнительный паевой взнос</a:t>
            </a:r>
            <a:r>
              <a:rPr lang="ru-RU" sz="1500" b="1" dirty="0" smtClean="0">
                <a:solidFill>
                  <a:schemeClr val="tx1"/>
                </a:solidFill>
                <a:latin typeface="Constantia" pitchFamily="18" charset="0"/>
              </a:rPr>
              <a:t> - паевой взнос члена кооператива, вносимый им по своему желанию сверх обязательного паевого взноса, по которому он получает дивиденды в размере и в порядке, которые предусмотрены Федеральным законом и уставом кооператива</a:t>
            </a:r>
            <a:endParaRPr lang="ru-RU" altLang="ru-RU" sz="15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4929198"/>
            <a:ext cx="8358246" cy="15716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onstantia" pitchFamily="18" charset="0"/>
              </a:rPr>
              <a:t>Неделимый фонд кооператива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- часть имущества кооператива, не подлежащая в период существования кооператива разделу на паи членов кооператива и ассоциированных членов кооператива или выплате при прекращении ими членства в кооперативе и используемая на цели, определенные уставом кооператива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142852"/>
            <a:ext cx="8715436" cy="6500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285728"/>
            <a:ext cx="8358246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Формирование имущества </a:t>
            </a:r>
            <a:r>
              <a:rPr lang="ru-RU" b="1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сельхозпотребкооператива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3500438"/>
            <a:ext cx="2714644" cy="785818"/>
          </a:xfrm>
          <a:prstGeom prst="roundRect">
            <a:avLst/>
          </a:prstGeom>
          <a:solidFill>
            <a:srgbClr val="FCC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Имущество кооператива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85786" y="2500306"/>
            <a:ext cx="3929090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Собственные средства </a:t>
            </a:r>
          </a:p>
          <a:p>
            <a:pPr lvl="0" algn="ctr"/>
            <a:r>
              <a:rPr lang="ru-RU" b="1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паевой фонд кооператива)</a:t>
            </a:r>
            <a:endParaRPr lang="ru-RU" b="1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6578" y="2428868"/>
            <a:ext cx="2000264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Заемные средства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7158" y="1643050"/>
            <a:ext cx="228601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Обязательные паевые взносы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14744" y="1643050"/>
            <a:ext cx="2428892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Дополнительные паевые взносы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00166" y="1000108"/>
            <a:ext cx="2928958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Члены кооператива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4" name="Стрелка углом 23"/>
          <p:cNvSpPr/>
          <p:nvPr/>
        </p:nvSpPr>
        <p:spPr>
          <a:xfrm rot="5400000">
            <a:off x="928662" y="1142984"/>
            <a:ext cx="428628" cy="428628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углом 24"/>
          <p:cNvSpPr/>
          <p:nvPr/>
        </p:nvSpPr>
        <p:spPr>
          <a:xfrm rot="5400000">
            <a:off x="4607719" y="1107265"/>
            <a:ext cx="428628" cy="500066"/>
          </a:xfrm>
          <a:prstGeom prst="ben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Тройная стрелка влево/вправо/вверх 29"/>
          <p:cNvSpPr/>
          <p:nvPr/>
        </p:nvSpPr>
        <p:spPr>
          <a:xfrm rot="10800000">
            <a:off x="2786050" y="1857364"/>
            <a:ext cx="857256" cy="571504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Тройная стрелка влево/вправо/вверх 30"/>
          <p:cNvSpPr/>
          <p:nvPr/>
        </p:nvSpPr>
        <p:spPr>
          <a:xfrm rot="10800000">
            <a:off x="4786314" y="2857495"/>
            <a:ext cx="1857388" cy="571504"/>
          </a:xfrm>
          <a:prstGeom prst="leftRigh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596" y="3929066"/>
            <a:ext cx="2786082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Неделимый фонд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(денежные средства и перечень объектов имущества)</a:t>
            </a:r>
            <a:endParaRPr lang="ru-RU" b="1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357554" y="4929198"/>
            <a:ext cx="3714776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Резервный фонд,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не менее 10 %  (формирование: отчисления от доходов и дополнительные паевые взносы)</a:t>
            </a:r>
            <a:endParaRPr lang="ru-RU" b="1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2643174" y="3357562"/>
            <a:ext cx="357190" cy="50006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3357554" y="3357562"/>
            <a:ext cx="428628" cy="150019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142852"/>
            <a:ext cx="8715436" cy="65008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285728"/>
            <a:ext cx="8358246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Управление </a:t>
            </a:r>
            <a:r>
              <a:rPr lang="ru-RU" b="1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сельхозпотребкооперативом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14678" y="928670"/>
            <a:ext cx="2714644" cy="1071570"/>
          </a:xfrm>
          <a:prstGeom prst="roundRect">
            <a:avLst/>
          </a:prstGeom>
          <a:solidFill>
            <a:srgbClr val="FCC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Общее собрание членов кооператива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43570" y="2928934"/>
            <a:ext cx="3071834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Наблюдательный совет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357554" y="5572140"/>
            <a:ext cx="3214710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Исполнительный директор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0034" y="2928934"/>
            <a:ext cx="3929090" cy="17145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Правление кооператива. 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Е</a:t>
            </a:r>
            <a:r>
              <a:rPr lang="ru-RU" i="1" dirty="0" smtClean="0">
                <a:solidFill>
                  <a:schemeClr val="tx1"/>
                </a:solidFill>
                <a:latin typeface="Constantia" pitchFamily="18" charset="0"/>
              </a:rPr>
              <a:t>сли число членов менее чем 25, то  можно избрать только 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Председателя кооператива и его заместителя</a:t>
            </a:r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15108" y="1071546"/>
            <a:ext cx="2000296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Члены кооператива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8596" y="1071546"/>
            <a:ext cx="2000296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0" algn="ctr"/>
            <a:r>
              <a:rPr lang="ru-RU" b="1" i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Члены кооператива</a:t>
            </a: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27" name="Стрелка влево 26"/>
          <p:cNvSpPr/>
          <p:nvPr/>
        </p:nvSpPr>
        <p:spPr>
          <a:xfrm>
            <a:off x="6072198" y="1357298"/>
            <a:ext cx="500066" cy="35719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 rot="10800000">
            <a:off x="2571736" y="1357299"/>
            <a:ext cx="500066" cy="35719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лево 35"/>
          <p:cNvSpPr/>
          <p:nvPr/>
        </p:nvSpPr>
        <p:spPr>
          <a:xfrm rot="18128758">
            <a:off x="3079169" y="2224499"/>
            <a:ext cx="755615" cy="408737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лево 36"/>
          <p:cNvSpPr/>
          <p:nvPr/>
        </p:nvSpPr>
        <p:spPr>
          <a:xfrm rot="14872166">
            <a:off x="5282177" y="2302558"/>
            <a:ext cx="771043" cy="40553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лево 37"/>
          <p:cNvSpPr/>
          <p:nvPr/>
        </p:nvSpPr>
        <p:spPr>
          <a:xfrm>
            <a:off x="4714876" y="3571876"/>
            <a:ext cx="714380" cy="357190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 rot="18128758">
            <a:off x="5772159" y="4919415"/>
            <a:ext cx="825781" cy="39571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лево 39"/>
          <p:cNvSpPr/>
          <p:nvPr/>
        </p:nvSpPr>
        <p:spPr>
          <a:xfrm rot="14872166">
            <a:off x="3447971" y="4935867"/>
            <a:ext cx="771043" cy="40553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2779</TotalTime>
  <Words>628</Words>
  <Application>Microsoft Office PowerPoint</Application>
  <PresentationFormat>Экран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msx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создать крестьянское (фермерское) хозяйство имеет дееспособные граждане Российской Федерации, иностранные граждане и лица без гражданства  1 этап – оформление земель в собственность или в аренду. Земля для ведения фермерского хозяйства относится к землям сельскохозяйственного назначения. Все земельные участки, независимо от того, к какой</dc:title>
  <dc:creator>ggv</dc:creator>
  <cp:lastModifiedBy>Галиева Э.И.</cp:lastModifiedBy>
  <cp:revision>232</cp:revision>
  <cp:lastPrinted>2019-02-26T10:57:06Z</cp:lastPrinted>
  <dcterms:created xsi:type="dcterms:W3CDTF">2016-04-12T05:16:57Z</dcterms:created>
  <dcterms:modified xsi:type="dcterms:W3CDTF">2019-02-26T10:58:54Z</dcterms:modified>
</cp:coreProperties>
</file>