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83" r:id="rId2"/>
    <p:sldId id="282" r:id="rId3"/>
    <p:sldId id="303" r:id="rId4"/>
    <p:sldId id="299" r:id="rId5"/>
    <p:sldId id="304" r:id="rId6"/>
    <p:sldId id="305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8D4"/>
    <a:srgbClr val="FA9CB2"/>
    <a:srgbClr val="FBABBE"/>
    <a:srgbClr val="E3B4A7"/>
    <a:srgbClr val="D7D2BB"/>
    <a:srgbClr val="8EC06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622" autoAdjust="0"/>
    <p:restoredTop sz="95423" autoAdjust="0"/>
  </p:normalViewPr>
  <p:slideViewPr>
    <p:cSldViewPr>
      <p:cViewPr>
        <p:scale>
          <a:sx n="60" d="100"/>
          <a:sy n="60" d="100"/>
        </p:scale>
        <p:origin x="-3084" y="-1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430D1-7037-4828-88E7-5BFBD4C7CE03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5DB99-55BE-4017-AA40-247234217B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10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5DB99-55BE-4017-AA40-247234217B5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5DB99-55BE-4017-AA40-247234217B5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5DB99-55BE-4017-AA40-247234217B5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5DB99-55BE-4017-AA40-247234217B5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5DB99-55BE-4017-AA40-247234217B5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5DB99-55BE-4017-AA40-247234217B5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0D1A62-C4EB-4967-A3CB-F1A0F4DA3B0A}" type="datetimeFigureOut">
              <a:rPr lang="ru-RU" smtClean="0"/>
              <a:pPr/>
              <a:t>26.02.2019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0F1730-8D14-4D6C-A83A-7543244124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deinudmurtia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6" y="428604"/>
            <a:ext cx="8286808" cy="10715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000" b="1" dirty="0" smtClean="0">
                <a:solidFill>
                  <a:schemeClr val="tx1"/>
                </a:solidFill>
                <a:latin typeface="Constantia" pitchFamily="18" charset="0"/>
              </a:rPr>
              <a:t>Министерство сельского хозяйства и продовольствия Удмуртской Республики </a:t>
            </a:r>
            <a:endParaRPr lang="ru-RU" altLang="ru-RU" sz="20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8596" y="1643050"/>
            <a:ext cx="8215370" cy="14287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ctr"/>
            <a:r>
              <a:rPr lang="ru-RU" sz="2000" b="1" dirty="0" smtClean="0">
                <a:ln w="0"/>
                <a:solidFill>
                  <a:schemeClr val="tx1"/>
                </a:solidFill>
                <a:latin typeface="Constantia" pitchFamily="18" charset="0"/>
                <a:cs typeface="Times New Roman" panose="02020603050405020304" pitchFamily="18" charset="0"/>
              </a:rPr>
              <a:t>Центр компетенций </a:t>
            </a:r>
            <a:r>
              <a:rPr lang="ru-RU" sz="2000" b="1" dirty="0" smtClean="0">
                <a:solidFill>
                  <a:schemeClr val="tx1"/>
                </a:solidFill>
                <a:latin typeface="Constantia" pitchFamily="18" charset="0"/>
              </a:rPr>
              <a:t>в сфере сельскохозяйственной кооперации и поддержки фермеров</a:t>
            </a:r>
          </a:p>
          <a:p>
            <a:pPr algn="ctr"/>
            <a:endParaRPr lang="ru-RU" sz="2000" b="1" dirty="0" smtClean="0">
              <a:ln w="0"/>
              <a:solidFill>
                <a:schemeClr val="tx1"/>
              </a:solidFill>
              <a:latin typeface="Constantia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n w="0"/>
                <a:solidFill>
                  <a:schemeClr val="tx1"/>
                </a:solidFill>
                <a:latin typeface="Constantia" pitchFamily="18" charset="0"/>
                <a:cs typeface="Times New Roman" panose="02020603050405020304" pitchFamily="18" charset="0"/>
              </a:rPr>
              <a:t>Сельскохозяйственный акселератор</a:t>
            </a: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alt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pic>
        <p:nvPicPr>
          <p:cNvPr id="8" name="Рисунок 7" descr="image-20160718-1906-nslof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449" y="3429000"/>
            <a:ext cx="4063551" cy="2786082"/>
          </a:xfrm>
          <a:prstGeom prst="rect">
            <a:avLst/>
          </a:prstGeom>
          <a:ln w="12700" cmpd="dbl">
            <a:solidFill>
              <a:schemeClr val="accent2">
                <a:lumMod val="50000"/>
              </a:schemeClr>
            </a:solidFill>
          </a:ln>
        </p:spPr>
      </p:pic>
      <p:pic>
        <p:nvPicPr>
          <p:cNvPr id="10" name="Рисунок 9" descr="newsbel.by-30.08.2014-yrMufmkQ0ivrFmrO7ktkdkmRO05hBIj9_min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3429000"/>
            <a:ext cx="4066200" cy="2786082"/>
          </a:xfrm>
          <a:prstGeom prst="rect">
            <a:avLst/>
          </a:prstGeom>
          <a:ln w="12700" cmpd="dbl">
            <a:solidFill>
              <a:schemeClr val="accent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00298" y="428604"/>
            <a:ext cx="4071966" cy="5715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000" b="1" dirty="0" smtClean="0">
                <a:solidFill>
                  <a:schemeClr val="tx1"/>
                </a:solidFill>
                <a:latin typeface="Constantia" pitchFamily="18" charset="0"/>
              </a:rPr>
              <a:t>Задача</a:t>
            </a:r>
            <a:endParaRPr lang="ru-RU" altLang="ru-RU" sz="20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472" y="3929066"/>
            <a:ext cx="8143932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Создание на территории Удмуртской Республики новых субъектов малого и среднего предпринимательства, а также их развитие</a:t>
            </a:r>
            <a:endParaRPr 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34" y="1214422"/>
            <a:ext cx="8143932" cy="16430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Оказание информационно-консультационных, образовательных , методических услуг физическим и юридическим лицам, направленных на обеспечение создания и (или) развития субъектов малого и среднего предпринимательства в области сельского хозяйства</a:t>
            </a:r>
            <a:endParaRPr 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71736" y="3071810"/>
            <a:ext cx="4071966" cy="5715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000" b="1" dirty="0" smtClean="0">
                <a:solidFill>
                  <a:schemeClr val="tx1"/>
                </a:solidFill>
                <a:latin typeface="Constantia" pitchFamily="18" charset="0"/>
              </a:rPr>
              <a:t>Цель</a:t>
            </a:r>
            <a:endParaRPr lang="ru-RU" altLang="ru-RU" sz="20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1472" y="5143512"/>
            <a:ext cx="8143932" cy="12858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Организация сопровождения деятельности микро-, малых и средних сельскохозяйственных товаропроизводителей (ветеринарное, зоотехническое, агрономическое, технологическое, бухгалтерское, юридическое обслуживание и </a:t>
            </a:r>
            <a:r>
              <a:rPr lang="ru-RU" b="1" dirty="0" err="1" smtClean="0">
                <a:solidFill>
                  <a:schemeClr val="tx1"/>
                </a:solidFill>
                <a:latin typeface="Constantia" pitchFamily="18" charset="0"/>
              </a:rPr>
              <a:t>др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)</a:t>
            </a:r>
            <a:endParaRPr 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00298" y="357166"/>
            <a:ext cx="4071966" cy="5715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000" b="1" dirty="0" smtClean="0">
                <a:solidFill>
                  <a:schemeClr val="tx1"/>
                </a:solidFill>
                <a:latin typeface="Constantia" pitchFamily="18" charset="0"/>
              </a:rPr>
              <a:t>Программы обучения</a:t>
            </a:r>
            <a:endParaRPr lang="ru-RU" altLang="ru-RU" sz="20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1071546"/>
            <a:ext cx="8286808" cy="5429288"/>
          </a:xfrm>
          <a:prstGeom prst="roundRect">
            <a:avLst>
              <a:gd name="adj" fmla="val 1056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indent="-268288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1. Животноводство (молочное скотоводство, мясное скотоводство, свиноводство, рыболовство, овцеводство и </a:t>
            </a:r>
            <a:r>
              <a:rPr lang="ru-RU" b="1" dirty="0" err="1" smtClean="0">
                <a:solidFill>
                  <a:schemeClr val="tx1"/>
                </a:solidFill>
                <a:latin typeface="Constantia" pitchFamily="18" charset="0"/>
              </a:rPr>
              <a:t>др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).</a:t>
            </a:r>
          </a:p>
          <a:p>
            <a:pPr marL="268288" indent="-268288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2. Строительство животноводческих комплексов.</a:t>
            </a:r>
          </a:p>
          <a:p>
            <a:pPr marL="268288" indent="-268288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3. Технология  возделывания сельскохозяйственных культур.</a:t>
            </a:r>
          </a:p>
          <a:p>
            <a:pPr marL="268288" indent="-268288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4. Технология производства и переработки сельскохозяйственной продукции (</a:t>
            </a:r>
            <a:r>
              <a:rPr lang="ru-RU" b="1" dirty="0" err="1" smtClean="0">
                <a:solidFill>
                  <a:schemeClr val="tx1"/>
                </a:solidFill>
                <a:latin typeface="Constantia" pitchFamily="18" charset="0"/>
              </a:rPr>
              <a:t>продукции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 растениеводства, продукции животноводства).</a:t>
            </a:r>
          </a:p>
          <a:p>
            <a:pPr marL="268288" indent="-268288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5. Особенности организации бухгалтерского учета в сельском хозяйстве.</a:t>
            </a:r>
          </a:p>
          <a:p>
            <a:pPr marL="268288" indent="-268288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6. Менеджмент в сельском хозяйстве.</a:t>
            </a:r>
          </a:p>
          <a:p>
            <a:pPr marL="268288" indent="-268288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7. Особенности создания и организация производственной деятельности крестьянского (фермерского) хозяйства.</a:t>
            </a:r>
          </a:p>
          <a:p>
            <a:pPr marL="268288" indent="-268288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8. Особенности создания и организация производственной деятельности сельскохозяйственного кооператива (производственного, потребительского).</a:t>
            </a:r>
          </a:p>
          <a:p>
            <a:pPr marL="268288" indent="-268288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9. Организация сбытовой деятельности сельскохозяйственной продукции и продуктов ее переработки.</a:t>
            </a:r>
          </a:p>
          <a:p>
            <a:pPr marL="173038" indent="-173038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10. Инновации в сельском хозяйстве.</a:t>
            </a:r>
            <a:endParaRPr 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1472" y="571480"/>
            <a:ext cx="8143932" cy="5715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Условия участия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1472" y="1643050"/>
            <a:ext cx="8001056" cy="11430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Индивидуальный предприниматель или юридическое лицо, зарегистрированные на территории Удмуртской Республики</a:t>
            </a: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в качестве крестьянского (фермерского) хозяйства</a:t>
            </a:r>
            <a:endParaRPr 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1472" y="4786322"/>
            <a:ext cx="8001056" cy="13573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Юридическое лицо, зарегистрированное на территории Удмуртской Республики в качестве сельскохозяйственного потребительского кооператива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1472" y="3286124"/>
            <a:ext cx="8001056" cy="1000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Гражданин, зарегистрированный на территории Удмуртской Республики, в статусе личного подсобного хозяйства</a:t>
            </a:r>
            <a:endParaRPr 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428604"/>
            <a:ext cx="8286808" cy="5715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Возможность получить: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8596" y="1142984"/>
            <a:ext cx="8286808" cy="7143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Знания – создание своего фермерского хозяйства, планирование деятельности и пути его развития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596" y="3000372"/>
            <a:ext cx="8286808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Экспертная оценка – получение экспертного мнения</a:t>
            </a:r>
          </a:p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по бизнес проекту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6" y="4429132"/>
            <a:ext cx="8286808" cy="642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Сопровождении в подготовке к участию в конкурсах по предоставлению государственной поддержки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3786190"/>
            <a:ext cx="8286808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Сопровождение в реализации </a:t>
            </a:r>
            <a:r>
              <a:rPr lang="ru-RU" b="1" dirty="0" err="1" smtClean="0">
                <a:solidFill>
                  <a:schemeClr val="tx1"/>
                </a:solidFill>
                <a:latin typeface="Constantia" pitchFamily="18" charset="0"/>
              </a:rPr>
              <a:t>бизнес-проекта</a:t>
            </a:r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596" y="5214950"/>
            <a:ext cx="8358246" cy="12858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Государственная поддержка – преимущественное право при получении мер государственной поддержки (гранты, субсидии, участие в выставках, помощь в реализации продукции собственного производства и др.)</a:t>
            </a:r>
            <a:endParaRPr lang="ru-RU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28596" y="2009764"/>
            <a:ext cx="8286808" cy="8477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latin typeface="Constantia" pitchFamily="18" charset="0"/>
              </a:rPr>
              <a:t>Знакомство с лучшими практиками развития крестьянских (фермерских) хозяйств и сельскохозяйственных потребительских кооперативов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1472" y="357166"/>
            <a:ext cx="8143932" cy="5715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Размещение регистрации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 l="24979" t="13531" r="26197" b="11707"/>
          <a:stretch>
            <a:fillRect/>
          </a:stretch>
        </p:blipFill>
        <p:spPr bwMode="auto">
          <a:xfrm>
            <a:off x="1071538" y="1785926"/>
            <a:ext cx="6929486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571472" y="1071546"/>
            <a:ext cx="8143932" cy="5715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  <a:hlinkClick r:id="rId4"/>
              </a:rPr>
              <a:t>http://madeinudmurtia.ru</a:t>
            </a:r>
            <a:r>
              <a:rPr lang="ru-RU" sz="2000" b="1" dirty="0" smtClean="0">
                <a:solidFill>
                  <a:schemeClr val="tx1"/>
                </a:solidFill>
                <a:latin typeface="Constantia" pitchFamily="18" charset="0"/>
                <a:cs typeface="Times New Roman" pitchFamily="18" charset="0"/>
              </a:rPr>
              <a:t>  или Сделано в Удмуртии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2760</TotalTime>
  <Words>264</Words>
  <Application>Microsoft Office PowerPoint</Application>
  <PresentationFormat>Экран (4:3)</PresentationFormat>
  <Paragraphs>42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msx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 создать крестьянское (фермерское) хозяйство имеет дееспособные граждане Российской Федерации, иностранные граждане и лица без гражданства  1 этап – оформление земель в собственность или в аренду. Земля для ведения фермерского хозяйства относится к землям сельскохозяйственного назначения. Все земельные участки, независимо от того, к какой</dc:title>
  <dc:creator>ggv</dc:creator>
  <cp:lastModifiedBy>Галиева Э.И.</cp:lastModifiedBy>
  <cp:revision>240</cp:revision>
  <cp:lastPrinted>2019-02-26T11:03:16Z</cp:lastPrinted>
  <dcterms:created xsi:type="dcterms:W3CDTF">2016-04-12T05:16:57Z</dcterms:created>
  <dcterms:modified xsi:type="dcterms:W3CDTF">2019-02-26T11:03:32Z</dcterms:modified>
</cp:coreProperties>
</file>